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421" r:id="rId2"/>
    <p:sldId id="422" r:id="rId3"/>
    <p:sldId id="423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37" r:id="rId18"/>
    <p:sldId id="438" r:id="rId19"/>
    <p:sldId id="439" r:id="rId20"/>
    <p:sldId id="440" r:id="rId21"/>
    <p:sldId id="441" r:id="rId22"/>
    <p:sldId id="442" r:id="rId23"/>
    <p:sldId id="443" r:id="rId24"/>
    <p:sldId id="444" r:id="rId25"/>
    <p:sldId id="445" r:id="rId26"/>
    <p:sldId id="446" r:id="rId27"/>
    <p:sldId id="447" r:id="rId28"/>
    <p:sldId id="448" r:id="rId29"/>
    <p:sldId id="449" r:id="rId30"/>
    <p:sldId id="450" r:id="rId31"/>
    <p:sldId id="451" r:id="rId32"/>
    <p:sldId id="452" r:id="rId33"/>
    <p:sldId id="453" r:id="rId34"/>
    <p:sldId id="454" r:id="rId35"/>
    <p:sldId id="455" r:id="rId36"/>
    <p:sldId id="456" r:id="rId37"/>
    <p:sldId id="457" r:id="rId38"/>
    <p:sldId id="458" r:id="rId39"/>
    <p:sldId id="459" r:id="rId40"/>
    <p:sldId id="460" r:id="rId41"/>
    <p:sldId id="461" r:id="rId42"/>
    <p:sldId id="462" r:id="rId43"/>
    <p:sldId id="463" r:id="rId44"/>
    <p:sldId id="464" r:id="rId45"/>
    <p:sldId id="465" r:id="rId46"/>
    <p:sldId id="466" r:id="rId47"/>
    <p:sldId id="467" r:id="rId48"/>
    <p:sldId id="468" r:id="rId49"/>
    <p:sldId id="469" r:id="rId50"/>
    <p:sldId id="470" r:id="rId51"/>
    <p:sldId id="471" r:id="rId52"/>
    <p:sldId id="472" r:id="rId53"/>
    <p:sldId id="473" r:id="rId54"/>
    <p:sldId id="474" r:id="rId55"/>
    <p:sldId id="475" r:id="rId56"/>
    <p:sldId id="476" r:id="rId57"/>
    <p:sldId id="477" r:id="rId58"/>
    <p:sldId id="478" r:id="rId59"/>
    <p:sldId id="479" r:id="rId60"/>
    <p:sldId id="480" r:id="rId61"/>
    <p:sldId id="481" r:id="rId6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2" autoAdjust="0"/>
  </p:normalViewPr>
  <p:slideViewPr>
    <p:cSldViewPr>
      <p:cViewPr varScale="1">
        <p:scale>
          <a:sx n="64" d="100"/>
          <a:sy n="64" d="100"/>
        </p:scale>
        <p:origin x="148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17380-CA50-413D-B34B-8B439E43AB52}" type="datetimeFigureOut">
              <a:rPr lang="en-US" smtClean="0"/>
              <a:t>23/08/2021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3A977-D542-4F98-B7DF-D8214145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5158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BAC6E-5F23-40B8-8E83-F51989F41E01}" type="datetimeFigureOut">
              <a:rPr lang="en-US" smtClean="0"/>
              <a:t>23/08/2021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BA533-8968-4C44-8CF6-6099C9A2C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5884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96743" y="100076"/>
            <a:ext cx="4350512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1762" y="736853"/>
            <a:ext cx="8382000" cy="0"/>
          </a:xfrm>
          <a:custGeom>
            <a:avLst/>
            <a:gdLst/>
            <a:ahLst/>
            <a:cxnLst/>
            <a:rect l="l" t="t" r="r" b="b"/>
            <a:pathLst>
              <a:path w="8382000">
                <a:moveTo>
                  <a:pt x="0" y="0"/>
                </a:moveTo>
                <a:lnTo>
                  <a:pt x="8382000" y="0"/>
                </a:lnTo>
              </a:path>
            </a:pathLst>
          </a:custGeom>
          <a:ln w="28956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62" y="-9719"/>
            <a:ext cx="9144000" cy="719455"/>
          </a:xfrm>
          <a:custGeom>
            <a:avLst/>
            <a:gdLst/>
            <a:ahLst/>
            <a:cxnLst/>
            <a:rect l="l" t="t" r="r" b="b"/>
            <a:pathLst>
              <a:path w="9144000" h="719455">
                <a:moveTo>
                  <a:pt x="0" y="719328"/>
                </a:moveTo>
                <a:lnTo>
                  <a:pt x="9144000" y="719328"/>
                </a:lnTo>
                <a:lnTo>
                  <a:pt x="9144000" y="0"/>
                </a:lnTo>
                <a:lnTo>
                  <a:pt x="0" y="0"/>
                </a:lnTo>
                <a:lnTo>
                  <a:pt x="0" y="719328"/>
                </a:lnTo>
                <a:close/>
              </a:path>
            </a:pathLst>
          </a:custGeom>
          <a:ln w="25908">
            <a:solidFill>
              <a:srgbClr val="00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62" y="74904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96743" y="100076"/>
            <a:ext cx="4350512" cy="588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1634" y="1084834"/>
            <a:ext cx="8380730" cy="4525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17" b="28022"/>
          <a:stretch/>
        </p:blipFill>
        <p:spPr>
          <a:xfrm>
            <a:off x="1905000" y="6282690"/>
            <a:ext cx="6705602" cy="53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21" Type="http://schemas.openxmlformats.org/officeDocument/2006/relationships/image" Target="../media/image6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23" Type="http://schemas.openxmlformats.org/officeDocument/2006/relationships/image" Target="../media/image63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00076"/>
            <a:ext cx="8300720" cy="3601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334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4.2.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PHƯƠNG PHÁP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PHÁT HIỆN BIÊN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CỤC</a:t>
            </a:r>
            <a:r>
              <a:rPr sz="2800" b="1" spc="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BỘ</a:t>
            </a:r>
            <a:endParaRPr sz="2800">
              <a:latin typeface="Times New Roman"/>
              <a:cs typeface="Times New Roman"/>
            </a:endParaRPr>
          </a:p>
          <a:p>
            <a:pPr marL="355600" marR="5715" indent="-343535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Là phương </a:t>
            </a:r>
            <a:r>
              <a:rPr sz="2800" b="1" dirty="0">
                <a:latin typeface="Times New Roman"/>
                <a:cs typeface="Times New Roman"/>
              </a:rPr>
              <a:t>pháp lọc phát hiện </a:t>
            </a:r>
            <a:r>
              <a:rPr sz="2800" b="1" spc="-5" dirty="0">
                <a:latin typeface="Times New Roman"/>
                <a:cs typeface="Times New Roman"/>
              </a:rPr>
              <a:t>biên dựa </a:t>
            </a:r>
            <a:r>
              <a:rPr sz="2800" b="1" dirty="0">
                <a:latin typeface="Times New Roman"/>
                <a:cs typeface="Times New Roman"/>
              </a:rPr>
              <a:t>vào </a:t>
            </a:r>
            <a:r>
              <a:rPr sz="2800" b="1" spc="-5" dirty="0">
                <a:latin typeface="Times New Roman"/>
                <a:cs typeface="Times New Roman"/>
              </a:rPr>
              <a:t>trung  </a:t>
            </a:r>
            <a:r>
              <a:rPr sz="2800" b="1" dirty="0">
                <a:latin typeface="Times New Roman"/>
                <a:cs typeface="Times New Roman"/>
              </a:rPr>
              <a:t>bình </a:t>
            </a:r>
            <a:r>
              <a:rPr sz="2800" b="1" spc="-5" dirty="0">
                <a:latin typeface="Times New Roman"/>
                <a:cs typeface="Times New Roman"/>
              </a:rPr>
              <a:t>cục</a:t>
            </a:r>
            <a:r>
              <a:rPr sz="2800" b="1" dirty="0">
                <a:latin typeface="Times New Roman"/>
                <a:cs typeface="Times New Roman"/>
              </a:rPr>
              <a:t> bộ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6235" algn="l"/>
                <a:tab pos="1903730" algn="l"/>
                <a:tab pos="268922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Xác</a:t>
            </a:r>
            <a:r>
              <a:rPr sz="2800" b="1" spc="34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định	biên	</a:t>
            </a:r>
            <a:r>
              <a:rPr sz="2800" b="1" dirty="0">
                <a:latin typeface="Times New Roman"/>
                <a:cs typeface="Times New Roman"/>
              </a:rPr>
              <a:t>không theo </a:t>
            </a:r>
            <a:r>
              <a:rPr sz="2800" b="1" spc="-5" dirty="0">
                <a:latin typeface="Times New Roman"/>
                <a:cs typeface="Times New Roman"/>
              </a:rPr>
              <a:t>sự </a:t>
            </a:r>
            <a:r>
              <a:rPr sz="2800" b="1" spc="-10" dirty="0">
                <a:latin typeface="Times New Roman"/>
                <a:cs typeface="Times New Roman"/>
              </a:rPr>
              <a:t>biến </a:t>
            </a:r>
            <a:r>
              <a:rPr sz="2800" b="1" dirty="0">
                <a:latin typeface="Times New Roman"/>
                <a:cs typeface="Times New Roman"/>
              </a:rPr>
              <a:t>đổi </a:t>
            </a:r>
            <a:r>
              <a:rPr sz="2800" b="1" spc="-10" dirty="0">
                <a:latin typeface="Times New Roman"/>
                <a:cs typeface="Times New Roman"/>
              </a:rPr>
              <a:t>mà dựa </a:t>
            </a:r>
            <a:r>
              <a:rPr sz="2800" b="1" dirty="0">
                <a:latin typeface="Times New Roman"/>
                <a:cs typeface="Times New Roman"/>
              </a:rPr>
              <a:t>vào  </a:t>
            </a:r>
            <a:r>
              <a:rPr sz="2800" b="1" spc="-5" dirty="0">
                <a:latin typeface="Times New Roman"/>
                <a:cs typeface="Times New Roman"/>
              </a:rPr>
              <a:t>trung </a:t>
            </a:r>
            <a:r>
              <a:rPr sz="2800" b="1" dirty="0">
                <a:latin typeface="Times New Roman"/>
                <a:cs typeface="Times New Roman"/>
              </a:rPr>
              <a:t>bình giá </a:t>
            </a:r>
            <a:r>
              <a:rPr sz="2800" b="1" spc="-5" dirty="0">
                <a:latin typeface="Times New Roman"/>
                <a:cs typeface="Times New Roman"/>
              </a:rPr>
              <a:t>trị các </a:t>
            </a:r>
            <a:r>
              <a:rPr sz="2800" b="1" spc="-10" dirty="0">
                <a:latin typeface="Times New Roman"/>
                <a:cs typeface="Times New Roman"/>
              </a:rPr>
              <a:t>điểm </a:t>
            </a:r>
            <a:r>
              <a:rPr sz="2800" b="1" spc="-5" dirty="0">
                <a:latin typeface="Times New Roman"/>
                <a:cs typeface="Times New Roman"/>
              </a:rPr>
              <a:t>lân</a:t>
            </a:r>
            <a:r>
              <a:rPr sz="2800" b="1" spc="4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cận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Với </a:t>
            </a:r>
            <a:r>
              <a:rPr sz="2800" b="1" spc="-5" dirty="0">
                <a:latin typeface="Times New Roman"/>
                <a:cs typeface="Times New Roman"/>
              </a:rPr>
              <a:t>cửa sổ m x n với tâm là (i,j) thì</a:t>
            </a:r>
            <a:r>
              <a:rPr sz="2800" b="1" spc="8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nếu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44734" y="4321700"/>
            <a:ext cx="1306830" cy="0"/>
          </a:xfrm>
          <a:custGeom>
            <a:avLst/>
            <a:gdLst/>
            <a:ahLst/>
            <a:cxnLst/>
            <a:rect l="l" t="t" r="r" b="b"/>
            <a:pathLst>
              <a:path w="1306829">
                <a:moveTo>
                  <a:pt x="0" y="0"/>
                </a:moveTo>
                <a:lnTo>
                  <a:pt x="1306781" y="0"/>
                </a:lnTo>
              </a:path>
            </a:pathLst>
          </a:custGeom>
          <a:ln w="133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26129" y="3905020"/>
            <a:ext cx="2888615" cy="607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5700" spc="104" baseline="19005" dirty="0">
                <a:latin typeface="Symbol"/>
                <a:cs typeface="Symbol"/>
              </a:rPr>
              <a:t></a:t>
            </a:r>
            <a:r>
              <a:rPr sz="3825" i="1" spc="104" baseline="41394" dirty="0">
                <a:latin typeface="Times New Roman"/>
                <a:cs typeface="Times New Roman"/>
              </a:rPr>
              <a:t>W</a:t>
            </a:r>
            <a:r>
              <a:rPr sz="3825" i="1" spc="-457" baseline="41394" dirty="0">
                <a:latin typeface="Times New Roman"/>
                <a:cs typeface="Times New Roman"/>
              </a:rPr>
              <a:t> </a:t>
            </a:r>
            <a:r>
              <a:rPr sz="3825" spc="15" baseline="41394" dirty="0">
                <a:latin typeface="Times New Roman"/>
                <a:cs typeface="Times New Roman"/>
              </a:rPr>
              <a:t>(</a:t>
            </a:r>
            <a:r>
              <a:rPr sz="3825" i="1" spc="15" baseline="41394" dirty="0">
                <a:latin typeface="Times New Roman"/>
                <a:cs typeface="Times New Roman"/>
              </a:rPr>
              <a:t>i</a:t>
            </a:r>
            <a:r>
              <a:rPr sz="3825" spc="15" baseline="41394" dirty="0">
                <a:latin typeface="Times New Roman"/>
                <a:cs typeface="Times New Roman"/>
              </a:rPr>
              <a:t>,</a:t>
            </a:r>
            <a:r>
              <a:rPr sz="3825" spc="202" baseline="41394" dirty="0">
                <a:latin typeface="Times New Roman"/>
                <a:cs typeface="Times New Roman"/>
              </a:rPr>
              <a:t> </a:t>
            </a:r>
            <a:r>
              <a:rPr sz="3825" i="1" spc="97" baseline="41394" dirty="0">
                <a:latin typeface="Times New Roman"/>
                <a:cs typeface="Times New Roman"/>
              </a:rPr>
              <a:t>j</a:t>
            </a:r>
            <a:r>
              <a:rPr sz="3825" spc="97" baseline="41394" dirty="0">
                <a:latin typeface="Times New Roman"/>
                <a:cs typeface="Times New Roman"/>
              </a:rPr>
              <a:t>)</a:t>
            </a:r>
            <a:r>
              <a:rPr sz="3825" spc="195" baseline="41394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Symbol"/>
                <a:cs typeface="Symbol"/>
              </a:rPr>
              <a:t></a:t>
            </a:r>
            <a:r>
              <a:rPr sz="255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I</a:t>
            </a:r>
            <a:r>
              <a:rPr sz="2550" i="1" spc="-36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Times New Roman"/>
                <a:cs typeface="Times New Roman"/>
              </a:rPr>
              <a:t>(</a:t>
            </a:r>
            <a:r>
              <a:rPr sz="2550" i="1" spc="10" dirty="0">
                <a:latin typeface="Times New Roman"/>
                <a:cs typeface="Times New Roman"/>
              </a:rPr>
              <a:t>i</a:t>
            </a:r>
            <a:r>
              <a:rPr sz="2550" spc="10" dirty="0">
                <a:latin typeface="Times New Roman"/>
                <a:cs typeface="Times New Roman"/>
              </a:rPr>
              <a:t>,</a:t>
            </a:r>
            <a:r>
              <a:rPr sz="2550" spc="130" dirty="0">
                <a:latin typeface="Times New Roman"/>
                <a:cs typeface="Times New Roman"/>
              </a:rPr>
              <a:t> </a:t>
            </a:r>
            <a:r>
              <a:rPr sz="2550" i="1" spc="65" dirty="0">
                <a:latin typeface="Times New Roman"/>
                <a:cs typeface="Times New Roman"/>
              </a:rPr>
              <a:t>j</a:t>
            </a:r>
            <a:r>
              <a:rPr sz="2550" spc="65" dirty="0">
                <a:latin typeface="Times New Roman"/>
                <a:cs typeface="Times New Roman"/>
              </a:rPr>
              <a:t>)</a:t>
            </a:r>
            <a:r>
              <a:rPr sz="2550" spc="-235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Symbol"/>
                <a:cs typeface="Symbol"/>
              </a:rPr>
              <a:t></a:t>
            </a:r>
            <a:r>
              <a:rPr sz="2550" spc="-360" dirty="0">
                <a:latin typeface="Times New Roman"/>
                <a:cs typeface="Times New Roman"/>
              </a:rPr>
              <a:t> </a:t>
            </a:r>
            <a:r>
              <a:rPr sz="2650" i="1" spc="-30" dirty="0">
                <a:latin typeface="Symbol"/>
                <a:cs typeface="Symbol"/>
              </a:rPr>
              <a:t>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4212402"/>
            <a:ext cx="8300720" cy="148907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2680335">
              <a:lnSpc>
                <a:spcPct val="100000"/>
              </a:lnSpc>
              <a:spcBef>
                <a:spcPts val="935"/>
              </a:spcBef>
            </a:pPr>
            <a:r>
              <a:rPr sz="2550" i="1" spc="30" dirty="0">
                <a:latin typeface="Times New Roman"/>
                <a:cs typeface="Times New Roman"/>
              </a:rPr>
              <a:t>m</a:t>
            </a:r>
            <a:r>
              <a:rPr sz="2550" i="1" spc="-415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Times New Roman"/>
                <a:cs typeface="Times New Roman"/>
              </a:rPr>
              <a:t>*</a:t>
            </a:r>
            <a:r>
              <a:rPr sz="2550" spc="-385" dirty="0">
                <a:latin typeface="Times New Roman"/>
                <a:cs typeface="Times New Roman"/>
              </a:rPr>
              <a:t> </a:t>
            </a:r>
            <a:r>
              <a:rPr sz="2550" i="1" spc="20" dirty="0">
                <a:latin typeface="Times New Roman"/>
                <a:cs typeface="Times New Roman"/>
              </a:rPr>
              <a:t>n</a:t>
            </a:r>
            <a:endParaRPr sz="255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350"/>
              </a:lnSpc>
              <a:spcBef>
                <a:spcPts val="1035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b="1" spc="-10" dirty="0">
                <a:latin typeface="Wingdings"/>
                <a:cs typeface="Wingdings"/>
              </a:rPr>
              <a:t>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thì </a:t>
            </a:r>
            <a:r>
              <a:rPr sz="2800" b="1" spc="-10" dirty="0">
                <a:latin typeface="Times New Roman"/>
                <a:cs typeface="Times New Roman"/>
              </a:rPr>
              <a:t>điểm </a:t>
            </a:r>
            <a:r>
              <a:rPr sz="2800" b="1" dirty="0">
                <a:latin typeface="Times New Roman"/>
                <a:cs typeface="Times New Roman"/>
              </a:rPr>
              <a:t>ảnh I(i,j) </a:t>
            </a:r>
            <a:r>
              <a:rPr sz="2800" b="1" spc="-5" dirty="0">
                <a:latin typeface="Times New Roman"/>
                <a:cs typeface="Times New Roman"/>
              </a:rPr>
              <a:t>sẽ là </a:t>
            </a:r>
            <a:r>
              <a:rPr sz="2800" b="1" spc="-10" dirty="0">
                <a:latin typeface="Times New Roman"/>
                <a:cs typeface="Times New Roman"/>
              </a:rPr>
              <a:t>điểm </a:t>
            </a:r>
            <a:r>
              <a:rPr sz="2800" b="1" spc="-5" dirty="0">
                <a:latin typeface="Times New Roman"/>
                <a:cs typeface="Times New Roman"/>
              </a:rPr>
              <a:t>biên </a:t>
            </a:r>
            <a:r>
              <a:rPr sz="2800" b="1" spc="5" dirty="0">
                <a:latin typeface="Times New Roman"/>
                <a:cs typeface="Times New Roman"/>
              </a:rPr>
              <a:t>và </a:t>
            </a:r>
            <a:r>
              <a:rPr sz="2800" b="1" spc="-5" dirty="0">
                <a:latin typeface="Times New Roman"/>
                <a:cs typeface="Times New Roman"/>
              </a:rPr>
              <a:t>ngược </a:t>
            </a:r>
            <a:r>
              <a:rPr sz="2800" b="1" dirty="0">
                <a:latin typeface="Times New Roman"/>
                <a:cs typeface="Times New Roman"/>
              </a:rPr>
              <a:t>lại </a:t>
            </a:r>
            <a:r>
              <a:rPr sz="2800" b="1" spc="-5" dirty="0">
                <a:latin typeface="Times New Roman"/>
                <a:cs typeface="Times New Roman"/>
              </a:rPr>
              <a:t>sẽ  là </a:t>
            </a:r>
            <a:r>
              <a:rPr sz="2800" b="1" spc="-10" dirty="0">
                <a:latin typeface="Times New Roman"/>
                <a:cs typeface="Times New Roman"/>
              </a:rPr>
              <a:t>điểm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nền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746883"/>
            <a:ext cx="5394960" cy="200088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60"/>
              </a:spcBef>
              <a:buFont typeface="Wingdings"/>
              <a:buChar char=""/>
              <a:tabLst>
                <a:tab pos="470534" algn="l"/>
              </a:tabLst>
            </a:pPr>
            <a:r>
              <a:rPr sz="3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Toán </a:t>
            </a:r>
            <a:r>
              <a:rPr sz="36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tử </a:t>
            </a:r>
            <a:r>
              <a:rPr sz="3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dò biên</a:t>
            </a:r>
            <a:endParaRPr sz="3600">
              <a:latin typeface="Times New Roman"/>
              <a:cs typeface="Times New Roman"/>
            </a:endParaRPr>
          </a:p>
          <a:p>
            <a:pPr marL="834390" lvl="1" indent="-364490">
              <a:lnSpc>
                <a:spcPct val="100000"/>
              </a:lnSpc>
              <a:spcBef>
                <a:spcPts val="865"/>
              </a:spcBef>
              <a:buSzPct val="97222"/>
              <a:buFont typeface="Wingdings"/>
              <a:buChar char=""/>
              <a:tabLst>
                <a:tab pos="834390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Xác định </a:t>
            </a:r>
            <a:r>
              <a:rPr sz="3600" b="1" dirty="0">
                <a:latin typeface="Times New Roman"/>
                <a:cs typeface="Times New Roman"/>
              </a:rPr>
              <a:t>cặp xuất</a:t>
            </a:r>
            <a:r>
              <a:rPr sz="3600" b="1" spc="-8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phát</a:t>
            </a:r>
            <a:endParaRPr sz="3600">
              <a:latin typeface="Times New Roman"/>
              <a:cs typeface="Times New Roman"/>
            </a:endParaRPr>
          </a:p>
          <a:p>
            <a:pPr marL="834390" lvl="1" indent="-364490">
              <a:lnSpc>
                <a:spcPct val="100000"/>
              </a:lnSpc>
              <a:spcBef>
                <a:spcPts val="865"/>
              </a:spcBef>
              <a:buSzPct val="97222"/>
              <a:buFont typeface="Wingdings"/>
              <a:buChar char=""/>
              <a:tabLst>
                <a:tab pos="834390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Xác định </a:t>
            </a:r>
            <a:r>
              <a:rPr sz="3600" b="1" dirty="0">
                <a:latin typeface="Times New Roman"/>
                <a:cs typeface="Times New Roman"/>
              </a:rPr>
              <a:t>cặp </a:t>
            </a:r>
            <a:r>
              <a:rPr sz="3600" b="1" spc="-5" dirty="0">
                <a:latin typeface="Times New Roman"/>
                <a:cs typeface="Times New Roman"/>
              </a:rPr>
              <a:t>tiếp</a:t>
            </a:r>
            <a:r>
              <a:rPr sz="3600" b="1" spc="-5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theo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64584" y="3281789"/>
            <a:ext cx="2994733" cy="276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039" y="100076"/>
            <a:ext cx="8910955" cy="5688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086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Times New Roman"/>
              <a:cs typeface="Times New Roman"/>
            </a:endParaRPr>
          </a:p>
          <a:p>
            <a:pPr marL="471170" lvl="1" indent="-421005">
              <a:lnSpc>
                <a:spcPct val="100000"/>
              </a:lnSpc>
              <a:buSzPct val="95454"/>
              <a:buAutoNum type="arabicPeriod" startAt="4"/>
              <a:tabLst>
                <a:tab pos="471805" algn="l"/>
              </a:tabLst>
            </a:pPr>
            <a:r>
              <a:rPr sz="2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CÁC </a:t>
            </a: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PHƯƠNG PHÁP</a:t>
            </a:r>
            <a:r>
              <a:rPr sz="22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KHÁC</a:t>
            </a:r>
            <a:endParaRPr sz="2200">
              <a:latin typeface="Times New Roman"/>
              <a:cs typeface="Times New Roman"/>
            </a:endParaRPr>
          </a:p>
          <a:p>
            <a:pPr marL="812800" lvl="2" indent="-762635">
              <a:lnSpc>
                <a:spcPct val="100000"/>
              </a:lnSpc>
              <a:spcBef>
                <a:spcPts val="570"/>
              </a:spcBef>
              <a:buAutoNum type="arabicPeriod"/>
              <a:tabLst>
                <a:tab pos="813435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Các phép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toán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hình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thái cơ</a:t>
            </a:r>
            <a:r>
              <a:rPr sz="24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bản</a:t>
            </a:r>
            <a:endParaRPr sz="2400">
              <a:latin typeface="Times New Roman"/>
              <a:cs typeface="Times New Roman"/>
            </a:endParaRPr>
          </a:p>
          <a:p>
            <a:pPr marL="508000" indent="-457200">
              <a:lnSpc>
                <a:spcPct val="100000"/>
              </a:lnSpc>
              <a:spcBef>
                <a:spcPts val="695"/>
              </a:spcBef>
              <a:buFont typeface="Wingdings"/>
              <a:buChar char=""/>
              <a:tabLst>
                <a:tab pos="507365" algn="l"/>
                <a:tab pos="508000" algn="l"/>
              </a:tabLst>
            </a:pPr>
            <a:r>
              <a:rPr sz="3000" b="1" dirty="0">
                <a:latin typeface="Times New Roman"/>
                <a:cs typeface="Times New Roman"/>
              </a:rPr>
              <a:t>Nghiên </a:t>
            </a:r>
            <a:r>
              <a:rPr sz="3000" b="1" spc="-5" dirty="0">
                <a:latin typeface="Times New Roman"/>
                <a:cs typeface="Times New Roman"/>
              </a:rPr>
              <a:t>cứu cấu </a:t>
            </a:r>
            <a:r>
              <a:rPr sz="3000" b="1" dirty="0">
                <a:latin typeface="Times New Roman"/>
                <a:cs typeface="Times New Roman"/>
              </a:rPr>
              <a:t>trúc </a:t>
            </a:r>
            <a:r>
              <a:rPr sz="3000" b="1" spc="-5" dirty="0">
                <a:latin typeface="Times New Roman"/>
                <a:cs typeface="Times New Roman"/>
              </a:rPr>
              <a:t>hình học của đối tượng</a:t>
            </a:r>
            <a:r>
              <a:rPr sz="3000" b="1" spc="-2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ảnh</a:t>
            </a:r>
            <a:endParaRPr sz="3000">
              <a:latin typeface="Times New Roman"/>
              <a:cs typeface="Times New Roman"/>
            </a:endParaRPr>
          </a:p>
          <a:p>
            <a:pPr marL="508000" marR="43180" indent="-457200">
              <a:lnSpc>
                <a:spcPct val="100000"/>
              </a:lnSpc>
              <a:spcBef>
                <a:spcPts val="725"/>
              </a:spcBef>
              <a:buFont typeface="Wingdings"/>
              <a:buChar char=""/>
              <a:tabLst>
                <a:tab pos="507365" algn="l"/>
                <a:tab pos="508000" algn="l"/>
                <a:tab pos="1117600" algn="l"/>
                <a:tab pos="1789430" algn="l"/>
                <a:tab pos="2736215" algn="l"/>
                <a:tab pos="4333875" algn="l"/>
                <a:tab pos="6078855" algn="l"/>
                <a:tab pos="6833234" algn="l"/>
                <a:tab pos="8481060" algn="l"/>
              </a:tabLst>
            </a:pPr>
            <a:r>
              <a:rPr sz="3000" b="1" dirty="0">
                <a:latin typeface="Times New Roman"/>
                <a:cs typeface="Times New Roman"/>
              </a:rPr>
              <a:t>C</a:t>
            </a:r>
            <a:r>
              <a:rPr sz="3000" b="1" spc="-5" dirty="0">
                <a:latin typeface="Times New Roman"/>
                <a:cs typeface="Times New Roman"/>
              </a:rPr>
              <a:t>ó</a:t>
            </a:r>
            <a:r>
              <a:rPr sz="3000" b="1" dirty="0">
                <a:latin typeface="Times New Roman"/>
                <a:cs typeface="Times New Roman"/>
              </a:rPr>
              <a:t>	các	</a:t>
            </a:r>
            <a:r>
              <a:rPr sz="3000" b="1" spc="-20" dirty="0">
                <a:latin typeface="Times New Roman"/>
                <a:cs typeface="Times New Roman"/>
              </a:rPr>
              <a:t>p</a:t>
            </a:r>
            <a:r>
              <a:rPr sz="3000" b="1" spc="-5" dirty="0">
                <a:latin typeface="Times New Roman"/>
                <a:cs typeface="Times New Roman"/>
              </a:rPr>
              <a:t>hép</a:t>
            </a:r>
            <a:r>
              <a:rPr sz="3000" b="1" dirty="0">
                <a:latin typeface="Times New Roman"/>
                <a:cs typeface="Times New Roman"/>
              </a:rPr>
              <a:t>	toán</a:t>
            </a:r>
            <a:r>
              <a:rPr sz="3000" b="1" spc="36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chủ	yếu</a:t>
            </a:r>
            <a:r>
              <a:rPr sz="3000" b="1" spc="36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“giãn	</a:t>
            </a:r>
            <a:r>
              <a:rPr sz="3000" b="1" spc="-15" dirty="0">
                <a:latin typeface="Times New Roman"/>
                <a:cs typeface="Times New Roman"/>
              </a:rPr>
              <a:t>n</a:t>
            </a:r>
            <a:r>
              <a:rPr sz="3000" b="1" spc="-10" dirty="0">
                <a:latin typeface="Times New Roman"/>
                <a:cs typeface="Times New Roman"/>
              </a:rPr>
              <a:t>ở</a:t>
            </a:r>
            <a:r>
              <a:rPr sz="3000" b="1" dirty="0">
                <a:latin typeface="Times New Roman"/>
                <a:cs typeface="Times New Roman"/>
              </a:rPr>
              <a:t>”	(dilat</a:t>
            </a:r>
            <a:r>
              <a:rPr sz="3000" b="1" spc="5" dirty="0">
                <a:latin typeface="Times New Roman"/>
                <a:cs typeface="Times New Roman"/>
              </a:rPr>
              <a:t>i</a:t>
            </a:r>
            <a:r>
              <a:rPr sz="3000" b="1" spc="-5" dirty="0">
                <a:latin typeface="Times New Roman"/>
                <a:cs typeface="Times New Roman"/>
              </a:rPr>
              <a:t>on)</a:t>
            </a:r>
            <a:r>
              <a:rPr sz="3000" b="1" dirty="0">
                <a:latin typeface="Times New Roman"/>
                <a:cs typeface="Times New Roman"/>
              </a:rPr>
              <a:t>	</a:t>
            </a:r>
            <a:r>
              <a:rPr sz="3000" b="1" spc="-15" dirty="0">
                <a:latin typeface="Times New Roman"/>
                <a:cs typeface="Times New Roman"/>
              </a:rPr>
              <a:t>và  </a:t>
            </a:r>
            <a:r>
              <a:rPr sz="3000" b="1" spc="-5" dirty="0">
                <a:latin typeface="Times New Roman"/>
                <a:cs typeface="Times New Roman"/>
              </a:rPr>
              <a:t>“co”(erosion).</a:t>
            </a:r>
            <a:endParaRPr sz="3000">
              <a:latin typeface="Times New Roman"/>
              <a:cs typeface="Times New Roman"/>
            </a:endParaRPr>
          </a:p>
          <a:p>
            <a:pPr marL="508000" marR="43180" indent="-457200">
              <a:lnSpc>
                <a:spcPct val="100000"/>
              </a:lnSpc>
              <a:spcBef>
                <a:spcPts val="720"/>
              </a:spcBef>
              <a:buFont typeface="Wingdings"/>
              <a:buChar char=""/>
              <a:tabLst>
                <a:tab pos="507365" algn="l"/>
                <a:tab pos="508000" algn="l"/>
                <a:tab pos="1286510" algn="l"/>
                <a:tab pos="2234565" algn="l"/>
                <a:tab pos="4058920" algn="l"/>
                <a:tab pos="4944745" algn="l"/>
                <a:tab pos="5998210" algn="l"/>
                <a:tab pos="6772275" algn="l"/>
                <a:tab pos="7487284" algn="l"/>
                <a:tab pos="8161020" algn="l"/>
              </a:tabLst>
            </a:pPr>
            <a:r>
              <a:rPr sz="3000" b="1" spc="-5" dirty="0">
                <a:latin typeface="Times New Roman"/>
                <a:cs typeface="Times New Roman"/>
              </a:rPr>
              <a:t>Các	ph</a:t>
            </a:r>
            <a:r>
              <a:rPr sz="3000" b="1" spc="-20" dirty="0">
                <a:latin typeface="Times New Roman"/>
                <a:cs typeface="Times New Roman"/>
              </a:rPr>
              <a:t>é</a:t>
            </a:r>
            <a:r>
              <a:rPr sz="3000" b="1" spc="-5" dirty="0">
                <a:latin typeface="Times New Roman"/>
                <a:cs typeface="Times New Roman"/>
              </a:rPr>
              <a:t>p</a:t>
            </a:r>
            <a:r>
              <a:rPr sz="3000" b="1" dirty="0">
                <a:latin typeface="Times New Roman"/>
                <a:cs typeface="Times New Roman"/>
              </a:rPr>
              <a:t>	toán</a:t>
            </a:r>
            <a:r>
              <a:rPr sz="3000" b="1" spc="365" dirty="0">
                <a:latin typeface="Times New Roman"/>
                <a:cs typeface="Times New Roman"/>
              </a:rPr>
              <a:t> </a:t>
            </a:r>
            <a:r>
              <a:rPr sz="3000" b="1" spc="-15" dirty="0">
                <a:latin typeface="Times New Roman"/>
                <a:cs typeface="Times New Roman"/>
              </a:rPr>
              <a:t>đ</a:t>
            </a:r>
            <a:r>
              <a:rPr sz="3000" b="1" spc="-5" dirty="0">
                <a:latin typeface="Times New Roman"/>
                <a:cs typeface="Times New Roman"/>
              </a:rPr>
              <a:t>ượ</a:t>
            </a:r>
            <a:r>
              <a:rPr sz="3000" b="1" dirty="0">
                <a:latin typeface="Times New Roman"/>
                <a:cs typeface="Times New Roman"/>
              </a:rPr>
              <a:t>c	</a:t>
            </a:r>
            <a:r>
              <a:rPr sz="3000" b="1" spc="-5" dirty="0">
                <a:latin typeface="Times New Roman"/>
                <a:cs typeface="Times New Roman"/>
              </a:rPr>
              <a:t>địn</a:t>
            </a:r>
            <a:r>
              <a:rPr sz="3000" b="1" dirty="0">
                <a:latin typeface="Times New Roman"/>
                <a:cs typeface="Times New Roman"/>
              </a:rPr>
              <a:t>h	</a:t>
            </a:r>
            <a:r>
              <a:rPr sz="3000" b="1" spc="-5" dirty="0">
                <a:latin typeface="Times New Roman"/>
                <a:cs typeface="Times New Roman"/>
              </a:rPr>
              <a:t>n</a:t>
            </a:r>
            <a:r>
              <a:rPr sz="3000" b="1" spc="-15" dirty="0">
                <a:latin typeface="Times New Roman"/>
                <a:cs typeface="Times New Roman"/>
              </a:rPr>
              <a:t>g</a:t>
            </a:r>
            <a:r>
              <a:rPr sz="3000" b="1" spc="-5" dirty="0">
                <a:latin typeface="Times New Roman"/>
                <a:cs typeface="Times New Roman"/>
              </a:rPr>
              <a:t>hĩ</a:t>
            </a:r>
            <a:r>
              <a:rPr sz="3000" b="1" dirty="0">
                <a:latin typeface="Times New Roman"/>
                <a:cs typeface="Times New Roman"/>
              </a:rPr>
              <a:t>a	</a:t>
            </a:r>
            <a:r>
              <a:rPr sz="3000" b="1" spc="-15" dirty="0">
                <a:latin typeface="Times New Roman"/>
                <a:cs typeface="Times New Roman"/>
              </a:rPr>
              <a:t>d</a:t>
            </a:r>
            <a:r>
              <a:rPr sz="3000" b="1" spc="-5" dirty="0">
                <a:latin typeface="Times New Roman"/>
                <a:cs typeface="Times New Roman"/>
              </a:rPr>
              <a:t>ự</a:t>
            </a:r>
            <a:r>
              <a:rPr sz="3000" b="1" dirty="0">
                <a:latin typeface="Times New Roman"/>
                <a:cs typeface="Times New Roman"/>
              </a:rPr>
              <a:t>a	vào	các	</a:t>
            </a:r>
            <a:r>
              <a:rPr sz="3000" b="1" spc="-5" dirty="0">
                <a:latin typeface="Times New Roman"/>
                <a:cs typeface="Times New Roman"/>
              </a:rPr>
              <a:t>điều  kiện:</a:t>
            </a:r>
            <a:endParaRPr sz="3000">
              <a:latin typeface="Times New Roman"/>
              <a:cs typeface="Times New Roman"/>
            </a:endParaRPr>
          </a:p>
          <a:p>
            <a:pPr marL="811530" lvl="1" indent="-304165">
              <a:lnSpc>
                <a:spcPct val="100000"/>
              </a:lnSpc>
              <a:spcBef>
                <a:spcPts val="720"/>
              </a:spcBef>
              <a:buSzPct val="96666"/>
              <a:buFont typeface="Wingdings"/>
              <a:buChar char=""/>
              <a:tabLst>
                <a:tab pos="812165" algn="l"/>
              </a:tabLst>
            </a:pPr>
            <a:r>
              <a:rPr sz="3000" b="1" spc="-5" dirty="0">
                <a:latin typeface="Times New Roman"/>
                <a:cs typeface="Times New Roman"/>
              </a:rPr>
              <a:t>Đối tượng là</a:t>
            </a:r>
            <a:r>
              <a:rPr sz="3000" b="1" spc="1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X</a:t>
            </a:r>
            <a:endParaRPr sz="3000">
              <a:latin typeface="Times New Roman"/>
              <a:cs typeface="Times New Roman"/>
            </a:endParaRPr>
          </a:p>
          <a:p>
            <a:pPr marL="811530" lvl="1" indent="-304165">
              <a:lnSpc>
                <a:spcPct val="100000"/>
              </a:lnSpc>
              <a:spcBef>
                <a:spcPts val="725"/>
              </a:spcBef>
              <a:buSzPct val="96666"/>
              <a:buFont typeface="Wingdings"/>
              <a:buChar char=""/>
              <a:tabLst>
                <a:tab pos="812165" algn="l"/>
              </a:tabLst>
            </a:pPr>
            <a:r>
              <a:rPr sz="3000" b="1" dirty="0">
                <a:latin typeface="Times New Roman"/>
                <a:cs typeface="Times New Roman"/>
              </a:rPr>
              <a:t>Phần </a:t>
            </a:r>
            <a:r>
              <a:rPr sz="3000" b="1" spc="-5" dirty="0">
                <a:latin typeface="Times New Roman"/>
                <a:cs typeface="Times New Roman"/>
              </a:rPr>
              <a:t>tử </a:t>
            </a:r>
            <a:r>
              <a:rPr sz="3000" b="1" dirty="0">
                <a:latin typeface="Times New Roman"/>
                <a:cs typeface="Times New Roman"/>
              </a:rPr>
              <a:t>cấu trúc</a:t>
            </a:r>
            <a:r>
              <a:rPr sz="3000" b="1" spc="-1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B</a:t>
            </a:r>
            <a:endParaRPr sz="3000">
              <a:latin typeface="Times New Roman"/>
              <a:cs typeface="Times New Roman"/>
            </a:endParaRPr>
          </a:p>
          <a:p>
            <a:pPr marL="811530" lvl="1" indent="-304165">
              <a:lnSpc>
                <a:spcPct val="100000"/>
              </a:lnSpc>
              <a:spcBef>
                <a:spcPts val="720"/>
              </a:spcBef>
              <a:buSzPct val="96666"/>
              <a:buFont typeface="Wingdings"/>
              <a:buChar char=""/>
              <a:tabLst>
                <a:tab pos="812165" algn="l"/>
              </a:tabLst>
            </a:pPr>
            <a:r>
              <a:rPr sz="3000" b="1" dirty="0">
                <a:latin typeface="Times New Roman"/>
                <a:cs typeface="Times New Roman"/>
              </a:rPr>
              <a:t>B</a:t>
            </a:r>
            <a:r>
              <a:rPr sz="3000" b="1" baseline="-20833" dirty="0">
                <a:latin typeface="Times New Roman"/>
                <a:cs typeface="Times New Roman"/>
              </a:rPr>
              <a:t>x </a:t>
            </a:r>
            <a:r>
              <a:rPr sz="3000" b="1" spc="-5" dirty="0">
                <a:latin typeface="Times New Roman"/>
                <a:cs typeface="Times New Roman"/>
              </a:rPr>
              <a:t>là phép dịch </a:t>
            </a:r>
            <a:r>
              <a:rPr sz="3000" b="1" dirty="0">
                <a:latin typeface="Times New Roman"/>
                <a:cs typeface="Times New Roman"/>
              </a:rPr>
              <a:t>chuyển B </a:t>
            </a:r>
            <a:r>
              <a:rPr sz="3000" b="1" spc="-5" dirty="0">
                <a:latin typeface="Times New Roman"/>
                <a:cs typeface="Times New Roman"/>
              </a:rPr>
              <a:t>tới </a:t>
            </a:r>
            <a:r>
              <a:rPr sz="3000" b="1" dirty="0">
                <a:latin typeface="Times New Roman"/>
                <a:cs typeface="Times New Roman"/>
              </a:rPr>
              <a:t>vị trí</a:t>
            </a:r>
            <a:r>
              <a:rPr sz="3000" b="1" spc="-24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x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857757"/>
            <a:ext cx="8761730" cy="3538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7620" indent="-457200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46990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Với </a:t>
            </a:r>
            <a:r>
              <a:rPr sz="3200" b="1" dirty="0">
                <a:latin typeface="Times New Roman"/>
                <a:cs typeface="Times New Roman"/>
              </a:rPr>
              <a:t>ảnh </a:t>
            </a:r>
            <a:r>
              <a:rPr sz="3200" b="1" spc="-5" dirty="0">
                <a:latin typeface="Times New Roman"/>
                <a:cs typeface="Times New Roman"/>
              </a:rPr>
              <a:t>nhị </a:t>
            </a:r>
            <a:r>
              <a:rPr sz="3200" b="1" spc="-10" dirty="0">
                <a:latin typeface="Times New Roman"/>
                <a:cs typeface="Times New Roman"/>
              </a:rPr>
              <a:t>phân, </a:t>
            </a:r>
            <a:r>
              <a:rPr sz="3200" b="1" dirty="0">
                <a:latin typeface="Times New Roman"/>
                <a:cs typeface="Times New Roman"/>
              </a:rPr>
              <a:t>mức </a:t>
            </a:r>
            <a:r>
              <a:rPr sz="3200" b="1" spc="-5" dirty="0">
                <a:latin typeface="Times New Roman"/>
                <a:cs typeface="Times New Roman"/>
              </a:rPr>
              <a:t>xám </a:t>
            </a:r>
            <a:r>
              <a:rPr sz="3200" b="1" dirty="0">
                <a:latin typeface="Times New Roman"/>
                <a:cs typeface="Times New Roman"/>
              </a:rPr>
              <a:t>chỉ có 2 giá trị </a:t>
            </a:r>
            <a:r>
              <a:rPr sz="3200" b="1" spc="-5" dirty="0">
                <a:latin typeface="Times New Roman"/>
                <a:cs typeface="Times New Roman"/>
              </a:rPr>
              <a:t>là </a:t>
            </a:r>
            <a:r>
              <a:rPr sz="3200" b="1" dirty="0">
                <a:latin typeface="Times New Roman"/>
                <a:cs typeface="Times New Roman"/>
              </a:rPr>
              <a:t>0  hay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1.</a:t>
            </a:r>
            <a:endParaRPr sz="320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469900" algn="l"/>
              </a:tabLst>
            </a:pPr>
            <a:r>
              <a:rPr sz="3200" b="1" dirty="0">
                <a:latin typeface="Times New Roman"/>
                <a:cs typeface="Times New Roman"/>
              </a:rPr>
              <a:t>Do </a:t>
            </a:r>
            <a:r>
              <a:rPr sz="3200" b="1" spc="-5" dirty="0">
                <a:latin typeface="Times New Roman"/>
                <a:cs typeface="Times New Roman"/>
              </a:rPr>
              <a:t>vậy, </a:t>
            </a:r>
            <a:r>
              <a:rPr sz="3200" b="1" dirty="0">
                <a:latin typeface="Times New Roman"/>
                <a:cs typeface="Times New Roman"/>
              </a:rPr>
              <a:t>ta coi </a:t>
            </a:r>
            <a:r>
              <a:rPr sz="3200" b="1" spc="-5" dirty="0">
                <a:latin typeface="Times New Roman"/>
                <a:cs typeface="Times New Roman"/>
              </a:rPr>
              <a:t>một </a:t>
            </a:r>
            <a:r>
              <a:rPr sz="3200" b="1" spc="-10" dirty="0">
                <a:latin typeface="Times New Roman"/>
                <a:cs typeface="Times New Roman"/>
              </a:rPr>
              <a:t>phần </a:t>
            </a:r>
            <a:r>
              <a:rPr sz="3200" b="1" dirty="0">
                <a:latin typeface="Times New Roman"/>
                <a:cs typeface="Times New Roman"/>
              </a:rPr>
              <a:t>tử </a:t>
            </a:r>
            <a:r>
              <a:rPr sz="3200" b="1" spc="-5" dirty="0">
                <a:latin typeface="Times New Roman"/>
                <a:cs typeface="Times New Roman"/>
              </a:rPr>
              <a:t>ảnh </a:t>
            </a:r>
            <a:r>
              <a:rPr sz="3200" b="1" spc="-10" dirty="0">
                <a:latin typeface="Times New Roman"/>
                <a:cs typeface="Times New Roman"/>
              </a:rPr>
              <a:t>như </a:t>
            </a:r>
            <a:r>
              <a:rPr sz="3200" b="1" spc="-5" dirty="0">
                <a:latin typeface="Times New Roman"/>
                <a:cs typeface="Times New Roman"/>
              </a:rPr>
              <a:t>một phần  </a:t>
            </a:r>
            <a:r>
              <a:rPr sz="3200" b="1" dirty="0">
                <a:latin typeface="Times New Roman"/>
                <a:cs typeface="Times New Roman"/>
              </a:rPr>
              <a:t>tử </a:t>
            </a:r>
            <a:r>
              <a:rPr sz="3200" b="1" spc="-5" dirty="0">
                <a:latin typeface="Times New Roman"/>
                <a:cs typeface="Times New Roman"/>
              </a:rPr>
              <a:t>lô </a:t>
            </a:r>
            <a:r>
              <a:rPr sz="3200" b="1" dirty="0">
                <a:latin typeface="Times New Roman"/>
                <a:cs typeface="Times New Roman"/>
              </a:rPr>
              <a:t>gíc và có thể áp </a:t>
            </a:r>
            <a:r>
              <a:rPr sz="3200" b="1" spc="-10" dirty="0">
                <a:latin typeface="Times New Roman"/>
                <a:cs typeface="Times New Roman"/>
              </a:rPr>
              <a:t>dụng </a:t>
            </a:r>
            <a:r>
              <a:rPr sz="3200" b="1" spc="5" dirty="0">
                <a:latin typeface="Times New Roman"/>
                <a:cs typeface="Times New Roman"/>
              </a:rPr>
              <a:t>các </a:t>
            </a:r>
            <a:r>
              <a:rPr sz="3200" b="1" dirty="0">
                <a:latin typeface="Times New Roman"/>
                <a:cs typeface="Times New Roman"/>
              </a:rPr>
              <a:t>toán tử </a:t>
            </a:r>
            <a:r>
              <a:rPr sz="3200" b="1" spc="-5" dirty="0">
                <a:latin typeface="Times New Roman"/>
                <a:cs typeface="Times New Roman"/>
              </a:rPr>
              <a:t>hình </a:t>
            </a:r>
            <a:r>
              <a:rPr sz="3200" b="1" spc="-10" dirty="0">
                <a:latin typeface="Times New Roman"/>
                <a:cs typeface="Times New Roman"/>
              </a:rPr>
              <a:t>học  </a:t>
            </a:r>
            <a:r>
              <a:rPr sz="3200" b="1" dirty="0">
                <a:latin typeface="Times New Roman"/>
                <a:cs typeface="Times New Roman"/>
              </a:rPr>
              <a:t>(morphology operators) </a:t>
            </a:r>
            <a:r>
              <a:rPr sz="3200" b="1" spc="-5" dirty="0">
                <a:latin typeface="Times New Roman"/>
                <a:cs typeface="Times New Roman"/>
              </a:rPr>
              <a:t>dựa </a:t>
            </a:r>
            <a:r>
              <a:rPr sz="3200" b="1" dirty="0">
                <a:latin typeface="Times New Roman"/>
                <a:cs typeface="Times New Roman"/>
              </a:rPr>
              <a:t>trên </a:t>
            </a:r>
            <a:r>
              <a:rPr sz="3200" b="1" spc="-5" dirty="0">
                <a:latin typeface="Times New Roman"/>
                <a:cs typeface="Times New Roman"/>
              </a:rPr>
              <a:t>khái niệm  biến đổi hình học của một </a:t>
            </a:r>
            <a:r>
              <a:rPr sz="3200" b="1" dirty="0">
                <a:latin typeface="Times New Roman"/>
                <a:cs typeface="Times New Roman"/>
              </a:rPr>
              <a:t>ảnh </a:t>
            </a:r>
            <a:r>
              <a:rPr sz="3200" b="1" spc="-5" dirty="0">
                <a:latin typeface="Times New Roman"/>
                <a:cs typeface="Times New Roman"/>
              </a:rPr>
              <a:t>bởi một phần </a:t>
            </a:r>
            <a:r>
              <a:rPr sz="3200" b="1" dirty="0">
                <a:latin typeface="Times New Roman"/>
                <a:cs typeface="Times New Roman"/>
              </a:rPr>
              <a:t>tử  </a:t>
            </a:r>
            <a:r>
              <a:rPr sz="3200" b="1" spc="5" dirty="0">
                <a:latin typeface="Times New Roman"/>
                <a:cs typeface="Times New Roman"/>
              </a:rPr>
              <a:t>cấu </a:t>
            </a:r>
            <a:r>
              <a:rPr sz="3200" b="1" dirty="0">
                <a:latin typeface="Times New Roman"/>
                <a:cs typeface="Times New Roman"/>
              </a:rPr>
              <a:t>trúc (structural</a:t>
            </a:r>
            <a:r>
              <a:rPr sz="3200" b="1" spc="-6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element).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6595">
              <a:lnSpc>
                <a:spcPct val="100000"/>
              </a:lnSpc>
              <a:spcBef>
                <a:spcPts val="100"/>
              </a:spcBef>
            </a:pPr>
            <a:r>
              <a:rPr dirty="0"/>
              <a:t>BÀI GIẢNG MÔN: </a:t>
            </a:r>
            <a:r>
              <a:rPr spc="15" dirty="0"/>
              <a:t>XỬ </a:t>
            </a:r>
            <a:r>
              <a:rPr dirty="0"/>
              <a:t>LÝ</a:t>
            </a:r>
            <a:r>
              <a:rPr spc="-160" dirty="0"/>
              <a:t> </a:t>
            </a:r>
            <a:r>
              <a:rPr dirty="0"/>
              <a:t>ẢNH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857757"/>
            <a:ext cx="8303259" cy="4514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834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470534" algn="l"/>
              </a:tabLst>
            </a:pPr>
            <a:r>
              <a:rPr sz="3200" b="1" dirty="0">
                <a:latin typeface="Times New Roman"/>
                <a:cs typeface="Times New Roman"/>
              </a:rPr>
              <a:t>Phần tử </a:t>
            </a:r>
            <a:r>
              <a:rPr sz="3200" b="1" spc="5" dirty="0">
                <a:latin typeface="Times New Roman"/>
                <a:cs typeface="Times New Roman"/>
              </a:rPr>
              <a:t>cấu </a:t>
            </a:r>
            <a:r>
              <a:rPr sz="3200" b="1" spc="-5" dirty="0">
                <a:latin typeface="Times New Roman"/>
                <a:cs typeface="Times New Roman"/>
              </a:rPr>
              <a:t>trúc là một </a:t>
            </a:r>
            <a:r>
              <a:rPr sz="3200" b="1" dirty="0">
                <a:latin typeface="Times New Roman"/>
                <a:cs typeface="Times New Roman"/>
              </a:rPr>
              <a:t>mặt </a:t>
            </a:r>
            <a:r>
              <a:rPr sz="3200" b="1" spc="-10" dirty="0">
                <a:latin typeface="Times New Roman"/>
                <a:cs typeface="Times New Roman"/>
              </a:rPr>
              <a:t>nạ dạng </a:t>
            </a:r>
            <a:r>
              <a:rPr sz="3200" b="1" spc="-5" dirty="0">
                <a:latin typeface="Times New Roman"/>
                <a:cs typeface="Times New Roman"/>
              </a:rPr>
              <a:t>bất </a:t>
            </a:r>
            <a:r>
              <a:rPr sz="3200" b="1" spc="-20" dirty="0">
                <a:latin typeface="Times New Roman"/>
                <a:cs typeface="Times New Roman"/>
              </a:rPr>
              <a:t>kỳ  </a:t>
            </a:r>
            <a:r>
              <a:rPr sz="3200" b="1" dirty="0">
                <a:latin typeface="Times New Roman"/>
                <a:cs typeface="Times New Roman"/>
              </a:rPr>
              <a:t>mà các </a:t>
            </a:r>
            <a:r>
              <a:rPr sz="3200" b="1" spc="-5" dirty="0">
                <a:latin typeface="Times New Roman"/>
                <a:cs typeface="Times New Roman"/>
              </a:rPr>
              <a:t>phần </a:t>
            </a:r>
            <a:r>
              <a:rPr sz="3200" b="1" dirty="0">
                <a:latin typeface="Times New Roman"/>
                <a:cs typeface="Times New Roman"/>
              </a:rPr>
              <a:t>tử của </a:t>
            </a:r>
            <a:r>
              <a:rPr sz="3200" b="1" spc="-10" dirty="0">
                <a:latin typeface="Times New Roman"/>
                <a:cs typeface="Times New Roman"/>
              </a:rPr>
              <a:t>nó </a:t>
            </a:r>
            <a:r>
              <a:rPr sz="3200" b="1" spc="-5" dirty="0">
                <a:latin typeface="Times New Roman"/>
                <a:cs typeface="Times New Roman"/>
              </a:rPr>
              <a:t>tạo </a:t>
            </a:r>
            <a:r>
              <a:rPr sz="3200" b="1" dirty="0">
                <a:latin typeface="Times New Roman"/>
                <a:cs typeface="Times New Roman"/>
              </a:rPr>
              <a:t>nên một </a:t>
            </a:r>
            <a:r>
              <a:rPr sz="3200" b="1" spc="-5" dirty="0">
                <a:latin typeface="Times New Roman"/>
                <a:cs typeface="Times New Roman"/>
              </a:rPr>
              <a:t>mô-típ.  Người </a:t>
            </a:r>
            <a:r>
              <a:rPr sz="3200" b="1" dirty="0">
                <a:latin typeface="Times New Roman"/>
                <a:cs typeface="Times New Roman"/>
              </a:rPr>
              <a:t>ta tiến </a:t>
            </a:r>
            <a:r>
              <a:rPr sz="3200" b="1" spc="-10" dirty="0">
                <a:latin typeface="Times New Roman"/>
                <a:cs typeface="Times New Roman"/>
              </a:rPr>
              <a:t>hành </a:t>
            </a:r>
            <a:r>
              <a:rPr sz="3200" b="1" dirty="0">
                <a:latin typeface="Times New Roman"/>
                <a:cs typeface="Times New Roman"/>
              </a:rPr>
              <a:t>rê </a:t>
            </a:r>
            <a:r>
              <a:rPr sz="3200" b="1" spc="-5" dirty="0">
                <a:latin typeface="Times New Roman"/>
                <a:cs typeface="Times New Roman"/>
              </a:rPr>
              <a:t>mặt nạ đi </a:t>
            </a:r>
            <a:r>
              <a:rPr sz="3200" b="1" spc="-10" dirty="0">
                <a:latin typeface="Times New Roman"/>
                <a:cs typeface="Times New Roman"/>
              </a:rPr>
              <a:t>khắp </a:t>
            </a:r>
            <a:r>
              <a:rPr sz="3200" b="1" dirty="0">
                <a:latin typeface="Times New Roman"/>
                <a:cs typeface="Times New Roman"/>
              </a:rPr>
              <a:t>ảnh </a:t>
            </a:r>
            <a:r>
              <a:rPr sz="3200" b="1" spc="-10" dirty="0">
                <a:latin typeface="Times New Roman"/>
                <a:cs typeface="Times New Roman"/>
              </a:rPr>
              <a:t>và  </a:t>
            </a:r>
            <a:r>
              <a:rPr sz="3200" b="1" dirty="0">
                <a:latin typeface="Times New Roman"/>
                <a:cs typeface="Times New Roman"/>
              </a:rPr>
              <a:t>tính giá trị </a:t>
            </a:r>
            <a:r>
              <a:rPr sz="3200" b="1" spc="-5" dirty="0">
                <a:latin typeface="Times New Roman"/>
                <a:cs typeface="Times New Roman"/>
              </a:rPr>
              <a:t>điểm </a:t>
            </a:r>
            <a:r>
              <a:rPr sz="3200" b="1" dirty="0">
                <a:latin typeface="Times New Roman"/>
                <a:cs typeface="Times New Roman"/>
              </a:rPr>
              <a:t>ảnh </a:t>
            </a:r>
            <a:r>
              <a:rPr sz="3200" b="1" spc="-5" dirty="0">
                <a:latin typeface="Times New Roman"/>
                <a:cs typeface="Times New Roman"/>
              </a:rPr>
              <a:t>bởi </a:t>
            </a:r>
            <a:r>
              <a:rPr sz="3200" b="1" spc="5" dirty="0">
                <a:latin typeface="Times New Roman"/>
                <a:cs typeface="Times New Roman"/>
              </a:rPr>
              <a:t>các </a:t>
            </a:r>
            <a:r>
              <a:rPr sz="3200" b="1" spc="-5" dirty="0">
                <a:latin typeface="Times New Roman"/>
                <a:cs typeface="Times New Roman"/>
              </a:rPr>
              <a:t>điểm </a:t>
            </a:r>
            <a:r>
              <a:rPr sz="3200" b="1" dirty="0">
                <a:latin typeface="Times New Roman"/>
                <a:cs typeface="Times New Roman"/>
              </a:rPr>
              <a:t>lân cận  với </a:t>
            </a:r>
            <a:r>
              <a:rPr sz="3200" b="1" spc="-5" dirty="0">
                <a:latin typeface="Times New Roman"/>
                <a:cs typeface="Times New Roman"/>
              </a:rPr>
              <a:t>mô-típ của </a:t>
            </a:r>
            <a:r>
              <a:rPr sz="3200" b="1" dirty="0">
                <a:latin typeface="Times New Roman"/>
                <a:cs typeface="Times New Roman"/>
              </a:rPr>
              <a:t>mặt </a:t>
            </a:r>
            <a:r>
              <a:rPr sz="3200" b="1" spc="-10" dirty="0">
                <a:latin typeface="Times New Roman"/>
                <a:cs typeface="Times New Roman"/>
              </a:rPr>
              <a:t>nạ </a:t>
            </a:r>
            <a:r>
              <a:rPr sz="3200" b="1" dirty="0">
                <a:latin typeface="Times New Roman"/>
                <a:cs typeface="Times New Roman"/>
              </a:rPr>
              <a:t>theo cách </a:t>
            </a:r>
            <a:r>
              <a:rPr sz="3200" b="1" spc="-5" dirty="0">
                <a:latin typeface="Times New Roman"/>
                <a:cs typeface="Times New Roman"/>
              </a:rPr>
              <a:t>lấy hội  (phép </a:t>
            </a:r>
            <a:r>
              <a:rPr sz="3200" b="1" spc="5" dirty="0">
                <a:latin typeface="Times New Roman"/>
                <a:cs typeface="Times New Roman"/>
              </a:rPr>
              <a:t>và) </a:t>
            </a:r>
            <a:r>
              <a:rPr sz="3200" b="1" dirty="0">
                <a:latin typeface="Times New Roman"/>
                <a:cs typeface="Times New Roman"/>
              </a:rPr>
              <a:t>hay lấy tuyển </a:t>
            </a:r>
            <a:r>
              <a:rPr sz="3200" b="1" spc="-5" dirty="0">
                <a:latin typeface="Times New Roman"/>
                <a:cs typeface="Times New Roman"/>
              </a:rPr>
              <a:t>(phép</a:t>
            </a:r>
            <a:r>
              <a:rPr sz="3200" b="1" spc="-9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hoặc).</a:t>
            </a:r>
            <a:endParaRPr sz="3200">
              <a:latin typeface="Times New Roman"/>
              <a:cs typeface="Times New Roman"/>
            </a:endParaRPr>
          </a:p>
          <a:p>
            <a:pPr marL="469900" marR="5715" indent="-457834" algn="just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470534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Dựa </a:t>
            </a:r>
            <a:r>
              <a:rPr sz="3200" b="1" dirty="0">
                <a:latin typeface="Times New Roman"/>
                <a:cs typeface="Times New Roman"/>
              </a:rPr>
              <a:t>vào </a:t>
            </a:r>
            <a:r>
              <a:rPr sz="3200" b="1" spc="-5" dirty="0">
                <a:latin typeface="Times New Roman"/>
                <a:cs typeface="Times New Roman"/>
              </a:rPr>
              <a:t>nguyên </a:t>
            </a:r>
            <a:r>
              <a:rPr sz="3200" b="1" dirty="0">
                <a:latin typeface="Times New Roman"/>
                <a:cs typeface="Times New Roman"/>
              </a:rPr>
              <a:t>tắc </a:t>
            </a:r>
            <a:r>
              <a:rPr sz="3200" b="1" spc="-5" dirty="0">
                <a:latin typeface="Times New Roman"/>
                <a:cs typeface="Times New Roman"/>
              </a:rPr>
              <a:t>trên, ngưòi </a:t>
            </a:r>
            <a:r>
              <a:rPr sz="3200" b="1" spc="-10" dirty="0">
                <a:latin typeface="Times New Roman"/>
                <a:cs typeface="Times New Roman"/>
              </a:rPr>
              <a:t>ta </a:t>
            </a:r>
            <a:r>
              <a:rPr sz="3200" b="1" dirty="0">
                <a:latin typeface="Times New Roman"/>
                <a:cs typeface="Times New Roman"/>
              </a:rPr>
              <a:t>sử </a:t>
            </a:r>
            <a:r>
              <a:rPr sz="3200" b="1" spc="-10" dirty="0">
                <a:latin typeface="Times New Roman"/>
                <a:cs typeface="Times New Roman"/>
              </a:rPr>
              <a:t>dụng </a:t>
            </a:r>
            <a:r>
              <a:rPr sz="3200" b="1" dirty="0">
                <a:latin typeface="Times New Roman"/>
                <a:cs typeface="Times New Roman"/>
              </a:rPr>
              <a:t>2  </a:t>
            </a:r>
            <a:r>
              <a:rPr sz="3200" b="1" spc="-5" dirty="0">
                <a:latin typeface="Times New Roman"/>
                <a:cs typeface="Times New Roman"/>
              </a:rPr>
              <a:t>kỹ thuật: dãn </a:t>
            </a:r>
            <a:r>
              <a:rPr sz="3200" b="1" dirty="0">
                <a:latin typeface="Times New Roman"/>
                <a:cs typeface="Times New Roman"/>
              </a:rPr>
              <a:t>ảnh </a:t>
            </a:r>
            <a:r>
              <a:rPr sz="3200" b="1" spc="-5" dirty="0">
                <a:latin typeface="Times New Roman"/>
                <a:cs typeface="Times New Roman"/>
              </a:rPr>
              <a:t>(dilatation) và co </a:t>
            </a:r>
            <a:r>
              <a:rPr sz="3200" b="1" dirty="0">
                <a:latin typeface="Times New Roman"/>
                <a:cs typeface="Times New Roman"/>
              </a:rPr>
              <a:t>ảnh  (erosion).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1140" y="100076"/>
            <a:ext cx="8532495" cy="2322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194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(a) </a:t>
            </a:r>
            <a:r>
              <a:rPr sz="2400" spc="-5" dirty="0">
                <a:latin typeface="Times New Roman"/>
                <a:cs typeface="Times New Roman"/>
              </a:rPr>
              <a:t>Ảnh </a:t>
            </a:r>
            <a:r>
              <a:rPr sz="2400" dirty="0">
                <a:latin typeface="Times New Roman"/>
                <a:cs typeface="Times New Roman"/>
              </a:rPr>
              <a:t>gốc </a:t>
            </a:r>
            <a:r>
              <a:rPr sz="2400" b="1" spc="-5" dirty="0">
                <a:latin typeface="Times New Roman"/>
                <a:cs typeface="Times New Roman"/>
              </a:rPr>
              <a:t>(b) </a:t>
            </a:r>
            <a:r>
              <a:rPr sz="2400" spc="-5" dirty="0">
                <a:latin typeface="Times New Roman"/>
                <a:cs typeface="Times New Roman"/>
              </a:rPr>
              <a:t>Ảnh mặt </a:t>
            </a:r>
            <a:r>
              <a:rPr sz="2400" spc="-10" dirty="0">
                <a:latin typeface="Times New Roman"/>
                <a:cs typeface="Times New Roman"/>
              </a:rPr>
              <a:t>nạ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b="1" dirty="0">
                <a:latin typeface="Times New Roman"/>
                <a:cs typeface="Times New Roman"/>
              </a:rPr>
              <a:t>(c) </a:t>
            </a:r>
            <a:r>
              <a:rPr sz="2400" spc="-5" dirty="0">
                <a:latin typeface="Times New Roman"/>
                <a:cs typeface="Times New Roman"/>
              </a:rPr>
              <a:t>Ảnh kết </a:t>
            </a:r>
            <a:r>
              <a:rPr sz="2400" dirty="0">
                <a:latin typeface="Times New Roman"/>
                <a:cs typeface="Times New Roman"/>
              </a:rPr>
              <a:t>quả của </a:t>
            </a:r>
            <a:r>
              <a:rPr sz="2400" spc="-5" dirty="0">
                <a:latin typeface="Times New Roman"/>
                <a:cs typeface="Times New Roman"/>
              </a:rPr>
              <a:t>toán </a:t>
            </a:r>
            <a:r>
              <a:rPr sz="2400" spc="5" dirty="0">
                <a:latin typeface="Times New Roman"/>
                <a:cs typeface="Times New Roman"/>
              </a:rPr>
              <a:t>tử 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trên ảnh </a:t>
            </a:r>
            <a:r>
              <a:rPr sz="2400" i="1" dirty="0">
                <a:latin typeface="Times New Roman"/>
                <a:cs typeface="Times New Roman"/>
              </a:rPr>
              <a:t>(a) </a:t>
            </a:r>
            <a:r>
              <a:rPr sz="2400" dirty="0">
                <a:latin typeface="Times New Roman"/>
                <a:cs typeface="Times New Roman"/>
              </a:rPr>
              <a:t>và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(b)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(d) </a:t>
            </a:r>
            <a:r>
              <a:rPr sz="2400" spc="-5" dirty="0">
                <a:latin typeface="Times New Roman"/>
                <a:cs typeface="Times New Roman"/>
              </a:rPr>
              <a:t>Ảnh gốc </a:t>
            </a:r>
            <a:r>
              <a:rPr sz="2400" b="1" dirty="0">
                <a:latin typeface="Times New Roman"/>
                <a:cs typeface="Times New Roman"/>
              </a:rPr>
              <a:t>(e) </a:t>
            </a:r>
            <a:r>
              <a:rPr sz="2400" spc="-5" dirty="0">
                <a:latin typeface="Times New Roman"/>
                <a:cs typeface="Times New Roman"/>
              </a:rPr>
              <a:t>Ảnh </a:t>
            </a:r>
            <a:r>
              <a:rPr sz="2400" spc="-10" dirty="0">
                <a:latin typeface="Times New Roman"/>
                <a:cs typeface="Times New Roman"/>
              </a:rPr>
              <a:t>mặt </a:t>
            </a:r>
            <a:r>
              <a:rPr sz="2400" spc="-5" dirty="0">
                <a:latin typeface="Times New Roman"/>
                <a:cs typeface="Times New Roman"/>
              </a:rPr>
              <a:t>nạ OR </a:t>
            </a:r>
            <a:r>
              <a:rPr sz="2400" b="1" dirty="0">
                <a:latin typeface="Times New Roman"/>
                <a:cs typeface="Times New Roman"/>
              </a:rPr>
              <a:t>(f) </a:t>
            </a:r>
            <a:r>
              <a:rPr sz="2400" spc="-5" dirty="0">
                <a:latin typeface="Times New Roman"/>
                <a:cs typeface="Times New Roman"/>
              </a:rPr>
              <a:t>Ảnh </a:t>
            </a:r>
            <a:r>
              <a:rPr sz="2400" dirty="0">
                <a:latin typeface="Times New Roman"/>
                <a:cs typeface="Times New Roman"/>
              </a:rPr>
              <a:t>kết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quả </a:t>
            </a:r>
            <a:r>
              <a:rPr sz="2400" dirty="0">
                <a:latin typeface="Times New Roman"/>
                <a:cs typeface="Times New Roman"/>
              </a:rPr>
              <a:t>của toán tử </a:t>
            </a:r>
            <a:r>
              <a:rPr sz="2400" spc="-10" dirty="0">
                <a:latin typeface="Times New Roman"/>
                <a:cs typeface="Times New Roman"/>
              </a:rPr>
              <a:t>OR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trên ảnh </a:t>
            </a:r>
            <a:r>
              <a:rPr sz="2400" i="1" dirty="0">
                <a:latin typeface="Times New Roman"/>
                <a:cs typeface="Times New Roman"/>
              </a:rPr>
              <a:t>(d) </a:t>
            </a:r>
            <a:r>
              <a:rPr sz="2400" dirty="0">
                <a:latin typeface="Times New Roman"/>
                <a:cs typeface="Times New Roman"/>
              </a:rPr>
              <a:t>và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(e)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2383535"/>
            <a:ext cx="4957572" cy="4474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00076"/>
            <a:ext cx="6287770" cy="1151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334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Phép giãn nở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(dilation)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7800" y="1371600"/>
            <a:ext cx="5321808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4640" y="3098050"/>
            <a:ext cx="5866765" cy="2719070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50"/>
              </a:spcBef>
            </a:pPr>
            <a:r>
              <a:rPr sz="3200" b="1" dirty="0">
                <a:latin typeface="Times New Roman"/>
                <a:cs typeface="Times New Roman"/>
              </a:rPr>
              <a:t>Hợp của </a:t>
            </a:r>
            <a:r>
              <a:rPr sz="3200" b="1" spc="5" dirty="0">
                <a:latin typeface="Times New Roman"/>
                <a:cs typeface="Times New Roman"/>
              </a:rPr>
              <a:t>các </a:t>
            </a:r>
            <a:r>
              <a:rPr sz="3200" b="1" spc="-5" dirty="0">
                <a:latin typeface="Times New Roman"/>
                <a:cs typeface="Times New Roman"/>
              </a:rPr>
              <a:t>Bx </a:t>
            </a:r>
            <a:r>
              <a:rPr sz="3200" b="1" dirty="0">
                <a:latin typeface="Times New Roman"/>
                <a:cs typeface="Times New Roman"/>
              </a:rPr>
              <a:t>với x </a:t>
            </a:r>
            <a:r>
              <a:rPr sz="3600" b="1" dirty="0">
                <a:latin typeface="Times New Roman"/>
                <a:cs typeface="Times New Roman"/>
              </a:rPr>
              <a:t>thuộc</a:t>
            </a:r>
            <a:r>
              <a:rPr sz="3600" b="1" spc="-19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  <a:p>
            <a:pPr marL="2428875">
              <a:lnSpc>
                <a:spcPct val="100000"/>
              </a:lnSpc>
              <a:spcBef>
                <a:spcPts val="3055"/>
              </a:spcBef>
            </a:pPr>
            <a:r>
              <a:rPr sz="4700" i="1" spc="85" dirty="0">
                <a:latin typeface="Times New Roman"/>
                <a:cs typeface="Times New Roman"/>
              </a:rPr>
              <a:t>X</a:t>
            </a:r>
            <a:r>
              <a:rPr sz="4700" i="1" spc="225" dirty="0">
                <a:latin typeface="Times New Roman"/>
                <a:cs typeface="Times New Roman"/>
              </a:rPr>
              <a:t> </a:t>
            </a:r>
            <a:r>
              <a:rPr sz="4700" spc="110" dirty="0">
                <a:latin typeface="Symbol"/>
                <a:cs typeface="Symbol"/>
              </a:rPr>
              <a:t></a:t>
            </a:r>
            <a:r>
              <a:rPr sz="4700" spc="-310" dirty="0">
                <a:latin typeface="Times New Roman"/>
                <a:cs typeface="Times New Roman"/>
              </a:rPr>
              <a:t> </a:t>
            </a:r>
            <a:r>
              <a:rPr sz="4700" spc="95" dirty="0">
                <a:latin typeface="Times New Roman"/>
                <a:cs typeface="Times New Roman"/>
              </a:rPr>
              <a:t>B</a:t>
            </a:r>
            <a:r>
              <a:rPr sz="4700" spc="-265" dirty="0">
                <a:latin typeface="Times New Roman"/>
                <a:cs typeface="Times New Roman"/>
              </a:rPr>
              <a:t> </a:t>
            </a:r>
            <a:r>
              <a:rPr sz="4700" spc="80" dirty="0">
                <a:latin typeface="Symbol"/>
                <a:cs typeface="Symbol"/>
              </a:rPr>
              <a:t></a:t>
            </a:r>
            <a:r>
              <a:rPr sz="4700" spc="155" dirty="0">
                <a:latin typeface="Times New Roman"/>
                <a:cs typeface="Times New Roman"/>
              </a:rPr>
              <a:t> </a:t>
            </a:r>
            <a:r>
              <a:rPr sz="10650" spc="-2565" baseline="-8607" dirty="0">
                <a:latin typeface="UnDotum"/>
                <a:cs typeface="UnDotum"/>
              </a:rPr>
              <a:t></a:t>
            </a:r>
            <a:r>
              <a:rPr sz="4700" i="1" spc="55" dirty="0">
                <a:latin typeface="Times New Roman"/>
                <a:cs typeface="Times New Roman"/>
              </a:rPr>
              <a:t>B</a:t>
            </a:r>
            <a:r>
              <a:rPr sz="4125" i="1" spc="44" baseline="-24242" dirty="0">
                <a:latin typeface="Times New Roman"/>
                <a:cs typeface="Times New Roman"/>
              </a:rPr>
              <a:t>x</a:t>
            </a:r>
            <a:endParaRPr sz="4125" baseline="-24242">
              <a:latin typeface="Times New Roman"/>
              <a:cs typeface="Times New Roman"/>
            </a:endParaRPr>
          </a:p>
          <a:p>
            <a:pPr marR="624840" algn="r">
              <a:lnSpc>
                <a:spcPct val="100000"/>
              </a:lnSpc>
              <a:spcBef>
                <a:spcPts val="459"/>
              </a:spcBef>
            </a:pPr>
            <a:r>
              <a:rPr sz="2750" spc="-45" dirty="0">
                <a:latin typeface="Times New Roman"/>
                <a:cs typeface="Times New Roman"/>
              </a:rPr>
              <a:t>x</a:t>
            </a:r>
            <a:r>
              <a:rPr sz="2750" spc="-120" dirty="0">
                <a:latin typeface="Symbol"/>
                <a:cs typeface="Symbol"/>
              </a:rPr>
              <a:t></a:t>
            </a:r>
            <a:r>
              <a:rPr sz="2750" spc="50" dirty="0">
                <a:latin typeface="Times New Roman"/>
                <a:cs typeface="Times New Roman"/>
              </a:rPr>
              <a:t>X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38" y="100076"/>
            <a:ext cx="8887460" cy="5375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704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50">
              <a:latin typeface="Times New Roman"/>
              <a:cs typeface="Times New Roman"/>
            </a:endParaRPr>
          </a:p>
          <a:p>
            <a:pPr marL="508000" marR="43180" indent="-457834" algn="just">
              <a:lnSpc>
                <a:spcPct val="100000"/>
              </a:lnSpc>
              <a:buFont typeface="Wingdings"/>
              <a:buChar char=""/>
              <a:tabLst>
                <a:tab pos="508634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Dãn </a:t>
            </a:r>
            <a:r>
              <a:rPr sz="2800" b="1" dirty="0">
                <a:latin typeface="Times New Roman"/>
                <a:cs typeface="Times New Roman"/>
              </a:rPr>
              <a:t>ảnh nhằm </a:t>
            </a:r>
            <a:r>
              <a:rPr sz="2800" b="1" spc="-5" dirty="0">
                <a:latin typeface="Times New Roman"/>
                <a:cs typeface="Times New Roman"/>
              </a:rPr>
              <a:t>loại </a:t>
            </a:r>
            <a:r>
              <a:rPr sz="2800" b="1" dirty="0">
                <a:latin typeface="Times New Roman"/>
                <a:cs typeface="Times New Roman"/>
              </a:rPr>
              <a:t>bỏ </a:t>
            </a:r>
            <a:r>
              <a:rPr sz="2800" b="1" spc="-10" dirty="0">
                <a:latin typeface="Times New Roman"/>
                <a:cs typeface="Times New Roman"/>
              </a:rPr>
              <a:t>điểm đen </a:t>
            </a:r>
            <a:r>
              <a:rPr sz="2800" b="1" dirty="0">
                <a:latin typeface="Times New Roman"/>
                <a:cs typeface="Times New Roman"/>
              </a:rPr>
              <a:t>bị vây </a:t>
            </a:r>
            <a:r>
              <a:rPr sz="2800" b="1" spc="-10" dirty="0">
                <a:latin typeface="Times New Roman"/>
                <a:cs typeface="Times New Roman"/>
              </a:rPr>
              <a:t>bởi </a:t>
            </a:r>
            <a:r>
              <a:rPr sz="2800" b="1" spc="-5" dirty="0">
                <a:latin typeface="Times New Roman"/>
                <a:cs typeface="Times New Roman"/>
              </a:rPr>
              <a:t>các </a:t>
            </a:r>
            <a:r>
              <a:rPr sz="2800" b="1" spc="-10" dirty="0">
                <a:latin typeface="Times New Roman"/>
                <a:cs typeface="Times New Roman"/>
              </a:rPr>
              <a:t>điểm  </a:t>
            </a:r>
            <a:r>
              <a:rPr sz="2800" b="1" spc="-5" dirty="0">
                <a:latin typeface="Times New Roman"/>
                <a:cs typeface="Times New Roman"/>
              </a:rPr>
              <a:t>trắng. </a:t>
            </a:r>
            <a:r>
              <a:rPr sz="2800" b="1" spc="-55" dirty="0">
                <a:latin typeface="Times New Roman"/>
                <a:cs typeface="Times New Roman"/>
              </a:rPr>
              <a:t>Trong </a:t>
            </a:r>
            <a:r>
              <a:rPr sz="2800" b="1" spc="-15" dirty="0">
                <a:latin typeface="Times New Roman"/>
                <a:cs typeface="Times New Roman"/>
              </a:rPr>
              <a:t>kỹ </a:t>
            </a:r>
            <a:r>
              <a:rPr sz="2800" b="1" dirty="0">
                <a:latin typeface="Times New Roman"/>
                <a:cs typeface="Times New Roman"/>
              </a:rPr>
              <a:t>thuật </a:t>
            </a:r>
            <a:r>
              <a:rPr sz="2800" b="1" spc="-40" dirty="0">
                <a:latin typeface="Times New Roman"/>
                <a:cs typeface="Times New Roman"/>
              </a:rPr>
              <a:t>này, </a:t>
            </a:r>
            <a:r>
              <a:rPr sz="2800" b="1" spc="-5" dirty="0">
                <a:latin typeface="Times New Roman"/>
                <a:cs typeface="Times New Roman"/>
              </a:rPr>
              <a:t>một cửa sổ N+1 x N+1 </a:t>
            </a:r>
            <a:r>
              <a:rPr sz="2800" b="1" spc="-10" dirty="0">
                <a:latin typeface="Times New Roman"/>
                <a:cs typeface="Times New Roman"/>
              </a:rPr>
              <a:t>được  rê </a:t>
            </a:r>
            <a:r>
              <a:rPr sz="2800" b="1" dirty="0">
                <a:latin typeface="Times New Roman"/>
                <a:cs typeface="Times New Roman"/>
              </a:rPr>
              <a:t>đi </a:t>
            </a:r>
            <a:r>
              <a:rPr sz="2800" b="1" spc="-5" dirty="0">
                <a:latin typeface="Times New Roman"/>
                <a:cs typeface="Times New Roman"/>
              </a:rPr>
              <a:t>khắp </a:t>
            </a:r>
            <a:r>
              <a:rPr sz="2800" b="1" dirty="0">
                <a:latin typeface="Times New Roman"/>
                <a:cs typeface="Times New Roman"/>
              </a:rPr>
              <a:t>ảnh và </a:t>
            </a:r>
            <a:r>
              <a:rPr sz="2800" b="1" spc="-5" dirty="0">
                <a:latin typeface="Times New Roman"/>
                <a:cs typeface="Times New Roman"/>
              </a:rPr>
              <a:t>thực </a:t>
            </a:r>
            <a:r>
              <a:rPr sz="2800" b="1" spc="-10" dirty="0">
                <a:latin typeface="Times New Roman"/>
                <a:cs typeface="Times New Roman"/>
              </a:rPr>
              <a:t>hiện </a:t>
            </a:r>
            <a:r>
              <a:rPr sz="2800" b="1" dirty="0">
                <a:latin typeface="Times New Roman"/>
                <a:cs typeface="Times New Roman"/>
              </a:rPr>
              <a:t>đối </a:t>
            </a:r>
            <a:r>
              <a:rPr sz="2800" b="1" spc="-5" dirty="0">
                <a:latin typeface="Times New Roman"/>
                <a:cs typeface="Times New Roman"/>
              </a:rPr>
              <a:t>sánh một </a:t>
            </a:r>
            <a:r>
              <a:rPr sz="2800" b="1" dirty="0">
                <a:latin typeface="Times New Roman"/>
                <a:cs typeface="Times New Roman"/>
              </a:rPr>
              <a:t>pixel </a:t>
            </a:r>
            <a:r>
              <a:rPr sz="2800" b="1" spc="-5" dirty="0">
                <a:latin typeface="Times New Roman"/>
                <a:cs typeface="Times New Roman"/>
              </a:rPr>
              <a:t>của  </a:t>
            </a:r>
            <a:r>
              <a:rPr sz="2800" b="1" dirty="0">
                <a:latin typeface="Times New Roman"/>
                <a:cs typeface="Times New Roman"/>
              </a:rPr>
              <a:t>ảnh </a:t>
            </a:r>
            <a:r>
              <a:rPr sz="2800" b="1" spc="-5" dirty="0">
                <a:latin typeface="Times New Roman"/>
                <a:cs typeface="Times New Roman"/>
              </a:rPr>
              <a:t>với (N+1)</a:t>
            </a:r>
            <a:r>
              <a:rPr sz="2775" b="1" spc="-7" baseline="25525" dirty="0">
                <a:latin typeface="Times New Roman"/>
                <a:cs typeface="Times New Roman"/>
              </a:rPr>
              <a:t>2</a:t>
            </a:r>
            <a:r>
              <a:rPr sz="2800" b="1" spc="-5" dirty="0">
                <a:latin typeface="Times New Roman"/>
                <a:cs typeface="Times New Roman"/>
              </a:rPr>
              <a:t>-1 </a:t>
            </a:r>
            <a:r>
              <a:rPr sz="2800" b="1" dirty="0">
                <a:latin typeface="Times New Roman"/>
                <a:cs typeface="Times New Roman"/>
              </a:rPr>
              <a:t>điểm </a:t>
            </a:r>
            <a:r>
              <a:rPr sz="2800" b="1" spc="-5" dirty="0">
                <a:latin typeface="Times New Roman"/>
                <a:cs typeface="Times New Roman"/>
              </a:rPr>
              <a:t>lân cận </a:t>
            </a:r>
            <a:r>
              <a:rPr sz="2800" b="1" dirty="0">
                <a:latin typeface="Times New Roman"/>
                <a:cs typeface="Times New Roman"/>
              </a:rPr>
              <a:t>(không tính </a:t>
            </a:r>
            <a:r>
              <a:rPr sz="2800" b="1" spc="-10" dirty="0">
                <a:latin typeface="Times New Roman"/>
                <a:cs typeface="Times New Roman"/>
              </a:rPr>
              <a:t>điểm </a:t>
            </a:r>
            <a:r>
              <a:rPr sz="2800" b="1" spc="-5" dirty="0">
                <a:latin typeface="Times New Roman"/>
                <a:cs typeface="Times New Roman"/>
              </a:rPr>
              <a:t>ở  </a:t>
            </a:r>
            <a:r>
              <a:rPr sz="2800" b="1" dirty="0">
                <a:latin typeface="Times New Roman"/>
                <a:cs typeface="Times New Roman"/>
              </a:rPr>
              <a:t>tâm). </a:t>
            </a:r>
            <a:r>
              <a:rPr sz="2800" b="1" spc="-5" dirty="0">
                <a:latin typeface="Times New Roman"/>
                <a:cs typeface="Times New Roman"/>
              </a:rPr>
              <a:t>Phép </a:t>
            </a:r>
            <a:r>
              <a:rPr sz="2800" b="1" dirty="0">
                <a:latin typeface="Times New Roman"/>
                <a:cs typeface="Times New Roman"/>
              </a:rPr>
              <a:t>đối </a:t>
            </a:r>
            <a:r>
              <a:rPr sz="2800" b="1" spc="-5" dirty="0">
                <a:latin typeface="Times New Roman"/>
                <a:cs typeface="Times New Roman"/>
              </a:rPr>
              <a:t>sánh ở </a:t>
            </a:r>
            <a:r>
              <a:rPr sz="2800" b="1" dirty="0">
                <a:latin typeface="Times New Roman"/>
                <a:cs typeface="Times New Roman"/>
              </a:rPr>
              <a:t>đây </a:t>
            </a:r>
            <a:r>
              <a:rPr sz="2800" b="1" spc="-5" dirty="0">
                <a:latin typeface="Times New Roman"/>
                <a:cs typeface="Times New Roman"/>
              </a:rPr>
              <a:t>thực </a:t>
            </a:r>
            <a:r>
              <a:rPr sz="2800" b="1" spc="-10" dirty="0">
                <a:latin typeface="Times New Roman"/>
                <a:cs typeface="Times New Roman"/>
              </a:rPr>
              <a:t>hiện bởi </a:t>
            </a:r>
            <a:r>
              <a:rPr sz="2800" b="1" spc="-5" dirty="0">
                <a:latin typeface="Times New Roman"/>
                <a:cs typeface="Times New Roman"/>
              </a:rPr>
              <a:t>phép tuyển  </a:t>
            </a:r>
            <a:r>
              <a:rPr sz="2800" b="1" dirty="0">
                <a:latin typeface="Times New Roman"/>
                <a:cs typeface="Times New Roman"/>
              </a:rPr>
              <a:t>lôgíc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(OR)</a:t>
            </a:r>
            <a:endParaRPr sz="2800">
              <a:latin typeface="Times New Roman"/>
              <a:cs typeface="Times New Roman"/>
            </a:endParaRPr>
          </a:p>
          <a:p>
            <a:pPr marL="508000" marR="46990" indent="-457834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508634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Giá trị của các </a:t>
            </a:r>
            <a:r>
              <a:rPr sz="2800" b="1" dirty="0">
                <a:latin typeface="Times New Roman"/>
                <a:cs typeface="Times New Roman"/>
              </a:rPr>
              <a:t>pixel </a:t>
            </a:r>
            <a:r>
              <a:rPr sz="2800" b="1" spc="-10" dirty="0">
                <a:latin typeface="Times New Roman"/>
                <a:cs typeface="Times New Roman"/>
              </a:rPr>
              <a:t>ra </a:t>
            </a:r>
            <a:r>
              <a:rPr sz="2800" b="1" spc="-5" dirty="0">
                <a:latin typeface="Times New Roman"/>
                <a:cs typeface="Times New Roman"/>
              </a:rPr>
              <a:t>là giá trị lớn </a:t>
            </a:r>
            <a:r>
              <a:rPr sz="2800" b="1" dirty="0">
                <a:latin typeface="Times New Roman"/>
                <a:cs typeface="Times New Roman"/>
              </a:rPr>
              <a:t>nhất </a:t>
            </a:r>
            <a:r>
              <a:rPr sz="2800" b="1" spc="-5" dirty="0">
                <a:latin typeface="Times New Roman"/>
                <a:cs typeface="Times New Roman"/>
              </a:rPr>
              <a:t>của </a:t>
            </a:r>
            <a:r>
              <a:rPr sz="2800" b="1" dirty="0">
                <a:latin typeface="Times New Roman"/>
                <a:cs typeface="Times New Roman"/>
              </a:rPr>
              <a:t>tất </a:t>
            </a:r>
            <a:r>
              <a:rPr sz="2800" b="1" spc="-10" dirty="0">
                <a:latin typeface="Times New Roman"/>
                <a:cs typeface="Times New Roman"/>
              </a:rPr>
              <a:t>cả  </a:t>
            </a:r>
            <a:r>
              <a:rPr sz="2800" b="1" spc="-5" dirty="0">
                <a:latin typeface="Times New Roman"/>
                <a:cs typeface="Times New Roman"/>
              </a:rPr>
              <a:t>các </a:t>
            </a:r>
            <a:r>
              <a:rPr sz="2800" b="1" dirty="0">
                <a:latin typeface="Times New Roman"/>
                <a:cs typeface="Times New Roman"/>
              </a:rPr>
              <a:t>pixel </a:t>
            </a:r>
            <a:r>
              <a:rPr sz="2800" b="1" spc="-15" dirty="0">
                <a:latin typeface="Times New Roman"/>
                <a:cs typeface="Times New Roman"/>
              </a:rPr>
              <a:t>trong </a:t>
            </a:r>
            <a:r>
              <a:rPr sz="2800" b="1" dirty="0">
                <a:latin typeface="Times New Roman"/>
                <a:cs typeface="Times New Roman"/>
              </a:rPr>
              <a:t>vùng </a:t>
            </a:r>
            <a:r>
              <a:rPr sz="2800" b="1" spc="-5" dirty="0">
                <a:latin typeface="Times New Roman"/>
                <a:cs typeface="Times New Roman"/>
              </a:rPr>
              <a:t>lân cận của </a:t>
            </a:r>
            <a:r>
              <a:rPr sz="2800" b="1" dirty="0">
                <a:latin typeface="Times New Roman"/>
                <a:cs typeface="Times New Roman"/>
              </a:rPr>
              <a:t>pixel vào </a:t>
            </a:r>
            <a:r>
              <a:rPr sz="2800" b="1" spc="-5" dirty="0">
                <a:latin typeface="Times New Roman"/>
                <a:cs typeface="Times New Roman"/>
              </a:rPr>
              <a:t>tương </a:t>
            </a:r>
            <a:r>
              <a:rPr sz="2800" b="1" spc="-10" dirty="0">
                <a:latin typeface="Times New Roman"/>
                <a:cs typeface="Times New Roman"/>
              </a:rPr>
              <a:t>ứng</a:t>
            </a:r>
            <a:r>
              <a:rPr sz="2800" b="1" spc="2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508000" marR="43815" indent="-457834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508634" algn="l"/>
              </a:tabLst>
            </a:pPr>
            <a:r>
              <a:rPr sz="2800" b="1" spc="-55" dirty="0">
                <a:latin typeface="Times New Roman"/>
                <a:cs typeface="Times New Roman"/>
              </a:rPr>
              <a:t>Trong </a:t>
            </a:r>
            <a:r>
              <a:rPr sz="2800" b="1" spc="-5" dirty="0">
                <a:latin typeface="Times New Roman"/>
                <a:cs typeface="Times New Roman"/>
              </a:rPr>
              <a:t>một ảnh nhị phân, </a:t>
            </a:r>
            <a:r>
              <a:rPr sz="2800" b="1" dirty="0">
                <a:latin typeface="Times New Roman"/>
                <a:cs typeface="Times New Roman"/>
              </a:rPr>
              <a:t>nếu </a:t>
            </a:r>
            <a:r>
              <a:rPr sz="2800" b="1" spc="-5" dirty="0">
                <a:latin typeface="Times New Roman"/>
                <a:cs typeface="Times New Roman"/>
              </a:rPr>
              <a:t>bất </a:t>
            </a:r>
            <a:r>
              <a:rPr sz="2800" b="1" spc="-10" dirty="0">
                <a:latin typeface="Times New Roman"/>
                <a:cs typeface="Times New Roman"/>
              </a:rPr>
              <a:t>kì </a:t>
            </a:r>
            <a:r>
              <a:rPr sz="2800" b="1" dirty="0">
                <a:latin typeface="Times New Roman"/>
                <a:cs typeface="Times New Roman"/>
              </a:rPr>
              <a:t>pixel </a:t>
            </a:r>
            <a:r>
              <a:rPr sz="2800" b="1" spc="-5" dirty="0">
                <a:latin typeface="Times New Roman"/>
                <a:cs typeface="Times New Roman"/>
              </a:rPr>
              <a:t>nào </a:t>
            </a:r>
            <a:r>
              <a:rPr sz="2800" b="1" spc="-10" dirty="0">
                <a:latin typeface="Times New Roman"/>
                <a:cs typeface="Times New Roman"/>
              </a:rPr>
              <a:t>có </a:t>
            </a:r>
            <a:r>
              <a:rPr sz="2800" b="1" spc="-5" dirty="0">
                <a:latin typeface="Times New Roman"/>
                <a:cs typeface="Times New Roman"/>
              </a:rPr>
              <a:t>giá trị  </a:t>
            </a:r>
            <a:r>
              <a:rPr sz="2800" b="1" dirty="0">
                <a:latin typeface="Times New Roman"/>
                <a:cs typeface="Times New Roman"/>
              </a:rPr>
              <a:t>1, pixel </a:t>
            </a:r>
            <a:r>
              <a:rPr sz="2800" b="1" spc="-10" dirty="0">
                <a:latin typeface="Times New Roman"/>
                <a:cs typeface="Times New Roman"/>
              </a:rPr>
              <a:t>ra </a:t>
            </a:r>
            <a:r>
              <a:rPr sz="2800" b="1" spc="-5" dirty="0">
                <a:latin typeface="Times New Roman"/>
                <a:cs typeface="Times New Roman"/>
              </a:rPr>
              <a:t>sẽ là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3737" y="100076"/>
            <a:ext cx="223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3466" y="140488"/>
            <a:ext cx="344297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907" y="25907"/>
            <a:ext cx="6466332" cy="5285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9740" y="2081911"/>
            <a:ext cx="27349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A={(</a:t>
            </a:r>
            <a:r>
              <a:rPr sz="2000" spc="10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5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),</a:t>
            </a:r>
            <a:r>
              <a:rPr sz="2000" spc="-15" dirty="0">
                <a:latin typeface="Times New Roman"/>
                <a:cs typeface="Times New Roman"/>
              </a:rPr>
              <a:t>(</a:t>
            </a:r>
            <a:r>
              <a:rPr sz="2000" dirty="0">
                <a:latin typeface="Times New Roman"/>
                <a:cs typeface="Times New Roman"/>
              </a:rPr>
              <a:t>3,1),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dirty="0">
                <a:latin typeface="Times New Roman"/>
                <a:cs typeface="Times New Roman"/>
              </a:rPr>
              <a:t>4,</a:t>
            </a:r>
            <a:r>
              <a:rPr sz="2000" spc="-10" dirty="0">
                <a:latin typeface="Times New Roman"/>
                <a:cs typeface="Times New Roman"/>
              </a:rPr>
              <a:t>1)</a:t>
            </a:r>
            <a:r>
              <a:rPr sz="2000" dirty="0">
                <a:latin typeface="Times New Roman"/>
                <a:cs typeface="Times New Roman"/>
              </a:rPr>
              <a:t>,(3</a:t>
            </a:r>
            <a:r>
              <a:rPr sz="2000" spc="-10" dirty="0">
                <a:latin typeface="Times New Roman"/>
                <a:cs typeface="Times New Roman"/>
              </a:rPr>
              <a:t>,</a:t>
            </a:r>
            <a:r>
              <a:rPr sz="2000" dirty="0">
                <a:latin typeface="Times New Roman"/>
                <a:cs typeface="Times New Roman"/>
              </a:rPr>
              <a:t>2)}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8728" y="2081911"/>
            <a:ext cx="16071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Z={(0,</a:t>
            </a:r>
            <a:r>
              <a:rPr sz="2000" spc="5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),(0,</a:t>
            </a:r>
            <a:r>
              <a:rPr sz="2000" spc="-10" dirty="0">
                <a:latin typeface="Times New Roman"/>
                <a:cs typeface="Times New Roman"/>
              </a:rPr>
              <a:t>1)</a:t>
            </a:r>
            <a:r>
              <a:rPr sz="200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939" y="5104587"/>
            <a:ext cx="286194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A1={(2,1),(3,1),(4,1),(3,2)}</a:t>
            </a:r>
            <a:endParaRPr sz="2000">
              <a:latin typeface="Times New Roman"/>
              <a:cs typeface="Times New Roman"/>
            </a:endParaRPr>
          </a:p>
          <a:p>
            <a:pPr marL="12700" marR="947419">
              <a:lnSpc>
                <a:spcPct val="100000"/>
              </a:lnSpc>
            </a:pPr>
            <a:r>
              <a:rPr sz="2000" b="1" i="1" dirty="0">
                <a:latin typeface="Times New Roman"/>
                <a:cs typeface="Times New Roman"/>
              </a:rPr>
              <a:t>A1=A </a:t>
            </a:r>
            <a:r>
              <a:rPr sz="2000" spc="-5" dirty="0">
                <a:latin typeface="Times New Roman"/>
                <a:cs typeface="Times New Roman"/>
              </a:rPr>
              <a:t>tịnh tiến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bởi  </a:t>
            </a:r>
            <a:r>
              <a:rPr sz="2000" spc="-40" dirty="0">
                <a:latin typeface="Times New Roman"/>
                <a:cs typeface="Times New Roman"/>
              </a:rPr>
              <a:t>Vector </a:t>
            </a:r>
            <a:r>
              <a:rPr sz="2000" dirty="0">
                <a:latin typeface="Times New Roman"/>
                <a:cs typeface="Times New Roman"/>
              </a:rPr>
              <a:t>(0,0) của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Z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41675" y="5187441"/>
            <a:ext cx="58762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D(A,B)=A1UA2={(2,1),(3,1),(4,1),(3,2),(2,2),(4,2),(3,3)}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01778" y="1271398"/>
            <a:ext cx="2594527" cy="2200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12660" y="2637891"/>
            <a:ext cx="2245360" cy="143256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697355">
              <a:lnSpc>
                <a:spcPct val="100000"/>
              </a:lnSpc>
              <a:spcBef>
                <a:spcPts val="835"/>
              </a:spcBef>
            </a:pP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Symbol"/>
                <a:cs typeface="Symbol"/>
              </a:rPr>
              <a:t></a:t>
            </a:r>
            <a:r>
              <a:rPr sz="2000" dirty="0">
                <a:latin typeface="Times New Roman"/>
                <a:cs typeface="Times New Roman"/>
              </a:rPr>
              <a:t>Z</a:t>
            </a:r>
            <a:endParaRPr sz="2000">
              <a:latin typeface="Times New Roman"/>
              <a:cs typeface="Times New Roman"/>
            </a:endParaRPr>
          </a:p>
          <a:p>
            <a:pPr marL="12700" marR="170815">
              <a:lnSpc>
                <a:spcPct val="100000"/>
              </a:lnSpc>
              <a:spcBef>
                <a:spcPts val="740"/>
              </a:spcBef>
            </a:pP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5" dirty="0">
                <a:latin typeface="Times New Roman"/>
                <a:cs typeface="Times New Roman"/>
              </a:rPr>
              <a:t>(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5" dirty="0">
                <a:latin typeface="Times New Roman"/>
                <a:cs typeface="Times New Roman"/>
              </a:rPr>
              <a:t>,</a:t>
            </a:r>
            <a:r>
              <a:rPr sz="2000" b="1" dirty="0">
                <a:latin typeface="Times New Roman"/>
                <a:cs typeface="Times New Roman"/>
              </a:rPr>
              <a:t>B)=A</a:t>
            </a:r>
            <a:r>
              <a:rPr sz="2000" b="1" spc="5" dirty="0">
                <a:latin typeface="Times New Roman"/>
                <a:cs typeface="Times New Roman"/>
              </a:rPr>
              <a:t>1</a:t>
            </a:r>
            <a:r>
              <a:rPr sz="2000" b="1" dirty="0">
                <a:latin typeface="Times New Roman"/>
                <a:cs typeface="Times New Roman"/>
              </a:rPr>
              <a:t>U</a:t>
            </a:r>
            <a:r>
              <a:rPr sz="2000" b="1" spc="5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2</a:t>
            </a:r>
            <a:r>
              <a:rPr sz="2000" b="1" spc="-10" dirty="0">
                <a:latin typeface="Times New Roman"/>
                <a:cs typeface="Times New Roman"/>
              </a:rPr>
              <a:t>=</a:t>
            </a:r>
            <a:r>
              <a:rPr sz="2000" b="1" dirty="0">
                <a:latin typeface="Times New Roman"/>
                <a:cs typeface="Times New Roman"/>
              </a:rPr>
              <a:t>{(  </a:t>
            </a:r>
            <a:r>
              <a:rPr sz="2000" b="1" spc="-5" dirty="0">
                <a:latin typeface="Times New Roman"/>
                <a:cs typeface="Times New Roman"/>
              </a:rPr>
              <a:t>2,1),(3,1),(4,1),(3,2)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,(2,2),(4,2),(3,3)}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6595">
              <a:lnSpc>
                <a:spcPct val="100000"/>
              </a:lnSpc>
              <a:spcBef>
                <a:spcPts val="100"/>
              </a:spcBef>
            </a:pPr>
            <a:r>
              <a:rPr dirty="0"/>
              <a:t>BÀI GIẢNG MÔN: </a:t>
            </a:r>
            <a:r>
              <a:rPr spc="15" dirty="0"/>
              <a:t>XỬ </a:t>
            </a:r>
            <a:r>
              <a:rPr dirty="0"/>
              <a:t>LÝ</a:t>
            </a:r>
            <a:r>
              <a:rPr spc="-160" dirty="0"/>
              <a:t> </a:t>
            </a:r>
            <a:r>
              <a:rPr dirty="0"/>
              <a:t>ẢNH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860805"/>
            <a:ext cx="8575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Sử </a:t>
            </a:r>
            <a:r>
              <a:rPr sz="2400" dirty="0">
                <a:latin typeface="Times New Roman"/>
                <a:cs typeface="Times New Roman"/>
              </a:rPr>
              <a:t>dụng cửa sổ 3x3–có dạng cho phép </a:t>
            </a:r>
            <a:r>
              <a:rPr sz="2400" spc="-10" dirty="0">
                <a:latin typeface="Times New Roman"/>
                <a:cs typeface="Times New Roman"/>
              </a:rPr>
              <a:t>mở </a:t>
            </a:r>
            <a:r>
              <a:rPr sz="2400" dirty="0">
                <a:latin typeface="Times New Roman"/>
                <a:cs typeface="Times New Roman"/>
              </a:rPr>
              <a:t>rộng đều về cả 8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hướng.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616834"/>
            <a:ext cx="5025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Kết </a:t>
            </a:r>
            <a:r>
              <a:rPr sz="2400" dirty="0">
                <a:latin typeface="Times New Roman"/>
                <a:cs typeface="Times New Roman"/>
              </a:rPr>
              <a:t>quả dilation trên ảnh </a:t>
            </a:r>
            <a:r>
              <a:rPr sz="2400" spc="-10" dirty="0">
                <a:latin typeface="Times New Roman"/>
                <a:cs typeface="Times New Roman"/>
              </a:rPr>
              <a:t>mẫu </a:t>
            </a:r>
            <a:r>
              <a:rPr sz="2400" dirty="0">
                <a:latin typeface="Times New Roman"/>
                <a:cs typeface="Times New Roman"/>
              </a:rPr>
              <a:t>như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sau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7200" y="1219200"/>
            <a:ext cx="7911465" cy="5181600"/>
            <a:chOff x="457200" y="1219200"/>
            <a:chExt cx="7911465" cy="5181600"/>
          </a:xfrm>
        </p:grpSpPr>
        <p:sp>
          <p:nvSpPr>
            <p:cNvPr id="7" name="object 7"/>
            <p:cNvSpPr/>
            <p:nvPr/>
          </p:nvSpPr>
          <p:spPr>
            <a:xfrm>
              <a:off x="6096000" y="1219200"/>
              <a:ext cx="1752600" cy="1929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2971800"/>
              <a:ext cx="7911083" cy="3429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00271" y="2469192"/>
            <a:ext cx="323850" cy="6184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9070">
              <a:lnSpc>
                <a:spcPts val="2325"/>
              </a:lnSpc>
              <a:spcBef>
                <a:spcPts val="110"/>
              </a:spcBef>
            </a:pPr>
            <a:r>
              <a:rPr sz="2150" spc="5" dirty="0">
                <a:latin typeface="Symbol"/>
                <a:cs typeface="Symbol"/>
              </a:rPr>
              <a:t></a:t>
            </a:r>
            <a:endParaRPr sz="2150">
              <a:latin typeface="Symbol"/>
              <a:cs typeface="Symbol"/>
            </a:endParaRPr>
          </a:p>
          <a:p>
            <a:pPr marL="38100">
              <a:lnSpc>
                <a:spcPts val="2325"/>
              </a:lnSpc>
            </a:pPr>
            <a:r>
              <a:rPr sz="3225" spc="-397" baseline="-10335" dirty="0">
                <a:latin typeface="Times New Roman"/>
                <a:cs typeface="Times New Roman"/>
              </a:rPr>
              <a:t>0</a:t>
            </a:r>
            <a:r>
              <a:rPr sz="2150" spc="-265" dirty="0">
                <a:latin typeface="Symbol"/>
                <a:cs typeface="Symbol"/>
              </a:rPr>
              <a:t></a:t>
            </a:r>
            <a:r>
              <a:rPr sz="3225" spc="-397" baseline="-23255" dirty="0">
                <a:latin typeface="Symbol"/>
                <a:cs typeface="Symbol"/>
              </a:rPr>
              <a:t></a:t>
            </a:r>
            <a:endParaRPr sz="3225" baseline="-23255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2156" y="2469192"/>
            <a:ext cx="321310" cy="6184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ts val="2325"/>
              </a:lnSpc>
              <a:spcBef>
                <a:spcPts val="110"/>
              </a:spcBef>
            </a:pPr>
            <a:r>
              <a:rPr sz="2150" spc="5" dirty="0">
                <a:latin typeface="Symbol"/>
                <a:cs typeface="Symbol"/>
              </a:rPr>
              <a:t></a:t>
            </a:r>
            <a:endParaRPr sz="2150">
              <a:latin typeface="Symbol"/>
              <a:cs typeface="Symbol"/>
            </a:endParaRPr>
          </a:p>
          <a:p>
            <a:pPr marL="38100">
              <a:lnSpc>
                <a:spcPts val="2325"/>
              </a:lnSpc>
            </a:pPr>
            <a:r>
              <a:rPr sz="2150" spc="-270" dirty="0">
                <a:latin typeface="Symbol"/>
                <a:cs typeface="Symbol"/>
              </a:rPr>
              <a:t></a:t>
            </a:r>
            <a:r>
              <a:rPr sz="3225" spc="-405" baseline="-23255" dirty="0">
                <a:latin typeface="Symbol"/>
                <a:cs typeface="Symbol"/>
              </a:rPr>
              <a:t></a:t>
            </a:r>
            <a:r>
              <a:rPr sz="3225" spc="-405" baseline="-10335" dirty="0">
                <a:latin typeface="Times New Roman"/>
                <a:cs typeface="Times New Roman"/>
              </a:rPr>
              <a:t>0</a:t>
            </a:r>
            <a:endParaRPr sz="3225" baseline="-1033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00271" y="2206160"/>
            <a:ext cx="32385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225" spc="30" baseline="-33591" dirty="0">
                <a:latin typeface="Times New Roman"/>
                <a:cs typeface="Times New Roman"/>
              </a:rPr>
              <a:t>0</a:t>
            </a:r>
            <a:r>
              <a:rPr sz="2150" spc="20" dirty="0">
                <a:latin typeface="Symbol"/>
                <a:cs typeface="Symbol"/>
              </a:rPr>
              <a:t>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2156" y="2206160"/>
            <a:ext cx="32131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150" spc="10" dirty="0">
                <a:latin typeface="Symbol"/>
                <a:cs typeface="Symbol"/>
              </a:rPr>
              <a:t></a:t>
            </a:r>
            <a:r>
              <a:rPr sz="3225" spc="15" baseline="-33591" dirty="0">
                <a:latin typeface="Times New Roman"/>
                <a:cs typeface="Times New Roman"/>
              </a:rPr>
              <a:t>0</a:t>
            </a:r>
            <a:endParaRPr sz="3225" baseline="-3359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5671" y="1680095"/>
            <a:ext cx="273050" cy="6184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3670">
              <a:lnSpc>
                <a:spcPts val="2325"/>
              </a:lnSpc>
              <a:spcBef>
                <a:spcPts val="110"/>
              </a:spcBef>
            </a:pPr>
            <a:r>
              <a:rPr sz="2150" spc="5" dirty="0">
                <a:latin typeface="Symbol"/>
                <a:cs typeface="Symbol"/>
              </a:rPr>
              <a:t></a:t>
            </a:r>
            <a:endParaRPr sz="2150">
              <a:latin typeface="Symbol"/>
              <a:cs typeface="Symbol"/>
            </a:endParaRPr>
          </a:p>
          <a:p>
            <a:pPr marL="12700">
              <a:lnSpc>
                <a:spcPts val="2325"/>
              </a:lnSpc>
            </a:pPr>
            <a:r>
              <a:rPr sz="3225" spc="52" baseline="-2583" dirty="0">
                <a:latin typeface="Times New Roman"/>
                <a:cs typeface="Times New Roman"/>
              </a:rPr>
              <a:t>0</a:t>
            </a:r>
            <a:r>
              <a:rPr sz="2150" spc="5" dirty="0">
                <a:latin typeface="Symbol"/>
                <a:cs typeface="Symbol"/>
              </a:rPr>
              <a:t>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0271" y="1417605"/>
            <a:ext cx="32385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225" spc="30" baseline="-25839" dirty="0">
                <a:latin typeface="Times New Roman"/>
                <a:cs typeface="Times New Roman"/>
              </a:rPr>
              <a:t>0</a:t>
            </a:r>
            <a:r>
              <a:rPr sz="2150" spc="20" dirty="0">
                <a:latin typeface="Symbol"/>
                <a:cs typeface="Symbol"/>
              </a:rPr>
              <a:t>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2156" y="1417605"/>
            <a:ext cx="31877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150" dirty="0">
                <a:latin typeface="Symbol"/>
                <a:cs typeface="Symbol"/>
              </a:rPr>
              <a:t></a:t>
            </a:r>
            <a:r>
              <a:rPr sz="3225" baseline="-25839" dirty="0">
                <a:latin typeface="Times New Roman"/>
                <a:cs typeface="Times New Roman"/>
              </a:rPr>
              <a:t>1</a:t>
            </a:r>
            <a:endParaRPr sz="3225" baseline="-2583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57556" y="1134184"/>
            <a:ext cx="194119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08000" algn="l"/>
                <a:tab pos="900430" algn="l"/>
                <a:tab pos="1288415" algn="l"/>
                <a:tab pos="1678305" algn="l"/>
              </a:tabLst>
            </a:pPr>
            <a:r>
              <a:rPr sz="3225" b="0" spc="22" baseline="-3875" dirty="0">
                <a:latin typeface="Symbol"/>
                <a:cs typeface="Symbol"/>
              </a:rPr>
              <a:t></a:t>
            </a:r>
            <a:r>
              <a:rPr sz="2150" b="0" spc="5" dirty="0">
                <a:latin typeface="Times New Roman"/>
                <a:cs typeface="Times New Roman"/>
              </a:rPr>
              <a:t>0</a:t>
            </a:r>
            <a:r>
              <a:rPr sz="2150" b="0" dirty="0">
                <a:latin typeface="Times New Roman"/>
                <a:cs typeface="Times New Roman"/>
              </a:rPr>
              <a:t>	</a:t>
            </a:r>
            <a:r>
              <a:rPr sz="2150" b="0" spc="5" dirty="0">
                <a:latin typeface="Times New Roman"/>
                <a:cs typeface="Times New Roman"/>
              </a:rPr>
              <a:t>1</a:t>
            </a:r>
            <a:r>
              <a:rPr sz="2150" b="0" dirty="0">
                <a:latin typeface="Times New Roman"/>
                <a:cs typeface="Times New Roman"/>
              </a:rPr>
              <a:t>	</a:t>
            </a:r>
            <a:r>
              <a:rPr sz="2150" b="0" spc="5" dirty="0">
                <a:latin typeface="Times New Roman"/>
                <a:cs typeface="Times New Roman"/>
              </a:rPr>
              <a:t>0</a:t>
            </a:r>
            <a:r>
              <a:rPr sz="2150" b="0" dirty="0">
                <a:latin typeface="Times New Roman"/>
                <a:cs typeface="Times New Roman"/>
              </a:rPr>
              <a:t>	</a:t>
            </a:r>
            <a:r>
              <a:rPr sz="2150" b="0" spc="5" dirty="0">
                <a:latin typeface="Times New Roman"/>
                <a:cs typeface="Times New Roman"/>
              </a:rPr>
              <a:t>1</a:t>
            </a:r>
            <a:r>
              <a:rPr sz="2150" b="0" dirty="0">
                <a:latin typeface="Times New Roman"/>
                <a:cs typeface="Times New Roman"/>
              </a:rPr>
              <a:t>	</a:t>
            </a:r>
            <a:r>
              <a:rPr sz="2150" b="0" spc="50" dirty="0">
                <a:latin typeface="Times New Roman"/>
                <a:cs typeface="Times New Roman"/>
              </a:rPr>
              <a:t>1</a:t>
            </a:r>
            <a:r>
              <a:rPr sz="3225" b="0" spc="7" baseline="-3875" dirty="0">
                <a:latin typeface="Symbol"/>
                <a:cs typeface="Symbol"/>
              </a:rPr>
              <a:t></a:t>
            </a:r>
            <a:endParaRPr sz="3225" baseline="-3875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1989" y="1464276"/>
            <a:ext cx="1959610" cy="167195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518159">
              <a:lnSpc>
                <a:spcPct val="100000"/>
              </a:lnSpc>
              <a:spcBef>
                <a:spcPts val="755"/>
              </a:spcBef>
              <a:tabLst>
                <a:tab pos="1015365" algn="l"/>
                <a:tab pos="1403350" algn="l"/>
                <a:tab pos="1793875" algn="l"/>
              </a:tabLst>
            </a:pPr>
            <a:r>
              <a:rPr sz="3225" spc="7" baseline="-27131" dirty="0">
                <a:latin typeface="Symbol"/>
                <a:cs typeface="Symbol"/>
              </a:rPr>
              <a:t></a:t>
            </a:r>
            <a:r>
              <a:rPr sz="3225" spc="7" baseline="-27131" dirty="0">
                <a:latin typeface="Times New Roman"/>
                <a:cs typeface="Times New Roman"/>
              </a:rPr>
              <a:t>	</a:t>
            </a:r>
            <a:r>
              <a:rPr sz="2150" spc="5" dirty="0">
                <a:latin typeface="Times New Roman"/>
                <a:cs typeface="Times New Roman"/>
              </a:rPr>
              <a:t>0	1	1</a:t>
            </a:r>
            <a:endParaRPr sz="2150">
              <a:latin typeface="Times New Roman"/>
              <a:cs typeface="Times New Roman"/>
            </a:endParaRPr>
          </a:p>
          <a:p>
            <a:pPr marR="17780" algn="r">
              <a:lnSpc>
                <a:spcPct val="100000"/>
              </a:lnSpc>
              <a:spcBef>
                <a:spcPts val="660"/>
              </a:spcBef>
              <a:tabLst>
                <a:tab pos="988060" algn="l"/>
                <a:tab pos="1377950" algn="l"/>
                <a:tab pos="1770380" algn="l"/>
              </a:tabLst>
            </a:pPr>
            <a:r>
              <a:rPr sz="3225" i="1" spc="15" baseline="1291" dirty="0">
                <a:latin typeface="Times New Roman"/>
                <a:cs typeface="Times New Roman"/>
              </a:rPr>
              <a:t>X </a:t>
            </a:r>
            <a:r>
              <a:rPr sz="3225" i="1" spc="-367" baseline="1291" dirty="0">
                <a:latin typeface="Times New Roman"/>
                <a:cs typeface="Times New Roman"/>
              </a:rPr>
              <a:t> </a:t>
            </a:r>
            <a:r>
              <a:rPr sz="3225" spc="7" baseline="1291" dirty="0">
                <a:latin typeface="Symbol"/>
                <a:cs typeface="Symbol"/>
              </a:rPr>
              <a:t></a:t>
            </a:r>
            <a:r>
              <a:rPr sz="3225" spc="-7" baseline="1291" dirty="0">
                <a:latin typeface="Times New Roman"/>
                <a:cs typeface="Times New Roman"/>
              </a:rPr>
              <a:t> </a:t>
            </a:r>
            <a:r>
              <a:rPr sz="3225" spc="22" baseline="2583" dirty="0">
                <a:latin typeface="Symbol"/>
                <a:cs typeface="Symbol"/>
              </a:rPr>
              <a:t></a:t>
            </a:r>
            <a:r>
              <a:rPr sz="2150" spc="5" dirty="0">
                <a:latin typeface="Times New Roman"/>
                <a:cs typeface="Times New Roman"/>
              </a:rPr>
              <a:t>0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5" dirty="0">
                <a:latin typeface="Times New Roman"/>
                <a:cs typeface="Times New Roman"/>
              </a:rPr>
              <a:t>1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5" dirty="0">
                <a:latin typeface="Times New Roman"/>
                <a:cs typeface="Times New Roman"/>
              </a:rPr>
              <a:t>1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5" dirty="0">
                <a:latin typeface="Times New Roman"/>
                <a:cs typeface="Times New Roman"/>
              </a:rPr>
              <a:t>0</a:t>
            </a:r>
            <a:endParaRPr sz="2150">
              <a:latin typeface="Times New Roman"/>
              <a:cs typeface="Times New Roman"/>
            </a:endParaRPr>
          </a:p>
          <a:p>
            <a:pPr marR="19685" algn="r">
              <a:lnSpc>
                <a:spcPct val="100000"/>
              </a:lnSpc>
              <a:spcBef>
                <a:spcPts val="665"/>
              </a:spcBef>
              <a:tabLst>
                <a:tab pos="391795" algn="l"/>
                <a:tab pos="779780" algn="l"/>
              </a:tabLst>
            </a:pPr>
            <a:r>
              <a:rPr sz="2150" spc="5" dirty="0">
                <a:latin typeface="Times New Roman"/>
                <a:cs typeface="Times New Roman"/>
              </a:rPr>
              <a:t>1	0	1</a:t>
            </a:r>
            <a:endParaRPr sz="2150">
              <a:latin typeface="Times New Roman"/>
              <a:cs typeface="Times New Roman"/>
            </a:endParaRPr>
          </a:p>
          <a:p>
            <a:pPr marR="19685" algn="r">
              <a:lnSpc>
                <a:spcPct val="100000"/>
              </a:lnSpc>
              <a:spcBef>
                <a:spcPts val="655"/>
              </a:spcBef>
              <a:tabLst>
                <a:tab pos="389890" algn="l"/>
                <a:tab pos="779780" algn="l"/>
              </a:tabLst>
            </a:pPr>
            <a:r>
              <a:rPr sz="2150" spc="5" dirty="0">
                <a:latin typeface="Times New Roman"/>
                <a:cs typeface="Times New Roman"/>
              </a:rPr>
              <a:t>1	1	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68003" y="1714750"/>
            <a:ext cx="120015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972819" algn="l"/>
              </a:tabLst>
            </a:pPr>
            <a:r>
              <a:rPr sz="2150" spc="75" dirty="0">
                <a:latin typeface="Times New Roman"/>
                <a:cs typeface="Times New Roman"/>
              </a:rPr>
              <a:t>B</a:t>
            </a:r>
            <a:r>
              <a:rPr sz="2150" spc="-145" dirty="0">
                <a:latin typeface="Times New Roman"/>
                <a:cs typeface="Times New Roman"/>
              </a:rPr>
              <a:t> </a:t>
            </a:r>
            <a:r>
              <a:rPr sz="2150" spc="60" dirty="0">
                <a:latin typeface="Symbol"/>
                <a:cs typeface="Symbol"/>
              </a:rPr>
              <a:t></a:t>
            </a:r>
            <a:r>
              <a:rPr sz="2150" spc="-175" dirty="0">
                <a:latin typeface="Times New Roman"/>
                <a:cs typeface="Times New Roman"/>
              </a:rPr>
              <a:t> </a:t>
            </a:r>
            <a:r>
              <a:rPr sz="2950" spc="-409" dirty="0">
                <a:latin typeface="Symbol"/>
                <a:cs typeface="Symbol"/>
              </a:rPr>
              <a:t></a:t>
            </a:r>
            <a:r>
              <a:rPr sz="2150" spc="85" dirty="0">
                <a:latin typeface="Symbol"/>
                <a:cs typeface="Symbol"/>
              </a:rPr>
              <a:t>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40" dirty="0">
                <a:latin typeface="Times New Roman"/>
                <a:cs typeface="Times New Roman"/>
              </a:rPr>
              <a:t>1</a:t>
            </a:r>
            <a:r>
              <a:rPr sz="2950" spc="-240" dirty="0">
                <a:latin typeface="Symbol"/>
                <a:cs typeface="Symbol"/>
              </a:rPr>
              <a:t></a:t>
            </a:r>
            <a:endParaRPr sz="29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6595">
              <a:lnSpc>
                <a:spcPct val="100000"/>
              </a:lnSpc>
              <a:spcBef>
                <a:spcPts val="100"/>
              </a:spcBef>
            </a:pPr>
            <a:r>
              <a:rPr dirty="0"/>
              <a:t>BÀI GIẢNG MÔN: </a:t>
            </a:r>
            <a:r>
              <a:rPr spc="15" dirty="0"/>
              <a:t>XỬ </a:t>
            </a:r>
            <a:r>
              <a:rPr dirty="0"/>
              <a:t>LÝ</a:t>
            </a:r>
            <a:r>
              <a:rPr spc="-160" dirty="0"/>
              <a:t> </a:t>
            </a:r>
            <a:r>
              <a:rPr dirty="0"/>
              <a:t>ẢNH</a:t>
            </a:r>
          </a:p>
        </p:txBody>
      </p:sp>
      <p:sp>
        <p:nvSpPr>
          <p:cNvPr id="4" name="object 4"/>
          <p:cNvSpPr/>
          <p:nvPr/>
        </p:nvSpPr>
        <p:spPr>
          <a:xfrm>
            <a:off x="565177" y="1188965"/>
            <a:ext cx="7463919" cy="43614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00076"/>
            <a:ext cx="8300720" cy="2927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334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Times New Roman"/>
              <a:cs typeface="Times New Roman"/>
            </a:endParaRPr>
          </a:p>
          <a:p>
            <a:pPr marL="355600" marR="6350" indent="-343535" algn="just">
              <a:lnSpc>
                <a:spcPct val="100000"/>
              </a:lnSpc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B được </a:t>
            </a:r>
            <a:r>
              <a:rPr sz="2800" spc="-10" dirty="0">
                <a:latin typeface="Times New Roman"/>
                <a:cs typeface="Times New Roman"/>
              </a:rPr>
              <a:t>áp </a:t>
            </a:r>
            <a:r>
              <a:rPr sz="2800" spc="-5" dirty="0">
                <a:latin typeface="Times New Roman"/>
                <a:cs typeface="Times New Roman"/>
              </a:rPr>
              <a:t>lên </a:t>
            </a:r>
            <a:r>
              <a:rPr sz="2800" spc="-10" dirty="0">
                <a:latin typeface="Times New Roman"/>
                <a:cs typeface="Times New Roman"/>
              </a:rPr>
              <a:t>mọi </a:t>
            </a:r>
            <a:r>
              <a:rPr sz="2800" spc="-5" dirty="0">
                <a:latin typeface="Times New Roman"/>
                <a:cs typeface="Times New Roman"/>
              </a:rPr>
              <a:t>pixel của ảnh. Tâm </a:t>
            </a:r>
            <a:r>
              <a:rPr sz="2800" dirty="0">
                <a:latin typeface="Times New Roman"/>
                <a:cs typeface="Times New Roman"/>
              </a:rPr>
              <a:t>của </a:t>
            </a:r>
            <a:r>
              <a:rPr sz="2800" spc="-5" dirty="0">
                <a:latin typeface="Times New Roman"/>
                <a:cs typeface="Times New Roman"/>
              </a:rPr>
              <a:t>B được kết  hợp với </a:t>
            </a:r>
            <a:r>
              <a:rPr sz="2800" spc="-10" dirty="0">
                <a:latin typeface="Times New Roman"/>
                <a:cs typeface="Times New Roman"/>
              </a:rPr>
              <a:t>từng </a:t>
            </a:r>
            <a:r>
              <a:rPr sz="2800" spc="-5" dirty="0">
                <a:latin typeface="Times New Roman"/>
                <a:cs typeface="Times New Roman"/>
              </a:rPr>
              <a:t>pixel, toàn </a:t>
            </a:r>
            <a:r>
              <a:rPr sz="2800" dirty="0">
                <a:latin typeface="Times New Roman"/>
                <a:cs typeface="Times New Roman"/>
              </a:rPr>
              <a:t>bộ </a:t>
            </a:r>
            <a:r>
              <a:rPr sz="2800" spc="-5" dirty="0">
                <a:latin typeface="Times New Roman"/>
                <a:cs typeface="Times New Roman"/>
              </a:rPr>
              <a:t>B được </a:t>
            </a:r>
            <a:r>
              <a:rPr sz="2800" spc="-10" dirty="0">
                <a:latin typeface="Times New Roman"/>
                <a:cs typeface="Times New Roman"/>
              </a:rPr>
              <a:t>áp </a:t>
            </a:r>
            <a:r>
              <a:rPr sz="2800" spc="-5" dirty="0">
                <a:latin typeface="Times New Roman"/>
                <a:cs typeface="Times New Roman"/>
              </a:rPr>
              <a:t>cho pixel </a:t>
            </a:r>
            <a:r>
              <a:rPr sz="2800" spc="-10" dirty="0">
                <a:latin typeface="Times New Roman"/>
                <a:cs typeface="Times New Roman"/>
              </a:rPr>
              <a:t>đang  </a:t>
            </a:r>
            <a:r>
              <a:rPr sz="2800" spc="-5" dirty="0">
                <a:latin typeface="Times New Roman"/>
                <a:cs typeface="Times New Roman"/>
              </a:rPr>
              <a:t>xét theo </a:t>
            </a:r>
            <a:r>
              <a:rPr sz="2800" spc="-10" dirty="0">
                <a:latin typeface="Times New Roman"/>
                <a:cs typeface="Times New Roman"/>
              </a:rPr>
              <a:t>cách </a:t>
            </a:r>
            <a:r>
              <a:rPr sz="2800" spc="-5" dirty="0">
                <a:latin typeface="Times New Roman"/>
                <a:cs typeface="Times New Roman"/>
              </a:rPr>
              <a:t>thay thế </a:t>
            </a:r>
            <a:r>
              <a:rPr sz="2800" dirty="0">
                <a:latin typeface="Times New Roman"/>
                <a:cs typeface="Times New Roman"/>
              </a:rPr>
              <a:t>pixel </a:t>
            </a:r>
            <a:r>
              <a:rPr sz="2800" spc="-5" dirty="0">
                <a:latin typeface="Times New Roman"/>
                <a:cs typeface="Times New Roman"/>
              </a:rPr>
              <a:t>đó bằng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B.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Khái </a:t>
            </a:r>
            <a:r>
              <a:rPr sz="2800" b="1" spc="-10" dirty="0">
                <a:latin typeface="Times New Roman"/>
                <a:cs typeface="Times New Roman"/>
              </a:rPr>
              <a:t>niệm </a:t>
            </a:r>
            <a:r>
              <a:rPr sz="2800" b="1" dirty="0">
                <a:latin typeface="Times New Roman"/>
                <a:cs typeface="Times New Roman"/>
              </a:rPr>
              <a:t>“áp” </a:t>
            </a:r>
            <a:r>
              <a:rPr sz="2800" b="1" spc="-5" dirty="0">
                <a:latin typeface="Times New Roman"/>
                <a:cs typeface="Times New Roman"/>
              </a:rPr>
              <a:t>là </a:t>
            </a:r>
            <a:r>
              <a:rPr sz="2800" b="1" dirty="0">
                <a:latin typeface="Times New Roman"/>
                <a:cs typeface="Times New Roman"/>
              </a:rPr>
              <a:t>hoạt động </a:t>
            </a:r>
            <a:r>
              <a:rPr sz="2800" b="1" spc="-5" dirty="0">
                <a:latin typeface="Times New Roman"/>
                <a:cs typeface="Times New Roman"/>
              </a:rPr>
              <a:t>“cộng logic </a:t>
            </a:r>
            <a:r>
              <a:rPr sz="2800" b="1" dirty="0">
                <a:latin typeface="Times New Roman"/>
                <a:cs typeface="Times New Roman"/>
              </a:rPr>
              <a:t>nhị phân  </a:t>
            </a:r>
            <a:r>
              <a:rPr sz="2800" b="1" spc="-5" dirty="0">
                <a:latin typeface="Times New Roman"/>
                <a:cs typeface="Times New Roman"/>
              </a:rPr>
              <a:t>giữa các </a:t>
            </a:r>
            <a:r>
              <a:rPr sz="2800" b="1" dirty="0">
                <a:latin typeface="Times New Roman"/>
                <a:cs typeface="Times New Roman"/>
              </a:rPr>
              <a:t>giá </a:t>
            </a:r>
            <a:r>
              <a:rPr sz="2800" b="1" spc="-5" dirty="0">
                <a:latin typeface="Times New Roman"/>
                <a:cs typeface="Times New Roman"/>
              </a:rPr>
              <a:t>trị </a:t>
            </a:r>
            <a:r>
              <a:rPr sz="2800" b="1" dirty="0">
                <a:latin typeface="Times New Roman"/>
                <a:cs typeface="Times New Roman"/>
              </a:rPr>
              <a:t>0,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1”.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" y="3124200"/>
            <a:ext cx="8855964" cy="335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740" y="761208"/>
            <a:ext cx="7753984" cy="223202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65"/>
              </a:spcBef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Phép co</a:t>
            </a:r>
            <a:r>
              <a:rPr sz="32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(erosion)</a:t>
            </a:r>
            <a:endParaRPr sz="3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65"/>
              </a:spcBef>
            </a:pPr>
            <a:r>
              <a:rPr sz="3200" b="1" dirty="0">
                <a:latin typeface="Times New Roman"/>
                <a:cs typeface="Times New Roman"/>
              </a:rPr>
              <a:t>Tập hợp các </a:t>
            </a:r>
            <a:r>
              <a:rPr sz="3200" b="1" spc="-5" dirty="0">
                <a:latin typeface="Times New Roman"/>
                <a:cs typeface="Times New Roman"/>
              </a:rPr>
              <a:t>điểm </a:t>
            </a:r>
            <a:r>
              <a:rPr sz="3200" b="1" dirty="0">
                <a:latin typeface="Times New Roman"/>
                <a:cs typeface="Times New Roman"/>
              </a:rPr>
              <a:t>x sao cho Bx nằm trong</a:t>
            </a:r>
            <a:r>
              <a:rPr sz="3200" b="1" spc="-14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  <a:p>
            <a:pPr marL="591820" algn="ctr">
              <a:lnSpc>
                <a:spcPct val="100000"/>
              </a:lnSpc>
              <a:spcBef>
                <a:spcPts val="540"/>
              </a:spcBef>
              <a:tabLst>
                <a:tab pos="4029075" algn="l"/>
              </a:tabLst>
            </a:pPr>
            <a:r>
              <a:rPr sz="4800" i="1" spc="30" dirty="0">
                <a:latin typeface="Times New Roman"/>
                <a:cs typeface="Times New Roman"/>
              </a:rPr>
              <a:t>X</a:t>
            </a:r>
            <a:r>
              <a:rPr sz="4800" spc="30" dirty="0">
                <a:latin typeface="Symbol"/>
                <a:cs typeface="Symbol"/>
              </a:rPr>
              <a:t></a:t>
            </a:r>
            <a:r>
              <a:rPr sz="4800" spc="30" dirty="0">
                <a:latin typeface="Times New Roman"/>
                <a:cs typeface="Times New Roman"/>
              </a:rPr>
              <a:t>B </a:t>
            </a:r>
            <a:r>
              <a:rPr sz="4800" spc="114" dirty="0">
                <a:latin typeface="Symbol"/>
                <a:cs typeface="Symbol"/>
              </a:rPr>
              <a:t></a:t>
            </a:r>
            <a:r>
              <a:rPr sz="4800" spc="-830" dirty="0">
                <a:latin typeface="Times New Roman"/>
                <a:cs typeface="Times New Roman"/>
              </a:rPr>
              <a:t> </a:t>
            </a:r>
            <a:r>
              <a:rPr sz="6350" spc="-505" dirty="0">
                <a:latin typeface="Symbol"/>
                <a:cs typeface="Symbol"/>
              </a:rPr>
              <a:t></a:t>
            </a:r>
            <a:r>
              <a:rPr sz="4800" i="1" spc="-505" dirty="0">
                <a:latin typeface="Times New Roman"/>
                <a:cs typeface="Times New Roman"/>
              </a:rPr>
              <a:t>x </a:t>
            </a:r>
            <a:r>
              <a:rPr sz="4800" spc="55" dirty="0">
                <a:latin typeface="Times New Roman"/>
                <a:cs typeface="Times New Roman"/>
              </a:rPr>
              <a:t>:</a:t>
            </a:r>
            <a:r>
              <a:rPr sz="4800" spc="-345" dirty="0">
                <a:latin typeface="Times New Roman"/>
                <a:cs typeface="Times New Roman"/>
              </a:rPr>
              <a:t> </a:t>
            </a:r>
            <a:r>
              <a:rPr sz="4800" i="1" spc="45" dirty="0">
                <a:latin typeface="Times New Roman"/>
                <a:cs typeface="Times New Roman"/>
              </a:rPr>
              <a:t>B</a:t>
            </a:r>
            <a:r>
              <a:rPr sz="4200" i="1" spc="67" baseline="-23809" dirty="0">
                <a:latin typeface="Times New Roman"/>
                <a:cs typeface="Times New Roman"/>
              </a:rPr>
              <a:t>x	</a:t>
            </a:r>
            <a:r>
              <a:rPr sz="4800" spc="150" dirty="0">
                <a:latin typeface="Symbol"/>
                <a:cs typeface="Symbol"/>
              </a:rPr>
              <a:t></a:t>
            </a:r>
            <a:r>
              <a:rPr sz="4800" spc="150" dirty="0">
                <a:latin typeface="Times New Roman"/>
                <a:cs typeface="Times New Roman"/>
              </a:rPr>
              <a:t> </a:t>
            </a:r>
            <a:r>
              <a:rPr sz="4800" i="1" spc="125" dirty="0">
                <a:latin typeface="Times New Roman"/>
                <a:cs typeface="Times New Roman"/>
              </a:rPr>
              <a:t>X</a:t>
            </a:r>
            <a:r>
              <a:rPr sz="4800" i="1" spc="-685" dirty="0">
                <a:latin typeface="Times New Roman"/>
                <a:cs typeface="Times New Roman"/>
              </a:rPr>
              <a:t> </a:t>
            </a:r>
            <a:r>
              <a:rPr sz="6350" spc="-675" dirty="0">
                <a:latin typeface="Symbol"/>
                <a:cs typeface="Symbol"/>
              </a:rPr>
              <a:t></a:t>
            </a:r>
            <a:endParaRPr sz="6350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3352800"/>
            <a:ext cx="7664196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5382" y="2017544"/>
            <a:ext cx="2012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5" dirty="0">
                <a:latin typeface="Symbol"/>
                <a:cs typeface="Symbol"/>
              </a:rPr>
              <a:t>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692" y="2115324"/>
            <a:ext cx="10706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92759" algn="l"/>
              </a:tabLst>
            </a:pPr>
            <a:r>
              <a:rPr sz="3200" i="1" spc="245" dirty="0">
                <a:latin typeface="Times New Roman"/>
                <a:cs typeface="Times New Roman"/>
              </a:rPr>
              <a:t>X	</a:t>
            </a:r>
            <a:r>
              <a:rPr sz="3200" spc="220" dirty="0">
                <a:latin typeface="Symbol"/>
                <a:cs typeface="Symbol"/>
              </a:rPr>
              <a:t>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4800" spc="232" baseline="13020" dirty="0">
                <a:latin typeface="Symbol"/>
                <a:cs typeface="Symbol"/>
              </a:rPr>
              <a:t></a:t>
            </a:r>
            <a:endParaRPr sz="4800" baseline="1302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6077" y="3131263"/>
            <a:ext cx="2012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5" dirty="0">
                <a:latin typeface="Symbol"/>
                <a:cs typeface="Symbol"/>
              </a:rPr>
              <a:t>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5382" y="3131263"/>
            <a:ext cx="2012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5" dirty="0">
                <a:latin typeface="Symbol"/>
                <a:cs typeface="Symbol"/>
              </a:rPr>
              <a:t></a:t>
            </a:r>
            <a:endParaRPr sz="3200">
              <a:latin typeface="Symbol"/>
              <a:cs typeface="Symbo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217027" y="1249189"/>
          <a:ext cx="6818628" cy="30628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7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84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61052">
                <a:tc>
                  <a:txBody>
                    <a:bodyPr/>
                    <a:lstStyle/>
                    <a:p>
                      <a:pPr marL="31750">
                        <a:lnSpc>
                          <a:spcPts val="3610"/>
                        </a:lnSpc>
                      </a:pPr>
                      <a:r>
                        <a:rPr sz="4800" spc="330" baseline="-4340" dirty="0">
                          <a:latin typeface="Symbol"/>
                          <a:cs typeface="Symbol"/>
                        </a:rPr>
                        <a:t></a:t>
                      </a:r>
                      <a:r>
                        <a:rPr sz="3200" spc="220" dirty="0"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ts val="3610"/>
                        </a:lnSpc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3610"/>
                        </a:lnSpc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610"/>
                        </a:lnSpc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610"/>
                        </a:lnSpc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ts val="3610"/>
                        </a:lnSpc>
                      </a:pPr>
                      <a:r>
                        <a:rPr sz="3200" spc="24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4800" spc="367" baseline="-4340" dirty="0">
                          <a:latin typeface="Symbol"/>
                          <a:cs typeface="Symbol"/>
                        </a:rPr>
                        <a:t></a:t>
                      </a:r>
                      <a:endParaRPr sz="4800" baseline="-4340">
                        <a:latin typeface="Symbol"/>
                        <a:cs typeface="Symbol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243">
                <a:tc>
                  <a:txBody>
                    <a:bodyPr/>
                    <a:lstStyle/>
                    <a:p>
                      <a:pPr marL="31750">
                        <a:lnSpc>
                          <a:spcPts val="2505"/>
                        </a:lnSpc>
                      </a:pPr>
                      <a:r>
                        <a:rPr sz="3200" spc="220" dirty="0">
                          <a:latin typeface="Symbol"/>
                          <a:cs typeface="Symbol"/>
                        </a:rPr>
                        <a:t></a:t>
                      </a:r>
                      <a:r>
                        <a:rPr sz="4800" spc="330" baseline="-26041" dirty="0">
                          <a:latin typeface="Times New Roman"/>
                          <a:cs typeface="Times New Roman"/>
                        </a:rPr>
                        <a:t>0</a:t>
                      </a:r>
                      <a:endParaRPr sz="4800" baseline="-2604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ts val="2505"/>
                        </a:lnSpc>
                      </a:pPr>
                      <a:r>
                        <a:rPr sz="4800" spc="375" baseline="-26041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3200" spc="250" dirty="0">
                          <a:latin typeface="Symbol"/>
                          <a:cs typeface="Symbol"/>
                        </a:rPr>
                        <a:t></a:t>
                      </a:r>
                      <a:endParaRPr sz="3200">
                        <a:latin typeface="Symbol"/>
                        <a:cs typeface="Symbo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24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3200" spc="220" dirty="0">
                          <a:latin typeface="Symbol"/>
                          <a:cs typeface="Symbol"/>
                        </a:rPr>
                        <a:t></a:t>
                      </a:r>
                      <a:r>
                        <a:rPr sz="4800" spc="330" baseline="-2604" dirty="0">
                          <a:latin typeface="Times New Roman"/>
                          <a:cs typeface="Times New Roman"/>
                        </a:rPr>
                        <a:t>0</a:t>
                      </a:r>
                      <a:endParaRPr sz="4800" baseline="-2604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/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4800" spc="375" baseline="-2604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3200" spc="250" dirty="0">
                          <a:latin typeface="Symbol"/>
                          <a:cs typeface="Symbol"/>
                        </a:rPr>
                        <a:t></a:t>
                      </a:r>
                      <a:endParaRPr sz="3200">
                        <a:latin typeface="Symbol"/>
                        <a:cs typeface="Symbol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4330">
                <a:tc>
                  <a:txBody>
                    <a:bodyPr/>
                    <a:lstStyle/>
                    <a:p>
                      <a:pPr marL="31750">
                        <a:lnSpc>
                          <a:spcPts val="2039"/>
                        </a:lnSpc>
                      </a:pPr>
                      <a:r>
                        <a:rPr sz="3200" spc="220" dirty="0">
                          <a:latin typeface="Symbol"/>
                          <a:cs typeface="Symbol"/>
                        </a:rPr>
                        <a:t></a:t>
                      </a:r>
                      <a:r>
                        <a:rPr sz="4800" spc="330" baseline="-32986" dirty="0">
                          <a:latin typeface="Times New Roman"/>
                          <a:cs typeface="Times New Roman"/>
                        </a:rPr>
                        <a:t>0</a:t>
                      </a:r>
                      <a:endParaRPr sz="4800" baseline="-32986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ts val="2039"/>
                        </a:lnSpc>
                      </a:pPr>
                      <a:r>
                        <a:rPr sz="4800" spc="375" baseline="-32986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3200" spc="250" dirty="0">
                          <a:latin typeface="Symbol"/>
                          <a:cs typeface="Symbol"/>
                        </a:rPr>
                        <a:t></a:t>
                      </a:r>
                      <a:endParaRPr sz="3200">
                        <a:latin typeface="Symbol"/>
                        <a:cs typeface="Symbo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0">
                        <a:latin typeface="Times New Roman"/>
                        <a:cs typeface="Times New Roman"/>
                      </a:endParaRPr>
                    </a:p>
                    <a:p>
                      <a:pPr marL="4756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5550" spc="97" baseline="-4504" dirty="0">
                          <a:latin typeface="Symbol"/>
                          <a:cs typeface="Symbol"/>
                        </a:rPr>
                        <a:t></a:t>
                      </a:r>
                      <a:r>
                        <a:rPr sz="3700" spc="65" dirty="0">
                          <a:latin typeface="Times New Roman"/>
                          <a:cs typeface="Times New Roman"/>
                        </a:rPr>
                        <a:t>0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0">
                        <a:latin typeface="Times New Roman"/>
                        <a:cs typeface="Times New Roman"/>
                      </a:endParaRPr>
                    </a:p>
                    <a:p>
                      <a:pPr marL="202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0">
                        <a:latin typeface="Times New Roman"/>
                        <a:cs typeface="Times New Roman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700" spc="12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5550" spc="179" baseline="-4504" dirty="0">
                          <a:latin typeface="Symbol"/>
                          <a:cs typeface="Symbol"/>
                        </a:rPr>
                        <a:t></a:t>
                      </a:r>
                      <a:endParaRPr sz="5550" baseline="-4504">
                        <a:latin typeface="Symbol"/>
                        <a:cs typeface="Symbol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473967" y="4176363"/>
            <a:ext cx="567690" cy="594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5550" spc="30" baseline="-26276" dirty="0">
                <a:latin typeface="Times New Roman"/>
                <a:cs typeface="Times New Roman"/>
              </a:rPr>
              <a:t>1</a:t>
            </a:r>
            <a:r>
              <a:rPr sz="5550" spc="-652" baseline="-26276" dirty="0">
                <a:latin typeface="Times New Roman"/>
                <a:cs typeface="Times New Roman"/>
              </a:rPr>
              <a:t> </a:t>
            </a:r>
            <a:r>
              <a:rPr sz="3700" spc="15" dirty="0">
                <a:latin typeface="Symbol"/>
                <a:cs typeface="Symbol"/>
              </a:rPr>
              <a:t></a:t>
            </a:r>
            <a:endParaRPr sz="37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02019" y="4253115"/>
            <a:ext cx="2002789" cy="144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25930" marR="30480" indent="-1675764" algn="r">
              <a:lnSpc>
                <a:spcPct val="126099"/>
              </a:lnSpc>
              <a:spcBef>
                <a:spcPts val="95"/>
              </a:spcBef>
              <a:tabLst>
                <a:tab pos="1680845" algn="l"/>
              </a:tabLst>
            </a:pPr>
            <a:r>
              <a:rPr sz="3700" spc="30" dirty="0">
                <a:latin typeface="Times New Roman"/>
                <a:cs typeface="Times New Roman"/>
              </a:rPr>
              <a:t>B</a:t>
            </a:r>
            <a:r>
              <a:rPr sz="3700" spc="-160" dirty="0">
                <a:latin typeface="Times New Roman"/>
                <a:cs typeface="Times New Roman"/>
              </a:rPr>
              <a:t> </a:t>
            </a:r>
            <a:r>
              <a:rPr sz="3700" spc="25" dirty="0">
                <a:latin typeface="Symbol"/>
                <a:cs typeface="Symbol"/>
              </a:rPr>
              <a:t></a:t>
            </a:r>
            <a:r>
              <a:rPr sz="3700" spc="-10" dirty="0">
                <a:latin typeface="Times New Roman"/>
                <a:cs typeface="Times New Roman"/>
              </a:rPr>
              <a:t> </a:t>
            </a:r>
            <a:r>
              <a:rPr sz="5550" spc="157" baseline="26276" dirty="0">
                <a:latin typeface="Symbol"/>
                <a:cs typeface="Symbol"/>
              </a:rPr>
              <a:t></a:t>
            </a:r>
            <a:r>
              <a:rPr sz="3700" spc="20" dirty="0">
                <a:latin typeface="Times New Roman"/>
                <a:cs typeface="Times New Roman"/>
              </a:rPr>
              <a:t>0</a:t>
            </a:r>
            <a:r>
              <a:rPr sz="3700" dirty="0">
                <a:latin typeface="Times New Roman"/>
                <a:cs typeface="Times New Roman"/>
              </a:rPr>
              <a:t>	</a:t>
            </a:r>
            <a:r>
              <a:rPr sz="3700" spc="15" dirty="0">
                <a:latin typeface="Times New Roman"/>
                <a:cs typeface="Times New Roman"/>
              </a:rPr>
              <a:t>0  1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07617" y="4630219"/>
            <a:ext cx="509270" cy="10477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ts val="4004"/>
              </a:lnSpc>
              <a:spcBef>
                <a:spcPts val="130"/>
              </a:spcBef>
            </a:pPr>
            <a:r>
              <a:rPr sz="3700" spc="15" dirty="0">
                <a:latin typeface="Symbol"/>
                <a:cs typeface="Symbol"/>
              </a:rPr>
              <a:t></a:t>
            </a:r>
            <a:endParaRPr sz="3700">
              <a:latin typeface="Symbol"/>
              <a:cs typeface="Symbol"/>
            </a:endParaRPr>
          </a:p>
          <a:p>
            <a:pPr marL="38100">
              <a:lnSpc>
                <a:spcPts val="4004"/>
              </a:lnSpc>
            </a:pPr>
            <a:r>
              <a:rPr sz="3700" spc="-430" dirty="0">
                <a:latin typeface="Symbol"/>
                <a:cs typeface="Symbol"/>
              </a:rPr>
              <a:t></a:t>
            </a:r>
            <a:r>
              <a:rPr sz="5550" spc="-644" baseline="-17267" dirty="0">
                <a:latin typeface="Symbol"/>
                <a:cs typeface="Symbol"/>
              </a:rPr>
              <a:t></a:t>
            </a:r>
            <a:r>
              <a:rPr sz="5550" spc="-644" baseline="-3003" dirty="0">
                <a:latin typeface="Times New Roman"/>
                <a:cs typeface="Times New Roman"/>
              </a:rPr>
              <a:t>0</a:t>
            </a:r>
            <a:endParaRPr sz="5550" baseline="-300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26713" y="4630219"/>
            <a:ext cx="514984" cy="10477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3370">
              <a:lnSpc>
                <a:spcPts val="4004"/>
              </a:lnSpc>
              <a:spcBef>
                <a:spcPts val="130"/>
              </a:spcBef>
            </a:pPr>
            <a:r>
              <a:rPr sz="3700" spc="15" dirty="0">
                <a:latin typeface="Symbol"/>
                <a:cs typeface="Symbol"/>
              </a:rPr>
              <a:t></a:t>
            </a:r>
            <a:endParaRPr sz="3700">
              <a:latin typeface="Symbol"/>
              <a:cs typeface="Symbol"/>
            </a:endParaRPr>
          </a:p>
          <a:p>
            <a:pPr marL="38100">
              <a:lnSpc>
                <a:spcPts val="4004"/>
              </a:lnSpc>
            </a:pPr>
            <a:r>
              <a:rPr sz="5550" spc="-622" baseline="-3003" dirty="0">
                <a:latin typeface="Times New Roman"/>
                <a:cs typeface="Times New Roman"/>
              </a:rPr>
              <a:t>0</a:t>
            </a:r>
            <a:r>
              <a:rPr sz="3700" spc="-415" dirty="0">
                <a:latin typeface="Symbol"/>
                <a:cs typeface="Symbol"/>
              </a:rPr>
              <a:t></a:t>
            </a:r>
            <a:r>
              <a:rPr sz="5550" spc="-622" baseline="-17267" dirty="0">
                <a:latin typeface="Symbol"/>
                <a:cs typeface="Symbol"/>
              </a:rPr>
              <a:t></a:t>
            </a:r>
            <a:endParaRPr sz="5550" baseline="-17267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6595">
              <a:lnSpc>
                <a:spcPct val="100000"/>
              </a:lnSpc>
              <a:spcBef>
                <a:spcPts val="100"/>
              </a:spcBef>
            </a:pPr>
            <a:r>
              <a:rPr dirty="0"/>
              <a:t>BÀI GIẢNG MÔN: </a:t>
            </a:r>
            <a:r>
              <a:rPr spc="15" dirty="0"/>
              <a:t>XỬ </a:t>
            </a:r>
            <a:r>
              <a:rPr dirty="0"/>
              <a:t>LÝ</a:t>
            </a:r>
            <a:r>
              <a:rPr spc="-160" dirty="0"/>
              <a:t> </a:t>
            </a:r>
            <a:r>
              <a:rPr dirty="0"/>
              <a:t>ẢNH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8810625" cy="6099175"/>
            <a:chOff x="0" y="0"/>
            <a:chExt cx="8810625" cy="609917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4343400" cy="30144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58640" y="152400"/>
              <a:ext cx="3337560" cy="29611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67200" y="2980944"/>
              <a:ext cx="4543044" cy="31181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8697" y="831156"/>
            <a:ext cx="42164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75" spc="345" baseline="-4553" dirty="0">
                <a:latin typeface="Symbol"/>
                <a:cs typeface="Symbol"/>
              </a:rPr>
              <a:t></a:t>
            </a:r>
            <a:r>
              <a:rPr sz="3050" spc="185" dirty="0">
                <a:latin typeface="Times New Roman"/>
                <a:cs typeface="Times New Roman"/>
              </a:rPr>
              <a:t>0</a:t>
            </a:r>
            <a:endParaRPr sz="305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91273" y="886081"/>
          <a:ext cx="3369309" cy="4497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5561">
                <a:tc>
                  <a:txBody>
                    <a:bodyPr/>
                    <a:lstStyle/>
                    <a:p>
                      <a:pPr marL="35560">
                        <a:lnSpc>
                          <a:spcPts val="3329"/>
                        </a:lnSpc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329"/>
                        </a:lnSpc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329"/>
                        </a:lnSpc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3329"/>
                        </a:lnSpc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ts val="3329"/>
                        </a:lnSpc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29"/>
                        </a:lnSpc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24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86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31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31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092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093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181">
                <a:tc>
                  <a:txBody>
                    <a:bodyPr/>
                    <a:lstStyle/>
                    <a:p>
                      <a:pPr marL="35560">
                        <a:lnSpc>
                          <a:spcPts val="3610"/>
                        </a:lnSpc>
                        <a:spcBef>
                          <a:spcPts val="26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610"/>
                        </a:lnSpc>
                        <a:spcBef>
                          <a:spcPts val="26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610"/>
                        </a:lnSpc>
                        <a:spcBef>
                          <a:spcPts val="26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3610"/>
                        </a:lnSpc>
                        <a:spcBef>
                          <a:spcPts val="26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ts val="3610"/>
                        </a:lnSpc>
                        <a:spcBef>
                          <a:spcPts val="26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610"/>
                        </a:lnSpc>
                        <a:spcBef>
                          <a:spcPts val="265"/>
                        </a:spcBef>
                      </a:pPr>
                      <a:r>
                        <a:rPr sz="30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515025" y="831156"/>
            <a:ext cx="42672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spc="315" dirty="0">
                <a:latin typeface="Times New Roman"/>
                <a:cs typeface="Times New Roman"/>
              </a:rPr>
              <a:t>0</a:t>
            </a:r>
            <a:r>
              <a:rPr sz="4575" spc="209" baseline="-4553" dirty="0">
                <a:latin typeface="Symbol"/>
                <a:cs typeface="Symbol"/>
              </a:rPr>
              <a:t></a:t>
            </a:r>
            <a:endParaRPr sz="4575" baseline="-4553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297" y="1233044"/>
            <a:ext cx="46926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50" spc="195" dirty="0">
                <a:latin typeface="Symbol"/>
                <a:cs typeface="Symbol"/>
              </a:rPr>
              <a:t></a:t>
            </a:r>
            <a:r>
              <a:rPr sz="4575" spc="292" baseline="-25500" dirty="0">
                <a:latin typeface="Times New Roman"/>
                <a:cs typeface="Times New Roman"/>
              </a:rPr>
              <a:t>1</a:t>
            </a:r>
            <a:endParaRPr sz="4575" baseline="-25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6550" y="1233044"/>
            <a:ext cx="48069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575" spc="359" baseline="-25500" dirty="0">
                <a:latin typeface="Times New Roman"/>
                <a:cs typeface="Times New Roman"/>
              </a:rPr>
              <a:t>0</a:t>
            </a:r>
            <a:r>
              <a:rPr sz="3050" spc="240" dirty="0">
                <a:latin typeface="Symbol"/>
                <a:cs typeface="Symbol"/>
              </a:rPr>
              <a:t>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297" y="1604166"/>
            <a:ext cx="472440" cy="1233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3295"/>
              </a:lnSpc>
              <a:spcBef>
                <a:spcPts val="100"/>
              </a:spcBef>
            </a:pPr>
            <a:r>
              <a:rPr sz="3050" spc="140" dirty="0">
                <a:latin typeface="Symbol"/>
                <a:cs typeface="Symbol"/>
              </a:rPr>
              <a:t></a:t>
            </a:r>
            <a:endParaRPr sz="3050">
              <a:latin typeface="Symbol"/>
              <a:cs typeface="Symbol"/>
            </a:endParaRPr>
          </a:p>
          <a:p>
            <a:pPr marL="38100">
              <a:lnSpc>
                <a:spcPts val="2925"/>
              </a:lnSpc>
            </a:pPr>
            <a:r>
              <a:rPr sz="3050" spc="204" dirty="0">
                <a:latin typeface="Symbol"/>
                <a:cs typeface="Symbol"/>
              </a:rPr>
              <a:t></a:t>
            </a:r>
            <a:r>
              <a:rPr sz="4575" spc="307" baseline="-2732" dirty="0">
                <a:latin typeface="Times New Roman"/>
                <a:cs typeface="Times New Roman"/>
              </a:rPr>
              <a:t>0</a:t>
            </a:r>
            <a:endParaRPr sz="4575" baseline="-2732">
              <a:latin typeface="Times New Roman"/>
              <a:cs typeface="Times New Roman"/>
            </a:endParaRPr>
          </a:p>
          <a:p>
            <a:pPr marL="38100">
              <a:lnSpc>
                <a:spcPts val="3290"/>
              </a:lnSpc>
            </a:pPr>
            <a:r>
              <a:rPr sz="3050" spc="204" dirty="0">
                <a:latin typeface="Symbol"/>
                <a:cs typeface="Symbol"/>
              </a:rPr>
              <a:t></a:t>
            </a:r>
            <a:r>
              <a:rPr sz="4575" spc="307" baseline="-32786" dirty="0">
                <a:latin typeface="Times New Roman"/>
                <a:cs typeface="Times New Roman"/>
              </a:rPr>
              <a:t>0</a:t>
            </a:r>
            <a:endParaRPr sz="4575" baseline="-32786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11957" y="1604166"/>
            <a:ext cx="429895" cy="862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295"/>
              </a:lnSpc>
              <a:spcBef>
                <a:spcPts val="100"/>
              </a:spcBef>
            </a:pPr>
            <a:r>
              <a:rPr sz="3050" spc="140" dirty="0">
                <a:latin typeface="Symbol"/>
                <a:cs typeface="Symbol"/>
              </a:rPr>
              <a:t></a:t>
            </a:r>
            <a:endParaRPr sz="3050">
              <a:latin typeface="Symbol"/>
              <a:cs typeface="Symbol"/>
            </a:endParaRPr>
          </a:p>
          <a:p>
            <a:pPr marR="5080" algn="r">
              <a:lnSpc>
                <a:spcPts val="3295"/>
              </a:lnSpc>
            </a:pPr>
            <a:r>
              <a:rPr sz="4575" spc="509" baseline="-2732" dirty="0">
                <a:latin typeface="Times New Roman"/>
                <a:cs typeface="Times New Roman"/>
              </a:rPr>
              <a:t>0</a:t>
            </a:r>
            <a:r>
              <a:rPr sz="3050" spc="140" dirty="0">
                <a:latin typeface="Symbol"/>
                <a:cs typeface="Symbol"/>
              </a:rPr>
              <a:t>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86557" y="2347049"/>
            <a:ext cx="48069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575" spc="359" baseline="-32786" dirty="0">
                <a:latin typeface="Times New Roman"/>
                <a:cs typeface="Times New Roman"/>
              </a:rPr>
              <a:t>0</a:t>
            </a:r>
            <a:r>
              <a:rPr sz="3050" spc="240" dirty="0">
                <a:latin typeface="Symbol"/>
                <a:cs typeface="Symbol"/>
              </a:rPr>
              <a:t>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328" y="2859152"/>
            <a:ext cx="102298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72440" algn="l"/>
              </a:tabLst>
            </a:pPr>
            <a:r>
              <a:rPr sz="3050" i="1" spc="225" dirty="0">
                <a:latin typeface="Times New Roman"/>
                <a:cs typeface="Times New Roman"/>
              </a:rPr>
              <a:t>X	</a:t>
            </a:r>
            <a:r>
              <a:rPr sz="3050" spc="200" dirty="0">
                <a:latin typeface="Symbol"/>
                <a:cs typeface="Symbol"/>
              </a:rPr>
              <a:t></a:t>
            </a:r>
            <a:r>
              <a:rPr sz="3050" spc="5" dirty="0">
                <a:latin typeface="Times New Roman"/>
                <a:cs typeface="Times New Roman"/>
              </a:rPr>
              <a:t> </a:t>
            </a:r>
            <a:r>
              <a:rPr sz="4575" spc="209" baseline="20036" dirty="0">
                <a:latin typeface="Symbol"/>
                <a:cs typeface="Symbol"/>
              </a:rPr>
              <a:t></a:t>
            </a:r>
            <a:endParaRPr sz="4575" baseline="20036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3297" y="3089036"/>
            <a:ext cx="47244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50" spc="204" dirty="0">
                <a:latin typeface="Symbol"/>
                <a:cs typeface="Symbol"/>
              </a:rPr>
              <a:t></a:t>
            </a:r>
            <a:r>
              <a:rPr sz="4575" spc="307" baseline="-10018" dirty="0">
                <a:latin typeface="Times New Roman"/>
                <a:cs typeface="Times New Roman"/>
              </a:rPr>
              <a:t>0</a:t>
            </a:r>
            <a:endParaRPr sz="4575" baseline="-1001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49349" y="2717658"/>
            <a:ext cx="19240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spc="140" dirty="0">
                <a:latin typeface="Symbol"/>
                <a:cs typeface="Symbol"/>
              </a:rPr>
              <a:t>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86557" y="3089036"/>
            <a:ext cx="48069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575" spc="359" baseline="-10018" dirty="0">
                <a:latin typeface="Times New Roman"/>
                <a:cs typeface="Times New Roman"/>
              </a:rPr>
              <a:t>0</a:t>
            </a:r>
            <a:r>
              <a:rPr sz="3050" spc="240" dirty="0">
                <a:latin typeface="Symbol"/>
                <a:cs typeface="Symbol"/>
              </a:rPr>
              <a:t>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8697" y="3460414"/>
            <a:ext cx="19240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spc="140" dirty="0">
                <a:latin typeface="Symbol"/>
                <a:cs typeface="Symbol"/>
              </a:rPr>
              <a:t>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3297" y="3737185"/>
            <a:ext cx="472440" cy="9569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575" spc="307" baseline="-13661" dirty="0">
                <a:latin typeface="Symbol"/>
                <a:cs typeface="Symbol"/>
              </a:rPr>
              <a:t></a:t>
            </a:r>
            <a:r>
              <a:rPr sz="3050" spc="204" dirty="0">
                <a:latin typeface="Times New Roman"/>
                <a:cs typeface="Times New Roman"/>
              </a:rPr>
              <a:t>0</a:t>
            </a:r>
            <a:endParaRPr sz="30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sz="3050" spc="204" dirty="0">
                <a:latin typeface="Symbol"/>
                <a:cs typeface="Symbol"/>
              </a:rPr>
              <a:t></a:t>
            </a:r>
            <a:r>
              <a:rPr sz="4575" spc="307" baseline="-16393" dirty="0">
                <a:latin typeface="Times New Roman"/>
                <a:cs typeface="Times New Roman"/>
              </a:rPr>
              <a:t>0</a:t>
            </a:r>
            <a:endParaRPr sz="4575" baseline="-16393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3297" y="4574579"/>
            <a:ext cx="472440" cy="815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3105"/>
              </a:lnSpc>
              <a:spcBef>
                <a:spcPts val="100"/>
              </a:spcBef>
            </a:pPr>
            <a:r>
              <a:rPr sz="3050" spc="140" dirty="0">
                <a:latin typeface="Symbol"/>
                <a:cs typeface="Symbol"/>
              </a:rPr>
              <a:t></a:t>
            </a:r>
            <a:endParaRPr sz="3050">
              <a:latin typeface="Symbol"/>
              <a:cs typeface="Symbol"/>
            </a:endParaRPr>
          </a:p>
          <a:p>
            <a:pPr marL="38100">
              <a:lnSpc>
                <a:spcPts val="3105"/>
              </a:lnSpc>
            </a:pPr>
            <a:r>
              <a:rPr sz="4575" spc="-382" baseline="-3642" dirty="0">
                <a:latin typeface="Symbol"/>
                <a:cs typeface="Symbol"/>
              </a:rPr>
              <a:t></a:t>
            </a:r>
            <a:r>
              <a:rPr sz="4575" spc="-382" baseline="-12750" dirty="0">
                <a:latin typeface="Symbol"/>
                <a:cs typeface="Symbol"/>
              </a:rPr>
              <a:t></a:t>
            </a:r>
            <a:r>
              <a:rPr sz="3050" spc="-254" dirty="0">
                <a:latin typeface="Times New Roman"/>
                <a:cs typeface="Times New Roman"/>
              </a:rPr>
              <a:t>0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49349" y="3460414"/>
            <a:ext cx="19240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spc="140" dirty="0">
                <a:latin typeface="Symbol"/>
                <a:cs typeface="Symbol"/>
              </a:rPr>
              <a:t>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86557" y="3737185"/>
            <a:ext cx="480695" cy="9569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50" spc="240" dirty="0">
                <a:latin typeface="Times New Roman"/>
                <a:cs typeface="Times New Roman"/>
              </a:rPr>
              <a:t>0</a:t>
            </a:r>
            <a:r>
              <a:rPr sz="4575" spc="359" baseline="-13661" dirty="0">
                <a:latin typeface="Symbol"/>
                <a:cs typeface="Symbol"/>
              </a:rPr>
              <a:t></a:t>
            </a:r>
            <a:endParaRPr sz="4575" baseline="-13661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sz="4575" spc="359" baseline="-16393" dirty="0">
                <a:latin typeface="Times New Roman"/>
                <a:cs typeface="Times New Roman"/>
              </a:rPr>
              <a:t>0</a:t>
            </a:r>
            <a:r>
              <a:rPr sz="3050" spc="240" dirty="0">
                <a:latin typeface="Symbol"/>
                <a:cs typeface="Symbol"/>
              </a:rPr>
              <a:t>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89625" y="4574579"/>
            <a:ext cx="477520" cy="815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480" algn="r">
              <a:lnSpc>
                <a:spcPts val="3105"/>
              </a:lnSpc>
              <a:spcBef>
                <a:spcPts val="100"/>
              </a:spcBef>
            </a:pPr>
            <a:r>
              <a:rPr sz="3050" spc="140" dirty="0">
                <a:latin typeface="Symbol"/>
                <a:cs typeface="Symbol"/>
              </a:rPr>
              <a:t></a:t>
            </a:r>
            <a:endParaRPr sz="3050">
              <a:latin typeface="Symbol"/>
              <a:cs typeface="Symbol"/>
            </a:endParaRPr>
          </a:p>
          <a:p>
            <a:pPr marR="30480" algn="r">
              <a:lnSpc>
                <a:spcPts val="3105"/>
              </a:lnSpc>
            </a:pPr>
            <a:r>
              <a:rPr sz="3050" spc="315" dirty="0">
                <a:latin typeface="Times New Roman"/>
                <a:cs typeface="Times New Roman"/>
              </a:rPr>
              <a:t>0</a:t>
            </a:r>
            <a:r>
              <a:rPr sz="4575" spc="-1762" baseline="-3642" dirty="0">
                <a:latin typeface="Symbol"/>
                <a:cs typeface="Symbol"/>
              </a:rPr>
              <a:t></a:t>
            </a:r>
            <a:r>
              <a:rPr sz="4575" spc="209" baseline="-12750" dirty="0">
                <a:latin typeface="Symbol"/>
                <a:cs typeface="Symbol"/>
              </a:rPr>
              <a:t></a:t>
            </a:r>
            <a:endParaRPr sz="4575" baseline="-127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96996" y="2469912"/>
            <a:ext cx="396875" cy="4806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4425" spc="-67" baseline="-26365" dirty="0">
                <a:latin typeface="Times New Roman"/>
                <a:cs typeface="Times New Roman"/>
              </a:rPr>
              <a:t>1</a:t>
            </a:r>
            <a:r>
              <a:rPr sz="2950" spc="-45" dirty="0">
                <a:latin typeface="Symbol"/>
                <a:cs typeface="Symbol"/>
              </a:rPr>
              <a:t>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83086" y="1962490"/>
            <a:ext cx="211074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30480" indent="633730">
              <a:lnSpc>
                <a:spcPct val="126499"/>
              </a:lnSpc>
              <a:spcBef>
                <a:spcPts val="95"/>
              </a:spcBef>
              <a:tabLst>
                <a:tab pos="1277620" algn="l"/>
                <a:tab pos="1753235" algn="l"/>
              </a:tabLst>
            </a:pPr>
            <a:r>
              <a:rPr sz="4425" spc="-277" baseline="-4708" dirty="0">
                <a:latin typeface="Symbol"/>
                <a:cs typeface="Symbol"/>
              </a:rPr>
              <a:t></a:t>
            </a:r>
            <a:r>
              <a:rPr sz="2950" spc="20" dirty="0">
                <a:latin typeface="Times New Roman"/>
                <a:cs typeface="Times New Roman"/>
              </a:rPr>
              <a:t>1</a:t>
            </a:r>
            <a:r>
              <a:rPr sz="2950" dirty="0">
                <a:latin typeface="Times New Roman"/>
                <a:cs typeface="Times New Roman"/>
              </a:rPr>
              <a:t>	</a:t>
            </a:r>
            <a:r>
              <a:rPr sz="2950" spc="-725" dirty="0">
                <a:latin typeface="Times New Roman"/>
                <a:cs typeface="Times New Roman"/>
              </a:rPr>
              <a:t> </a:t>
            </a:r>
            <a:r>
              <a:rPr sz="2950" spc="20" dirty="0">
                <a:latin typeface="Times New Roman"/>
                <a:cs typeface="Times New Roman"/>
              </a:rPr>
              <a:t>1</a:t>
            </a:r>
            <a:r>
              <a:rPr sz="2950" dirty="0">
                <a:latin typeface="Times New Roman"/>
                <a:cs typeface="Times New Roman"/>
              </a:rPr>
              <a:t>	</a:t>
            </a:r>
            <a:r>
              <a:rPr sz="2950" spc="-120" dirty="0">
                <a:latin typeface="Times New Roman"/>
                <a:cs typeface="Times New Roman"/>
              </a:rPr>
              <a:t>1</a:t>
            </a:r>
            <a:r>
              <a:rPr sz="4425" spc="22" baseline="-4708" dirty="0">
                <a:latin typeface="Symbol"/>
                <a:cs typeface="Symbol"/>
              </a:rPr>
              <a:t></a:t>
            </a:r>
            <a:r>
              <a:rPr sz="4425" spc="15" baseline="-4708" dirty="0">
                <a:latin typeface="Times New Roman"/>
                <a:cs typeface="Times New Roman"/>
              </a:rPr>
              <a:t> </a:t>
            </a:r>
            <a:r>
              <a:rPr sz="2950" spc="25" dirty="0">
                <a:latin typeface="Times New Roman"/>
                <a:cs typeface="Times New Roman"/>
              </a:rPr>
              <a:t>B</a:t>
            </a:r>
            <a:r>
              <a:rPr sz="2950" spc="-120" dirty="0">
                <a:latin typeface="Times New Roman"/>
                <a:cs typeface="Times New Roman"/>
              </a:rPr>
              <a:t> </a:t>
            </a:r>
            <a:r>
              <a:rPr sz="2950" spc="20" dirty="0">
                <a:latin typeface="Symbol"/>
                <a:cs typeface="Symbol"/>
              </a:rPr>
              <a:t></a:t>
            </a:r>
            <a:r>
              <a:rPr sz="2950" dirty="0">
                <a:latin typeface="Times New Roman"/>
                <a:cs typeface="Times New Roman"/>
              </a:rPr>
              <a:t> </a:t>
            </a:r>
            <a:r>
              <a:rPr sz="4425" spc="-135" baseline="26365" dirty="0">
                <a:latin typeface="Symbol"/>
                <a:cs typeface="Symbol"/>
              </a:rPr>
              <a:t></a:t>
            </a:r>
            <a:r>
              <a:rPr sz="2950" spc="-90" dirty="0">
                <a:latin typeface="Times New Roman"/>
                <a:cs typeface="Times New Roman"/>
              </a:rPr>
              <a:t>1	</a:t>
            </a:r>
            <a:r>
              <a:rPr sz="2950" spc="20" dirty="0">
                <a:latin typeface="Times New Roman"/>
                <a:cs typeface="Times New Roman"/>
              </a:rPr>
              <a:t>1</a:t>
            </a:r>
            <a:endParaRPr sz="2950">
              <a:latin typeface="Times New Roman"/>
              <a:cs typeface="Times New Roman"/>
            </a:endParaRPr>
          </a:p>
          <a:p>
            <a:pPr marL="638810" algn="ctr">
              <a:lnSpc>
                <a:spcPct val="100000"/>
              </a:lnSpc>
              <a:spcBef>
                <a:spcPts val="935"/>
              </a:spcBef>
            </a:pPr>
            <a:r>
              <a:rPr sz="2950" spc="20" dirty="0">
                <a:latin typeface="Times New Roman"/>
                <a:cs typeface="Times New Roman"/>
              </a:rPr>
              <a:t>1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17157" y="2832985"/>
            <a:ext cx="1489075" cy="843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ts val="3200"/>
              </a:lnSpc>
              <a:spcBef>
                <a:spcPts val="130"/>
              </a:spcBef>
              <a:tabLst>
                <a:tab pos="1292225" algn="l"/>
              </a:tabLst>
            </a:pPr>
            <a:r>
              <a:rPr sz="2950" spc="15" dirty="0">
                <a:latin typeface="Symbol"/>
                <a:cs typeface="Symbol"/>
              </a:rPr>
              <a:t></a:t>
            </a:r>
            <a:r>
              <a:rPr sz="2950" spc="15" dirty="0">
                <a:latin typeface="Times New Roman"/>
                <a:cs typeface="Times New Roman"/>
              </a:rPr>
              <a:t>	</a:t>
            </a:r>
            <a:r>
              <a:rPr sz="2950" spc="15" dirty="0">
                <a:latin typeface="Symbol"/>
                <a:cs typeface="Symbol"/>
              </a:rPr>
              <a:t></a:t>
            </a:r>
            <a:endParaRPr sz="2950">
              <a:latin typeface="Symbol"/>
              <a:cs typeface="Symbol"/>
            </a:endParaRPr>
          </a:p>
          <a:p>
            <a:pPr marL="50800">
              <a:lnSpc>
                <a:spcPts val="3200"/>
              </a:lnSpc>
              <a:tabLst>
                <a:tab pos="1119505" algn="l"/>
              </a:tabLst>
            </a:pPr>
            <a:r>
              <a:rPr sz="2950" spc="-434" dirty="0">
                <a:latin typeface="Symbol"/>
                <a:cs typeface="Symbol"/>
              </a:rPr>
              <a:t></a:t>
            </a:r>
            <a:r>
              <a:rPr sz="4425" spc="-652" baseline="-17890" dirty="0">
                <a:latin typeface="Symbol"/>
                <a:cs typeface="Symbol"/>
              </a:rPr>
              <a:t></a:t>
            </a:r>
            <a:r>
              <a:rPr sz="4425" spc="-652" baseline="-2824" dirty="0">
                <a:latin typeface="Times New Roman"/>
                <a:cs typeface="Times New Roman"/>
              </a:rPr>
              <a:t>1	</a:t>
            </a:r>
            <a:r>
              <a:rPr sz="4425" spc="-622" baseline="-2824" dirty="0">
                <a:latin typeface="Times New Roman"/>
                <a:cs typeface="Times New Roman"/>
              </a:rPr>
              <a:t>1</a:t>
            </a:r>
            <a:r>
              <a:rPr sz="2950" spc="-415" dirty="0">
                <a:latin typeface="Symbol"/>
                <a:cs typeface="Symbol"/>
              </a:rPr>
              <a:t></a:t>
            </a:r>
            <a:r>
              <a:rPr sz="4425" spc="-622" baseline="-17890" dirty="0">
                <a:latin typeface="Symbol"/>
                <a:cs typeface="Symbol"/>
              </a:rPr>
              <a:t></a:t>
            </a:r>
            <a:endParaRPr sz="4425" baseline="-1789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100076"/>
            <a:ext cx="8684895" cy="2339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3814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Xét pixel của </a:t>
            </a:r>
            <a:r>
              <a:rPr sz="2800" dirty="0">
                <a:latin typeface="Times New Roman"/>
                <a:cs typeface="Times New Roman"/>
              </a:rPr>
              <a:t>ảnh, </a:t>
            </a:r>
            <a:r>
              <a:rPr sz="2800" spc="-5" dirty="0">
                <a:latin typeface="Times New Roman"/>
                <a:cs typeface="Times New Roman"/>
              </a:rPr>
              <a:t>nếu </a:t>
            </a:r>
            <a:r>
              <a:rPr sz="2800" spc="-10" dirty="0">
                <a:latin typeface="Times New Roman"/>
                <a:cs typeface="Times New Roman"/>
              </a:rPr>
              <a:t>mọi </a:t>
            </a:r>
            <a:r>
              <a:rPr sz="2800" spc="-5" dirty="0">
                <a:latin typeface="Times New Roman"/>
                <a:cs typeface="Times New Roman"/>
              </a:rPr>
              <a:t>phần tử của </a:t>
            </a:r>
            <a:r>
              <a:rPr sz="2800" dirty="0">
                <a:latin typeface="Times New Roman"/>
                <a:cs typeface="Times New Roman"/>
              </a:rPr>
              <a:t>SE trùng </a:t>
            </a:r>
            <a:r>
              <a:rPr sz="2800" spc="-5" dirty="0">
                <a:latin typeface="Times New Roman"/>
                <a:cs typeface="Times New Roman"/>
              </a:rPr>
              <a:t>với </a:t>
            </a:r>
            <a:r>
              <a:rPr sz="2800" spc="-10" dirty="0">
                <a:latin typeface="Times New Roman"/>
                <a:cs typeface="Times New Roman"/>
              </a:rPr>
              <a:t>phần  </a:t>
            </a:r>
            <a:r>
              <a:rPr sz="2800" spc="-5" dirty="0">
                <a:latin typeface="Times New Roman"/>
                <a:cs typeface="Times New Roman"/>
              </a:rPr>
              <a:t>ảnh tương ứng, thì </a:t>
            </a:r>
            <a:r>
              <a:rPr sz="2800" b="1" spc="-5" dirty="0">
                <a:latin typeface="Times New Roman"/>
                <a:cs typeface="Times New Roman"/>
              </a:rPr>
              <a:t>logical disjunction (OR operation)  </a:t>
            </a:r>
            <a:r>
              <a:rPr sz="2800" spc="-5" dirty="0">
                <a:latin typeface="Times New Roman"/>
                <a:cs typeface="Times New Roman"/>
              </a:rPr>
              <a:t>được thực hiện giữa tâm của SE với pixel tương ứng để  tạo ra pixel </a:t>
            </a:r>
            <a:r>
              <a:rPr sz="2800" dirty="0">
                <a:latin typeface="Times New Roman"/>
                <a:cs typeface="Times New Roman"/>
              </a:rPr>
              <a:t>trong </a:t>
            </a:r>
            <a:r>
              <a:rPr sz="2800" spc="-5" dirty="0">
                <a:latin typeface="Times New Roman"/>
                <a:cs typeface="Times New Roman"/>
              </a:rPr>
              <a:t>ảnh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output.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8673" y="2542867"/>
            <a:ext cx="7321892" cy="2413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441" y="4975097"/>
            <a:ext cx="8682355" cy="1304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dirty="0">
                <a:latin typeface="Times New Roman"/>
                <a:cs typeface="Times New Roman"/>
              </a:rPr>
              <a:t>đối </a:t>
            </a:r>
            <a:r>
              <a:rPr sz="2800" spc="-5" dirty="0">
                <a:latin typeface="Times New Roman"/>
                <a:cs typeface="Times New Roman"/>
              </a:rPr>
              <a:t>tượng nhỏ hơn </a:t>
            </a:r>
            <a:r>
              <a:rPr sz="2800" dirty="0">
                <a:latin typeface="Times New Roman"/>
                <a:cs typeface="Times New Roman"/>
              </a:rPr>
              <a:t>SE </a:t>
            </a:r>
            <a:r>
              <a:rPr sz="2800" spc="-5" dirty="0">
                <a:latin typeface="Times New Roman"/>
                <a:cs typeface="Times New Roman"/>
              </a:rPr>
              <a:t>sẽ </a:t>
            </a:r>
            <a:r>
              <a:rPr sz="2800" dirty="0">
                <a:latin typeface="Times New Roman"/>
                <a:cs typeface="Times New Roman"/>
              </a:rPr>
              <a:t>bị </a:t>
            </a:r>
            <a:r>
              <a:rPr sz="2800" spc="-5" dirty="0">
                <a:latin typeface="Times New Roman"/>
                <a:cs typeface="Times New Roman"/>
              </a:rPr>
              <a:t>xóa,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dirty="0">
                <a:latin typeface="Times New Roman"/>
                <a:cs typeface="Times New Roman"/>
              </a:rPr>
              <a:t>đối </a:t>
            </a:r>
            <a:r>
              <a:rPr sz="2800" spc="-10" dirty="0">
                <a:latin typeface="Times New Roman"/>
                <a:cs typeface="Times New Roman"/>
              </a:rPr>
              <a:t>tượng </a:t>
            </a:r>
            <a:r>
              <a:rPr sz="2800" dirty="0">
                <a:latin typeface="Times New Roman"/>
                <a:cs typeface="Times New Roman"/>
              </a:rPr>
              <a:t>nối  </a:t>
            </a:r>
            <a:r>
              <a:rPr sz="2800" spc="-5" dirty="0">
                <a:latin typeface="Times New Roman"/>
                <a:cs typeface="Times New Roman"/>
              </a:rPr>
              <a:t>với nhau </a:t>
            </a:r>
            <a:r>
              <a:rPr sz="2800" spc="-10" dirty="0">
                <a:latin typeface="Times New Roman"/>
                <a:cs typeface="Times New Roman"/>
              </a:rPr>
              <a:t>bởi </a:t>
            </a:r>
            <a:r>
              <a:rPr sz="2800" spc="-5" dirty="0">
                <a:latin typeface="Times New Roman"/>
                <a:cs typeface="Times New Roman"/>
              </a:rPr>
              <a:t>đường </a:t>
            </a:r>
            <a:r>
              <a:rPr sz="2800" spc="-10" dirty="0">
                <a:latin typeface="Times New Roman"/>
                <a:cs typeface="Times New Roman"/>
              </a:rPr>
              <a:t>mảnh </a:t>
            </a:r>
            <a:r>
              <a:rPr sz="2800" spc="-5" dirty="0">
                <a:latin typeface="Times New Roman"/>
                <a:cs typeface="Times New Roman"/>
              </a:rPr>
              <a:t>sẽ tách rời </a:t>
            </a:r>
            <a:r>
              <a:rPr sz="2800" dirty="0">
                <a:latin typeface="Times New Roman"/>
                <a:cs typeface="Times New Roman"/>
              </a:rPr>
              <a:t>và </a:t>
            </a:r>
            <a:r>
              <a:rPr sz="2800" spc="-5" dirty="0">
                <a:latin typeface="Times New Roman"/>
                <a:cs typeface="Times New Roman"/>
              </a:rPr>
              <a:t>kích cỡ </a:t>
            </a:r>
            <a:r>
              <a:rPr sz="2800" dirty="0">
                <a:latin typeface="Times New Roman"/>
                <a:cs typeface="Times New Roman"/>
              </a:rPr>
              <a:t>đối </a:t>
            </a:r>
            <a:r>
              <a:rPr sz="2800" spc="-5" dirty="0">
                <a:latin typeface="Times New Roman"/>
                <a:cs typeface="Times New Roman"/>
              </a:rPr>
              <a:t>tượng  sẽ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giảm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9271" y="2316792"/>
            <a:ext cx="323850" cy="6184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9070">
              <a:lnSpc>
                <a:spcPts val="2325"/>
              </a:lnSpc>
              <a:spcBef>
                <a:spcPts val="110"/>
              </a:spcBef>
            </a:pPr>
            <a:r>
              <a:rPr sz="2150" spc="5" dirty="0">
                <a:latin typeface="Symbol"/>
                <a:cs typeface="Symbol"/>
              </a:rPr>
              <a:t></a:t>
            </a:r>
            <a:endParaRPr sz="2150">
              <a:latin typeface="Symbol"/>
              <a:cs typeface="Symbol"/>
            </a:endParaRPr>
          </a:p>
          <a:p>
            <a:pPr marL="38100">
              <a:lnSpc>
                <a:spcPts val="2325"/>
              </a:lnSpc>
            </a:pPr>
            <a:r>
              <a:rPr sz="3225" spc="-397" baseline="-10335" dirty="0">
                <a:latin typeface="Times New Roman"/>
                <a:cs typeface="Times New Roman"/>
              </a:rPr>
              <a:t>0</a:t>
            </a:r>
            <a:r>
              <a:rPr sz="2150" spc="-265" dirty="0">
                <a:latin typeface="Symbol"/>
                <a:cs typeface="Symbol"/>
              </a:rPr>
              <a:t></a:t>
            </a:r>
            <a:r>
              <a:rPr sz="3225" spc="-397" baseline="-23255" dirty="0">
                <a:latin typeface="Symbol"/>
                <a:cs typeface="Symbol"/>
              </a:rPr>
              <a:t></a:t>
            </a:r>
            <a:endParaRPr sz="3225" baseline="-23255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1156" y="2316792"/>
            <a:ext cx="321310" cy="6184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ts val="2325"/>
              </a:lnSpc>
              <a:spcBef>
                <a:spcPts val="110"/>
              </a:spcBef>
            </a:pPr>
            <a:r>
              <a:rPr sz="2150" spc="5" dirty="0">
                <a:latin typeface="Symbol"/>
                <a:cs typeface="Symbol"/>
              </a:rPr>
              <a:t></a:t>
            </a:r>
            <a:endParaRPr sz="2150">
              <a:latin typeface="Symbol"/>
              <a:cs typeface="Symbol"/>
            </a:endParaRPr>
          </a:p>
          <a:p>
            <a:pPr marL="38100">
              <a:lnSpc>
                <a:spcPts val="2325"/>
              </a:lnSpc>
            </a:pPr>
            <a:r>
              <a:rPr sz="2150" spc="-270" dirty="0">
                <a:latin typeface="Symbol"/>
                <a:cs typeface="Symbol"/>
              </a:rPr>
              <a:t></a:t>
            </a:r>
            <a:r>
              <a:rPr sz="3225" spc="-405" baseline="-23255" dirty="0">
                <a:latin typeface="Symbol"/>
                <a:cs typeface="Symbol"/>
              </a:rPr>
              <a:t></a:t>
            </a:r>
            <a:r>
              <a:rPr sz="3225" spc="-405" baseline="-10335" dirty="0">
                <a:latin typeface="Times New Roman"/>
                <a:cs typeface="Times New Roman"/>
              </a:rPr>
              <a:t>0</a:t>
            </a:r>
            <a:endParaRPr sz="3225" baseline="-1033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19271" y="2053760"/>
            <a:ext cx="32385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225" spc="30" baseline="-33591" dirty="0">
                <a:latin typeface="Times New Roman"/>
                <a:cs typeface="Times New Roman"/>
              </a:rPr>
              <a:t>0</a:t>
            </a:r>
            <a:r>
              <a:rPr sz="2150" spc="20" dirty="0">
                <a:latin typeface="Symbol"/>
                <a:cs typeface="Symbol"/>
              </a:rPr>
              <a:t>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1156" y="2053760"/>
            <a:ext cx="32131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150" spc="10" dirty="0">
                <a:latin typeface="Symbol"/>
                <a:cs typeface="Symbol"/>
              </a:rPr>
              <a:t></a:t>
            </a:r>
            <a:r>
              <a:rPr sz="3225" spc="15" baseline="-33591" dirty="0">
                <a:latin typeface="Times New Roman"/>
                <a:cs typeface="Times New Roman"/>
              </a:rPr>
              <a:t>0</a:t>
            </a:r>
            <a:endParaRPr sz="3225" baseline="-3359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44671" y="1527695"/>
            <a:ext cx="273050" cy="6184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3670">
              <a:lnSpc>
                <a:spcPts val="2325"/>
              </a:lnSpc>
              <a:spcBef>
                <a:spcPts val="110"/>
              </a:spcBef>
            </a:pPr>
            <a:r>
              <a:rPr sz="2150" spc="5" dirty="0">
                <a:latin typeface="Symbol"/>
                <a:cs typeface="Symbol"/>
              </a:rPr>
              <a:t></a:t>
            </a:r>
            <a:endParaRPr sz="2150">
              <a:latin typeface="Symbol"/>
              <a:cs typeface="Symbol"/>
            </a:endParaRPr>
          </a:p>
          <a:p>
            <a:pPr marL="12700">
              <a:lnSpc>
                <a:spcPts val="2325"/>
              </a:lnSpc>
            </a:pPr>
            <a:r>
              <a:rPr sz="3225" spc="52" baseline="-2583" dirty="0">
                <a:latin typeface="Times New Roman"/>
                <a:cs typeface="Times New Roman"/>
              </a:rPr>
              <a:t>0</a:t>
            </a:r>
            <a:r>
              <a:rPr sz="2150" spc="5" dirty="0">
                <a:latin typeface="Symbol"/>
                <a:cs typeface="Symbol"/>
              </a:rPr>
              <a:t>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19271" y="1265205"/>
            <a:ext cx="32385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225" spc="30" baseline="-25839" dirty="0">
                <a:latin typeface="Times New Roman"/>
                <a:cs typeface="Times New Roman"/>
              </a:rPr>
              <a:t>0</a:t>
            </a:r>
            <a:r>
              <a:rPr sz="2150" spc="20" dirty="0">
                <a:latin typeface="Symbol"/>
                <a:cs typeface="Symbol"/>
              </a:rPr>
              <a:t>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1156" y="1265205"/>
            <a:ext cx="31877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150" dirty="0">
                <a:latin typeface="Symbol"/>
                <a:cs typeface="Symbol"/>
              </a:rPr>
              <a:t></a:t>
            </a:r>
            <a:r>
              <a:rPr sz="3225" baseline="-25839" dirty="0">
                <a:latin typeface="Times New Roman"/>
                <a:cs typeface="Times New Roman"/>
              </a:rPr>
              <a:t>1</a:t>
            </a:r>
            <a:endParaRPr sz="3225" baseline="-2583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76556" y="981784"/>
            <a:ext cx="194119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08000" algn="l"/>
                <a:tab pos="900430" algn="l"/>
                <a:tab pos="1288415" algn="l"/>
                <a:tab pos="1678305" algn="l"/>
              </a:tabLst>
            </a:pPr>
            <a:r>
              <a:rPr sz="3225" b="0" spc="22" baseline="-3875" dirty="0">
                <a:latin typeface="Symbol"/>
                <a:cs typeface="Symbol"/>
              </a:rPr>
              <a:t></a:t>
            </a:r>
            <a:r>
              <a:rPr sz="2150" b="0" spc="5" dirty="0">
                <a:latin typeface="Times New Roman"/>
                <a:cs typeface="Times New Roman"/>
              </a:rPr>
              <a:t>0</a:t>
            </a:r>
            <a:r>
              <a:rPr sz="2150" b="0" dirty="0">
                <a:latin typeface="Times New Roman"/>
                <a:cs typeface="Times New Roman"/>
              </a:rPr>
              <a:t>	</a:t>
            </a:r>
            <a:r>
              <a:rPr sz="2150" b="0" spc="5" dirty="0">
                <a:latin typeface="Times New Roman"/>
                <a:cs typeface="Times New Roman"/>
              </a:rPr>
              <a:t>1</a:t>
            </a:r>
            <a:r>
              <a:rPr sz="2150" b="0" dirty="0">
                <a:latin typeface="Times New Roman"/>
                <a:cs typeface="Times New Roman"/>
              </a:rPr>
              <a:t>	</a:t>
            </a:r>
            <a:r>
              <a:rPr sz="2150" b="0" spc="5" dirty="0">
                <a:latin typeface="Times New Roman"/>
                <a:cs typeface="Times New Roman"/>
              </a:rPr>
              <a:t>0</a:t>
            </a:r>
            <a:r>
              <a:rPr sz="2150" b="0" dirty="0">
                <a:latin typeface="Times New Roman"/>
                <a:cs typeface="Times New Roman"/>
              </a:rPr>
              <a:t>	</a:t>
            </a:r>
            <a:r>
              <a:rPr sz="2150" b="0" spc="5" dirty="0">
                <a:latin typeface="Times New Roman"/>
                <a:cs typeface="Times New Roman"/>
              </a:rPr>
              <a:t>1</a:t>
            </a:r>
            <a:r>
              <a:rPr sz="2150" b="0" dirty="0">
                <a:latin typeface="Times New Roman"/>
                <a:cs typeface="Times New Roman"/>
              </a:rPr>
              <a:t>	</a:t>
            </a:r>
            <a:r>
              <a:rPr sz="2150" b="0" spc="50" dirty="0">
                <a:latin typeface="Times New Roman"/>
                <a:cs typeface="Times New Roman"/>
              </a:rPr>
              <a:t>1</a:t>
            </a:r>
            <a:r>
              <a:rPr sz="3225" b="0" spc="7" baseline="-3875" dirty="0">
                <a:latin typeface="Symbol"/>
                <a:cs typeface="Symbol"/>
              </a:rPr>
              <a:t></a:t>
            </a:r>
            <a:endParaRPr sz="3225" baseline="-3875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0989" y="1311876"/>
            <a:ext cx="1959610" cy="167195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518159">
              <a:lnSpc>
                <a:spcPct val="100000"/>
              </a:lnSpc>
              <a:spcBef>
                <a:spcPts val="755"/>
              </a:spcBef>
              <a:tabLst>
                <a:tab pos="1015365" algn="l"/>
                <a:tab pos="1403350" algn="l"/>
                <a:tab pos="1793875" algn="l"/>
              </a:tabLst>
            </a:pPr>
            <a:r>
              <a:rPr sz="3225" spc="7" baseline="-27131" dirty="0">
                <a:latin typeface="Symbol"/>
                <a:cs typeface="Symbol"/>
              </a:rPr>
              <a:t></a:t>
            </a:r>
            <a:r>
              <a:rPr sz="3225" spc="7" baseline="-27131" dirty="0">
                <a:latin typeface="Times New Roman"/>
                <a:cs typeface="Times New Roman"/>
              </a:rPr>
              <a:t>	</a:t>
            </a:r>
            <a:r>
              <a:rPr sz="2150" spc="5" dirty="0">
                <a:latin typeface="Times New Roman"/>
                <a:cs typeface="Times New Roman"/>
              </a:rPr>
              <a:t>0	1	1</a:t>
            </a:r>
            <a:endParaRPr sz="2150">
              <a:latin typeface="Times New Roman"/>
              <a:cs typeface="Times New Roman"/>
            </a:endParaRPr>
          </a:p>
          <a:p>
            <a:pPr marR="17780" algn="r">
              <a:lnSpc>
                <a:spcPct val="100000"/>
              </a:lnSpc>
              <a:spcBef>
                <a:spcPts val="660"/>
              </a:spcBef>
              <a:tabLst>
                <a:tab pos="988060" algn="l"/>
                <a:tab pos="1377950" algn="l"/>
                <a:tab pos="1770380" algn="l"/>
              </a:tabLst>
            </a:pPr>
            <a:r>
              <a:rPr sz="3225" i="1" spc="15" baseline="1291" dirty="0">
                <a:latin typeface="Times New Roman"/>
                <a:cs typeface="Times New Roman"/>
              </a:rPr>
              <a:t>X </a:t>
            </a:r>
            <a:r>
              <a:rPr sz="3225" i="1" spc="-367" baseline="1291" dirty="0">
                <a:latin typeface="Times New Roman"/>
                <a:cs typeface="Times New Roman"/>
              </a:rPr>
              <a:t> </a:t>
            </a:r>
            <a:r>
              <a:rPr sz="3225" spc="7" baseline="1291" dirty="0">
                <a:latin typeface="Symbol"/>
                <a:cs typeface="Symbol"/>
              </a:rPr>
              <a:t></a:t>
            </a:r>
            <a:r>
              <a:rPr sz="3225" spc="-7" baseline="1291" dirty="0">
                <a:latin typeface="Times New Roman"/>
                <a:cs typeface="Times New Roman"/>
              </a:rPr>
              <a:t> </a:t>
            </a:r>
            <a:r>
              <a:rPr sz="3225" spc="22" baseline="2583" dirty="0">
                <a:latin typeface="Symbol"/>
                <a:cs typeface="Symbol"/>
              </a:rPr>
              <a:t></a:t>
            </a:r>
            <a:r>
              <a:rPr sz="2150" spc="5" dirty="0">
                <a:latin typeface="Times New Roman"/>
                <a:cs typeface="Times New Roman"/>
              </a:rPr>
              <a:t>0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5" dirty="0">
                <a:latin typeface="Times New Roman"/>
                <a:cs typeface="Times New Roman"/>
              </a:rPr>
              <a:t>1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5" dirty="0">
                <a:latin typeface="Times New Roman"/>
                <a:cs typeface="Times New Roman"/>
              </a:rPr>
              <a:t>1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5" dirty="0">
                <a:latin typeface="Times New Roman"/>
                <a:cs typeface="Times New Roman"/>
              </a:rPr>
              <a:t>0</a:t>
            </a:r>
            <a:endParaRPr sz="2150">
              <a:latin typeface="Times New Roman"/>
              <a:cs typeface="Times New Roman"/>
            </a:endParaRPr>
          </a:p>
          <a:p>
            <a:pPr marR="19685" algn="r">
              <a:lnSpc>
                <a:spcPct val="100000"/>
              </a:lnSpc>
              <a:spcBef>
                <a:spcPts val="665"/>
              </a:spcBef>
              <a:tabLst>
                <a:tab pos="391795" algn="l"/>
                <a:tab pos="779780" algn="l"/>
              </a:tabLst>
            </a:pPr>
            <a:r>
              <a:rPr sz="2150" spc="5" dirty="0">
                <a:latin typeface="Times New Roman"/>
                <a:cs typeface="Times New Roman"/>
              </a:rPr>
              <a:t>1	0	1</a:t>
            </a:r>
            <a:endParaRPr sz="2150">
              <a:latin typeface="Times New Roman"/>
              <a:cs typeface="Times New Roman"/>
            </a:endParaRPr>
          </a:p>
          <a:p>
            <a:pPr marR="19685" algn="r">
              <a:lnSpc>
                <a:spcPct val="100000"/>
              </a:lnSpc>
              <a:spcBef>
                <a:spcPts val="655"/>
              </a:spcBef>
              <a:tabLst>
                <a:tab pos="389890" algn="l"/>
                <a:tab pos="779780" algn="l"/>
              </a:tabLst>
            </a:pPr>
            <a:r>
              <a:rPr sz="2150" spc="5" dirty="0">
                <a:latin typeface="Times New Roman"/>
                <a:cs typeface="Times New Roman"/>
              </a:rPr>
              <a:t>1	1	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01203" y="1638550"/>
            <a:ext cx="120015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972819" algn="l"/>
              </a:tabLst>
            </a:pPr>
            <a:r>
              <a:rPr sz="2150" spc="75" dirty="0">
                <a:latin typeface="Times New Roman"/>
                <a:cs typeface="Times New Roman"/>
              </a:rPr>
              <a:t>B</a:t>
            </a:r>
            <a:r>
              <a:rPr sz="2150" spc="-145" dirty="0">
                <a:latin typeface="Times New Roman"/>
                <a:cs typeface="Times New Roman"/>
              </a:rPr>
              <a:t> </a:t>
            </a:r>
            <a:r>
              <a:rPr sz="2150" spc="60" dirty="0">
                <a:latin typeface="Symbol"/>
                <a:cs typeface="Symbol"/>
              </a:rPr>
              <a:t></a:t>
            </a:r>
            <a:r>
              <a:rPr sz="2150" spc="-175" dirty="0">
                <a:latin typeface="Times New Roman"/>
                <a:cs typeface="Times New Roman"/>
              </a:rPr>
              <a:t> </a:t>
            </a:r>
            <a:r>
              <a:rPr sz="2950" spc="-409" dirty="0">
                <a:latin typeface="Symbol"/>
                <a:cs typeface="Symbol"/>
              </a:rPr>
              <a:t></a:t>
            </a:r>
            <a:r>
              <a:rPr sz="2150" spc="85" dirty="0">
                <a:latin typeface="Symbol"/>
                <a:cs typeface="Symbol"/>
              </a:rPr>
              <a:t>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40" dirty="0">
                <a:latin typeface="Times New Roman"/>
                <a:cs typeface="Times New Roman"/>
              </a:rPr>
              <a:t>1</a:t>
            </a:r>
            <a:r>
              <a:rPr sz="2950" spc="-240" dirty="0">
                <a:latin typeface="Symbol"/>
                <a:cs typeface="Symbol"/>
              </a:rPr>
              <a:t></a:t>
            </a:r>
            <a:endParaRPr sz="29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856234"/>
            <a:ext cx="8302625" cy="3427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  <a:buSzPct val="97222"/>
              <a:buFont typeface="Wingdings"/>
              <a:buChar char=""/>
              <a:tabLst>
                <a:tab pos="377825" algn="l"/>
              </a:tabLst>
            </a:pPr>
            <a:r>
              <a:rPr sz="3600" b="1" i="1" spc="-5" dirty="0">
                <a:latin typeface="Times New Roman"/>
                <a:cs typeface="Times New Roman"/>
              </a:rPr>
              <a:t>Áp dụng: </a:t>
            </a:r>
            <a:r>
              <a:rPr sz="3600" b="1" spc="-5" dirty="0">
                <a:latin typeface="Times New Roman"/>
                <a:cs typeface="Times New Roman"/>
              </a:rPr>
              <a:t>Người </a:t>
            </a:r>
            <a:r>
              <a:rPr sz="3600" b="1" dirty="0">
                <a:latin typeface="Times New Roman"/>
                <a:cs typeface="Times New Roman"/>
              </a:rPr>
              <a:t>ta </a:t>
            </a:r>
            <a:r>
              <a:rPr sz="3600" b="1" spc="-5" dirty="0">
                <a:latin typeface="Times New Roman"/>
                <a:cs typeface="Times New Roman"/>
              </a:rPr>
              <a:t>thường vận dụng </a:t>
            </a:r>
            <a:r>
              <a:rPr sz="3600" b="1" dirty="0">
                <a:latin typeface="Times New Roman"/>
                <a:cs typeface="Times New Roman"/>
              </a:rPr>
              <a:t>kỹ  thuật </a:t>
            </a:r>
            <a:r>
              <a:rPr sz="3600" b="1" spc="-5" dirty="0">
                <a:latin typeface="Times New Roman"/>
                <a:cs typeface="Times New Roman"/>
              </a:rPr>
              <a:t>này </a:t>
            </a:r>
            <a:r>
              <a:rPr sz="3600" b="1" dirty="0">
                <a:latin typeface="Times New Roman"/>
                <a:cs typeface="Times New Roman"/>
              </a:rPr>
              <a:t>cho các ảnh nhị </a:t>
            </a:r>
            <a:r>
              <a:rPr sz="3600" b="1" spc="-5" dirty="0">
                <a:latin typeface="Times New Roman"/>
                <a:cs typeface="Times New Roman"/>
              </a:rPr>
              <a:t>phân </a:t>
            </a:r>
            <a:r>
              <a:rPr sz="3600" b="1" dirty="0">
                <a:latin typeface="Times New Roman"/>
                <a:cs typeface="Times New Roman"/>
              </a:rPr>
              <a:t>như </a:t>
            </a:r>
            <a:r>
              <a:rPr sz="3600" b="1" spc="-5" dirty="0">
                <a:latin typeface="Times New Roman"/>
                <a:cs typeface="Times New Roman"/>
              </a:rPr>
              <a:t>vân  </a:t>
            </a:r>
            <a:r>
              <a:rPr sz="3600" b="1" dirty="0">
                <a:latin typeface="Times New Roman"/>
                <a:cs typeface="Times New Roman"/>
              </a:rPr>
              <a:t>tay, chữ</a:t>
            </a:r>
            <a:r>
              <a:rPr sz="3600" b="1" spc="-1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viết.</a:t>
            </a:r>
            <a:endParaRPr sz="36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865"/>
              </a:spcBef>
              <a:buSzPct val="97222"/>
              <a:buFont typeface="Wingdings"/>
              <a:buChar char=""/>
              <a:tabLst>
                <a:tab pos="377825" algn="l"/>
              </a:tabLst>
            </a:pPr>
            <a:r>
              <a:rPr sz="3600" b="1" dirty="0">
                <a:latin typeface="Times New Roman"/>
                <a:cs typeface="Times New Roman"/>
              </a:rPr>
              <a:t>Để </a:t>
            </a:r>
            <a:r>
              <a:rPr sz="3600" b="1" spc="-5" dirty="0">
                <a:latin typeface="Times New Roman"/>
                <a:cs typeface="Times New Roman"/>
              </a:rPr>
              <a:t>không </a:t>
            </a:r>
            <a:r>
              <a:rPr sz="3600" b="1" dirty="0">
                <a:latin typeface="Times New Roman"/>
                <a:cs typeface="Times New Roman"/>
              </a:rPr>
              <a:t>làm ảnh </a:t>
            </a:r>
            <a:r>
              <a:rPr sz="3600" b="1" spc="-5" dirty="0">
                <a:latin typeface="Times New Roman"/>
                <a:cs typeface="Times New Roman"/>
              </a:rPr>
              <a:t>hưởng đến kích  </a:t>
            </a:r>
            <a:r>
              <a:rPr sz="3600" b="1" dirty="0">
                <a:latin typeface="Times New Roman"/>
                <a:cs typeface="Times New Roman"/>
              </a:rPr>
              <a:t>thước của </a:t>
            </a:r>
            <a:r>
              <a:rPr sz="3600" b="1" spc="-5" dirty="0">
                <a:latin typeface="Times New Roman"/>
                <a:cs typeface="Times New Roman"/>
              </a:rPr>
              <a:t>đối tượng trong </a:t>
            </a:r>
            <a:r>
              <a:rPr sz="3600" b="1" dirty="0">
                <a:latin typeface="Times New Roman"/>
                <a:cs typeface="Times New Roman"/>
              </a:rPr>
              <a:t>ảnh, </a:t>
            </a:r>
            <a:r>
              <a:rPr sz="3600" b="1" spc="-10" dirty="0">
                <a:latin typeface="Times New Roman"/>
                <a:cs typeface="Times New Roman"/>
              </a:rPr>
              <a:t>người </a:t>
            </a:r>
            <a:r>
              <a:rPr sz="3600" b="1" dirty="0">
                <a:latin typeface="Times New Roman"/>
                <a:cs typeface="Times New Roman"/>
              </a:rPr>
              <a:t>ta  tiến </a:t>
            </a:r>
            <a:r>
              <a:rPr sz="3600" b="1" spc="-5" dirty="0">
                <a:latin typeface="Times New Roman"/>
                <a:cs typeface="Times New Roman"/>
              </a:rPr>
              <a:t>hành n </a:t>
            </a:r>
            <a:r>
              <a:rPr sz="3600" b="1" dirty="0">
                <a:latin typeface="Times New Roman"/>
                <a:cs typeface="Times New Roman"/>
              </a:rPr>
              <a:t>lần </a:t>
            </a:r>
            <a:r>
              <a:rPr sz="3600" b="1" spc="-5" dirty="0">
                <a:latin typeface="Times New Roman"/>
                <a:cs typeface="Times New Roman"/>
              </a:rPr>
              <a:t>dãn </a:t>
            </a:r>
            <a:r>
              <a:rPr sz="3600" b="1" dirty="0">
                <a:latin typeface="Times New Roman"/>
                <a:cs typeface="Times New Roman"/>
              </a:rPr>
              <a:t>và </a:t>
            </a:r>
            <a:r>
              <a:rPr sz="3600" b="1" spc="-5" dirty="0">
                <a:latin typeface="Times New Roman"/>
                <a:cs typeface="Times New Roman"/>
              </a:rPr>
              <a:t>n </a:t>
            </a:r>
            <a:r>
              <a:rPr sz="3600" b="1" dirty="0">
                <a:latin typeface="Times New Roman"/>
                <a:cs typeface="Times New Roman"/>
              </a:rPr>
              <a:t>lần</a:t>
            </a:r>
            <a:r>
              <a:rPr sz="3600" b="1" spc="-3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co.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856234"/>
            <a:ext cx="8679815" cy="544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97222"/>
              <a:buFont typeface="Wingdings"/>
              <a:buChar char=""/>
              <a:tabLst>
                <a:tab pos="377190" algn="l"/>
                <a:tab pos="2210435" algn="l"/>
                <a:tab pos="3435985" algn="l"/>
                <a:tab pos="4431030" algn="l"/>
                <a:tab pos="5427980" algn="l"/>
                <a:tab pos="6801484" algn="l"/>
                <a:tab pos="7493634" algn="l"/>
                <a:tab pos="8312150" algn="l"/>
              </a:tabLst>
            </a:pPr>
            <a:r>
              <a:rPr sz="3600" dirty="0">
                <a:latin typeface="Times New Roman"/>
                <a:cs typeface="Times New Roman"/>
              </a:rPr>
              <a:t>Dilat</a:t>
            </a:r>
            <a:r>
              <a:rPr sz="3600" spc="-15" dirty="0">
                <a:latin typeface="Times New Roman"/>
                <a:cs typeface="Times New Roman"/>
              </a:rPr>
              <a:t>i</a:t>
            </a:r>
            <a:r>
              <a:rPr sz="3600" dirty="0">
                <a:latin typeface="Times New Roman"/>
                <a:cs typeface="Times New Roman"/>
              </a:rPr>
              <a:t>o</a:t>
            </a:r>
            <a:r>
              <a:rPr sz="3600" spc="10" dirty="0">
                <a:latin typeface="Times New Roman"/>
                <a:cs typeface="Times New Roman"/>
              </a:rPr>
              <a:t>n</a:t>
            </a:r>
            <a:r>
              <a:rPr sz="3600" dirty="0">
                <a:latin typeface="Times New Roman"/>
                <a:cs typeface="Times New Roman"/>
              </a:rPr>
              <a:t>:	nhằm	tăng	</a:t>
            </a:r>
            <a:r>
              <a:rPr sz="3600" spc="5" dirty="0">
                <a:latin typeface="Times New Roman"/>
                <a:cs typeface="Times New Roman"/>
              </a:rPr>
              <a:t>k</a:t>
            </a:r>
            <a:r>
              <a:rPr sz="3600" dirty="0">
                <a:latin typeface="Times New Roman"/>
                <a:cs typeface="Times New Roman"/>
              </a:rPr>
              <a:t>ích	th</a:t>
            </a:r>
            <a:r>
              <a:rPr sz="3600" spc="5" dirty="0">
                <a:latin typeface="Times New Roman"/>
                <a:cs typeface="Times New Roman"/>
              </a:rPr>
              <a:t>ư</a:t>
            </a:r>
            <a:r>
              <a:rPr sz="3600" dirty="0">
                <a:latin typeface="Times New Roman"/>
                <a:cs typeface="Times New Roman"/>
              </a:rPr>
              <a:t>ớc,	bịt	</a:t>
            </a:r>
            <a:r>
              <a:rPr sz="3600" spc="-5" dirty="0">
                <a:latin typeface="Times New Roman"/>
                <a:cs typeface="Times New Roman"/>
              </a:rPr>
              <a:t>cá</a:t>
            </a:r>
            <a:r>
              <a:rPr sz="3600" dirty="0">
                <a:latin typeface="Times New Roman"/>
                <a:cs typeface="Times New Roman"/>
              </a:rPr>
              <a:t>c	</a:t>
            </a:r>
            <a:r>
              <a:rPr sz="3600" spc="-5" dirty="0">
                <a:latin typeface="Times New Roman"/>
                <a:cs typeface="Times New Roman"/>
              </a:rPr>
              <a:t>lỗ  </a:t>
            </a:r>
            <a:r>
              <a:rPr sz="3600" dirty="0">
                <a:latin typeface="Times New Roman"/>
                <a:cs typeface="Times New Roman"/>
              </a:rPr>
              <a:t>hổng</a:t>
            </a:r>
            <a:endParaRPr sz="3600">
              <a:latin typeface="Times New Roman"/>
              <a:cs typeface="Times New Roman"/>
            </a:endParaRPr>
          </a:p>
          <a:p>
            <a:pPr marL="698500" lvl="1" indent="-343535">
              <a:lnSpc>
                <a:spcPct val="100000"/>
              </a:lnSpc>
              <a:spcBef>
                <a:spcPts val="785"/>
              </a:spcBef>
              <a:buFont typeface="Wingdings"/>
              <a:buChar char=""/>
              <a:tabLst>
                <a:tab pos="699135" algn="l"/>
              </a:tabLst>
            </a:pPr>
            <a:r>
              <a:rPr sz="3200" dirty="0">
                <a:latin typeface="Times New Roman"/>
                <a:cs typeface="Times New Roman"/>
              </a:rPr>
              <a:t>Có tính giao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hoán:</a:t>
            </a:r>
            <a:endParaRPr sz="3200">
              <a:latin typeface="Times New Roman"/>
              <a:cs typeface="Times New Roman"/>
            </a:endParaRPr>
          </a:p>
          <a:p>
            <a:pPr marL="1349375" lvl="2" indent="-365125">
              <a:lnSpc>
                <a:spcPct val="100000"/>
              </a:lnSpc>
              <a:spcBef>
                <a:spcPts val="660"/>
              </a:spcBef>
              <a:buSzPct val="97222"/>
              <a:buFont typeface="Wingdings"/>
              <a:buChar char=""/>
              <a:tabLst>
                <a:tab pos="1350010" algn="l"/>
              </a:tabLst>
            </a:pPr>
            <a:r>
              <a:rPr sz="3600" i="1" dirty="0">
                <a:latin typeface="Times New Roman"/>
                <a:cs typeface="Times New Roman"/>
              </a:rPr>
              <a:t>A(A,B) = </a:t>
            </a:r>
            <a:r>
              <a:rPr sz="3600" i="1" spc="-55" dirty="0">
                <a:latin typeface="Times New Roman"/>
                <a:cs typeface="Times New Roman"/>
              </a:rPr>
              <a:t>A</a:t>
            </a:r>
            <a:r>
              <a:rPr sz="3800" i="1" spc="-55" dirty="0">
                <a:latin typeface="Symbol"/>
                <a:cs typeface="Symbol"/>
              </a:rPr>
              <a:t></a:t>
            </a:r>
            <a:r>
              <a:rPr sz="3600" i="1" spc="-55" dirty="0">
                <a:latin typeface="Times New Roman"/>
                <a:cs typeface="Times New Roman"/>
              </a:rPr>
              <a:t>B </a:t>
            </a:r>
            <a:r>
              <a:rPr sz="3600" i="1" dirty="0">
                <a:latin typeface="Times New Roman"/>
                <a:cs typeface="Times New Roman"/>
              </a:rPr>
              <a:t>= B </a:t>
            </a:r>
            <a:r>
              <a:rPr sz="3800" i="1" spc="-155" dirty="0">
                <a:latin typeface="Symbol"/>
                <a:cs typeface="Symbol"/>
              </a:rPr>
              <a:t></a:t>
            </a:r>
            <a:r>
              <a:rPr sz="3800" i="1" spc="-15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A = D(B,</a:t>
            </a:r>
            <a:r>
              <a:rPr sz="3600" i="1" spc="110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A)</a:t>
            </a:r>
            <a:endParaRPr sz="3600">
              <a:latin typeface="Times New Roman"/>
              <a:cs typeface="Times New Roman"/>
            </a:endParaRPr>
          </a:p>
          <a:p>
            <a:pPr marL="698500" marR="202565" lvl="1" indent="-699135" algn="r">
              <a:lnSpc>
                <a:spcPct val="100000"/>
              </a:lnSpc>
              <a:spcBef>
                <a:spcPts val="825"/>
              </a:spcBef>
              <a:buFont typeface="Wingdings"/>
              <a:buChar char=""/>
              <a:tabLst>
                <a:tab pos="699135" algn="l"/>
              </a:tabLst>
            </a:pPr>
            <a:r>
              <a:rPr sz="3200" dirty="0">
                <a:latin typeface="Times New Roman"/>
                <a:cs typeface="Times New Roman"/>
              </a:rPr>
              <a:t>Có tính kết hợp: </a:t>
            </a:r>
            <a:r>
              <a:rPr sz="3600" dirty="0">
                <a:latin typeface="Times New Roman"/>
                <a:cs typeface="Times New Roman"/>
              </a:rPr>
              <a:t>(</a:t>
            </a:r>
            <a:r>
              <a:rPr sz="3600" i="1" dirty="0">
                <a:latin typeface="Times New Roman"/>
                <a:cs typeface="Times New Roman"/>
              </a:rPr>
              <a:t>A </a:t>
            </a:r>
            <a:r>
              <a:rPr sz="3600" dirty="0">
                <a:latin typeface="Symbol"/>
                <a:cs typeface="Symbol"/>
              </a:rPr>
              <a:t>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B</a:t>
            </a:r>
            <a:r>
              <a:rPr sz="3600" spc="-5" dirty="0">
                <a:latin typeface="Times New Roman"/>
                <a:cs typeface="Times New Roman"/>
              </a:rPr>
              <a:t>) </a:t>
            </a:r>
            <a:r>
              <a:rPr sz="3600" dirty="0">
                <a:latin typeface="Symbol"/>
                <a:cs typeface="Symbol"/>
              </a:rPr>
              <a:t>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C </a:t>
            </a:r>
            <a:r>
              <a:rPr sz="3600" dirty="0">
                <a:latin typeface="Times New Roman"/>
                <a:cs typeface="Times New Roman"/>
              </a:rPr>
              <a:t>= </a:t>
            </a:r>
            <a:r>
              <a:rPr sz="3600" i="1" dirty="0">
                <a:latin typeface="Times New Roman"/>
                <a:cs typeface="Times New Roman"/>
              </a:rPr>
              <a:t>A </a:t>
            </a:r>
            <a:r>
              <a:rPr sz="3600" spc="-5" dirty="0">
                <a:latin typeface="Symbol"/>
                <a:cs typeface="Symbol"/>
              </a:rPr>
              <a:t></a:t>
            </a:r>
            <a:r>
              <a:rPr sz="3600" spc="-5" dirty="0">
                <a:latin typeface="Times New Roman"/>
                <a:cs typeface="Times New Roman"/>
              </a:rPr>
              <a:t>(</a:t>
            </a:r>
            <a:r>
              <a:rPr sz="3600" i="1" spc="-5" dirty="0">
                <a:latin typeface="Times New Roman"/>
                <a:cs typeface="Times New Roman"/>
              </a:rPr>
              <a:t>B </a:t>
            </a:r>
            <a:r>
              <a:rPr sz="3600" dirty="0">
                <a:latin typeface="Symbol"/>
                <a:cs typeface="Symbol"/>
              </a:rPr>
              <a:t>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C</a:t>
            </a:r>
            <a:r>
              <a:rPr sz="3600" spc="-5" dirty="0"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  <a:p>
            <a:pPr marL="364490" marR="196850" indent="-364490" algn="r">
              <a:lnSpc>
                <a:spcPct val="100000"/>
              </a:lnSpc>
              <a:spcBef>
                <a:spcPts val="855"/>
              </a:spcBef>
              <a:buSzPct val="97222"/>
              <a:buFont typeface="Wingdings"/>
              <a:buChar char=""/>
              <a:tabLst>
                <a:tab pos="364490" algn="l"/>
              </a:tabLst>
            </a:pPr>
            <a:r>
              <a:rPr sz="3600" dirty="0">
                <a:latin typeface="Times New Roman"/>
                <a:cs typeface="Times New Roman"/>
              </a:rPr>
              <a:t>Erosion : co kích thước, </a:t>
            </a:r>
            <a:r>
              <a:rPr sz="3600" spc="-5" dirty="0">
                <a:latin typeface="Times New Roman"/>
                <a:cs typeface="Times New Roman"/>
              </a:rPr>
              <a:t>mở </a:t>
            </a:r>
            <a:r>
              <a:rPr sz="3600" dirty="0">
                <a:latin typeface="Times New Roman"/>
                <a:cs typeface="Times New Roman"/>
              </a:rPr>
              <a:t>rộng khoảng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hở</a:t>
            </a:r>
            <a:endParaRPr sz="3600">
              <a:latin typeface="Times New Roman"/>
              <a:cs typeface="Times New Roman"/>
            </a:endParaRPr>
          </a:p>
          <a:p>
            <a:pPr marL="698500" lvl="1" indent="-343535">
              <a:lnSpc>
                <a:spcPct val="100000"/>
              </a:lnSpc>
              <a:spcBef>
                <a:spcPts val="780"/>
              </a:spcBef>
              <a:buFont typeface="Wingdings"/>
              <a:buChar char=""/>
              <a:tabLst>
                <a:tab pos="699135" algn="l"/>
              </a:tabLst>
            </a:pPr>
            <a:r>
              <a:rPr sz="3200" dirty="0">
                <a:latin typeface="Times New Roman"/>
                <a:cs typeface="Times New Roman"/>
              </a:rPr>
              <a:t>Không có tính giao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hoán</a:t>
            </a:r>
            <a:endParaRPr sz="3200">
              <a:latin typeface="Times New Roman"/>
              <a:cs typeface="Times New Roman"/>
            </a:endParaRPr>
          </a:p>
          <a:p>
            <a:pPr marL="698500" lvl="1" indent="-343535">
              <a:lnSpc>
                <a:spcPct val="100000"/>
              </a:lnSpc>
              <a:spcBef>
                <a:spcPts val="775"/>
              </a:spcBef>
              <a:buFont typeface="Wingdings"/>
              <a:buChar char=""/>
              <a:tabLst>
                <a:tab pos="699135" algn="l"/>
              </a:tabLst>
            </a:pPr>
            <a:r>
              <a:rPr sz="3200" dirty="0">
                <a:latin typeface="Times New Roman"/>
                <a:cs typeface="Times New Roman"/>
              </a:rPr>
              <a:t>Không có tính kết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hợp</a:t>
            </a:r>
            <a:endParaRPr sz="3200">
              <a:latin typeface="Times New Roman"/>
              <a:cs typeface="Times New Roman"/>
            </a:endParaRPr>
          </a:p>
          <a:p>
            <a:pPr marL="698500" lvl="1" indent="-343535">
              <a:lnSpc>
                <a:spcPct val="100000"/>
              </a:lnSpc>
              <a:spcBef>
                <a:spcPts val="765"/>
              </a:spcBef>
              <a:buFont typeface="Wingdings"/>
              <a:buChar char=""/>
              <a:tabLst>
                <a:tab pos="699135" algn="l"/>
              </a:tabLst>
            </a:pPr>
            <a:r>
              <a:rPr sz="3200" spc="-5" dirty="0">
                <a:latin typeface="Times New Roman"/>
                <a:cs typeface="Times New Roman"/>
              </a:rPr>
              <a:t>Dilation </a:t>
            </a:r>
            <a:r>
              <a:rPr sz="3200" dirty="0">
                <a:latin typeface="Times New Roman"/>
                <a:cs typeface="Times New Roman"/>
              </a:rPr>
              <a:t>và erosion có tính đối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ngẫu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6595">
              <a:lnSpc>
                <a:spcPct val="100000"/>
              </a:lnSpc>
              <a:spcBef>
                <a:spcPts val="100"/>
              </a:spcBef>
            </a:pPr>
            <a:r>
              <a:rPr dirty="0"/>
              <a:t>BÀI GIẢNG MÔN: </a:t>
            </a:r>
            <a:r>
              <a:rPr spc="15" dirty="0"/>
              <a:t>XỬ </a:t>
            </a:r>
            <a:r>
              <a:rPr dirty="0"/>
              <a:t>LÝ</a:t>
            </a:r>
            <a:r>
              <a:rPr spc="-160" dirty="0"/>
              <a:t> </a:t>
            </a:r>
            <a:r>
              <a:rPr dirty="0"/>
              <a:t>ẢNH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856234"/>
            <a:ext cx="830199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  <a:buSzPct val="97222"/>
              <a:buFont typeface="Wingdings"/>
              <a:buChar char=""/>
              <a:tabLst>
                <a:tab pos="377825" algn="l"/>
              </a:tabLst>
            </a:pPr>
            <a:r>
              <a:rPr sz="3600" spc="-5" dirty="0">
                <a:latin typeface="Times New Roman"/>
                <a:cs typeface="Times New Roman"/>
              </a:rPr>
              <a:t>Hai </a:t>
            </a:r>
            <a:r>
              <a:rPr sz="3600" dirty="0">
                <a:latin typeface="Times New Roman"/>
                <a:cs typeface="Times New Roman"/>
              </a:rPr>
              <a:t>phép toán phát triển và bào mòn  thường được sử </a:t>
            </a:r>
            <a:r>
              <a:rPr sz="3600" spc="-5" dirty="0">
                <a:latin typeface="Times New Roman"/>
                <a:cs typeface="Times New Roman"/>
              </a:rPr>
              <a:t>dụng </a:t>
            </a:r>
            <a:r>
              <a:rPr sz="3600" dirty="0">
                <a:latin typeface="Times New Roman"/>
                <a:cs typeface="Times New Roman"/>
              </a:rPr>
              <a:t>cùng nhau. </a:t>
            </a:r>
            <a:r>
              <a:rPr sz="3600" spc="-5" dirty="0">
                <a:latin typeface="Times New Roman"/>
                <a:cs typeface="Times New Roman"/>
              </a:rPr>
              <a:t>Từ </a:t>
            </a:r>
            <a:r>
              <a:rPr sz="3600" dirty="0">
                <a:latin typeface="Times New Roman"/>
                <a:cs typeface="Times New Roman"/>
              </a:rPr>
              <a:t>nhu  </a:t>
            </a:r>
            <a:r>
              <a:rPr sz="3600" spc="-5" dirty="0">
                <a:latin typeface="Times New Roman"/>
                <a:cs typeface="Times New Roman"/>
              </a:rPr>
              <a:t>cầu </a:t>
            </a:r>
            <a:r>
              <a:rPr sz="3600" dirty="0">
                <a:latin typeface="Times New Roman"/>
                <a:cs typeface="Times New Roman"/>
              </a:rPr>
              <a:t>đó, người </a:t>
            </a:r>
            <a:r>
              <a:rPr sz="3600" spc="-5" dirty="0">
                <a:latin typeface="Times New Roman"/>
                <a:cs typeface="Times New Roman"/>
              </a:rPr>
              <a:t>ta </a:t>
            </a:r>
            <a:r>
              <a:rPr sz="3600" dirty="0">
                <a:latin typeface="Times New Roman"/>
                <a:cs typeface="Times New Roman"/>
              </a:rPr>
              <a:t>kết hợp 2 phép toán này  để tạo nên một số </a:t>
            </a:r>
            <a:r>
              <a:rPr sz="3600" spc="-5" dirty="0">
                <a:latin typeface="Times New Roman"/>
                <a:cs typeface="Times New Roman"/>
              </a:rPr>
              <a:t>phép </a:t>
            </a:r>
            <a:r>
              <a:rPr sz="3600" dirty="0">
                <a:latin typeface="Times New Roman"/>
                <a:cs typeface="Times New Roman"/>
              </a:rPr>
              <a:t>toán </a:t>
            </a:r>
            <a:r>
              <a:rPr sz="3600" spc="-5" dirty="0">
                <a:latin typeface="Times New Roman"/>
                <a:cs typeface="Times New Roman"/>
              </a:rPr>
              <a:t>có mức </a:t>
            </a:r>
            <a:r>
              <a:rPr sz="3600" dirty="0">
                <a:latin typeface="Times New Roman"/>
                <a:cs typeface="Times New Roman"/>
              </a:rPr>
              <a:t>độ  quan trọng </a:t>
            </a:r>
            <a:r>
              <a:rPr sz="3600" spc="-5" dirty="0">
                <a:latin typeface="Times New Roman"/>
                <a:cs typeface="Times New Roman"/>
              </a:rPr>
              <a:t>cao </a:t>
            </a:r>
            <a:r>
              <a:rPr sz="3600" dirty="0">
                <a:latin typeface="Times New Roman"/>
                <a:cs typeface="Times New Roman"/>
              </a:rPr>
              <a:t>hơn: </a:t>
            </a:r>
            <a:r>
              <a:rPr sz="3600" b="1" spc="-5" dirty="0">
                <a:latin typeface="Times New Roman"/>
                <a:cs typeface="Times New Roman"/>
              </a:rPr>
              <a:t>phép </a:t>
            </a:r>
            <a:r>
              <a:rPr sz="3600" b="1" spc="-10" dirty="0">
                <a:latin typeface="Times New Roman"/>
                <a:cs typeface="Times New Roman"/>
              </a:rPr>
              <a:t>mở </a:t>
            </a:r>
            <a:r>
              <a:rPr sz="3600" b="1" spc="-5" dirty="0">
                <a:latin typeface="Times New Roman"/>
                <a:cs typeface="Times New Roman"/>
              </a:rPr>
              <a:t>và phép  đóng.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6595">
              <a:lnSpc>
                <a:spcPct val="100000"/>
              </a:lnSpc>
              <a:spcBef>
                <a:spcPts val="100"/>
              </a:spcBef>
            </a:pPr>
            <a:r>
              <a:rPr dirty="0"/>
              <a:t>BÀI GIẢNG MÔN: </a:t>
            </a:r>
            <a:r>
              <a:rPr spc="15" dirty="0"/>
              <a:t>XỬ </a:t>
            </a:r>
            <a:r>
              <a:rPr dirty="0"/>
              <a:t>LÝ</a:t>
            </a:r>
            <a:r>
              <a:rPr spc="-160" dirty="0"/>
              <a:t> </a:t>
            </a:r>
            <a:r>
              <a:rPr dirty="0"/>
              <a:t>ẢNH</a:t>
            </a:r>
          </a:p>
        </p:txBody>
      </p:sp>
      <p:sp>
        <p:nvSpPr>
          <p:cNvPr id="4" name="object 4"/>
          <p:cNvSpPr/>
          <p:nvPr/>
        </p:nvSpPr>
        <p:spPr>
          <a:xfrm>
            <a:off x="357481" y="1608346"/>
            <a:ext cx="8045523" cy="2588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3470147"/>
            <a:ext cx="7324344" cy="2625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9740" y="761208"/>
            <a:ext cx="7182484" cy="208533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Phép mở</a:t>
            </a:r>
            <a:r>
              <a:rPr sz="32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(open)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b="1" dirty="0">
                <a:latin typeface="Times New Roman"/>
                <a:cs typeface="Times New Roman"/>
              </a:rPr>
              <a:t>Phép </a:t>
            </a:r>
            <a:r>
              <a:rPr sz="3200" b="1" spc="-5" dirty="0">
                <a:latin typeface="Times New Roman"/>
                <a:cs typeface="Times New Roman"/>
              </a:rPr>
              <a:t>mở </a:t>
            </a:r>
            <a:r>
              <a:rPr sz="3200" b="1" dirty="0">
                <a:latin typeface="Times New Roman"/>
                <a:cs typeface="Times New Roman"/>
              </a:rPr>
              <a:t>là </a:t>
            </a:r>
            <a:r>
              <a:rPr sz="3200" b="1" spc="5" dirty="0">
                <a:latin typeface="Times New Roman"/>
                <a:cs typeface="Times New Roman"/>
              </a:rPr>
              <a:t>co </a:t>
            </a:r>
            <a:r>
              <a:rPr sz="3200" b="1" dirty="0">
                <a:latin typeface="Times New Roman"/>
                <a:cs typeface="Times New Roman"/>
              </a:rPr>
              <a:t>rồi giãn</a:t>
            </a:r>
            <a:r>
              <a:rPr sz="3200" b="1" spc="-8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nở</a:t>
            </a:r>
            <a:endParaRPr sz="3200">
              <a:latin typeface="Times New Roman"/>
              <a:cs typeface="Times New Roman"/>
            </a:endParaRPr>
          </a:p>
          <a:p>
            <a:pPr marL="217170">
              <a:lnSpc>
                <a:spcPct val="100000"/>
              </a:lnSpc>
              <a:spcBef>
                <a:spcPts val="2380"/>
              </a:spcBef>
              <a:tabLst>
                <a:tab pos="4036695" algn="l"/>
              </a:tabLst>
            </a:pPr>
            <a:r>
              <a:rPr sz="3850" i="1" spc="170" dirty="0">
                <a:latin typeface="Times New Roman"/>
                <a:cs typeface="Times New Roman"/>
              </a:rPr>
              <a:t>OPEN</a:t>
            </a:r>
            <a:r>
              <a:rPr sz="3850" spc="170" dirty="0">
                <a:latin typeface="Times New Roman"/>
                <a:cs typeface="Times New Roman"/>
              </a:rPr>
              <a:t>(</a:t>
            </a:r>
            <a:r>
              <a:rPr sz="3850" i="1" spc="170" dirty="0">
                <a:latin typeface="Times New Roman"/>
                <a:cs typeface="Times New Roman"/>
              </a:rPr>
              <a:t>X</a:t>
            </a:r>
            <a:r>
              <a:rPr sz="3850" i="1" spc="-495" dirty="0">
                <a:latin typeface="Times New Roman"/>
                <a:cs typeface="Times New Roman"/>
              </a:rPr>
              <a:t> </a:t>
            </a:r>
            <a:r>
              <a:rPr sz="3850" spc="65" dirty="0">
                <a:latin typeface="Times New Roman"/>
                <a:cs typeface="Times New Roman"/>
              </a:rPr>
              <a:t>,</a:t>
            </a:r>
            <a:r>
              <a:rPr sz="3850" spc="-495" dirty="0">
                <a:latin typeface="Times New Roman"/>
                <a:cs typeface="Times New Roman"/>
              </a:rPr>
              <a:t> </a:t>
            </a:r>
            <a:r>
              <a:rPr sz="3850" i="1" spc="110" dirty="0">
                <a:latin typeface="Times New Roman"/>
                <a:cs typeface="Times New Roman"/>
              </a:rPr>
              <a:t>B</a:t>
            </a:r>
            <a:r>
              <a:rPr sz="3850" spc="110" dirty="0">
                <a:latin typeface="Times New Roman"/>
                <a:cs typeface="Times New Roman"/>
              </a:rPr>
              <a:t>)</a:t>
            </a:r>
            <a:r>
              <a:rPr sz="3850" spc="-175" dirty="0">
                <a:latin typeface="Times New Roman"/>
                <a:cs typeface="Times New Roman"/>
              </a:rPr>
              <a:t> </a:t>
            </a:r>
            <a:r>
              <a:rPr sz="3850" spc="140" dirty="0">
                <a:latin typeface="Symbol"/>
                <a:cs typeface="Symbol"/>
              </a:rPr>
              <a:t></a:t>
            </a:r>
            <a:r>
              <a:rPr sz="3850" spc="75" dirty="0">
                <a:latin typeface="Times New Roman"/>
                <a:cs typeface="Times New Roman"/>
              </a:rPr>
              <a:t> </a:t>
            </a:r>
            <a:r>
              <a:rPr sz="3850" i="1" spc="160" dirty="0">
                <a:latin typeface="Times New Roman"/>
                <a:cs typeface="Times New Roman"/>
              </a:rPr>
              <a:t>X	B</a:t>
            </a:r>
            <a:r>
              <a:rPr sz="3850" i="1" spc="-175" dirty="0">
                <a:latin typeface="Times New Roman"/>
                <a:cs typeface="Times New Roman"/>
              </a:rPr>
              <a:t> </a:t>
            </a:r>
            <a:r>
              <a:rPr sz="3850" spc="140" dirty="0">
                <a:latin typeface="Symbol"/>
                <a:cs typeface="Symbol"/>
              </a:rPr>
              <a:t></a:t>
            </a:r>
            <a:r>
              <a:rPr sz="3850" spc="-315" dirty="0">
                <a:latin typeface="Times New Roman"/>
                <a:cs typeface="Times New Roman"/>
              </a:rPr>
              <a:t> </a:t>
            </a:r>
            <a:r>
              <a:rPr sz="3850" spc="280" dirty="0">
                <a:latin typeface="Times New Roman"/>
                <a:cs typeface="Times New Roman"/>
              </a:rPr>
              <a:t>(</a:t>
            </a:r>
            <a:r>
              <a:rPr sz="3850" i="1" spc="280" dirty="0">
                <a:latin typeface="Times New Roman"/>
                <a:cs typeface="Times New Roman"/>
              </a:rPr>
              <a:t>X</a:t>
            </a:r>
            <a:r>
              <a:rPr sz="3850" i="1" spc="-545" dirty="0">
                <a:latin typeface="Times New Roman"/>
                <a:cs typeface="Times New Roman"/>
              </a:rPr>
              <a:t> </a:t>
            </a:r>
            <a:r>
              <a:rPr sz="3850" spc="10" dirty="0">
                <a:latin typeface="Symbol"/>
                <a:cs typeface="Symbol"/>
              </a:rPr>
              <a:t></a:t>
            </a:r>
            <a:r>
              <a:rPr sz="3850" spc="10" dirty="0">
                <a:latin typeface="Times New Roman"/>
                <a:cs typeface="Times New Roman"/>
              </a:rPr>
              <a:t>B)</a:t>
            </a:r>
            <a:r>
              <a:rPr sz="3850" spc="-390" dirty="0">
                <a:latin typeface="Times New Roman"/>
                <a:cs typeface="Times New Roman"/>
              </a:rPr>
              <a:t> </a:t>
            </a:r>
            <a:r>
              <a:rPr sz="3850" spc="200" dirty="0">
                <a:latin typeface="Symbol"/>
                <a:cs typeface="Symbol"/>
              </a:rPr>
              <a:t></a:t>
            </a:r>
            <a:r>
              <a:rPr sz="3850" spc="-434" dirty="0">
                <a:latin typeface="Times New Roman"/>
                <a:cs typeface="Times New Roman"/>
              </a:rPr>
              <a:t> </a:t>
            </a:r>
            <a:r>
              <a:rPr sz="3850" spc="175" dirty="0">
                <a:latin typeface="Times New Roman"/>
                <a:cs typeface="Times New Roman"/>
              </a:rPr>
              <a:t>B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32183" y="2285996"/>
            <a:ext cx="1971980" cy="6720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9740" y="859281"/>
            <a:ext cx="2436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</a:rPr>
              <a:t>Phép </a:t>
            </a:r>
            <a:r>
              <a:rPr sz="2800" spc="-10" dirty="0">
                <a:solidFill>
                  <a:srgbClr val="FF0000"/>
                </a:solidFill>
              </a:rPr>
              <a:t>mở</a:t>
            </a:r>
            <a:r>
              <a:rPr sz="2800" spc="-25" dirty="0">
                <a:solidFill>
                  <a:srgbClr val="FF0000"/>
                </a:solidFill>
              </a:rPr>
              <a:t> </a:t>
            </a:r>
            <a:r>
              <a:rPr sz="2800" spc="-5" dirty="0">
                <a:solidFill>
                  <a:srgbClr val="FF0000"/>
                </a:solidFill>
              </a:rPr>
              <a:t>(open)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459740" y="1126411"/>
            <a:ext cx="4921885" cy="1296670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sz="2800" b="1" spc="-5" dirty="0">
                <a:latin typeface="Times New Roman"/>
                <a:cs typeface="Times New Roman"/>
              </a:rPr>
              <a:t>Phép </a:t>
            </a:r>
            <a:r>
              <a:rPr sz="2800" b="1" spc="-10" dirty="0">
                <a:latin typeface="Times New Roman"/>
                <a:cs typeface="Times New Roman"/>
              </a:rPr>
              <a:t>mở </a:t>
            </a:r>
            <a:r>
              <a:rPr sz="2800" b="1" spc="-5" dirty="0">
                <a:latin typeface="Times New Roman"/>
                <a:cs typeface="Times New Roman"/>
              </a:rPr>
              <a:t>là </a:t>
            </a:r>
            <a:r>
              <a:rPr sz="2800" b="1" spc="-10" dirty="0">
                <a:latin typeface="Times New Roman"/>
                <a:cs typeface="Times New Roman"/>
              </a:rPr>
              <a:t>co </a:t>
            </a:r>
            <a:r>
              <a:rPr sz="2800" b="1" spc="-5" dirty="0">
                <a:latin typeface="Times New Roman"/>
                <a:cs typeface="Times New Roman"/>
              </a:rPr>
              <a:t>rồi giãn</a:t>
            </a:r>
            <a:r>
              <a:rPr sz="2800" b="1" spc="4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nở</a:t>
            </a:r>
            <a:endParaRPr sz="2800">
              <a:latin typeface="Times New Roman"/>
              <a:cs typeface="Times New Roman"/>
            </a:endParaRPr>
          </a:p>
          <a:p>
            <a:pPr marL="421640">
              <a:lnSpc>
                <a:spcPct val="100000"/>
              </a:lnSpc>
              <a:spcBef>
                <a:spcPts val="1720"/>
              </a:spcBef>
              <a:tabLst>
                <a:tab pos="2887345" algn="l"/>
              </a:tabLst>
            </a:pPr>
            <a:r>
              <a:rPr sz="2500" i="1" spc="100" dirty="0">
                <a:latin typeface="Times New Roman"/>
                <a:cs typeface="Times New Roman"/>
              </a:rPr>
              <a:t>OPEN</a:t>
            </a:r>
            <a:r>
              <a:rPr sz="2500" spc="100" dirty="0">
                <a:latin typeface="Times New Roman"/>
                <a:cs typeface="Times New Roman"/>
              </a:rPr>
              <a:t>(</a:t>
            </a:r>
            <a:r>
              <a:rPr sz="2500" i="1" spc="100" dirty="0">
                <a:latin typeface="Times New Roman"/>
                <a:cs typeface="Times New Roman"/>
              </a:rPr>
              <a:t>X</a:t>
            </a:r>
            <a:r>
              <a:rPr sz="2500" i="1" spc="-325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Times New Roman"/>
                <a:cs typeface="Times New Roman"/>
              </a:rPr>
              <a:t>,</a:t>
            </a:r>
            <a:r>
              <a:rPr sz="2500" spc="-320" dirty="0">
                <a:latin typeface="Times New Roman"/>
                <a:cs typeface="Times New Roman"/>
              </a:rPr>
              <a:t> </a:t>
            </a:r>
            <a:r>
              <a:rPr sz="2500" i="1" spc="65" dirty="0">
                <a:latin typeface="Times New Roman"/>
                <a:cs typeface="Times New Roman"/>
              </a:rPr>
              <a:t>B</a:t>
            </a:r>
            <a:r>
              <a:rPr sz="2500" spc="65" dirty="0">
                <a:latin typeface="Times New Roman"/>
                <a:cs typeface="Times New Roman"/>
              </a:rPr>
              <a:t>)</a:t>
            </a:r>
            <a:r>
              <a:rPr sz="2500" spc="-114" dirty="0">
                <a:latin typeface="Times New Roman"/>
                <a:cs typeface="Times New Roman"/>
              </a:rPr>
              <a:t> </a:t>
            </a:r>
            <a:r>
              <a:rPr sz="2500" spc="80" dirty="0">
                <a:latin typeface="Symbol"/>
                <a:cs typeface="Symbol"/>
              </a:rPr>
              <a:t>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i="1" spc="90" dirty="0">
                <a:latin typeface="Times New Roman"/>
                <a:cs typeface="Times New Roman"/>
              </a:rPr>
              <a:t>X	B</a:t>
            </a:r>
            <a:r>
              <a:rPr sz="2500" i="1" spc="-125" dirty="0">
                <a:latin typeface="Times New Roman"/>
                <a:cs typeface="Times New Roman"/>
              </a:rPr>
              <a:t> </a:t>
            </a:r>
            <a:r>
              <a:rPr sz="2500" spc="80" dirty="0">
                <a:latin typeface="Symbol"/>
                <a:cs typeface="Symbol"/>
              </a:rPr>
              <a:t></a:t>
            </a:r>
            <a:r>
              <a:rPr sz="2500" spc="-210" dirty="0">
                <a:latin typeface="Times New Roman"/>
                <a:cs typeface="Times New Roman"/>
              </a:rPr>
              <a:t> </a:t>
            </a:r>
            <a:r>
              <a:rPr sz="2500" spc="175" dirty="0">
                <a:latin typeface="Times New Roman"/>
                <a:cs typeface="Times New Roman"/>
              </a:rPr>
              <a:t>(</a:t>
            </a:r>
            <a:r>
              <a:rPr sz="2500" i="1" spc="175" dirty="0">
                <a:latin typeface="Times New Roman"/>
                <a:cs typeface="Times New Roman"/>
              </a:rPr>
              <a:t>X</a:t>
            </a:r>
            <a:r>
              <a:rPr sz="2500" i="1" spc="-3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Symbol"/>
                <a:cs typeface="Symbol"/>
              </a:rPr>
              <a:t></a:t>
            </a:r>
            <a:r>
              <a:rPr sz="2500" spc="-5" dirty="0">
                <a:latin typeface="Times New Roman"/>
                <a:cs typeface="Times New Roman"/>
              </a:rPr>
              <a:t>B)</a:t>
            </a:r>
            <a:r>
              <a:rPr sz="2500" spc="-260" dirty="0">
                <a:latin typeface="Times New Roman"/>
                <a:cs typeface="Times New Roman"/>
              </a:rPr>
              <a:t> </a:t>
            </a:r>
            <a:r>
              <a:rPr sz="2500" spc="114" dirty="0">
                <a:latin typeface="Symbol"/>
                <a:cs typeface="Symbol"/>
              </a:rPr>
              <a:t></a:t>
            </a:r>
            <a:r>
              <a:rPr sz="2500" spc="-285" dirty="0">
                <a:latin typeface="Times New Roman"/>
                <a:cs typeface="Times New Roman"/>
              </a:rPr>
              <a:t> </a:t>
            </a:r>
            <a:r>
              <a:rPr sz="2500" spc="100" dirty="0">
                <a:latin typeface="Times New Roman"/>
                <a:cs typeface="Times New Roman"/>
              </a:rPr>
              <a:t>B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24071" y="4145592"/>
            <a:ext cx="323850" cy="6184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9070">
              <a:lnSpc>
                <a:spcPts val="2325"/>
              </a:lnSpc>
              <a:spcBef>
                <a:spcPts val="110"/>
              </a:spcBef>
            </a:pPr>
            <a:r>
              <a:rPr sz="2150" spc="5" dirty="0">
                <a:latin typeface="Symbol"/>
                <a:cs typeface="Symbol"/>
              </a:rPr>
              <a:t></a:t>
            </a:r>
            <a:endParaRPr sz="2150">
              <a:latin typeface="Symbol"/>
              <a:cs typeface="Symbol"/>
            </a:endParaRPr>
          </a:p>
          <a:p>
            <a:pPr marL="38100">
              <a:lnSpc>
                <a:spcPts val="2325"/>
              </a:lnSpc>
            </a:pPr>
            <a:r>
              <a:rPr sz="3225" spc="-397" baseline="-10335" dirty="0">
                <a:latin typeface="Times New Roman"/>
                <a:cs typeface="Times New Roman"/>
              </a:rPr>
              <a:t>0</a:t>
            </a:r>
            <a:r>
              <a:rPr sz="2150" spc="-265" dirty="0">
                <a:latin typeface="Symbol"/>
                <a:cs typeface="Symbol"/>
              </a:rPr>
              <a:t></a:t>
            </a:r>
            <a:r>
              <a:rPr sz="3225" spc="-397" baseline="-23255" dirty="0">
                <a:latin typeface="Symbol"/>
                <a:cs typeface="Symbol"/>
              </a:rPr>
              <a:t></a:t>
            </a:r>
            <a:endParaRPr sz="3225" baseline="-23255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5956" y="4145592"/>
            <a:ext cx="321310" cy="6184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ts val="2325"/>
              </a:lnSpc>
              <a:spcBef>
                <a:spcPts val="110"/>
              </a:spcBef>
            </a:pPr>
            <a:r>
              <a:rPr sz="2150" spc="5" dirty="0">
                <a:latin typeface="Symbol"/>
                <a:cs typeface="Symbol"/>
              </a:rPr>
              <a:t></a:t>
            </a:r>
            <a:endParaRPr sz="2150">
              <a:latin typeface="Symbol"/>
              <a:cs typeface="Symbol"/>
            </a:endParaRPr>
          </a:p>
          <a:p>
            <a:pPr marL="38100">
              <a:lnSpc>
                <a:spcPts val="2325"/>
              </a:lnSpc>
            </a:pPr>
            <a:r>
              <a:rPr sz="2150" spc="-270" dirty="0">
                <a:latin typeface="Symbol"/>
                <a:cs typeface="Symbol"/>
              </a:rPr>
              <a:t></a:t>
            </a:r>
            <a:r>
              <a:rPr sz="3225" spc="-405" baseline="-23255" dirty="0">
                <a:latin typeface="Symbol"/>
                <a:cs typeface="Symbol"/>
              </a:rPr>
              <a:t></a:t>
            </a:r>
            <a:r>
              <a:rPr sz="3225" spc="-405" baseline="-10335" dirty="0">
                <a:latin typeface="Times New Roman"/>
                <a:cs typeface="Times New Roman"/>
              </a:rPr>
              <a:t>0</a:t>
            </a:r>
            <a:endParaRPr sz="3225" baseline="-1033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24071" y="3882559"/>
            <a:ext cx="32385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225" spc="30" baseline="-33591" dirty="0">
                <a:latin typeface="Times New Roman"/>
                <a:cs typeface="Times New Roman"/>
              </a:rPr>
              <a:t>0</a:t>
            </a:r>
            <a:r>
              <a:rPr sz="2150" spc="20" dirty="0">
                <a:latin typeface="Symbol"/>
                <a:cs typeface="Symbol"/>
              </a:rPr>
              <a:t>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5956" y="3882559"/>
            <a:ext cx="32131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150" spc="10" dirty="0">
                <a:latin typeface="Symbol"/>
                <a:cs typeface="Symbol"/>
              </a:rPr>
              <a:t></a:t>
            </a:r>
            <a:r>
              <a:rPr sz="3225" spc="15" baseline="-33591" dirty="0">
                <a:latin typeface="Times New Roman"/>
                <a:cs typeface="Times New Roman"/>
              </a:rPr>
              <a:t>0</a:t>
            </a:r>
            <a:endParaRPr sz="3225" baseline="-3359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9471" y="3356495"/>
            <a:ext cx="273050" cy="6184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3670">
              <a:lnSpc>
                <a:spcPts val="2325"/>
              </a:lnSpc>
              <a:spcBef>
                <a:spcPts val="110"/>
              </a:spcBef>
            </a:pPr>
            <a:r>
              <a:rPr sz="2150" spc="5" dirty="0">
                <a:latin typeface="Symbol"/>
                <a:cs typeface="Symbol"/>
              </a:rPr>
              <a:t></a:t>
            </a:r>
            <a:endParaRPr sz="2150">
              <a:latin typeface="Symbol"/>
              <a:cs typeface="Symbol"/>
            </a:endParaRPr>
          </a:p>
          <a:p>
            <a:pPr marL="12700">
              <a:lnSpc>
                <a:spcPts val="2325"/>
              </a:lnSpc>
            </a:pPr>
            <a:r>
              <a:rPr sz="3225" spc="52" baseline="-2583" dirty="0">
                <a:latin typeface="Times New Roman"/>
                <a:cs typeface="Times New Roman"/>
              </a:rPr>
              <a:t>0</a:t>
            </a:r>
            <a:r>
              <a:rPr sz="2150" spc="5" dirty="0">
                <a:latin typeface="Symbol"/>
                <a:cs typeface="Symbol"/>
              </a:rPr>
              <a:t>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24071" y="3094005"/>
            <a:ext cx="32385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225" spc="30" baseline="-25839" dirty="0">
                <a:latin typeface="Times New Roman"/>
                <a:cs typeface="Times New Roman"/>
              </a:rPr>
              <a:t>0</a:t>
            </a:r>
            <a:r>
              <a:rPr sz="2150" spc="20" dirty="0">
                <a:latin typeface="Symbol"/>
                <a:cs typeface="Symbol"/>
              </a:rPr>
              <a:t>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5956" y="3094005"/>
            <a:ext cx="31877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150" dirty="0">
                <a:latin typeface="Symbol"/>
                <a:cs typeface="Symbol"/>
              </a:rPr>
              <a:t></a:t>
            </a:r>
            <a:r>
              <a:rPr sz="3225" baseline="-25839" dirty="0">
                <a:latin typeface="Times New Roman"/>
                <a:cs typeface="Times New Roman"/>
              </a:rPr>
              <a:t>1</a:t>
            </a:r>
            <a:endParaRPr sz="3225" baseline="-2583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3089" y="2728192"/>
            <a:ext cx="2484755" cy="208407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530860">
              <a:lnSpc>
                <a:spcPct val="100000"/>
              </a:lnSpc>
              <a:spcBef>
                <a:spcPts val="760"/>
              </a:spcBef>
              <a:tabLst>
                <a:tab pos="1026160" algn="l"/>
                <a:tab pos="1418590" algn="l"/>
                <a:tab pos="1806575" algn="l"/>
                <a:tab pos="2196465" algn="l"/>
              </a:tabLst>
            </a:pPr>
            <a:r>
              <a:rPr sz="3225" spc="15" baseline="-3875" dirty="0">
                <a:latin typeface="Symbol"/>
                <a:cs typeface="Symbol"/>
              </a:rPr>
              <a:t></a:t>
            </a:r>
            <a:r>
              <a:rPr sz="2150" spc="10" dirty="0">
                <a:latin typeface="Times New Roman"/>
                <a:cs typeface="Times New Roman"/>
              </a:rPr>
              <a:t>0	</a:t>
            </a:r>
            <a:r>
              <a:rPr sz="2150" spc="5" dirty="0">
                <a:latin typeface="Times New Roman"/>
                <a:cs typeface="Times New Roman"/>
              </a:rPr>
              <a:t>1	0	1	</a:t>
            </a:r>
            <a:r>
              <a:rPr sz="2150" spc="25" dirty="0">
                <a:latin typeface="Times New Roman"/>
                <a:cs typeface="Times New Roman"/>
              </a:rPr>
              <a:t>1</a:t>
            </a:r>
            <a:r>
              <a:rPr sz="3225" spc="37" baseline="-3875" dirty="0">
                <a:latin typeface="Symbol"/>
                <a:cs typeface="Symbol"/>
              </a:rPr>
              <a:t></a:t>
            </a:r>
            <a:endParaRPr sz="3225" baseline="-3875">
              <a:latin typeface="Symbol"/>
              <a:cs typeface="Symbol"/>
            </a:endParaRPr>
          </a:p>
          <a:p>
            <a:pPr marL="530860">
              <a:lnSpc>
                <a:spcPct val="100000"/>
              </a:lnSpc>
              <a:spcBef>
                <a:spcPts val="665"/>
              </a:spcBef>
              <a:tabLst>
                <a:tab pos="1028065" algn="l"/>
                <a:tab pos="1416050" algn="l"/>
                <a:tab pos="1806575" algn="l"/>
              </a:tabLst>
            </a:pPr>
            <a:r>
              <a:rPr sz="3225" spc="7" baseline="-27131" dirty="0">
                <a:latin typeface="Symbol"/>
                <a:cs typeface="Symbol"/>
              </a:rPr>
              <a:t></a:t>
            </a:r>
            <a:r>
              <a:rPr sz="3225" spc="7" baseline="-27131" dirty="0">
                <a:latin typeface="Times New Roman"/>
                <a:cs typeface="Times New Roman"/>
              </a:rPr>
              <a:t>	</a:t>
            </a:r>
            <a:r>
              <a:rPr sz="2150" spc="5" dirty="0">
                <a:latin typeface="Times New Roman"/>
                <a:cs typeface="Times New Roman"/>
              </a:rPr>
              <a:t>0	1	1</a:t>
            </a:r>
            <a:endParaRPr sz="2150">
              <a:latin typeface="Times New Roman"/>
              <a:cs typeface="Times New Roman"/>
            </a:endParaRPr>
          </a:p>
          <a:p>
            <a:pPr marR="529590" algn="r">
              <a:lnSpc>
                <a:spcPct val="100000"/>
              </a:lnSpc>
              <a:spcBef>
                <a:spcPts val="655"/>
              </a:spcBef>
              <a:tabLst>
                <a:tab pos="988060" algn="l"/>
                <a:tab pos="1377950" algn="l"/>
                <a:tab pos="1770380" algn="l"/>
              </a:tabLst>
            </a:pPr>
            <a:r>
              <a:rPr sz="3225" i="1" spc="15" baseline="1291" dirty="0">
                <a:latin typeface="Times New Roman"/>
                <a:cs typeface="Times New Roman"/>
              </a:rPr>
              <a:t>X </a:t>
            </a:r>
            <a:r>
              <a:rPr sz="3225" i="1" spc="-367" baseline="1291" dirty="0">
                <a:latin typeface="Times New Roman"/>
                <a:cs typeface="Times New Roman"/>
              </a:rPr>
              <a:t> </a:t>
            </a:r>
            <a:r>
              <a:rPr sz="3225" spc="7" baseline="1291" dirty="0">
                <a:latin typeface="Symbol"/>
                <a:cs typeface="Symbol"/>
              </a:rPr>
              <a:t></a:t>
            </a:r>
            <a:r>
              <a:rPr sz="3225" spc="-7" baseline="1291" dirty="0">
                <a:latin typeface="Times New Roman"/>
                <a:cs typeface="Times New Roman"/>
              </a:rPr>
              <a:t> </a:t>
            </a:r>
            <a:r>
              <a:rPr sz="3225" spc="22" baseline="2583" dirty="0">
                <a:latin typeface="Symbol"/>
                <a:cs typeface="Symbol"/>
              </a:rPr>
              <a:t></a:t>
            </a:r>
            <a:r>
              <a:rPr sz="2150" spc="5" dirty="0">
                <a:latin typeface="Times New Roman"/>
                <a:cs typeface="Times New Roman"/>
              </a:rPr>
              <a:t>0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5" dirty="0">
                <a:latin typeface="Times New Roman"/>
                <a:cs typeface="Times New Roman"/>
              </a:rPr>
              <a:t>1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5" dirty="0">
                <a:latin typeface="Times New Roman"/>
                <a:cs typeface="Times New Roman"/>
              </a:rPr>
              <a:t>1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5" dirty="0">
                <a:latin typeface="Times New Roman"/>
                <a:cs typeface="Times New Roman"/>
              </a:rPr>
              <a:t>0</a:t>
            </a:r>
            <a:endParaRPr sz="2150">
              <a:latin typeface="Times New Roman"/>
              <a:cs typeface="Times New Roman"/>
            </a:endParaRPr>
          </a:p>
          <a:p>
            <a:pPr marR="532130" algn="r">
              <a:lnSpc>
                <a:spcPct val="100000"/>
              </a:lnSpc>
              <a:spcBef>
                <a:spcPts val="665"/>
              </a:spcBef>
              <a:tabLst>
                <a:tab pos="391795" algn="l"/>
                <a:tab pos="779780" algn="l"/>
              </a:tabLst>
            </a:pPr>
            <a:r>
              <a:rPr sz="2150" spc="5" dirty="0">
                <a:latin typeface="Times New Roman"/>
                <a:cs typeface="Times New Roman"/>
              </a:rPr>
              <a:t>1	0	1</a:t>
            </a:r>
            <a:endParaRPr sz="2150">
              <a:latin typeface="Times New Roman"/>
              <a:cs typeface="Times New Roman"/>
            </a:endParaRPr>
          </a:p>
          <a:p>
            <a:pPr marR="532130" algn="r">
              <a:lnSpc>
                <a:spcPct val="100000"/>
              </a:lnSpc>
              <a:spcBef>
                <a:spcPts val="660"/>
              </a:spcBef>
              <a:tabLst>
                <a:tab pos="389890" algn="l"/>
                <a:tab pos="779780" algn="l"/>
              </a:tabLst>
            </a:pPr>
            <a:r>
              <a:rPr sz="2150" spc="5" dirty="0">
                <a:latin typeface="Times New Roman"/>
                <a:cs typeface="Times New Roman"/>
              </a:rPr>
              <a:t>1	1	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96403" y="3238750"/>
            <a:ext cx="120015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972819" algn="l"/>
              </a:tabLst>
            </a:pPr>
            <a:r>
              <a:rPr sz="2150" spc="75" dirty="0">
                <a:latin typeface="Times New Roman"/>
                <a:cs typeface="Times New Roman"/>
              </a:rPr>
              <a:t>B</a:t>
            </a:r>
            <a:r>
              <a:rPr sz="2150" spc="-145" dirty="0">
                <a:latin typeface="Times New Roman"/>
                <a:cs typeface="Times New Roman"/>
              </a:rPr>
              <a:t> </a:t>
            </a:r>
            <a:r>
              <a:rPr sz="2150" spc="60" dirty="0">
                <a:latin typeface="Symbol"/>
                <a:cs typeface="Symbol"/>
              </a:rPr>
              <a:t></a:t>
            </a:r>
            <a:r>
              <a:rPr sz="2150" spc="-175" dirty="0">
                <a:latin typeface="Times New Roman"/>
                <a:cs typeface="Times New Roman"/>
              </a:rPr>
              <a:t> </a:t>
            </a:r>
            <a:r>
              <a:rPr sz="2950" spc="-409" dirty="0">
                <a:latin typeface="Symbol"/>
                <a:cs typeface="Symbol"/>
              </a:rPr>
              <a:t></a:t>
            </a:r>
            <a:r>
              <a:rPr sz="2150" spc="85" dirty="0">
                <a:latin typeface="Symbol"/>
                <a:cs typeface="Symbol"/>
              </a:rPr>
              <a:t>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40" dirty="0">
                <a:latin typeface="Times New Roman"/>
                <a:cs typeface="Times New Roman"/>
              </a:rPr>
              <a:t>1</a:t>
            </a:r>
            <a:r>
              <a:rPr sz="2950" spc="-240" dirty="0">
                <a:latin typeface="Symbol"/>
                <a:cs typeface="Symbol"/>
              </a:rPr>
              <a:t>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76311" y="2057400"/>
            <a:ext cx="1272769" cy="432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6044" y="1316481"/>
            <a:ext cx="4175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Phép </a:t>
            </a:r>
            <a:r>
              <a:rPr sz="2800" dirty="0"/>
              <a:t>đóng </a:t>
            </a:r>
            <a:r>
              <a:rPr sz="2800" spc="-5" dirty="0"/>
              <a:t>là giãn </a:t>
            </a:r>
            <a:r>
              <a:rPr sz="2800" dirty="0"/>
              <a:t>nở </a:t>
            </a:r>
            <a:r>
              <a:rPr sz="2800" spc="-5" dirty="0"/>
              <a:t>rồi</a:t>
            </a:r>
            <a:r>
              <a:rPr sz="2800" spc="-10" dirty="0"/>
              <a:t> </a:t>
            </a:r>
            <a:r>
              <a:rPr sz="2800" spc="-15" dirty="0"/>
              <a:t>co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307340" y="746505"/>
            <a:ext cx="231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Phép đóng</a:t>
            </a:r>
            <a:r>
              <a:rPr sz="2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(close)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8600" y="2510154"/>
            <a:ext cx="7315200" cy="3082925"/>
            <a:chOff x="228600" y="2510154"/>
            <a:chExt cx="7315200" cy="3082925"/>
          </a:xfrm>
        </p:grpSpPr>
        <p:sp>
          <p:nvSpPr>
            <p:cNvPr id="7" name="object 7"/>
            <p:cNvSpPr/>
            <p:nvPr/>
          </p:nvSpPr>
          <p:spPr>
            <a:xfrm>
              <a:off x="228600" y="2971799"/>
              <a:ext cx="7315200" cy="2621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19600" y="2510154"/>
              <a:ext cx="766445" cy="766445"/>
            </a:xfrm>
            <a:custGeom>
              <a:avLst/>
              <a:gdLst/>
              <a:ahLst/>
              <a:cxnLst/>
              <a:rect l="l" t="t" r="r" b="b"/>
              <a:pathLst>
                <a:path w="766445" h="766445">
                  <a:moveTo>
                    <a:pt x="29590" y="665226"/>
                  </a:moveTo>
                  <a:lnTo>
                    <a:pt x="26035" y="667258"/>
                  </a:lnTo>
                  <a:lnTo>
                    <a:pt x="0" y="766445"/>
                  </a:lnTo>
                  <a:lnTo>
                    <a:pt x="16934" y="762000"/>
                  </a:lnTo>
                  <a:lnTo>
                    <a:pt x="13335" y="762000"/>
                  </a:lnTo>
                  <a:lnTo>
                    <a:pt x="4445" y="753110"/>
                  </a:lnTo>
                  <a:lnTo>
                    <a:pt x="20934" y="736620"/>
                  </a:lnTo>
                  <a:lnTo>
                    <a:pt x="38353" y="670433"/>
                  </a:lnTo>
                  <a:lnTo>
                    <a:pt x="36322" y="667004"/>
                  </a:lnTo>
                  <a:lnTo>
                    <a:pt x="29590" y="665226"/>
                  </a:lnTo>
                  <a:close/>
                </a:path>
                <a:path w="766445" h="766445">
                  <a:moveTo>
                    <a:pt x="20934" y="736620"/>
                  </a:moveTo>
                  <a:lnTo>
                    <a:pt x="4445" y="753110"/>
                  </a:lnTo>
                  <a:lnTo>
                    <a:pt x="13335" y="762000"/>
                  </a:lnTo>
                  <a:lnTo>
                    <a:pt x="16128" y="759206"/>
                  </a:lnTo>
                  <a:lnTo>
                    <a:pt x="14986" y="759206"/>
                  </a:lnTo>
                  <a:lnTo>
                    <a:pt x="7238" y="751459"/>
                  </a:lnTo>
                  <a:lnTo>
                    <a:pt x="17756" y="748688"/>
                  </a:lnTo>
                  <a:lnTo>
                    <a:pt x="20934" y="736620"/>
                  </a:lnTo>
                  <a:close/>
                </a:path>
                <a:path w="766445" h="766445">
                  <a:moveTo>
                    <a:pt x="96012" y="728091"/>
                  </a:moveTo>
                  <a:lnTo>
                    <a:pt x="29824" y="745510"/>
                  </a:lnTo>
                  <a:lnTo>
                    <a:pt x="13335" y="762000"/>
                  </a:lnTo>
                  <a:lnTo>
                    <a:pt x="16934" y="762000"/>
                  </a:lnTo>
                  <a:lnTo>
                    <a:pt x="99187" y="740410"/>
                  </a:lnTo>
                  <a:lnTo>
                    <a:pt x="101219" y="736854"/>
                  </a:lnTo>
                  <a:lnTo>
                    <a:pt x="100329" y="733425"/>
                  </a:lnTo>
                  <a:lnTo>
                    <a:pt x="99440" y="730123"/>
                  </a:lnTo>
                  <a:lnTo>
                    <a:pt x="96012" y="728091"/>
                  </a:lnTo>
                  <a:close/>
                </a:path>
                <a:path w="766445" h="766445">
                  <a:moveTo>
                    <a:pt x="17756" y="748688"/>
                  </a:moveTo>
                  <a:lnTo>
                    <a:pt x="7238" y="751459"/>
                  </a:lnTo>
                  <a:lnTo>
                    <a:pt x="14986" y="759206"/>
                  </a:lnTo>
                  <a:lnTo>
                    <a:pt x="17756" y="748688"/>
                  </a:lnTo>
                  <a:close/>
                </a:path>
                <a:path w="766445" h="766445">
                  <a:moveTo>
                    <a:pt x="29824" y="745510"/>
                  </a:moveTo>
                  <a:lnTo>
                    <a:pt x="17756" y="748688"/>
                  </a:lnTo>
                  <a:lnTo>
                    <a:pt x="14986" y="759206"/>
                  </a:lnTo>
                  <a:lnTo>
                    <a:pt x="16128" y="759206"/>
                  </a:lnTo>
                  <a:lnTo>
                    <a:pt x="29824" y="745510"/>
                  </a:lnTo>
                  <a:close/>
                </a:path>
                <a:path w="766445" h="766445">
                  <a:moveTo>
                    <a:pt x="757554" y="0"/>
                  </a:moveTo>
                  <a:lnTo>
                    <a:pt x="20934" y="736620"/>
                  </a:lnTo>
                  <a:lnTo>
                    <a:pt x="17756" y="748688"/>
                  </a:lnTo>
                  <a:lnTo>
                    <a:pt x="29824" y="745510"/>
                  </a:lnTo>
                  <a:lnTo>
                    <a:pt x="766445" y="8890"/>
                  </a:lnTo>
                  <a:lnTo>
                    <a:pt x="7575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04383" y="1953760"/>
            <a:ext cx="5252720" cy="611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605"/>
              </a:lnSpc>
              <a:spcBef>
                <a:spcPts val="105"/>
              </a:spcBef>
            </a:pPr>
            <a:r>
              <a:rPr sz="2500" i="1" spc="75" dirty="0">
                <a:latin typeface="Times New Roman"/>
                <a:cs typeface="Times New Roman"/>
              </a:rPr>
              <a:t>CLOSE</a:t>
            </a:r>
            <a:r>
              <a:rPr sz="2500" spc="75" dirty="0">
                <a:latin typeface="Times New Roman"/>
                <a:cs typeface="Times New Roman"/>
              </a:rPr>
              <a:t>(</a:t>
            </a:r>
            <a:r>
              <a:rPr sz="2500" i="1" spc="75" dirty="0">
                <a:latin typeface="Times New Roman"/>
                <a:cs typeface="Times New Roman"/>
              </a:rPr>
              <a:t>X</a:t>
            </a:r>
            <a:r>
              <a:rPr sz="2500" i="1" spc="-330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Times New Roman"/>
                <a:cs typeface="Times New Roman"/>
              </a:rPr>
              <a:t>,</a:t>
            </a:r>
            <a:r>
              <a:rPr sz="2500" spc="-330" dirty="0">
                <a:latin typeface="Times New Roman"/>
                <a:cs typeface="Times New Roman"/>
              </a:rPr>
              <a:t> </a:t>
            </a:r>
            <a:r>
              <a:rPr sz="2500" i="1" spc="65" dirty="0">
                <a:latin typeface="Times New Roman"/>
                <a:cs typeface="Times New Roman"/>
              </a:rPr>
              <a:t>B</a:t>
            </a:r>
            <a:r>
              <a:rPr sz="2500" spc="65" dirty="0">
                <a:latin typeface="Times New Roman"/>
                <a:cs typeface="Times New Roman"/>
              </a:rPr>
              <a:t>)</a:t>
            </a:r>
            <a:r>
              <a:rPr sz="2500" spc="-125" dirty="0">
                <a:latin typeface="Times New Roman"/>
                <a:cs typeface="Times New Roman"/>
              </a:rPr>
              <a:t> </a:t>
            </a:r>
            <a:r>
              <a:rPr sz="2500" spc="85" dirty="0">
                <a:latin typeface="Symbol"/>
                <a:cs typeface="Symbol"/>
              </a:rPr>
              <a:t>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i="1" spc="95" dirty="0">
                <a:latin typeface="Times New Roman"/>
                <a:cs typeface="Times New Roman"/>
              </a:rPr>
              <a:t>X</a:t>
            </a:r>
            <a:r>
              <a:rPr sz="2500" i="1" spc="-95" dirty="0">
                <a:latin typeface="Times New Roman"/>
                <a:cs typeface="Times New Roman"/>
              </a:rPr>
              <a:t> </a:t>
            </a:r>
            <a:r>
              <a:rPr sz="2500" spc="70" dirty="0">
                <a:latin typeface="Symbol"/>
                <a:cs typeface="Symbol"/>
              </a:rPr>
              <a:t></a:t>
            </a:r>
            <a:r>
              <a:rPr sz="2500" spc="-380" dirty="0">
                <a:latin typeface="Times New Roman"/>
                <a:cs typeface="Times New Roman"/>
              </a:rPr>
              <a:t> </a:t>
            </a:r>
            <a:r>
              <a:rPr sz="2500" i="1" spc="95" dirty="0">
                <a:latin typeface="Times New Roman"/>
                <a:cs typeface="Times New Roman"/>
              </a:rPr>
              <a:t>B</a:t>
            </a:r>
            <a:r>
              <a:rPr sz="2500" i="1" spc="-360" dirty="0">
                <a:latin typeface="Times New Roman"/>
                <a:cs typeface="Times New Roman"/>
              </a:rPr>
              <a:t> </a:t>
            </a:r>
            <a:r>
              <a:rPr sz="2500" spc="85" dirty="0">
                <a:latin typeface="Symbol"/>
                <a:cs typeface="Symbol"/>
              </a:rPr>
              <a:t></a:t>
            </a:r>
            <a:r>
              <a:rPr sz="2500" spc="-200" dirty="0">
                <a:latin typeface="Times New Roman"/>
                <a:cs typeface="Times New Roman"/>
              </a:rPr>
              <a:t> </a:t>
            </a:r>
            <a:r>
              <a:rPr sz="2500" spc="170" dirty="0">
                <a:latin typeface="Times New Roman"/>
                <a:cs typeface="Times New Roman"/>
              </a:rPr>
              <a:t>(</a:t>
            </a:r>
            <a:r>
              <a:rPr sz="2500" i="1" spc="170" dirty="0">
                <a:latin typeface="Times New Roman"/>
                <a:cs typeface="Times New Roman"/>
              </a:rPr>
              <a:t>X</a:t>
            </a:r>
            <a:r>
              <a:rPr sz="2500" i="1" spc="110" dirty="0">
                <a:latin typeface="Times New Roman"/>
                <a:cs typeface="Times New Roman"/>
              </a:rPr>
              <a:t> </a:t>
            </a:r>
            <a:r>
              <a:rPr sz="2500" spc="114" dirty="0">
                <a:latin typeface="Symbol"/>
                <a:cs typeface="Symbol"/>
              </a:rPr>
              <a:t></a:t>
            </a:r>
            <a:r>
              <a:rPr sz="2500" spc="-26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B)</a:t>
            </a:r>
            <a:r>
              <a:rPr sz="2500" spc="10" dirty="0">
                <a:latin typeface="Symbol"/>
                <a:cs typeface="Symbol"/>
              </a:rPr>
              <a:t></a:t>
            </a:r>
            <a:r>
              <a:rPr sz="2500" spc="10" dirty="0">
                <a:latin typeface="Times New Roman"/>
                <a:cs typeface="Times New Roman"/>
              </a:rPr>
              <a:t>B</a:t>
            </a:r>
            <a:endParaRPr sz="2500">
              <a:latin typeface="Times New Roman"/>
              <a:cs typeface="Times New Roman"/>
            </a:endParaRPr>
          </a:p>
          <a:p>
            <a:pPr marR="5080" algn="r">
              <a:lnSpc>
                <a:spcPts val="2005"/>
              </a:lnSpc>
            </a:pPr>
            <a:r>
              <a:rPr sz="2000" b="1" dirty="0">
                <a:latin typeface="Times New Roman"/>
                <a:cs typeface="Times New Roman"/>
              </a:rPr>
              <a:t>Close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00076"/>
            <a:ext cx="6440170" cy="2261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574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Phép đóng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 (close)</a:t>
            </a:r>
            <a:endParaRPr sz="2400">
              <a:latin typeface="Times New Roman"/>
              <a:cs typeface="Times New Roman"/>
            </a:endParaRPr>
          </a:p>
          <a:p>
            <a:pPr marL="311150">
              <a:lnSpc>
                <a:spcPct val="100000"/>
              </a:lnSpc>
              <a:spcBef>
                <a:spcPts val="1605"/>
              </a:spcBef>
            </a:pPr>
            <a:r>
              <a:rPr sz="2800" b="1" spc="-5" dirty="0">
                <a:latin typeface="Times New Roman"/>
                <a:cs typeface="Times New Roman"/>
              </a:rPr>
              <a:t>Phép </a:t>
            </a:r>
            <a:r>
              <a:rPr sz="2800" b="1" dirty="0">
                <a:latin typeface="Times New Roman"/>
                <a:cs typeface="Times New Roman"/>
              </a:rPr>
              <a:t>đóng </a:t>
            </a:r>
            <a:r>
              <a:rPr sz="2800" b="1" spc="-5" dirty="0">
                <a:latin typeface="Times New Roman"/>
                <a:cs typeface="Times New Roman"/>
              </a:rPr>
              <a:t>là giãn </a:t>
            </a:r>
            <a:r>
              <a:rPr sz="2800" b="1" dirty="0">
                <a:latin typeface="Times New Roman"/>
                <a:cs typeface="Times New Roman"/>
              </a:rPr>
              <a:t>nở </a:t>
            </a:r>
            <a:r>
              <a:rPr sz="2800" b="1" spc="-5" dirty="0">
                <a:latin typeface="Times New Roman"/>
                <a:cs typeface="Times New Roman"/>
              </a:rPr>
              <a:t>rồi</a:t>
            </a:r>
            <a:r>
              <a:rPr sz="2800" b="1" spc="2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co</a:t>
            </a:r>
            <a:endParaRPr sz="2800"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1664"/>
              </a:spcBef>
            </a:pPr>
            <a:r>
              <a:rPr sz="2500" i="1" spc="75" dirty="0">
                <a:latin typeface="Times New Roman"/>
                <a:cs typeface="Times New Roman"/>
              </a:rPr>
              <a:t>CLOSE</a:t>
            </a:r>
            <a:r>
              <a:rPr sz="2500" spc="75" dirty="0">
                <a:latin typeface="Times New Roman"/>
                <a:cs typeface="Times New Roman"/>
              </a:rPr>
              <a:t>(</a:t>
            </a:r>
            <a:r>
              <a:rPr sz="2500" i="1" spc="75" dirty="0">
                <a:latin typeface="Times New Roman"/>
                <a:cs typeface="Times New Roman"/>
              </a:rPr>
              <a:t>X</a:t>
            </a:r>
            <a:r>
              <a:rPr sz="2500" i="1" spc="-330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Times New Roman"/>
                <a:cs typeface="Times New Roman"/>
              </a:rPr>
              <a:t>,</a:t>
            </a:r>
            <a:r>
              <a:rPr sz="2500" spc="-330" dirty="0">
                <a:latin typeface="Times New Roman"/>
                <a:cs typeface="Times New Roman"/>
              </a:rPr>
              <a:t> </a:t>
            </a:r>
            <a:r>
              <a:rPr sz="2500" i="1" spc="65" dirty="0">
                <a:latin typeface="Times New Roman"/>
                <a:cs typeface="Times New Roman"/>
              </a:rPr>
              <a:t>B</a:t>
            </a:r>
            <a:r>
              <a:rPr sz="2500" spc="65" dirty="0">
                <a:latin typeface="Times New Roman"/>
                <a:cs typeface="Times New Roman"/>
              </a:rPr>
              <a:t>)</a:t>
            </a:r>
            <a:r>
              <a:rPr sz="2500" spc="-120" dirty="0">
                <a:latin typeface="Times New Roman"/>
                <a:cs typeface="Times New Roman"/>
              </a:rPr>
              <a:t> </a:t>
            </a:r>
            <a:r>
              <a:rPr sz="2500" spc="85" dirty="0">
                <a:latin typeface="Symbol"/>
                <a:cs typeface="Symbol"/>
              </a:rPr>
              <a:t>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i="1" spc="95" dirty="0">
                <a:latin typeface="Times New Roman"/>
                <a:cs typeface="Times New Roman"/>
              </a:rPr>
              <a:t>X</a:t>
            </a:r>
            <a:r>
              <a:rPr sz="2500" i="1" spc="-90" dirty="0">
                <a:latin typeface="Times New Roman"/>
                <a:cs typeface="Times New Roman"/>
              </a:rPr>
              <a:t> </a:t>
            </a:r>
            <a:r>
              <a:rPr sz="2500" spc="70" dirty="0">
                <a:latin typeface="Symbol"/>
                <a:cs typeface="Symbol"/>
              </a:rPr>
              <a:t></a:t>
            </a:r>
            <a:r>
              <a:rPr sz="2500" spc="-385" dirty="0">
                <a:latin typeface="Times New Roman"/>
                <a:cs typeface="Times New Roman"/>
              </a:rPr>
              <a:t> </a:t>
            </a:r>
            <a:r>
              <a:rPr sz="2500" i="1" spc="95" dirty="0">
                <a:latin typeface="Times New Roman"/>
                <a:cs typeface="Times New Roman"/>
              </a:rPr>
              <a:t>B</a:t>
            </a:r>
            <a:r>
              <a:rPr sz="2500" i="1" spc="-360" dirty="0">
                <a:latin typeface="Times New Roman"/>
                <a:cs typeface="Times New Roman"/>
              </a:rPr>
              <a:t> </a:t>
            </a:r>
            <a:r>
              <a:rPr sz="2500" spc="85" dirty="0">
                <a:latin typeface="Symbol"/>
                <a:cs typeface="Symbol"/>
              </a:rPr>
              <a:t></a:t>
            </a:r>
            <a:r>
              <a:rPr sz="2500" spc="-195" dirty="0">
                <a:latin typeface="Times New Roman"/>
                <a:cs typeface="Times New Roman"/>
              </a:rPr>
              <a:t> </a:t>
            </a:r>
            <a:r>
              <a:rPr sz="2500" spc="170" dirty="0">
                <a:latin typeface="Times New Roman"/>
                <a:cs typeface="Times New Roman"/>
              </a:rPr>
              <a:t>(</a:t>
            </a:r>
            <a:r>
              <a:rPr sz="2500" i="1" spc="170" dirty="0">
                <a:latin typeface="Times New Roman"/>
                <a:cs typeface="Times New Roman"/>
              </a:rPr>
              <a:t>X</a:t>
            </a:r>
            <a:r>
              <a:rPr sz="2500" i="1" spc="110" dirty="0">
                <a:latin typeface="Times New Roman"/>
                <a:cs typeface="Times New Roman"/>
              </a:rPr>
              <a:t> </a:t>
            </a:r>
            <a:r>
              <a:rPr sz="2500" spc="114" dirty="0">
                <a:latin typeface="Symbol"/>
                <a:cs typeface="Symbol"/>
              </a:rPr>
              <a:t></a:t>
            </a:r>
            <a:r>
              <a:rPr sz="2500" spc="-26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B)</a:t>
            </a:r>
            <a:r>
              <a:rPr sz="2500" spc="10" dirty="0">
                <a:latin typeface="Symbol"/>
                <a:cs typeface="Symbol"/>
              </a:rPr>
              <a:t></a:t>
            </a:r>
            <a:r>
              <a:rPr sz="2500" spc="10" dirty="0">
                <a:latin typeface="Times New Roman"/>
                <a:cs typeface="Times New Roman"/>
              </a:rPr>
              <a:t>B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52491" y="4862821"/>
            <a:ext cx="469900" cy="9696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2890">
              <a:lnSpc>
                <a:spcPts val="3720"/>
              </a:lnSpc>
              <a:spcBef>
                <a:spcPts val="90"/>
              </a:spcBef>
            </a:pPr>
            <a:r>
              <a:rPr sz="3450" dirty="0">
                <a:latin typeface="Symbol"/>
                <a:cs typeface="Symbol"/>
              </a:rPr>
              <a:t></a:t>
            </a:r>
            <a:endParaRPr sz="3450">
              <a:latin typeface="Symbol"/>
              <a:cs typeface="Symbol"/>
            </a:endParaRPr>
          </a:p>
          <a:p>
            <a:pPr marL="38100">
              <a:lnSpc>
                <a:spcPts val="3720"/>
              </a:lnSpc>
            </a:pPr>
            <a:r>
              <a:rPr sz="5175" spc="-644" baseline="-9661" dirty="0">
                <a:latin typeface="Times New Roman"/>
                <a:cs typeface="Times New Roman"/>
              </a:rPr>
              <a:t>0</a:t>
            </a:r>
            <a:r>
              <a:rPr sz="3450" spc="-430" dirty="0">
                <a:latin typeface="Symbol"/>
                <a:cs typeface="Symbol"/>
              </a:rPr>
              <a:t></a:t>
            </a:r>
            <a:r>
              <a:rPr sz="5175" spc="-644" baseline="-23349" dirty="0">
                <a:latin typeface="Symbol"/>
                <a:cs typeface="Symbol"/>
              </a:rPr>
              <a:t></a:t>
            </a:r>
            <a:endParaRPr sz="5175" baseline="-23349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5640" y="4862820"/>
            <a:ext cx="466090" cy="9696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3720"/>
              </a:lnSpc>
              <a:spcBef>
                <a:spcPts val="90"/>
              </a:spcBef>
            </a:pPr>
            <a:r>
              <a:rPr sz="3450" dirty="0">
                <a:latin typeface="Symbol"/>
                <a:cs typeface="Symbol"/>
              </a:rPr>
              <a:t></a:t>
            </a:r>
            <a:endParaRPr sz="3450">
              <a:latin typeface="Symbol"/>
              <a:cs typeface="Symbol"/>
            </a:endParaRPr>
          </a:p>
          <a:p>
            <a:pPr marL="38100">
              <a:lnSpc>
                <a:spcPts val="3720"/>
              </a:lnSpc>
            </a:pPr>
            <a:r>
              <a:rPr sz="3450" spc="-434" dirty="0">
                <a:latin typeface="Symbol"/>
                <a:cs typeface="Symbol"/>
              </a:rPr>
              <a:t></a:t>
            </a:r>
            <a:r>
              <a:rPr sz="5175" spc="-652" baseline="-23349" dirty="0">
                <a:latin typeface="Symbol"/>
                <a:cs typeface="Symbol"/>
              </a:rPr>
              <a:t></a:t>
            </a:r>
            <a:r>
              <a:rPr sz="5175" spc="-652" baseline="-9661" dirty="0">
                <a:latin typeface="Times New Roman"/>
                <a:cs typeface="Times New Roman"/>
              </a:rPr>
              <a:t>0</a:t>
            </a:r>
            <a:endParaRPr sz="5175" baseline="-966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2491" y="4443921"/>
            <a:ext cx="469900" cy="550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5175" spc="30" baseline="-33011" dirty="0">
                <a:latin typeface="Times New Roman"/>
                <a:cs typeface="Times New Roman"/>
              </a:rPr>
              <a:t>0</a:t>
            </a:r>
            <a:r>
              <a:rPr sz="3450" spc="20" dirty="0">
                <a:latin typeface="Symbol"/>
                <a:cs typeface="Symbol"/>
              </a:rPr>
              <a:t>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5640" y="4443920"/>
            <a:ext cx="466090" cy="550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450" spc="10" dirty="0">
                <a:latin typeface="Symbol"/>
                <a:cs typeface="Symbol"/>
              </a:rPr>
              <a:t></a:t>
            </a:r>
            <a:r>
              <a:rPr sz="5175" spc="15" baseline="-33011" dirty="0">
                <a:latin typeface="Times New Roman"/>
                <a:cs typeface="Times New Roman"/>
              </a:rPr>
              <a:t>0</a:t>
            </a:r>
            <a:endParaRPr sz="5175" baseline="-3301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7891" y="3606122"/>
            <a:ext cx="419100" cy="9696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ts val="3720"/>
              </a:lnSpc>
              <a:spcBef>
                <a:spcPts val="90"/>
              </a:spcBef>
            </a:pPr>
            <a:r>
              <a:rPr sz="3450" dirty="0">
                <a:latin typeface="Symbol"/>
                <a:cs typeface="Symbol"/>
              </a:rPr>
              <a:t></a:t>
            </a:r>
            <a:endParaRPr sz="3450">
              <a:latin typeface="Symbol"/>
              <a:cs typeface="Symbol"/>
            </a:endParaRPr>
          </a:p>
          <a:p>
            <a:pPr marR="5080" algn="r">
              <a:lnSpc>
                <a:spcPts val="3720"/>
              </a:lnSpc>
            </a:pPr>
            <a:r>
              <a:rPr sz="5175" spc="67" baseline="-3220" dirty="0">
                <a:latin typeface="Times New Roman"/>
                <a:cs typeface="Times New Roman"/>
              </a:rPr>
              <a:t>0</a:t>
            </a:r>
            <a:r>
              <a:rPr sz="3450" dirty="0">
                <a:latin typeface="Symbol"/>
                <a:cs typeface="Symbol"/>
              </a:rPr>
              <a:t>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52491" y="3188086"/>
            <a:ext cx="469900" cy="550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5175" spc="30" baseline="-25764" dirty="0">
                <a:latin typeface="Times New Roman"/>
                <a:cs typeface="Times New Roman"/>
              </a:rPr>
              <a:t>0</a:t>
            </a:r>
            <a:r>
              <a:rPr sz="3450" spc="20" dirty="0">
                <a:latin typeface="Symbol"/>
                <a:cs typeface="Symbol"/>
              </a:rPr>
              <a:t>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5640" y="3188086"/>
            <a:ext cx="462915" cy="550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450" spc="-5" dirty="0">
                <a:latin typeface="Symbol"/>
                <a:cs typeface="Symbol"/>
              </a:rPr>
              <a:t></a:t>
            </a:r>
            <a:r>
              <a:rPr sz="5175" spc="-7" baseline="-25764" dirty="0">
                <a:latin typeface="Times New Roman"/>
                <a:cs typeface="Times New Roman"/>
              </a:rPr>
              <a:t>1</a:t>
            </a:r>
            <a:endParaRPr sz="5175" baseline="-25764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0637" y="2605499"/>
            <a:ext cx="3912235" cy="3303904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822960">
              <a:lnSpc>
                <a:spcPct val="100000"/>
              </a:lnSpc>
              <a:spcBef>
                <a:spcPts val="1125"/>
              </a:spcBef>
              <a:tabLst>
                <a:tab pos="1612265" algn="l"/>
                <a:tab pos="2237105" algn="l"/>
                <a:tab pos="2854960" algn="l"/>
                <a:tab pos="3475990" algn="l"/>
              </a:tabLst>
            </a:pPr>
            <a:r>
              <a:rPr sz="5175" spc="15" baseline="-4025" dirty="0">
                <a:latin typeface="Symbol"/>
                <a:cs typeface="Symbol"/>
              </a:rPr>
              <a:t></a:t>
            </a:r>
            <a:r>
              <a:rPr sz="3450" spc="10" dirty="0">
                <a:latin typeface="Times New Roman"/>
                <a:cs typeface="Times New Roman"/>
              </a:rPr>
              <a:t>0	</a:t>
            </a:r>
            <a:r>
              <a:rPr sz="3450" dirty="0">
                <a:latin typeface="Times New Roman"/>
                <a:cs typeface="Times New Roman"/>
              </a:rPr>
              <a:t>1	0	1	</a:t>
            </a:r>
            <a:r>
              <a:rPr sz="3450" spc="35" dirty="0">
                <a:latin typeface="Times New Roman"/>
                <a:cs typeface="Times New Roman"/>
              </a:rPr>
              <a:t>1</a:t>
            </a:r>
            <a:r>
              <a:rPr sz="5175" spc="52" baseline="-4025" dirty="0">
                <a:latin typeface="Symbol"/>
                <a:cs typeface="Symbol"/>
              </a:rPr>
              <a:t></a:t>
            </a:r>
            <a:endParaRPr sz="5175" baseline="-4025">
              <a:latin typeface="Symbol"/>
              <a:cs typeface="Symbol"/>
            </a:endParaRPr>
          </a:p>
          <a:p>
            <a:pPr marL="822960">
              <a:lnSpc>
                <a:spcPct val="100000"/>
              </a:lnSpc>
              <a:spcBef>
                <a:spcPts val="1025"/>
              </a:spcBef>
              <a:tabLst>
                <a:tab pos="1614805" algn="l"/>
                <a:tab pos="2233295" algn="l"/>
                <a:tab pos="2854960" algn="l"/>
              </a:tabLst>
            </a:pPr>
            <a:r>
              <a:rPr sz="5175" baseline="-27375" dirty="0">
                <a:latin typeface="Symbol"/>
                <a:cs typeface="Symbol"/>
              </a:rPr>
              <a:t></a:t>
            </a:r>
            <a:r>
              <a:rPr sz="5175" baseline="-27375" dirty="0">
                <a:latin typeface="Times New Roman"/>
                <a:cs typeface="Times New Roman"/>
              </a:rPr>
              <a:t>	</a:t>
            </a:r>
            <a:r>
              <a:rPr sz="3450" dirty="0">
                <a:latin typeface="Times New Roman"/>
                <a:cs typeface="Times New Roman"/>
              </a:rPr>
              <a:t>0	1	1</a:t>
            </a:r>
            <a:endParaRPr sz="3450">
              <a:latin typeface="Times New Roman"/>
              <a:cs typeface="Times New Roman"/>
            </a:endParaRPr>
          </a:p>
          <a:p>
            <a:pPr marR="826135" algn="r">
              <a:lnSpc>
                <a:spcPct val="100000"/>
              </a:lnSpc>
              <a:spcBef>
                <a:spcPts val="1019"/>
              </a:spcBef>
              <a:tabLst>
                <a:tab pos="436245" algn="l"/>
                <a:tab pos="1574165" algn="l"/>
                <a:tab pos="2195195" algn="l"/>
                <a:tab pos="2820035" algn="l"/>
              </a:tabLst>
            </a:pPr>
            <a:r>
              <a:rPr sz="3450" i="1" dirty="0">
                <a:latin typeface="Times New Roman"/>
                <a:cs typeface="Times New Roman"/>
              </a:rPr>
              <a:t>X	</a:t>
            </a:r>
            <a:r>
              <a:rPr sz="3450" dirty="0">
                <a:latin typeface="Symbol"/>
                <a:cs typeface="Symbol"/>
              </a:rPr>
              <a:t></a:t>
            </a:r>
            <a:r>
              <a:rPr sz="3450" spc="-15" dirty="0">
                <a:latin typeface="Times New Roman"/>
                <a:cs typeface="Times New Roman"/>
              </a:rPr>
              <a:t> </a:t>
            </a:r>
            <a:r>
              <a:rPr sz="5175" spc="30" baseline="3220" dirty="0">
                <a:latin typeface="Symbol"/>
                <a:cs typeface="Symbol"/>
              </a:rPr>
              <a:t></a:t>
            </a:r>
            <a:r>
              <a:rPr sz="3450" dirty="0">
                <a:latin typeface="Times New Roman"/>
                <a:cs typeface="Times New Roman"/>
              </a:rPr>
              <a:t>0	1	1	0</a:t>
            </a:r>
            <a:endParaRPr sz="3450">
              <a:latin typeface="Times New Roman"/>
              <a:cs typeface="Times New Roman"/>
            </a:endParaRPr>
          </a:p>
          <a:p>
            <a:pPr marR="829310" algn="r">
              <a:lnSpc>
                <a:spcPct val="100000"/>
              </a:lnSpc>
              <a:spcBef>
                <a:spcPts val="1025"/>
              </a:spcBef>
              <a:tabLst>
                <a:tab pos="624205" algn="l"/>
                <a:tab pos="1242060" algn="l"/>
              </a:tabLst>
            </a:pPr>
            <a:r>
              <a:rPr sz="3450" dirty="0">
                <a:latin typeface="Times New Roman"/>
                <a:cs typeface="Times New Roman"/>
              </a:rPr>
              <a:t>1	0	1</a:t>
            </a:r>
            <a:endParaRPr sz="3450">
              <a:latin typeface="Times New Roman"/>
              <a:cs typeface="Times New Roman"/>
            </a:endParaRPr>
          </a:p>
          <a:p>
            <a:pPr marR="829310" algn="r">
              <a:lnSpc>
                <a:spcPct val="100000"/>
              </a:lnSpc>
              <a:spcBef>
                <a:spcPts val="1020"/>
              </a:spcBef>
              <a:tabLst>
                <a:tab pos="621030" algn="l"/>
                <a:tab pos="1242060" algn="l"/>
              </a:tabLst>
            </a:pPr>
            <a:r>
              <a:rPr sz="3450" dirty="0">
                <a:latin typeface="Times New Roman"/>
                <a:cs typeface="Times New Roman"/>
              </a:rPr>
              <a:t>1	1	1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47044" y="3023550"/>
            <a:ext cx="2081530" cy="822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693545" algn="l"/>
              </a:tabLst>
            </a:pPr>
            <a:r>
              <a:rPr sz="3800" spc="110" dirty="0">
                <a:latin typeface="Times New Roman"/>
                <a:cs typeface="Times New Roman"/>
              </a:rPr>
              <a:t>B</a:t>
            </a:r>
            <a:r>
              <a:rPr sz="3800" spc="-260" dirty="0">
                <a:latin typeface="Times New Roman"/>
                <a:cs typeface="Times New Roman"/>
              </a:rPr>
              <a:t> </a:t>
            </a:r>
            <a:r>
              <a:rPr sz="3800" spc="90" dirty="0">
                <a:latin typeface="Symbol"/>
                <a:cs typeface="Symbol"/>
              </a:rPr>
              <a:t></a:t>
            </a:r>
            <a:r>
              <a:rPr sz="3800" spc="-310" dirty="0">
                <a:latin typeface="Times New Roman"/>
                <a:cs typeface="Times New Roman"/>
              </a:rPr>
              <a:t> </a:t>
            </a:r>
            <a:r>
              <a:rPr sz="5200" spc="-735" dirty="0">
                <a:latin typeface="Symbol"/>
                <a:cs typeface="Symbol"/>
              </a:rPr>
              <a:t></a:t>
            </a:r>
            <a:r>
              <a:rPr sz="3800" spc="125" dirty="0">
                <a:latin typeface="Symbol"/>
                <a:cs typeface="Symbol"/>
              </a:rPr>
              <a:t></a:t>
            </a:r>
            <a:r>
              <a:rPr sz="3800" dirty="0">
                <a:latin typeface="Times New Roman"/>
                <a:cs typeface="Times New Roman"/>
              </a:rPr>
              <a:t>	</a:t>
            </a:r>
            <a:r>
              <a:rPr sz="3800" spc="-254" dirty="0">
                <a:latin typeface="Times New Roman"/>
                <a:cs typeface="Times New Roman"/>
              </a:rPr>
              <a:t>1</a:t>
            </a:r>
            <a:r>
              <a:rPr sz="5200" spc="-434" dirty="0">
                <a:latin typeface="Symbol"/>
                <a:cs typeface="Symbol"/>
              </a:rPr>
              <a:t></a:t>
            </a:r>
            <a:endParaRPr sz="52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140" y="1007110"/>
            <a:ext cx="7360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Times New Roman"/>
                <a:cs typeface="Times New Roman"/>
              </a:rPr>
              <a:t>Kết </a:t>
            </a:r>
            <a:r>
              <a:rPr sz="4000" b="0" dirty="0">
                <a:latin typeface="Times New Roman"/>
                <a:cs typeface="Times New Roman"/>
              </a:rPr>
              <a:t>quả </a:t>
            </a:r>
            <a:r>
              <a:rPr sz="4000" b="0" spc="-5" dirty="0">
                <a:latin typeface="Times New Roman"/>
                <a:cs typeface="Times New Roman"/>
              </a:rPr>
              <a:t>của phép mở và </a:t>
            </a:r>
            <a:r>
              <a:rPr sz="4000" b="0" dirty="0">
                <a:latin typeface="Times New Roman"/>
                <a:cs typeface="Times New Roman"/>
              </a:rPr>
              <a:t>phép</a:t>
            </a:r>
            <a:r>
              <a:rPr sz="4000" b="0" spc="-30" dirty="0">
                <a:latin typeface="Times New Roman"/>
                <a:cs typeface="Times New Roman"/>
              </a:rPr>
              <a:t> </a:t>
            </a:r>
            <a:r>
              <a:rPr sz="4000" b="0" dirty="0">
                <a:latin typeface="Times New Roman"/>
                <a:cs typeface="Times New Roman"/>
              </a:rPr>
              <a:t>đóng: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6086" y="2142346"/>
            <a:ext cx="8630816" cy="1772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1140" y="4049395"/>
            <a:ext cx="837692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Ứng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dụng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Phép </a:t>
            </a:r>
            <a:r>
              <a:rPr sz="2800" spc="-15" dirty="0">
                <a:latin typeface="Times New Roman"/>
                <a:cs typeface="Times New Roman"/>
              </a:rPr>
              <a:t>mở </a:t>
            </a:r>
            <a:r>
              <a:rPr sz="2800" spc="-5" dirty="0">
                <a:latin typeface="Times New Roman"/>
                <a:cs typeface="Times New Roman"/>
              </a:rPr>
              <a:t>có </a:t>
            </a:r>
            <a:r>
              <a:rPr sz="2800" dirty="0">
                <a:latin typeface="Times New Roman"/>
                <a:cs typeface="Times New Roman"/>
              </a:rPr>
              <a:t>thể </a:t>
            </a:r>
            <a:r>
              <a:rPr sz="2800" spc="-5" dirty="0">
                <a:latin typeface="Times New Roman"/>
                <a:cs typeface="Times New Roman"/>
              </a:rPr>
              <a:t>sử dụng để loại bỏ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cầu nối, </a:t>
            </a:r>
            <a:r>
              <a:rPr sz="2800" spc="-10" dirty="0">
                <a:latin typeface="Times New Roman"/>
                <a:cs typeface="Times New Roman"/>
              </a:rPr>
              <a:t>các cành  </a:t>
            </a:r>
            <a:r>
              <a:rPr sz="2800" spc="-5" dirty="0">
                <a:latin typeface="Times New Roman"/>
                <a:cs typeface="Times New Roman"/>
              </a:rPr>
              <a:t>hoặc phần nhô ra của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ảnh.</a:t>
            </a:r>
            <a:endParaRPr sz="2800">
              <a:latin typeface="Times New Roman"/>
              <a:cs typeface="Times New Roman"/>
            </a:endParaRPr>
          </a:p>
          <a:p>
            <a:pPr marL="355600" marR="41529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Phép </a:t>
            </a:r>
            <a:r>
              <a:rPr sz="2800" dirty="0">
                <a:latin typeface="Times New Roman"/>
                <a:cs typeface="Times New Roman"/>
              </a:rPr>
              <a:t>đóng </a:t>
            </a:r>
            <a:r>
              <a:rPr sz="2800" spc="-5" dirty="0">
                <a:latin typeface="Times New Roman"/>
                <a:cs typeface="Times New Roman"/>
              </a:rPr>
              <a:t>có thể sử </a:t>
            </a:r>
            <a:r>
              <a:rPr sz="2800" dirty="0">
                <a:latin typeface="Times New Roman"/>
                <a:cs typeface="Times New Roman"/>
              </a:rPr>
              <a:t>dụng </a:t>
            </a:r>
            <a:r>
              <a:rPr sz="2800" spc="-5" dirty="0">
                <a:latin typeface="Times New Roman"/>
                <a:cs typeface="Times New Roman"/>
              </a:rPr>
              <a:t>để lấp đầy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lỗ </a:t>
            </a:r>
            <a:r>
              <a:rPr sz="2800" dirty="0">
                <a:latin typeface="Times New Roman"/>
                <a:cs typeface="Times New Roman"/>
              </a:rPr>
              <a:t>hổng, </a:t>
            </a:r>
            <a:r>
              <a:rPr sz="2800" spc="-10" dirty="0">
                <a:latin typeface="Times New Roman"/>
                <a:cs typeface="Times New Roman"/>
              </a:rPr>
              <a:t>các  </a:t>
            </a:r>
            <a:r>
              <a:rPr sz="2800" spc="-5" dirty="0">
                <a:latin typeface="Times New Roman"/>
                <a:cs typeface="Times New Roman"/>
              </a:rPr>
              <a:t>khe hở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nhỏ.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6595">
              <a:lnSpc>
                <a:spcPct val="100000"/>
              </a:lnSpc>
              <a:spcBef>
                <a:spcPts val="100"/>
              </a:spcBef>
            </a:pPr>
            <a:r>
              <a:rPr dirty="0"/>
              <a:t>BÀI GIẢNG MÔN: </a:t>
            </a:r>
            <a:r>
              <a:rPr spc="15" dirty="0"/>
              <a:t>XỬ </a:t>
            </a:r>
            <a:r>
              <a:rPr dirty="0"/>
              <a:t>LÝ</a:t>
            </a:r>
            <a:r>
              <a:rPr spc="-160" dirty="0"/>
              <a:t> </a:t>
            </a:r>
            <a:r>
              <a:rPr dirty="0"/>
              <a:t>ẢNH</a:t>
            </a:r>
          </a:p>
        </p:txBody>
      </p:sp>
      <p:sp>
        <p:nvSpPr>
          <p:cNvPr id="4" name="object 4"/>
          <p:cNvSpPr/>
          <p:nvPr/>
        </p:nvSpPr>
        <p:spPr>
          <a:xfrm>
            <a:off x="740578" y="1143000"/>
            <a:ext cx="7787242" cy="2238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8069" y="3745494"/>
            <a:ext cx="8279275" cy="2268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761208"/>
            <a:ext cx="8301990" cy="332930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5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Phép rút xương (Tìm xương</a:t>
            </a:r>
            <a:r>
              <a:rPr sz="32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ảnh-Skeleton).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765"/>
              </a:spcBef>
              <a:buFont typeface="Wingdings"/>
              <a:buChar char=""/>
              <a:tabLst>
                <a:tab pos="356235" algn="l"/>
                <a:tab pos="1685925" algn="l"/>
                <a:tab pos="2172335" algn="l"/>
                <a:tab pos="3067050" algn="l"/>
                <a:tab pos="3961765" algn="l"/>
                <a:tab pos="4946650" algn="l"/>
                <a:tab pos="6184265" algn="l"/>
                <a:tab pos="6943090" algn="l"/>
                <a:tab pos="7771130" algn="l"/>
              </a:tabLst>
            </a:pPr>
            <a:r>
              <a:rPr sz="3200" spc="-5" dirty="0">
                <a:latin typeface="Times New Roman"/>
                <a:cs typeface="Times New Roman"/>
              </a:rPr>
              <a:t>Xư</a:t>
            </a:r>
            <a:r>
              <a:rPr sz="3200" spc="-15" dirty="0">
                <a:latin typeface="Times New Roman"/>
                <a:cs typeface="Times New Roman"/>
              </a:rPr>
              <a:t>ơ</a:t>
            </a:r>
            <a:r>
              <a:rPr sz="3200" dirty="0">
                <a:latin typeface="Times New Roman"/>
                <a:cs typeface="Times New Roman"/>
              </a:rPr>
              <a:t>ng	</a:t>
            </a:r>
            <a:r>
              <a:rPr sz="3200" spc="-20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à	biểu	d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ễn	dạ</a:t>
            </a:r>
            <a:r>
              <a:rPr sz="3200" spc="-10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g	đư</a:t>
            </a:r>
            <a:r>
              <a:rPr sz="3200" spc="-25" dirty="0">
                <a:latin typeface="Times New Roman"/>
                <a:cs typeface="Times New Roman"/>
              </a:rPr>
              <a:t>ờ</a:t>
            </a:r>
            <a:r>
              <a:rPr sz="3200" dirty="0">
                <a:latin typeface="Times New Roman"/>
                <a:cs typeface="Times New Roman"/>
              </a:rPr>
              <a:t>ng	của	một	</a:t>
            </a:r>
            <a:r>
              <a:rPr sz="3200" spc="-10" dirty="0">
                <a:latin typeface="Times New Roman"/>
                <a:cs typeface="Times New Roman"/>
              </a:rPr>
              <a:t>đối  </a:t>
            </a:r>
            <a:r>
              <a:rPr sz="3200" dirty="0">
                <a:latin typeface="Times New Roman"/>
                <a:cs typeface="Times New Roman"/>
              </a:rPr>
              <a:t>tượng, trong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đó:</a:t>
            </a:r>
            <a:endParaRPr sz="3200">
              <a:latin typeface="Times New Roman"/>
              <a:cs typeface="Times New Roman"/>
            </a:endParaRPr>
          </a:p>
          <a:p>
            <a:pPr marL="698500" lvl="1" indent="-343535">
              <a:lnSpc>
                <a:spcPct val="100000"/>
              </a:lnSpc>
              <a:spcBef>
                <a:spcPts val="720"/>
              </a:spcBef>
              <a:buFont typeface="Wingdings"/>
              <a:buChar char=""/>
              <a:tabLst>
                <a:tab pos="699135" algn="l"/>
              </a:tabLst>
            </a:pPr>
            <a:r>
              <a:rPr sz="3000" spc="-5" dirty="0">
                <a:latin typeface="Times New Roman"/>
                <a:cs typeface="Times New Roman"/>
              </a:rPr>
              <a:t>Đường </a:t>
            </a:r>
            <a:r>
              <a:rPr sz="3000" dirty="0">
                <a:latin typeface="Times New Roman"/>
                <a:cs typeface="Times New Roman"/>
              </a:rPr>
              <a:t>này có độ rộng 1 </a:t>
            </a:r>
            <a:r>
              <a:rPr sz="3000" spc="-5" dirty="0">
                <a:latin typeface="Times New Roman"/>
                <a:cs typeface="Times New Roman"/>
              </a:rPr>
              <a:t>điểm</a:t>
            </a:r>
            <a:r>
              <a:rPr sz="3000" dirty="0">
                <a:latin typeface="Times New Roman"/>
                <a:cs typeface="Times New Roman"/>
              </a:rPr>
              <a:t> ảnh,</a:t>
            </a:r>
            <a:endParaRPr sz="3000">
              <a:latin typeface="Times New Roman"/>
              <a:cs typeface="Times New Roman"/>
            </a:endParaRPr>
          </a:p>
          <a:p>
            <a:pPr marL="698500" lvl="1" indent="-343535">
              <a:lnSpc>
                <a:spcPct val="100000"/>
              </a:lnSpc>
              <a:spcBef>
                <a:spcPts val="720"/>
              </a:spcBef>
              <a:buFont typeface="Wingdings"/>
              <a:buChar char=""/>
              <a:tabLst>
                <a:tab pos="699135" algn="l"/>
              </a:tabLst>
            </a:pPr>
            <a:r>
              <a:rPr sz="3000" spc="-5" dirty="0">
                <a:latin typeface="Times New Roman"/>
                <a:cs typeface="Times New Roman"/>
              </a:rPr>
              <a:t>Đường </a:t>
            </a:r>
            <a:r>
              <a:rPr sz="3000" dirty="0">
                <a:latin typeface="Times New Roman"/>
                <a:cs typeface="Times New Roman"/>
              </a:rPr>
              <a:t>này đi qua phần </a:t>
            </a:r>
            <a:r>
              <a:rPr sz="3000" spc="-5" dirty="0">
                <a:latin typeface="Times New Roman"/>
                <a:cs typeface="Times New Roman"/>
              </a:rPr>
              <a:t>"giữa" </a:t>
            </a:r>
            <a:r>
              <a:rPr sz="3000" dirty="0">
                <a:latin typeface="Times New Roman"/>
                <a:cs typeface="Times New Roman"/>
              </a:rPr>
              <a:t>của đối </a:t>
            </a:r>
            <a:r>
              <a:rPr sz="3000" spc="-5" dirty="0">
                <a:latin typeface="Times New Roman"/>
                <a:cs typeface="Times New Roman"/>
              </a:rPr>
              <a:t>tượng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đó</a:t>
            </a:r>
            <a:endParaRPr sz="3000">
              <a:latin typeface="Times New Roman"/>
              <a:cs typeface="Times New Roman"/>
            </a:endParaRPr>
          </a:p>
          <a:p>
            <a:pPr marL="698500" lvl="1" indent="-343535">
              <a:lnSpc>
                <a:spcPct val="100000"/>
              </a:lnSpc>
              <a:spcBef>
                <a:spcPts val="720"/>
              </a:spcBef>
              <a:buFont typeface="Wingdings"/>
              <a:buChar char=""/>
              <a:tabLst>
                <a:tab pos="699135" algn="l"/>
              </a:tabLst>
            </a:pPr>
            <a:r>
              <a:rPr sz="3000" spc="-5" dirty="0">
                <a:latin typeface="Times New Roman"/>
                <a:cs typeface="Times New Roman"/>
              </a:rPr>
              <a:t>Đường </a:t>
            </a:r>
            <a:r>
              <a:rPr sz="3000" dirty="0">
                <a:latin typeface="Times New Roman"/>
                <a:cs typeface="Times New Roman"/>
              </a:rPr>
              <a:t>này bảo toàn tôpô của đối</a:t>
            </a:r>
            <a:r>
              <a:rPr sz="3000" spc="-5" dirty="0">
                <a:latin typeface="Times New Roman"/>
                <a:cs typeface="Times New Roman"/>
              </a:rPr>
              <a:t> tượng.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857757"/>
            <a:ext cx="830199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spc="-5" dirty="0">
                <a:latin typeface="Times New Roman"/>
                <a:cs typeface="Times New Roman"/>
              </a:rPr>
              <a:t>Có </a:t>
            </a:r>
            <a:r>
              <a:rPr sz="3200" dirty="0">
                <a:latin typeface="Times New Roman"/>
                <a:cs typeface="Times New Roman"/>
              </a:rPr>
              <a:t>nhiều thuật </a:t>
            </a:r>
            <a:r>
              <a:rPr sz="3200" spc="-5" dirty="0">
                <a:latin typeface="Times New Roman"/>
                <a:cs typeface="Times New Roman"/>
              </a:rPr>
              <a:t>toán </a:t>
            </a:r>
            <a:r>
              <a:rPr sz="3200" dirty="0">
                <a:latin typeface="Times New Roman"/>
                <a:cs typeface="Times New Roman"/>
              </a:rPr>
              <a:t>làm </a:t>
            </a:r>
            <a:r>
              <a:rPr sz="3200" spc="-5" dirty="0">
                <a:latin typeface="Times New Roman"/>
                <a:cs typeface="Times New Roman"/>
              </a:rPr>
              <a:t>xương </a:t>
            </a:r>
            <a:r>
              <a:rPr sz="3200" dirty="0">
                <a:latin typeface="Times New Roman"/>
                <a:cs typeface="Times New Roman"/>
              </a:rPr>
              <a:t>ảnh khác nhau,  </a:t>
            </a:r>
            <a:r>
              <a:rPr sz="3200" spc="-5" dirty="0">
                <a:latin typeface="Times New Roman"/>
                <a:cs typeface="Times New Roman"/>
              </a:rPr>
              <a:t>trong đó </a:t>
            </a:r>
            <a:r>
              <a:rPr sz="3200" dirty="0">
                <a:latin typeface="Times New Roman"/>
                <a:cs typeface="Times New Roman"/>
              </a:rPr>
              <a:t>công </a:t>
            </a:r>
            <a:r>
              <a:rPr sz="3200" spc="-5" dirty="0">
                <a:latin typeface="Times New Roman"/>
                <a:cs typeface="Times New Roman"/>
              </a:rPr>
              <a:t>trình làm </a:t>
            </a:r>
            <a:r>
              <a:rPr sz="3200" dirty="0">
                <a:latin typeface="Times New Roman"/>
                <a:cs typeface="Times New Roman"/>
              </a:rPr>
              <a:t>xương ảnh của  </a:t>
            </a:r>
            <a:r>
              <a:rPr sz="3200" spc="-5" dirty="0">
                <a:latin typeface="Times New Roman"/>
                <a:cs typeface="Times New Roman"/>
              </a:rPr>
              <a:t>Lantuejou</a:t>
            </a:r>
            <a:r>
              <a:rPr sz="3200" spc="4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đang</a:t>
            </a:r>
            <a:r>
              <a:rPr sz="3200" spc="4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được</a:t>
            </a:r>
            <a:r>
              <a:rPr sz="3200" spc="459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đánh</a:t>
            </a:r>
            <a:r>
              <a:rPr sz="3200" spc="4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giá</a:t>
            </a:r>
            <a:r>
              <a:rPr sz="3200" spc="4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cao.</a:t>
            </a:r>
            <a:r>
              <a:rPr sz="3200" spc="459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Công</a:t>
            </a:r>
            <a:r>
              <a:rPr sz="3200" spc="4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thức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2944" y="2321179"/>
            <a:ext cx="29451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49450" algn="l"/>
              </a:tabLst>
            </a:pPr>
            <a:r>
              <a:rPr sz="3200" dirty="0">
                <a:latin typeface="Times New Roman"/>
                <a:cs typeface="Times New Roman"/>
              </a:rPr>
              <a:t>xương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ảnh	này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là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4123" y="2466574"/>
            <a:ext cx="112395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700" i="1" spc="25" dirty="0">
                <a:latin typeface="Times New Roman"/>
                <a:cs typeface="Times New Roman"/>
              </a:rPr>
              <a:t>k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80205" y="3180269"/>
            <a:ext cx="333375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700" i="1" spc="135" dirty="0">
                <a:latin typeface="Times New Roman"/>
                <a:cs typeface="Times New Roman"/>
              </a:rPr>
              <a:t>i</a:t>
            </a:r>
            <a:r>
              <a:rPr sz="1700" spc="90" dirty="0">
                <a:latin typeface="Symbol"/>
                <a:cs typeface="Symbol"/>
              </a:rPr>
              <a:t></a:t>
            </a:r>
            <a:r>
              <a:rPr sz="1700" spc="30" dirty="0">
                <a:latin typeface="Times New Roman"/>
                <a:cs typeface="Times New Roman"/>
              </a:rPr>
              <a:t>0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6615" y="2488877"/>
            <a:ext cx="2484755" cy="703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950" i="1" spc="305" dirty="0">
                <a:latin typeface="Times New Roman"/>
                <a:cs typeface="Times New Roman"/>
              </a:rPr>
              <a:t>S</a:t>
            </a:r>
            <a:r>
              <a:rPr sz="2950" spc="30" dirty="0">
                <a:latin typeface="Times New Roman"/>
                <a:cs typeface="Times New Roman"/>
              </a:rPr>
              <a:t>(</a:t>
            </a:r>
            <a:r>
              <a:rPr sz="2950" spc="-445" dirty="0">
                <a:latin typeface="Times New Roman"/>
                <a:cs typeface="Times New Roman"/>
              </a:rPr>
              <a:t> </a:t>
            </a:r>
            <a:r>
              <a:rPr sz="2950" i="1" spc="-25" dirty="0">
                <a:latin typeface="Times New Roman"/>
                <a:cs typeface="Times New Roman"/>
              </a:rPr>
              <a:t>A</a:t>
            </a:r>
            <a:r>
              <a:rPr sz="2950" spc="30" dirty="0">
                <a:latin typeface="Times New Roman"/>
                <a:cs typeface="Times New Roman"/>
              </a:rPr>
              <a:t>)</a:t>
            </a:r>
            <a:r>
              <a:rPr sz="2950" spc="-70" dirty="0">
                <a:latin typeface="Times New Roman"/>
                <a:cs typeface="Times New Roman"/>
              </a:rPr>
              <a:t> </a:t>
            </a:r>
            <a:r>
              <a:rPr sz="2950" spc="275" dirty="0">
                <a:latin typeface="Symbol"/>
                <a:cs typeface="Symbol"/>
              </a:rPr>
              <a:t></a:t>
            </a:r>
            <a:r>
              <a:rPr sz="6675" i="1" spc="652" baseline="-11235" dirty="0">
                <a:latin typeface="Times New Roman"/>
                <a:cs typeface="Times New Roman"/>
              </a:rPr>
              <a:t>U</a:t>
            </a:r>
            <a:r>
              <a:rPr sz="2950" i="1" spc="114" dirty="0">
                <a:latin typeface="Times New Roman"/>
                <a:cs typeface="Times New Roman"/>
              </a:rPr>
              <a:t>S</a:t>
            </a:r>
            <a:r>
              <a:rPr sz="2550" i="1" spc="37" baseline="-24509" dirty="0">
                <a:latin typeface="Times New Roman"/>
                <a:cs typeface="Times New Roman"/>
              </a:rPr>
              <a:t>k</a:t>
            </a:r>
            <a:r>
              <a:rPr sz="2550" i="1" spc="75" baseline="-24509" dirty="0">
                <a:latin typeface="Times New Roman"/>
                <a:cs typeface="Times New Roman"/>
              </a:rPr>
              <a:t> </a:t>
            </a:r>
            <a:r>
              <a:rPr sz="2950" spc="30" dirty="0">
                <a:latin typeface="Times New Roman"/>
                <a:cs typeface="Times New Roman"/>
              </a:rPr>
              <a:t>(</a:t>
            </a:r>
            <a:r>
              <a:rPr sz="2950" spc="-445" dirty="0">
                <a:latin typeface="Times New Roman"/>
                <a:cs typeface="Times New Roman"/>
              </a:rPr>
              <a:t> </a:t>
            </a:r>
            <a:r>
              <a:rPr sz="2950" i="1" spc="-25" dirty="0">
                <a:latin typeface="Times New Roman"/>
                <a:cs typeface="Times New Roman"/>
              </a:rPr>
              <a:t>A</a:t>
            </a:r>
            <a:r>
              <a:rPr sz="2950" spc="30" dirty="0">
                <a:latin typeface="Times New Roman"/>
                <a:cs typeface="Times New Roman"/>
              </a:rPr>
              <a:t>)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34028" y="2433827"/>
            <a:ext cx="2546985" cy="1076325"/>
          </a:xfrm>
          <a:custGeom>
            <a:avLst/>
            <a:gdLst/>
            <a:ahLst/>
            <a:cxnLst/>
            <a:rect l="l" t="t" r="r" b="b"/>
            <a:pathLst>
              <a:path w="2546984" h="1076325">
                <a:moveTo>
                  <a:pt x="0" y="1075944"/>
                </a:moveTo>
                <a:lnTo>
                  <a:pt x="2546604" y="1075944"/>
                </a:lnTo>
                <a:lnTo>
                  <a:pt x="2546604" y="0"/>
                </a:lnTo>
                <a:lnTo>
                  <a:pt x="0" y="0"/>
                </a:lnTo>
                <a:lnTo>
                  <a:pt x="0" y="1075944"/>
                </a:lnTo>
                <a:close/>
              </a:path>
            </a:pathLst>
          </a:custGeom>
          <a:ln w="9144">
            <a:solidFill>
              <a:srgbClr val="FF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14771" y="4666643"/>
            <a:ext cx="0" cy="603885"/>
          </a:xfrm>
          <a:custGeom>
            <a:avLst/>
            <a:gdLst/>
            <a:ahLst/>
            <a:cxnLst/>
            <a:rect l="l" t="t" r="r" b="b"/>
            <a:pathLst>
              <a:path h="603885">
                <a:moveTo>
                  <a:pt x="0" y="0"/>
                </a:moveTo>
                <a:lnTo>
                  <a:pt x="0" y="603820"/>
                </a:lnTo>
              </a:path>
            </a:pathLst>
          </a:custGeom>
          <a:ln w="25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38329" y="3733770"/>
            <a:ext cx="832230" cy="793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65046" y="3720080"/>
            <a:ext cx="6466205" cy="242443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63500" marR="43180" indent="7620">
              <a:lnSpc>
                <a:spcPct val="100699"/>
              </a:lnSpc>
              <a:spcBef>
                <a:spcPts val="60"/>
              </a:spcBef>
              <a:tabLst>
                <a:tab pos="5969635" algn="l"/>
              </a:tabLst>
            </a:pPr>
            <a:r>
              <a:rPr sz="4000" i="1" spc="90" dirty="0">
                <a:latin typeface="Times New Roman"/>
                <a:cs typeface="Times New Roman"/>
              </a:rPr>
              <a:t>S</a:t>
            </a:r>
            <a:r>
              <a:rPr sz="3450" i="1" spc="15" baseline="-25362" dirty="0">
                <a:latin typeface="Times New Roman"/>
                <a:cs typeface="Times New Roman"/>
              </a:rPr>
              <a:t>k</a:t>
            </a:r>
            <a:r>
              <a:rPr sz="3450" i="1" spc="60" baseline="-25362" dirty="0">
                <a:latin typeface="Times New Roman"/>
                <a:cs typeface="Times New Roman"/>
              </a:rPr>
              <a:t> </a:t>
            </a:r>
            <a:r>
              <a:rPr sz="4000" spc="5" dirty="0">
                <a:latin typeface="Times New Roman"/>
                <a:cs typeface="Times New Roman"/>
              </a:rPr>
              <a:t>(</a:t>
            </a:r>
            <a:r>
              <a:rPr sz="4000" spc="-615" dirty="0">
                <a:latin typeface="Times New Roman"/>
                <a:cs typeface="Times New Roman"/>
              </a:rPr>
              <a:t> </a:t>
            </a:r>
            <a:r>
              <a:rPr sz="4000" i="1" spc="-100" dirty="0">
                <a:latin typeface="Times New Roman"/>
                <a:cs typeface="Times New Roman"/>
              </a:rPr>
              <a:t>A</a:t>
            </a:r>
            <a:r>
              <a:rPr sz="4000" spc="5" dirty="0">
                <a:latin typeface="Times New Roman"/>
                <a:cs typeface="Times New Roman"/>
              </a:rPr>
              <a:t>)</a:t>
            </a:r>
            <a:r>
              <a:rPr sz="4000" spc="-114" dirty="0">
                <a:latin typeface="Times New Roman"/>
                <a:cs typeface="Times New Roman"/>
              </a:rPr>
              <a:t> </a:t>
            </a:r>
            <a:r>
              <a:rPr sz="4000" spc="10" dirty="0">
                <a:latin typeface="Symbol"/>
                <a:cs typeface="Symbol"/>
              </a:rPr>
              <a:t></a:t>
            </a:r>
            <a:r>
              <a:rPr sz="4000" spc="-190" dirty="0">
                <a:latin typeface="Times New Roman"/>
                <a:cs typeface="Times New Roman"/>
              </a:rPr>
              <a:t> </a:t>
            </a:r>
            <a:r>
              <a:rPr sz="4000" spc="5" dirty="0">
                <a:latin typeface="Times New Roman"/>
                <a:cs typeface="Times New Roman"/>
              </a:rPr>
              <a:t>(</a:t>
            </a:r>
            <a:r>
              <a:rPr sz="4000" spc="-615" dirty="0">
                <a:latin typeface="Times New Roman"/>
                <a:cs typeface="Times New Roman"/>
              </a:rPr>
              <a:t> </a:t>
            </a:r>
            <a:r>
              <a:rPr sz="4000" i="1" spc="335" dirty="0">
                <a:latin typeface="Times New Roman"/>
                <a:cs typeface="Times New Roman"/>
              </a:rPr>
              <a:t>A</a:t>
            </a:r>
            <a:r>
              <a:rPr sz="4000" spc="10" dirty="0">
                <a:latin typeface="Symbol"/>
                <a:cs typeface="Symbol"/>
              </a:rPr>
              <a:t></a:t>
            </a:r>
            <a:r>
              <a:rPr sz="4000" spc="-530" dirty="0">
                <a:latin typeface="Times New Roman"/>
                <a:cs typeface="Times New Roman"/>
              </a:rPr>
              <a:t> </a:t>
            </a:r>
            <a:r>
              <a:rPr sz="4000" i="1" spc="-50" dirty="0">
                <a:latin typeface="Times New Roman"/>
                <a:cs typeface="Times New Roman"/>
              </a:rPr>
              <a:t>k</a:t>
            </a:r>
            <a:r>
              <a:rPr sz="4000" i="1" spc="75" dirty="0">
                <a:latin typeface="Times New Roman"/>
                <a:cs typeface="Times New Roman"/>
              </a:rPr>
              <a:t>B</a:t>
            </a:r>
            <a:r>
              <a:rPr sz="4000" spc="5" dirty="0">
                <a:latin typeface="Times New Roman"/>
                <a:cs typeface="Times New Roman"/>
              </a:rPr>
              <a:t>)</a:t>
            </a:r>
            <a:r>
              <a:rPr sz="4000" spc="-360" dirty="0">
                <a:latin typeface="Times New Roman"/>
                <a:cs typeface="Times New Roman"/>
              </a:rPr>
              <a:t> </a:t>
            </a:r>
            <a:r>
              <a:rPr sz="4000" spc="10" dirty="0">
                <a:latin typeface="Symbol"/>
                <a:cs typeface="Symbol"/>
              </a:rPr>
              <a:t></a:t>
            </a:r>
            <a:r>
              <a:rPr sz="4000" spc="-434" dirty="0">
                <a:latin typeface="Times New Roman"/>
                <a:cs typeface="Times New Roman"/>
              </a:rPr>
              <a:t> </a:t>
            </a:r>
            <a:r>
              <a:rPr sz="4000" spc="5" dirty="0">
                <a:latin typeface="Times New Roman"/>
                <a:cs typeface="Times New Roman"/>
              </a:rPr>
              <a:t>(</a:t>
            </a:r>
            <a:r>
              <a:rPr sz="4000" spc="-610" dirty="0">
                <a:latin typeface="Times New Roman"/>
                <a:cs typeface="Times New Roman"/>
              </a:rPr>
              <a:t> </a:t>
            </a:r>
            <a:r>
              <a:rPr sz="4000" i="1" spc="325" dirty="0">
                <a:latin typeface="Times New Roman"/>
                <a:cs typeface="Times New Roman"/>
              </a:rPr>
              <a:t>A</a:t>
            </a:r>
            <a:r>
              <a:rPr sz="4000" spc="10" dirty="0">
                <a:latin typeface="Symbol"/>
                <a:cs typeface="Symbol"/>
              </a:rPr>
              <a:t></a:t>
            </a:r>
            <a:r>
              <a:rPr sz="4000" spc="-525" dirty="0">
                <a:latin typeface="Times New Roman"/>
                <a:cs typeface="Times New Roman"/>
              </a:rPr>
              <a:t> </a:t>
            </a:r>
            <a:r>
              <a:rPr sz="4000" i="1" spc="-50" dirty="0">
                <a:latin typeface="Times New Roman"/>
                <a:cs typeface="Times New Roman"/>
              </a:rPr>
              <a:t>k</a:t>
            </a:r>
            <a:r>
              <a:rPr sz="4000" i="1" spc="70" dirty="0">
                <a:latin typeface="Times New Roman"/>
                <a:cs typeface="Times New Roman"/>
              </a:rPr>
              <a:t>B</a:t>
            </a:r>
            <a:r>
              <a:rPr sz="4000" spc="5" dirty="0">
                <a:latin typeface="Times New Roman"/>
                <a:cs typeface="Times New Roman"/>
              </a:rPr>
              <a:t>)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i="1" spc="-60" dirty="0">
                <a:latin typeface="Times New Roman"/>
                <a:cs typeface="Times New Roman"/>
              </a:rPr>
              <a:t>B</a:t>
            </a:r>
            <a:r>
              <a:rPr sz="4000" dirty="0">
                <a:latin typeface="Times New Roman"/>
                <a:cs typeface="Times New Roman"/>
              </a:rPr>
              <a:t>;  </a:t>
            </a:r>
            <a:r>
              <a:rPr sz="4000" i="1" spc="5" dirty="0">
                <a:latin typeface="Times New Roman"/>
                <a:cs typeface="Times New Roman"/>
              </a:rPr>
              <a:t>k</a:t>
            </a:r>
            <a:r>
              <a:rPr sz="4000" i="1" spc="-200" dirty="0">
                <a:latin typeface="Times New Roman"/>
                <a:cs typeface="Times New Roman"/>
              </a:rPr>
              <a:t> </a:t>
            </a:r>
            <a:r>
              <a:rPr sz="4000" spc="10" dirty="0">
                <a:latin typeface="Symbol"/>
                <a:cs typeface="Symbol"/>
              </a:rPr>
              <a:t></a:t>
            </a:r>
            <a:r>
              <a:rPr sz="4000" spc="-130" dirty="0">
                <a:latin typeface="Times New Roman"/>
                <a:cs typeface="Times New Roman"/>
              </a:rPr>
              <a:t> </a:t>
            </a:r>
            <a:r>
              <a:rPr sz="4000" i="1" spc="-145" dirty="0">
                <a:latin typeface="Times New Roman"/>
                <a:cs typeface="Times New Roman"/>
              </a:rPr>
              <a:t>m</a:t>
            </a:r>
            <a:r>
              <a:rPr sz="4000" spc="-145" dirty="0">
                <a:latin typeface="Times New Roman"/>
                <a:cs typeface="Times New Roman"/>
              </a:rPr>
              <a:t>ax</a:t>
            </a:r>
            <a:r>
              <a:rPr sz="8850" spc="-217" baseline="-3766" dirty="0">
                <a:latin typeface="Symbol"/>
                <a:cs typeface="Symbol"/>
              </a:rPr>
              <a:t></a:t>
            </a:r>
            <a:r>
              <a:rPr sz="4000" i="1" spc="-145" dirty="0">
                <a:latin typeface="Times New Roman"/>
                <a:cs typeface="Times New Roman"/>
              </a:rPr>
              <a:t>k</a:t>
            </a:r>
            <a:r>
              <a:rPr sz="4000" i="1" spc="380" dirty="0">
                <a:latin typeface="Times New Roman"/>
                <a:cs typeface="Times New Roman"/>
              </a:rPr>
              <a:t> </a:t>
            </a:r>
            <a:r>
              <a:rPr sz="4000" spc="5" dirty="0">
                <a:latin typeface="Times New Roman"/>
                <a:cs typeface="Times New Roman"/>
              </a:rPr>
              <a:t>(</a:t>
            </a:r>
            <a:r>
              <a:rPr sz="4000" spc="-620" dirty="0">
                <a:latin typeface="Times New Roman"/>
                <a:cs typeface="Times New Roman"/>
              </a:rPr>
              <a:t> </a:t>
            </a:r>
            <a:r>
              <a:rPr sz="4000" i="1" spc="175" dirty="0">
                <a:latin typeface="Times New Roman"/>
                <a:cs typeface="Times New Roman"/>
              </a:rPr>
              <a:t>A</a:t>
            </a:r>
            <a:r>
              <a:rPr sz="4000" spc="175" dirty="0">
                <a:latin typeface="Symbol"/>
                <a:cs typeface="Symbol"/>
              </a:rPr>
              <a:t></a:t>
            </a:r>
            <a:r>
              <a:rPr sz="4000" spc="-540" dirty="0">
                <a:latin typeface="Times New Roman"/>
                <a:cs typeface="Times New Roman"/>
              </a:rPr>
              <a:t> </a:t>
            </a:r>
            <a:r>
              <a:rPr sz="4000" i="1" spc="10" dirty="0">
                <a:latin typeface="Times New Roman"/>
                <a:cs typeface="Times New Roman"/>
              </a:rPr>
              <a:t>kB</a:t>
            </a:r>
            <a:r>
              <a:rPr sz="4000" spc="10" dirty="0">
                <a:latin typeface="Times New Roman"/>
                <a:cs typeface="Times New Roman"/>
              </a:rPr>
              <a:t>)</a:t>
            </a:r>
            <a:r>
              <a:rPr sz="4000" spc="-484" dirty="0">
                <a:latin typeface="Times New Roman"/>
                <a:cs typeface="Times New Roman"/>
              </a:rPr>
              <a:t> </a:t>
            </a:r>
            <a:r>
              <a:rPr sz="4000" spc="10" dirty="0">
                <a:latin typeface="Symbol"/>
                <a:cs typeface="Symbol"/>
              </a:rPr>
              <a:t></a:t>
            </a:r>
            <a:r>
              <a:rPr sz="4000" spc="-195" dirty="0">
                <a:latin typeface="Times New Roman"/>
                <a:cs typeface="Times New Roman"/>
              </a:rPr>
              <a:t> </a:t>
            </a:r>
            <a:r>
              <a:rPr sz="4000" spc="-525" dirty="0">
                <a:latin typeface="Symbol"/>
                <a:cs typeface="Symbol"/>
              </a:rPr>
              <a:t></a:t>
            </a:r>
            <a:r>
              <a:rPr sz="8850" spc="-787" baseline="-3766" dirty="0">
                <a:latin typeface="Symbol"/>
                <a:cs typeface="Symbol"/>
              </a:rPr>
              <a:t></a:t>
            </a:r>
            <a:endParaRPr sz="8850" baseline="-3766">
              <a:latin typeface="Symbol"/>
              <a:cs typeface="Symbol"/>
            </a:endParaRPr>
          </a:p>
          <a:p>
            <a:pPr marL="559435">
              <a:lnSpc>
                <a:spcPct val="100000"/>
              </a:lnSpc>
              <a:spcBef>
                <a:spcPts val="2175"/>
              </a:spcBef>
              <a:tabLst>
                <a:tab pos="1216660" algn="l"/>
              </a:tabLst>
            </a:pPr>
            <a:r>
              <a:rPr sz="4000" i="1" spc="95" dirty="0">
                <a:latin typeface="Times New Roman"/>
                <a:cs typeface="Times New Roman"/>
              </a:rPr>
              <a:t>A	B</a:t>
            </a:r>
            <a:r>
              <a:rPr sz="4000" i="1" spc="-150" dirty="0">
                <a:latin typeface="Times New Roman"/>
                <a:cs typeface="Times New Roman"/>
              </a:rPr>
              <a:t> </a:t>
            </a:r>
            <a:r>
              <a:rPr sz="4000" spc="85" dirty="0">
                <a:latin typeface="Symbol"/>
                <a:cs typeface="Symbol"/>
              </a:rPr>
              <a:t></a:t>
            </a:r>
            <a:r>
              <a:rPr sz="4000" spc="-260" dirty="0">
                <a:latin typeface="Times New Roman"/>
                <a:cs typeface="Times New Roman"/>
              </a:rPr>
              <a:t> </a:t>
            </a:r>
            <a:r>
              <a:rPr sz="4000" spc="235" dirty="0">
                <a:latin typeface="Times New Roman"/>
                <a:cs typeface="Times New Roman"/>
              </a:rPr>
              <a:t>(</a:t>
            </a:r>
            <a:r>
              <a:rPr sz="4000" i="1" spc="235" dirty="0">
                <a:latin typeface="Times New Roman"/>
                <a:cs typeface="Times New Roman"/>
              </a:rPr>
              <a:t>A</a:t>
            </a:r>
            <a:r>
              <a:rPr sz="4000" i="1" spc="-25" dirty="0">
                <a:latin typeface="Times New Roman"/>
                <a:cs typeface="Times New Roman"/>
              </a:rPr>
              <a:t> </a:t>
            </a:r>
            <a:r>
              <a:rPr sz="4000" spc="114" dirty="0">
                <a:latin typeface="Symbol"/>
                <a:cs typeface="Symbol"/>
              </a:rPr>
              <a:t></a:t>
            </a:r>
            <a:r>
              <a:rPr sz="4000" spc="-515" dirty="0">
                <a:latin typeface="Times New Roman"/>
                <a:cs typeface="Times New Roman"/>
              </a:rPr>
              <a:t> </a:t>
            </a:r>
            <a:r>
              <a:rPr sz="4000" i="1" spc="75" dirty="0">
                <a:latin typeface="Times New Roman"/>
                <a:cs typeface="Times New Roman"/>
              </a:rPr>
              <a:t>B</a:t>
            </a:r>
            <a:r>
              <a:rPr sz="4000" spc="75" dirty="0">
                <a:latin typeface="Times New Roman"/>
                <a:cs typeface="Times New Roman"/>
              </a:rPr>
              <a:t>)</a:t>
            </a:r>
            <a:r>
              <a:rPr sz="4000" spc="125" dirty="0">
                <a:latin typeface="Times New Roman"/>
                <a:cs typeface="Times New Roman"/>
              </a:rPr>
              <a:t> </a:t>
            </a:r>
            <a:r>
              <a:rPr sz="4000" spc="114" dirty="0">
                <a:latin typeface="Symbol"/>
                <a:cs typeface="Symbol"/>
              </a:rPr>
              <a:t></a:t>
            </a:r>
            <a:r>
              <a:rPr sz="4000" spc="-380" dirty="0">
                <a:latin typeface="Times New Roman"/>
                <a:cs typeface="Times New Roman"/>
              </a:rPr>
              <a:t> </a:t>
            </a:r>
            <a:r>
              <a:rPr sz="4000" i="1" spc="95" dirty="0">
                <a:latin typeface="Times New Roman"/>
                <a:cs typeface="Times New Roman"/>
              </a:rPr>
              <a:t>B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85063" y="5562596"/>
            <a:ext cx="2006031" cy="678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6595">
              <a:lnSpc>
                <a:spcPct val="100000"/>
              </a:lnSpc>
              <a:spcBef>
                <a:spcPts val="100"/>
              </a:spcBef>
            </a:pPr>
            <a:r>
              <a:rPr dirty="0"/>
              <a:t>BÀI GIẢNG MÔN: </a:t>
            </a:r>
            <a:r>
              <a:rPr spc="15" dirty="0"/>
              <a:t>XỬ </a:t>
            </a:r>
            <a:r>
              <a:rPr dirty="0"/>
              <a:t>LÝ</a:t>
            </a:r>
            <a:r>
              <a:rPr spc="-160" dirty="0"/>
              <a:t> </a:t>
            </a:r>
            <a:r>
              <a:rPr dirty="0"/>
              <a:t>ẢNH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859281"/>
            <a:ext cx="83007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2800" spc="-5" dirty="0">
                <a:latin typeface="Times New Roman"/>
                <a:cs typeface="Times New Roman"/>
              </a:rPr>
              <a:t>Trình tự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bước </a:t>
            </a:r>
            <a:r>
              <a:rPr sz="2800" dirty="0">
                <a:latin typeface="Times New Roman"/>
                <a:cs typeface="Times New Roman"/>
              </a:rPr>
              <a:t>trong </a:t>
            </a:r>
            <a:r>
              <a:rPr sz="2800" spc="-5" dirty="0">
                <a:latin typeface="Times New Roman"/>
                <a:cs typeface="Times New Roman"/>
              </a:rPr>
              <a:t>thuật toán được diễn tả trong  bảng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sau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00" y="1752600"/>
            <a:ext cx="9067799" cy="464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00076"/>
            <a:ext cx="8438515" cy="17138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574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1645"/>
              </a:spcBef>
              <a:buFont typeface="Wingdings"/>
              <a:buChar char=""/>
              <a:tabLst>
                <a:tab pos="469265" algn="l"/>
                <a:tab pos="469900" algn="l"/>
                <a:tab pos="5166995" algn="l"/>
              </a:tabLst>
            </a:pPr>
            <a:r>
              <a:rPr sz="2800" spc="-5" dirty="0">
                <a:latin typeface="Times New Roman"/>
                <a:cs typeface="Times New Roman"/>
              </a:rPr>
              <a:t>Ví </a:t>
            </a:r>
            <a:r>
              <a:rPr sz="2800" dirty="0">
                <a:latin typeface="Times New Roman"/>
                <a:cs typeface="Times New Roman"/>
              </a:rPr>
              <a:t>dụ </a:t>
            </a:r>
            <a:r>
              <a:rPr sz="2800" spc="-5" dirty="0">
                <a:latin typeface="Times New Roman"/>
                <a:cs typeface="Times New Roman"/>
              </a:rPr>
              <a:t>. Làm xương ảnh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A,</a:t>
            </a:r>
            <a:r>
              <a:rPr sz="2800" dirty="0">
                <a:latin typeface="Times New Roman"/>
                <a:cs typeface="Times New Roman"/>
              </a:rPr>
              <a:t> bằng	</a:t>
            </a:r>
            <a:r>
              <a:rPr sz="2800" spc="-5" dirty="0">
                <a:latin typeface="Times New Roman"/>
                <a:cs typeface="Times New Roman"/>
              </a:rPr>
              <a:t>phần tử cấu </a:t>
            </a:r>
            <a:r>
              <a:rPr sz="2800" dirty="0">
                <a:latin typeface="Times New Roman"/>
                <a:cs typeface="Times New Roman"/>
              </a:rPr>
              <a:t>trúc 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như  hình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sau: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6356" y="2510378"/>
            <a:ext cx="379095" cy="469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2900" spc="-95" dirty="0">
                <a:latin typeface="Symbol"/>
                <a:cs typeface="Symbol"/>
              </a:rPr>
              <a:t></a:t>
            </a:r>
            <a:r>
              <a:rPr sz="4350" spc="-142" baseline="-25862" dirty="0">
                <a:latin typeface="Times New Roman"/>
                <a:cs typeface="Times New Roman"/>
              </a:rPr>
              <a:t>1</a:t>
            </a:r>
            <a:endParaRPr sz="4350" baseline="-25862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0122" y="2510378"/>
            <a:ext cx="419734" cy="469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4350" spc="97" baseline="-25862" dirty="0">
                <a:latin typeface="Times New Roman"/>
                <a:cs typeface="Times New Roman"/>
              </a:rPr>
              <a:t>0</a:t>
            </a:r>
            <a:r>
              <a:rPr sz="2900" spc="65" dirty="0">
                <a:latin typeface="Symbol"/>
                <a:cs typeface="Symbol"/>
              </a:rPr>
              <a:t>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06556" y="3574782"/>
            <a:ext cx="167640" cy="469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00" spc="5" dirty="0">
                <a:latin typeface="Symbol"/>
                <a:cs typeface="Symbol"/>
              </a:rPr>
              <a:t>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6356" y="4284559"/>
            <a:ext cx="379095" cy="469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2900" spc="-95" dirty="0">
                <a:latin typeface="Symbol"/>
                <a:cs typeface="Symbol"/>
              </a:rPr>
              <a:t></a:t>
            </a:r>
            <a:r>
              <a:rPr sz="4350" spc="-142" baseline="-9578" dirty="0">
                <a:latin typeface="Times New Roman"/>
                <a:cs typeface="Times New Roman"/>
              </a:rPr>
              <a:t>1</a:t>
            </a:r>
            <a:endParaRPr sz="4350" baseline="-9578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7159" y="4284559"/>
            <a:ext cx="422909" cy="469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4350" spc="112" baseline="-9578" dirty="0">
                <a:latin typeface="Times New Roman"/>
                <a:cs typeface="Times New Roman"/>
              </a:rPr>
              <a:t>1</a:t>
            </a:r>
            <a:r>
              <a:rPr sz="2900" spc="75" dirty="0">
                <a:latin typeface="Symbol"/>
                <a:cs typeface="Symbol"/>
              </a:rPr>
              <a:t>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1756" y="4639064"/>
            <a:ext cx="167640" cy="469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00" spc="5" dirty="0">
                <a:latin typeface="Symbol"/>
                <a:cs typeface="Symbol"/>
              </a:rPr>
              <a:t>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06556" y="4639064"/>
            <a:ext cx="167640" cy="469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00" spc="5" dirty="0">
                <a:latin typeface="Symbol"/>
                <a:cs typeface="Symbol"/>
              </a:rPr>
              <a:t>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2387" y="2015544"/>
            <a:ext cx="4157979" cy="391287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582930" algn="ctr">
              <a:lnSpc>
                <a:spcPct val="100000"/>
              </a:lnSpc>
              <a:spcBef>
                <a:spcPts val="990"/>
              </a:spcBef>
              <a:tabLst>
                <a:tab pos="1162685" algn="l"/>
                <a:tab pos="1624965" algn="l"/>
                <a:tab pos="2087880" algn="l"/>
                <a:tab pos="2584450" algn="l"/>
                <a:tab pos="3110865" algn="l"/>
                <a:tab pos="3636645" algn="l"/>
              </a:tabLst>
            </a:pPr>
            <a:r>
              <a:rPr sz="4350" spc="-142" baseline="-4789" dirty="0">
                <a:latin typeface="Symbol"/>
                <a:cs typeface="Symbol"/>
              </a:rPr>
              <a:t></a:t>
            </a:r>
            <a:r>
              <a:rPr sz="2900" spc="-95" dirty="0">
                <a:latin typeface="Times New Roman"/>
                <a:cs typeface="Times New Roman"/>
              </a:rPr>
              <a:t>1	</a:t>
            </a:r>
            <a:r>
              <a:rPr sz="2900" spc="5" dirty="0">
                <a:latin typeface="Times New Roman"/>
                <a:cs typeface="Times New Roman"/>
              </a:rPr>
              <a:t>1	1	1	0	0	</a:t>
            </a:r>
            <a:r>
              <a:rPr sz="2900" spc="65" dirty="0">
                <a:latin typeface="Times New Roman"/>
                <a:cs typeface="Times New Roman"/>
              </a:rPr>
              <a:t>0</a:t>
            </a:r>
            <a:r>
              <a:rPr sz="4350" spc="97" baseline="-4789" dirty="0">
                <a:latin typeface="Symbol"/>
                <a:cs typeface="Symbol"/>
              </a:rPr>
              <a:t></a:t>
            </a:r>
            <a:endParaRPr sz="4350" baseline="-4789">
              <a:latin typeface="Symbol"/>
              <a:cs typeface="Symbol"/>
            </a:endParaRPr>
          </a:p>
          <a:p>
            <a:pPr marL="582930" algn="ctr">
              <a:lnSpc>
                <a:spcPct val="100000"/>
              </a:lnSpc>
              <a:spcBef>
                <a:spcPts val="890"/>
              </a:spcBef>
              <a:tabLst>
                <a:tab pos="1162685" algn="l"/>
                <a:tab pos="1624965" algn="l"/>
                <a:tab pos="2087880" algn="l"/>
                <a:tab pos="2584450" algn="l"/>
                <a:tab pos="3110865" algn="l"/>
                <a:tab pos="3837304" algn="l"/>
              </a:tabLst>
            </a:pPr>
            <a:r>
              <a:rPr sz="4350" spc="7" baseline="-27777" dirty="0">
                <a:latin typeface="Symbol"/>
                <a:cs typeface="Symbol"/>
              </a:rPr>
              <a:t></a:t>
            </a:r>
            <a:r>
              <a:rPr sz="4350" spc="7" baseline="-27777" dirty="0">
                <a:latin typeface="Times New Roman"/>
                <a:cs typeface="Times New Roman"/>
              </a:rPr>
              <a:t>	</a:t>
            </a:r>
            <a:r>
              <a:rPr sz="2900" spc="5" dirty="0">
                <a:latin typeface="Times New Roman"/>
                <a:cs typeface="Times New Roman"/>
              </a:rPr>
              <a:t>1	1	1	0	0	</a:t>
            </a:r>
            <a:r>
              <a:rPr sz="4350" spc="7" baseline="-27777" dirty="0">
                <a:latin typeface="Symbol"/>
                <a:cs typeface="Symbol"/>
              </a:rPr>
              <a:t></a:t>
            </a:r>
            <a:endParaRPr sz="4350" baseline="-27777">
              <a:latin typeface="Symbol"/>
              <a:cs typeface="Symbol"/>
            </a:endParaRPr>
          </a:p>
          <a:p>
            <a:pPr marL="582930" algn="ctr">
              <a:lnSpc>
                <a:spcPct val="100000"/>
              </a:lnSpc>
              <a:spcBef>
                <a:spcPts val="894"/>
              </a:spcBef>
              <a:tabLst>
                <a:tab pos="1162685" algn="l"/>
                <a:tab pos="1624965" algn="l"/>
                <a:tab pos="2087880" algn="l"/>
                <a:tab pos="2584450" algn="l"/>
                <a:tab pos="3110865" algn="l"/>
                <a:tab pos="3636645" algn="l"/>
              </a:tabLst>
            </a:pPr>
            <a:r>
              <a:rPr sz="4350" spc="-142" baseline="2873" dirty="0">
                <a:latin typeface="Symbol"/>
                <a:cs typeface="Symbol"/>
              </a:rPr>
              <a:t></a:t>
            </a:r>
            <a:r>
              <a:rPr sz="2900" spc="-95" dirty="0">
                <a:latin typeface="Times New Roman"/>
                <a:cs typeface="Times New Roman"/>
              </a:rPr>
              <a:t>1	</a:t>
            </a:r>
            <a:r>
              <a:rPr sz="2900" spc="5" dirty="0">
                <a:latin typeface="Times New Roman"/>
                <a:cs typeface="Times New Roman"/>
              </a:rPr>
              <a:t>1	1	1	0	0	</a:t>
            </a:r>
            <a:r>
              <a:rPr sz="2900" spc="65" dirty="0">
                <a:latin typeface="Times New Roman"/>
                <a:cs typeface="Times New Roman"/>
              </a:rPr>
              <a:t>0</a:t>
            </a:r>
            <a:r>
              <a:rPr sz="4350" spc="97" baseline="2873" dirty="0">
                <a:latin typeface="Symbol"/>
                <a:cs typeface="Symbol"/>
              </a:rPr>
              <a:t></a:t>
            </a:r>
            <a:endParaRPr sz="4350" baseline="2873">
              <a:latin typeface="Symbol"/>
              <a:cs typeface="Symbol"/>
            </a:endParaRPr>
          </a:p>
          <a:p>
            <a:pPr marL="76200">
              <a:lnSpc>
                <a:spcPts val="2280"/>
              </a:lnSpc>
              <a:spcBef>
                <a:spcPts val="890"/>
              </a:spcBef>
              <a:tabLst>
                <a:tab pos="1251585" algn="l"/>
                <a:tab pos="1713864" algn="l"/>
                <a:tab pos="2176780" algn="l"/>
                <a:tab pos="2670810" algn="l"/>
                <a:tab pos="3196590" algn="l"/>
                <a:tab pos="3722370" algn="l"/>
              </a:tabLst>
            </a:pPr>
            <a:r>
              <a:rPr sz="2900" i="1" spc="5" dirty="0">
                <a:latin typeface="Times New Roman"/>
                <a:cs typeface="Times New Roman"/>
              </a:rPr>
              <a:t>A</a:t>
            </a:r>
            <a:r>
              <a:rPr sz="2900" i="1" spc="-145" dirty="0">
                <a:latin typeface="Times New Roman"/>
                <a:cs typeface="Times New Roman"/>
              </a:rPr>
              <a:t> </a:t>
            </a:r>
            <a:r>
              <a:rPr sz="2900" spc="5" dirty="0">
                <a:latin typeface="Symbol"/>
                <a:cs typeface="Symbol"/>
              </a:rPr>
              <a:t>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4350" spc="7" baseline="32567" dirty="0">
                <a:latin typeface="Symbol"/>
                <a:cs typeface="Symbol"/>
              </a:rPr>
              <a:t></a:t>
            </a:r>
            <a:r>
              <a:rPr sz="4350" spc="7" baseline="32567" dirty="0">
                <a:latin typeface="Times New Roman"/>
                <a:cs typeface="Times New Roman"/>
              </a:rPr>
              <a:t>	</a:t>
            </a:r>
            <a:r>
              <a:rPr sz="2900" spc="5" dirty="0">
                <a:latin typeface="Times New Roman"/>
                <a:cs typeface="Times New Roman"/>
              </a:rPr>
              <a:t>1	1	1	1	1	1</a:t>
            </a:r>
            <a:endParaRPr sz="2900">
              <a:latin typeface="Times New Roman"/>
              <a:cs typeface="Times New Roman"/>
            </a:endParaRPr>
          </a:p>
          <a:p>
            <a:pPr marL="582930" algn="ctr">
              <a:lnSpc>
                <a:spcPts val="2185"/>
              </a:lnSpc>
              <a:tabLst>
                <a:tab pos="3837304" algn="l"/>
              </a:tabLst>
            </a:pPr>
            <a:r>
              <a:rPr sz="2900" spc="-95" dirty="0">
                <a:latin typeface="Symbol"/>
                <a:cs typeface="Symbol"/>
              </a:rPr>
              <a:t></a:t>
            </a:r>
            <a:r>
              <a:rPr sz="4350" spc="-142" baseline="21072" dirty="0">
                <a:latin typeface="Times New Roman"/>
                <a:cs typeface="Times New Roman"/>
              </a:rPr>
              <a:t>1	</a:t>
            </a:r>
            <a:r>
              <a:rPr sz="2900" spc="5" dirty="0">
                <a:latin typeface="Symbol"/>
                <a:cs typeface="Symbol"/>
              </a:rPr>
              <a:t></a:t>
            </a:r>
            <a:endParaRPr sz="2900">
              <a:latin typeface="Symbol"/>
              <a:cs typeface="Symbol"/>
            </a:endParaRPr>
          </a:p>
          <a:p>
            <a:pPr marL="1251585">
              <a:lnSpc>
                <a:spcPts val="3390"/>
              </a:lnSpc>
              <a:tabLst>
                <a:tab pos="1713864" algn="l"/>
                <a:tab pos="2176780" algn="l"/>
                <a:tab pos="2670810" algn="l"/>
                <a:tab pos="3196590" algn="l"/>
              </a:tabLst>
            </a:pPr>
            <a:r>
              <a:rPr sz="2900" spc="5" dirty="0">
                <a:latin typeface="Times New Roman"/>
                <a:cs typeface="Times New Roman"/>
              </a:rPr>
              <a:t>1	1	1	1	1</a:t>
            </a:r>
            <a:endParaRPr sz="2900">
              <a:latin typeface="Times New Roman"/>
              <a:cs typeface="Times New Roman"/>
            </a:endParaRPr>
          </a:p>
          <a:p>
            <a:pPr marL="582930" algn="ctr">
              <a:lnSpc>
                <a:spcPct val="100000"/>
              </a:lnSpc>
              <a:spcBef>
                <a:spcPts val="894"/>
              </a:spcBef>
              <a:tabLst>
                <a:tab pos="1162685" algn="l"/>
                <a:tab pos="1624965" algn="l"/>
                <a:tab pos="2087880" algn="l"/>
                <a:tab pos="2581910" algn="l"/>
                <a:tab pos="3107690" algn="l"/>
                <a:tab pos="3633470" algn="l"/>
              </a:tabLst>
            </a:pPr>
            <a:r>
              <a:rPr sz="4350" spc="-142" baseline="-13409" dirty="0">
                <a:latin typeface="Symbol"/>
                <a:cs typeface="Symbol"/>
              </a:rPr>
              <a:t></a:t>
            </a:r>
            <a:r>
              <a:rPr sz="2900" spc="-95" dirty="0">
                <a:latin typeface="Times New Roman"/>
                <a:cs typeface="Times New Roman"/>
              </a:rPr>
              <a:t>1	</a:t>
            </a:r>
            <a:r>
              <a:rPr sz="2900" spc="5" dirty="0">
                <a:latin typeface="Times New Roman"/>
                <a:cs typeface="Times New Roman"/>
              </a:rPr>
              <a:t>1	1	1	1	1	</a:t>
            </a:r>
            <a:r>
              <a:rPr sz="2900" spc="75" dirty="0">
                <a:latin typeface="Times New Roman"/>
                <a:cs typeface="Times New Roman"/>
              </a:rPr>
              <a:t>1</a:t>
            </a:r>
            <a:r>
              <a:rPr sz="4350" spc="112" baseline="-13409" dirty="0">
                <a:latin typeface="Symbol"/>
                <a:cs typeface="Symbol"/>
              </a:rPr>
              <a:t></a:t>
            </a:r>
            <a:endParaRPr sz="4350" baseline="-13409">
              <a:latin typeface="Symbol"/>
              <a:cs typeface="Symbol"/>
            </a:endParaRPr>
          </a:p>
          <a:p>
            <a:pPr marL="582930" algn="ctr">
              <a:lnSpc>
                <a:spcPct val="100000"/>
              </a:lnSpc>
              <a:spcBef>
                <a:spcPts val="890"/>
              </a:spcBef>
              <a:tabLst>
                <a:tab pos="1162685" algn="l"/>
                <a:tab pos="1624965" algn="l"/>
                <a:tab pos="2087880" algn="l"/>
                <a:tab pos="2581910" algn="l"/>
                <a:tab pos="3107690" algn="l"/>
                <a:tab pos="3633470" algn="l"/>
              </a:tabLst>
            </a:pPr>
            <a:r>
              <a:rPr sz="4350" spc="-652" baseline="16283" dirty="0">
                <a:latin typeface="Symbol"/>
                <a:cs typeface="Symbol"/>
              </a:rPr>
              <a:t></a:t>
            </a:r>
            <a:r>
              <a:rPr sz="4350" spc="-652" baseline="-13409" dirty="0">
                <a:latin typeface="Symbol"/>
                <a:cs typeface="Symbol"/>
              </a:rPr>
              <a:t></a:t>
            </a:r>
            <a:r>
              <a:rPr sz="2900" spc="-434" dirty="0">
                <a:latin typeface="Times New Roman"/>
                <a:cs typeface="Times New Roman"/>
              </a:rPr>
              <a:t>1	</a:t>
            </a:r>
            <a:r>
              <a:rPr sz="2900" spc="5" dirty="0">
                <a:latin typeface="Times New Roman"/>
                <a:cs typeface="Times New Roman"/>
              </a:rPr>
              <a:t>1	1	1	1	1	</a:t>
            </a:r>
            <a:r>
              <a:rPr sz="2900" spc="-320" dirty="0">
                <a:latin typeface="Times New Roman"/>
                <a:cs typeface="Times New Roman"/>
              </a:rPr>
              <a:t>1</a:t>
            </a:r>
            <a:r>
              <a:rPr sz="4350" spc="-480" baseline="16283" dirty="0">
                <a:latin typeface="Symbol"/>
                <a:cs typeface="Symbol"/>
              </a:rPr>
              <a:t></a:t>
            </a:r>
            <a:r>
              <a:rPr sz="4350" spc="-480" baseline="-13409" dirty="0">
                <a:latin typeface="Symbol"/>
                <a:cs typeface="Symbol"/>
              </a:rPr>
              <a:t></a:t>
            </a:r>
            <a:endParaRPr sz="4350" baseline="-13409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84461" y="3622021"/>
            <a:ext cx="211454" cy="469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00" spc="10" dirty="0">
                <a:latin typeface="Times New Roman"/>
                <a:cs typeface="Times New Roman"/>
              </a:rPr>
              <a:t>1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57263" y="3066436"/>
            <a:ext cx="1635760" cy="158115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R="5080" algn="ctr">
              <a:lnSpc>
                <a:spcPts val="3254"/>
              </a:lnSpc>
              <a:spcBef>
                <a:spcPts val="115"/>
              </a:spcBef>
              <a:tabLst>
                <a:tab pos="675640" algn="l"/>
                <a:tab pos="1204595" algn="l"/>
              </a:tabLst>
            </a:pPr>
            <a:r>
              <a:rPr sz="4350" spc="75" baseline="-4789" dirty="0">
                <a:latin typeface="Symbol"/>
                <a:cs typeface="Symbol"/>
              </a:rPr>
              <a:t></a:t>
            </a:r>
            <a:r>
              <a:rPr sz="2900" spc="50" dirty="0">
                <a:latin typeface="Times New Roman"/>
                <a:cs typeface="Times New Roman"/>
              </a:rPr>
              <a:t>0	</a:t>
            </a:r>
            <a:r>
              <a:rPr sz="2900" spc="10" dirty="0">
                <a:latin typeface="Times New Roman"/>
                <a:cs typeface="Times New Roman"/>
              </a:rPr>
              <a:t>1	</a:t>
            </a:r>
            <a:r>
              <a:rPr sz="2900" spc="60" dirty="0">
                <a:latin typeface="Times New Roman"/>
                <a:cs typeface="Times New Roman"/>
              </a:rPr>
              <a:t>0</a:t>
            </a:r>
            <a:r>
              <a:rPr sz="4350" spc="89" baseline="-4789" dirty="0">
                <a:latin typeface="Symbol"/>
                <a:cs typeface="Symbol"/>
              </a:rPr>
              <a:t></a:t>
            </a:r>
            <a:endParaRPr sz="4350" baseline="-4789">
              <a:latin typeface="Symbol"/>
              <a:cs typeface="Symbol"/>
            </a:endParaRPr>
          </a:p>
          <a:p>
            <a:pPr marR="5080" algn="ctr">
              <a:lnSpc>
                <a:spcPts val="3254"/>
              </a:lnSpc>
              <a:tabLst>
                <a:tab pos="678180" algn="l"/>
                <a:tab pos="1403350" algn="l"/>
              </a:tabLst>
            </a:pPr>
            <a:r>
              <a:rPr sz="2900" spc="10" dirty="0">
                <a:latin typeface="Symbol"/>
                <a:cs typeface="Symbol"/>
              </a:rPr>
              <a:t></a:t>
            </a:r>
            <a:r>
              <a:rPr sz="2900" spc="10" dirty="0">
                <a:latin typeface="Times New Roman"/>
                <a:cs typeface="Times New Roman"/>
              </a:rPr>
              <a:t>	</a:t>
            </a:r>
            <a:r>
              <a:rPr sz="4350" spc="15" baseline="-25862" dirty="0">
                <a:latin typeface="Times New Roman"/>
                <a:cs typeface="Times New Roman"/>
              </a:rPr>
              <a:t>0	</a:t>
            </a:r>
            <a:r>
              <a:rPr sz="2900" spc="10" dirty="0">
                <a:latin typeface="Symbol"/>
                <a:cs typeface="Symbol"/>
              </a:rPr>
              <a:t></a:t>
            </a:r>
            <a:endParaRPr sz="2900">
              <a:latin typeface="Symbol"/>
              <a:cs typeface="Symbol"/>
            </a:endParaRPr>
          </a:p>
          <a:p>
            <a:pPr marR="12700" algn="ctr">
              <a:lnSpc>
                <a:spcPct val="100000"/>
              </a:lnSpc>
              <a:spcBef>
                <a:spcPts val="2240"/>
              </a:spcBef>
            </a:pPr>
            <a:r>
              <a:rPr sz="2900" spc="10" dirty="0">
                <a:latin typeface="Times New Roman"/>
                <a:cs typeface="Times New Roman"/>
              </a:rPr>
              <a:t>1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69816" y="3622021"/>
            <a:ext cx="974090" cy="469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775335" algn="l"/>
              </a:tabLst>
            </a:pPr>
            <a:r>
              <a:rPr sz="2900" i="1" spc="15" dirty="0">
                <a:latin typeface="Times New Roman"/>
                <a:cs typeface="Times New Roman"/>
              </a:rPr>
              <a:t>B</a:t>
            </a:r>
            <a:r>
              <a:rPr sz="2900" i="1" spc="-10" dirty="0">
                <a:latin typeface="Times New Roman"/>
                <a:cs typeface="Times New Roman"/>
              </a:rPr>
              <a:t> </a:t>
            </a:r>
            <a:r>
              <a:rPr sz="2900" spc="10" dirty="0">
                <a:latin typeface="Symbol"/>
                <a:cs typeface="Symbol"/>
              </a:rPr>
              <a:t>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spc="10" dirty="0">
                <a:latin typeface="Times New Roman"/>
                <a:cs typeface="Times New Roman"/>
              </a:rPr>
              <a:t>1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86389" y="3805238"/>
            <a:ext cx="168275" cy="469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00" spc="10" dirty="0">
                <a:latin typeface="Symbol"/>
                <a:cs typeface="Symbol"/>
              </a:rPr>
              <a:t>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57263" y="3805238"/>
            <a:ext cx="415290" cy="82423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ts val="3135"/>
              </a:lnSpc>
              <a:spcBef>
                <a:spcPts val="115"/>
              </a:spcBef>
            </a:pPr>
            <a:r>
              <a:rPr sz="2900" spc="10" dirty="0">
                <a:latin typeface="Symbol"/>
                <a:cs typeface="Symbol"/>
              </a:rPr>
              <a:t></a:t>
            </a:r>
            <a:endParaRPr sz="2900">
              <a:latin typeface="Symbol"/>
              <a:cs typeface="Symbol"/>
            </a:endParaRPr>
          </a:p>
          <a:p>
            <a:pPr marL="38100">
              <a:lnSpc>
                <a:spcPts val="3135"/>
              </a:lnSpc>
            </a:pPr>
            <a:r>
              <a:rPr sz="2900" spc="-340" dirty="0">
                <a:latin typeface="Symbol"/>
                <a:cs typeface="Symbol"/>
              </a:rPr>
              <a:t></a:t>
            </a:r>
            <a:r>
              <a:rPr sz="4350" spc="-509" baseline="-17241" dirty="0">
                <a:latin typeface="Symbol"/>
                <a:cs typeface="Symbol"/>
              </a:rPr>
              <a:t></a:t>
            </a:r>
            <a:r>
              <a:rPr sz="4350" spc="-509" baseline="-2873" dirty="0">
                <a:latin typeface="Times New Roman"/>
                <a:cs typeface="Times New Roman"/>
              </a:rPr>
              <a:t>0</a:t>
            </a:r>
            <a:endParaRPr sz="4350" baseline="-2873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62012" y="4159879"/>
            <a:ext cx="417830" cy="469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4350" spc="-502" baseline="-2873" dirty="0">
                <a:latin typeface="Times New Roman"/>
                <a:cs typeface="Times New Roman"/>
              </a:rPr>
              <a:t>0</a:t>
            </a:r>
            <a:r>
              <a:rPr sz="2900" spc="-335" dirty="0">
                <a:latin typeface="Symbol"/>
                <a:cs typeface="Symbol"/>
              </a:rPr>
              <a:t></a:t>
            </a:r>
            <a:r>
              <a:rPr sz="4350" spc="-502" baseline="-17241" dirty="0">
                <a:latin typeface="Symbol"/>
                <a:cs typeface="Symbol"/>
              </a:rPr>
              <a:t></a:t>
            </a:r>
            <a:endParaRPr sz="4350" baseline="-17241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762333"/>
            <a:ext cx="8455025" cy="313182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4.3. DÒ BIÊN THEO QUY HOẠCH</a:t>
            </a:r>
            <a:r>
              <a:rPr sz="32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ĐỘNG</a:t>
            </a:r>
            <a:endParaRPr sz="3200">
              <a:latin typeface="Times New Roman"/>
              <a:cs typeface="Times New Roman"/>
            </a:endParaRPr>
          </a:p>
          <a:p>
            <a:pPr marL="376555" indent="-364490">
              <a:lnSpc>
                <a:spcPct val="100000"/>
              </a:lnSpc>
              <a:spcBef>
                <a:spcPts val="844"/>
              </a:spcBef>
              <a:buSzPct val="97222"/>
              <a:buFont typeface="Wingdings"/>
              <a:buChar char=""/>
              <a:tabLst>
                <a:tab pos="377190" algn="l"/>
              </a:tabLst>
            </a:pPr>
            <a:r>
              <a:rPr sz="3600" b="1" dirty="0">
                <a:latin typeface="Times New Roman"/>
                <a:cs typeface="Times New Roman"/>
              </a:rPr>
              <a:t>Xét ảnh I với kích thước M x</a:t>
            </a:r>
            <a:r>
              <a:rPr sz="3600" b="1" spc="-7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N.</a:t>
            </a:r>
            <a:endParaRPr sz="3600">
              <a:latin typeface="Times New Roman"/>
              <a:cs typeface="Times New Roman"/>
            </a:endParaRPr>
          </a:p>
          <a:p>
            <a:pPr marL="376555" indent="-364490">
              <a:lnSpc>
                <a:spcPct val="100000"/>
              </a:lnSpc>
              <a:spcBef>
                <a:spcPts val="869"/>
              </a:spcBef>
              <a:buSzPct val="97222"/>
              <a:buFont typeface="Wingdings"/>
              <a:buChar char=""/>
              <a:tabLst>
                <a:tab pos="377190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Điểm </a:t>
            </a:r>
            <a:r>
              <a:rPr sz="3600" b="1" dirty="0">
                <a:latin typeface="Times New Roman"/>
                <a:cs typeface="Times New Roman"/>
              </a:rPr>
              <a:t>ảnh tại vị trí </a:t>
            </a:r>
            <a:r>
              <a:rPr sz="3600" b="1" spc="-5" dirty="0">
                <a:latin typeface="Times New Roman"/>
                <a:cs typeface="Times New Roman"/>
              </a:rPr>
              <a:t>(i,j) có </a:t>
            </a:r>
            <a:r>
              <a:rPr sz="3600" b="1" dirty="0">
                <a:latin typeface="Times New Roman"/>
                <a:cs typeface="Times New Roman"/>
              </a:rPr>
              <a:t>giá trị </a:t>
            </a:r>
            <a:r>
              <a:rPr sz="3600" b="1" spc="-5" dirty="0">
                <a:latin typeface="Times New Roman"/>
                <a:cs typeface="Times New Roman"/>
              </a:rPr>
              <a:t>I(i,j)</a:t>
            </a:r>
            <a:endParaRPr sz="36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865"/>
              </a:spcBef>
              <a:buSzPct val="97222"/>
              <a:buFont typeface="Wingdings"/>
              <a:buChar char=""/>
              <a:tabLst>
                <a:tab pos="377190" algn="l"/>
              </a:tabLst>
            </a:pPr>
            <a:r>
              <a:rPr sz="3600" b="1" dirty="0">
                <a:latin typeface="Times New Roman"/>
                <a:cs typeface="Times New Roman"/>
              </a:rPr>
              <a:t>Chúng ta tạm xét ảnh </a:t>
            </a:r>
            <a:r>
              <a:rPr sz="3600" b="1" spc="-5" dirty="0">
                <a:latin typeface="Times New Roman"/>
                <a:cs typeface="Times New Roman"/>
              </a:rPr>
              <a:t>đen </a:t>
            </a:r>
            <a:r>
              <a:rPr sz="3600" b="1" dirty="0">
                <a:latin typeface="Times New Roman"/>
                <a:cs typeface="Times New Roman"/>
              </a:rPr>
              <a:t>trắng </a:t>
            </a:r>
            <a:r>
              <a:rPr sz="3600" b="1" spc="-5" dirty="0">
                <a:latin typeface="Times New Roman"/>
                <a:cs typeface="Times New Roman"/>
              </a:rPr>
              <a:t>(0,1) cho  đơn</a:t>
            </a:r>
            <a:r>
              <a:rPr sz="3600" b="1" spc="-1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giản.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6595">
              <a:lnSpc>
                <a:spcPct val="100000"/>
              </a:lnSpc>
              <a:spcBef>
                <a:spcPts val="100"/>
              </a:spcBef>
            </a:pPr>
            <a:r>
              <a:rPr dirty="0"/>
              <a:t>BÀI GIẢNG MÔN: </a:t>
            </a:r>
            <a:r>
              <a:rPr spc="15" dirty="0"/>
              <a:t>XỬ </a:t>
            </a:r>
            <a:r>
              <a:rPr dirty="0"/>
              <a:t>LÝ</a:t>
            </a:r>
            <a:r>
              <a:rPr spc="-160" dirty="0"/>
              <a:t> </a:t>
            </a:r>
            <a:r>
              <a:rPr dirty="0"/>
              <a:t>ẢNH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859281"/>
            <a:ext cx="83013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900" algn="l"/>
                <a:tab pos="470534" algn="l"/>
                <a:tab pos="5520690" algn="l"/>
              </a:tabLst>
            </a:pPr>
            <a:r>
              <a:rPr sz="2800" spc="-5" dirty="0">
                <a:latin typeface="Times New Roman"/>
                <a:cs typeface="Times New Roman"/>
              </a:rPr>
              <a:t>Ví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dụ</a:t>
            </a:r>
            <a:r>
              <a:rPr sz="2800" spc="3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r>
              <a:rPr sz="2800" spc="2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Làm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xương</a:t>
            </a:r>
            <a:r>
              <a:rPr sz="2800" spc="3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ảnh</a:t>
            </a:r>
            <a:r>
              <a:rPr sz="2800" spc="2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A,</a:t>
            </a:r>
            <a:r>
              <a:rPr sz="2800" spc="2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bằng	</a:t>
            </a:r>
            <a:r>
              <a:rPr sz="2800" spc="-5" dirty="0">
                <a:latin typeface="Times New Roman"/>
                <a:cs typeface="Times New Roman"/>
              </a:rPr>
              <a:t>phần </a:t>
            </a:r>
            <a:r>
              <a:rPr sz="2800" spc="-10" dirty="0">
                <a:latin typeface="Times New Roman"/>
                <a:cs typeface="Times New Roman"/>
              </a:rPr>
              <a:t>tử cấu </a:t>
            </a:r>
            <a:r>
              <a:rPr sz="2800" dirty="0">
                <a:latin typeface="Times New Roman"/>
                <a:cs typeface="Times New Roman"/>
              </a:rPr>
              <a:t>trúc </a:t>
            </a:r>
            <a:r>
              <a:rPr sz="2800" spc="-5" dirty="0">
                <a:latin typeface="Times New Roman"/>
                <a:cs typeface="Times New Roman"/>
              </a:rPr>
              <a:t>B  </a:t>
            </a:r>
            <a:r>
              <a:rPr sz="2800" dirty="0">
                <a:latin typeface="Times New Roman"/>
                <a:cs typeface="Times New Roman"/>
              </a:rPr>
              <a:t>như </a:t>
            </a:r>
            <a:r>
              <a:rPr sz="2800" spc="-5" dirty="0">
                <a:latin typeface="Times New Roman"/>
                <a:cs typeface="Times New Roman"/>
              </a:rPr>
              <a:t>hình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sau: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8259" y="2036080"/>
            <a:ext cx="2776705" cy="2722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03031" y="2825495"/>
            <a:ext cx="1293614" cy="1652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6595">
              <a:lnSpc>
                <a:spcPct val="100000"/>
              </a:lnSpc>
              <a:spcBef>
                <a:spcPts val="100"/>
              </a:spcBef>
            </a:pPr>
            <a:r>
              <a:rPr dirty="0"/>
              <a:t>BÀI GIẢNG MÔN: </a:t>
            </a:r>
            <a:r>
              <a:rPr spc="15" dirty="0"/>
              <a:t>XỬ </a:t>
            </a:r>
            <a:r>
              <a:rPr dirty="0"/>
              <a:t>LÝ</a:t>
            </a:r>
            <a:r>
              <a:rPr spc="-160" dirty="0"/>
              <a:t> </a:t>
            </a:r>
            <a:r>
              <a:rPr dirty="0"/>
              <a:t>ẢNH</a:t>
            </a:r>
          </a:p>
        </p:txBody>
      </p:sp>
      <p:sp>
        <p:nvSpPr>
          <p:cNvPr id="4" name="object 4"/>
          <p:cNvSpPr/>
          <p:nvPr/>
        </p:nvSpPr>
        <p:spPr>
          <a:xfrm>
            <a:off x="107222" y="1555190"/>
            <a:ext cx="8524171" cy="2429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6595">
              <a:lnSpc>
                <a:spcPct val="100000"/>
              </a:lnSpc>
              <a:spcBef>
                <a:spcPts val="100"/>
              </a:spcBef>
            </a:pPr>
            <a:r>
              <a:rPr dirty="0"/>
              <a:t>BÀI GIẢNG MÔN: </a:t>
            </a:r>
            <a:r>
              <a:rPr spc="15" dirty="0"/>
              <a:t>XỬ </a:t>
            </a:r>
            <a:r>
              <a:rPr dirty="0"/>
              <a:t>LÝ</a:t>
            </a:r>
            <a:r>
              <a:rPr spc="-160" dirty="0"/>
              <a:t> </a:t>
            </a:r>
            <a:r>
              <a:rPr dirty="0"/>
              <a:t>ẢNH</a:t>
            </a:r>
          </a:p>
        </p:txBody>
      </p:sp>
      <p:sp>
        <p:nvSpPr>
          <p:cNvPr id="4" name="object 4"/>
          <p:cNvSpPr/>
          <p:nvPr/>
        </p:nvSpPr>
        <p:spPr>
          <a:xfrm>
            <a:off x="41821" y="1455229"/>
            <a:ext cx="8866135" cy="2522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6595">
              <a:lnSpc>
                <a:spcPct val="100000"/>
              </a:lnSpc>
              <a:spcBef>
                <a:spcPts val="100"/>
              </a:spcBef>
            </a:pPr>
            <a:r>
              <a:rPr dirty="0"/>
              <a:t>BÀI GIẢNG MÔN: </a:t>
            </a:r>
            <a:r>
              <a:rPr spc="15" dirty="0"/>
              <a:t>XỬ </a:t>
            </a:r>
            <a:r>
              <a:rPr dirty="0"/>
              <a:t>LÝ</a:t>
            </a:r>
            <a:r>
              <a:rPr spc="-160" dirty="0"/>
              <a:t> </a:t>
            </a:r>
            <a:r>
              <a:rPr dirty="0"/>
              <a:t>ẢNH</a:t>
            </a:r>
          </a:p>
        </p:txBody>
      </p:sp>
      <p:sp>
        <p:nvSpPr>
          <p:cNvPr id="4" name="object 4"/>
          <p:cNvSpPr/>
          <p:nvPr/>
        </p:nvSpPr>
        <p:spPr>
          <a:xfrm>
            <a:off x="97468" y="1469074"/>
            <a:ext cx="8911379" cy="25204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6595">
              <a:lnSpc>
                <a:spcPct val="100000"/>
              </a:lnSpc>
              <a:spcBef>
                <a:spcPts val="100"/>
              </a:spcBef>
            </a:pPr>
            <a:r>
              <a:rPr dirty="0"/>
              <a:t>BÀI GIẢNG MÔN: </a:t>
            </a:r>
            <a:r>
              <a:rPr spc="15" dirty="0"/>
              <a:t>XỬ </a:t>
            </a:r>
            <a:r>
              <a:rPr dirty="0"/>
              <a:t>LÝ</a:t>
            </a:r>
            <a:r>
              <a:rPr spc="-160" dirty="0"/>
              <a:t> </a:t>
            </a:r>
            <a:r>
              <a:rPr dirty="0"/>
              <a:t>ẢNH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296668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39159" y="2720132"/>
            <a:ext cx="2136038" cy="21253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45708" y="36576"/>
            <a:ext cx="2336291" cy="2314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857757"/>
            <a:ext cx="8454390" cy="3856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  <a:tab pos="1265555" algn="l"/>
                <a:tab pos="2283460" algn="l"/>
                <a:tab pos="3638550" algn="l"/>
                <a:tab pos="4612640" algn="l"/>
                <a:tab pos="5452110" algn="l"/>
                <a:tab pos="6336665" algn="l"/>
                <a:tab pos="6702425" algn="l"/>
              </a:tabLst>
            </a:pPr>
            <a:r>
              <a:rPr sz="3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Xá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c	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đị</a:t>
            </a:r>
            <a:r>
              <a:rPr sz="32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h	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đườ</a:t>
            </a:r>
            <a:r>
              <a:rPr sz="32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g	biên	của	ảnh	(	Bou</a:t>
            </a:r>
            <a:r>
              <a:rPr sz="32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dary  extraction)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469900" algn="l"/>
              </a:tabLst>
            </a:pPr>
            <a:r>
              <a:rPr sz="3200" dirty="0">
                <a:latin typeface="Times New Roman"/>
                <a:cs typeface="Times New Roman"/>
              </a:rPr>
              <a:t>Cho </a:t>
            </a:r>
            <a:r>
              <a:rPr sz="3200" spc="5" dirty="0">
                <a:latin typeface="Times New Roman"/>
                <a:cs typeface="Times New Roman"/>
              </a:rPr>
              <a:t>ảnh </a:t>
            </a:r>
            <a:r>
              <a:rPr sz="3200" dirty="0">
                <a:latin typeface="Times New Roman"/>
                <a:cs typeface="Times New Roman"/>
              </a:rPr>
              <a:t>A, </a:t>
            </a:r>
            <a:r>
              <a:rPr sz="3200" spc="5" dirty="0">
                <a:latin typeface="Times New Roman"/>
                <a:cs typeface="Times New Roman"/>
              </a:rPr>
              <a:t>phần </a:t>
            </a:r>
            <a:r>
              <a:rPr sz="3200" spc="-5" dirty="0">
                <a:latin typeface="Times New Roman"/>
                <a:cs typeface="Times New Roman"/>
              </a:rPr>
              <a:t>tử </a:t>
            </a:r>
            <a:r>
              <a:rPr sz="3200" spc="5" dirty="0">
                <a:latin typeface="Times New Roman"/>
                <a:cs typeface="Times New Roman"/>
              </a:rPr>
              <a:t>cấu </a:t>
            </a:r>
            <a:r>
              <a:rPr sz="3200" dirty="0">
                <a:latin typeface="Times New Roman"/>
                <a:cs typeface="Times New Roman"/>
              </a:rPr>
              <a:t>trúc </a:t>
            </a:r>
            <a:r>
              <a:rPr sz="3200" spc="-5" dirty="0">
                <a:latin typeface="Times New Roman"/>
                <a:cs typeface="Times New Roman"/>
              </a:rPr>
              <a:t>B. </a:t>
            </a:r>
            <a:r>
              <a:rPr sz="3200" dirty="0">
                <a:latin typeface="Times New Roman"/>
                <a:cs typeface="Times New Roman"/>
              </a:rPr>
              <a:t>Khi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đó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65"/>
              </a:spcBef>
              <a:buFont typeface="Wingdings"/>
              <a:buChar char=""/>
              <a:tabLst>
                <a:tab pos="469900" algn="l"/>
              </a:tabLst>
            </a:pPr>
            <a:r>
              <a:rPr sz="3200" dirty="0">
                <a:latin typeface="Times New Roman"/>
                <a:cs typeface="Times New Roman"/>
              </a:rPr>
              <a:t>Xác định biên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ngoài:</a:t>
            </a:r>
            <a:endParaRPr sz="3200">
              <a:latin typeface="Times New Roman"/>
              <a:cs typeface="Times New Roman"/>
            </a:endParaRPr>
          </a:p>
          <a:p>
            <a:pPr marL="812800" lvl="1" indent="-457834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812800" algn="l"/>
                <a:tab pos="813435" algn="l"/>
              </a:tabLst>
            </a:pPr>
            <a:r>
              <a:rPr sz="3000" dirty="0">
                <a:latin typeface="Symbol"/>
                <a:cs typeface="Symbol"/>
              </a:rPr>
              <a:t></a:t>
            </a:r>
            <a:r>
              <a:rPr sz="3000" dirty="0">
                <a:latin typeface="Times New Roman"/>
                <a:cs typeface="Times New Roman"/>
              </a:rPr>
              <a:t>B(A) = </a:t>
            </a:r>
            <a:r>
              <a:rPr sz="3000" spc="-5" dirty="0">
                <a:latin typeface="Times New Roman"/>
                <a:cs typeface="Times New Roman"/>
              </a:rPr>
              <a:t>(A </a:t>
            </a:r>
            <a:r>
              <a:rPr sz="3200" dirty="0">
                <a:latin typeface="Times New Roman"/>
                <a:cs typeface="Times New Roman"/>
              </a:rPr>
              <a:t>Θ </a:t>
            </a:r>
            <a:r>
              <a:rPr sz="3000" dirty="0">
                <a:latin typeface="Times New Roman"/>
                <a:cs typeface="Times New Roman"/>
              </a:rPr>
              <a:t>B) </a:t>
            </a:r>
            <a:r>
              <a:rPr sz="3000" spc="-5" dirty="0">
                <a:latin typeface="Times New Roman"/>
                <a:cs typeface="Times New Roman"/>
              </a:rPr>
              <a:t>-A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3000" dirty="0">
                <a:latin typeface="Times New Roman"/>
                <a:cs typeface="Times New Roman"/>
              </a:rPr>
              <a:t>Xác định </a:t>
            </a:r>
            <a:r>
              <a:rPr sz="3000" spc="-5" dirty="0">
                <a:latin typeface="Times New Roman"/>
                <a:cs typeface="Times New Roman"/>
              </a:rPr>
              <a:t>đường </a:t>
            </a:r>
            <a:r>
              <a:rPr sz="3000" dirty="0">
                <a:latin typeface="Times New Roman"/>
                <a:cs typeface="Times New Roman"/>
              </a:rPr>
              <a:t>biên bên </a:t>
            </a:r>
            <a:r>
              <a:rPr sz="3000" spc="-5" dirty="0">
                <a:latin typeface="Times New Roman"/>
                <a:cs typeface="Times New Roman"/>
              </a:rPr>
              <a:t>trong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ảnh:</a:t>
            </a:r>
            <a:endParaRPr sz="3000">
              <a:latin typeface="Times New Roman"/>
              <a:cs typeface="Times New Roman"/>
            </a:endParaRPr>
          </a:p>
          <a:p>
            <a:pPr marL="812800" lvl="1" indent="-457834">
              <a:lnSpc>
                <a:spcPct val="100000"/>
              </a:lnSpc>
              <a:spcBef>
                <a:spcPts val="730"/>
              </a:spcBef>
              <a:buFont typeface="Wingdings"/>
              <a:buChar char=""/>
              <a:tabLst>
                <a:tab pos="812800" algn="l"/>
                <a:tab pos="813435" algn="l"/>
              </a:tabLst>
            </a:pPr>
            <a:r>
              <a:rPr sz="3000" spc="-5" dirty="0">
                <a:latin typeface="Symbol"/>
                <a:cs typeface="Symbol"/>
              </a:rPr>
              <a:t></a:t>
            </a:r>
            <a:r>
              <a:rPr sz="3000" spc="-5" dirty="0">
                <a:latin typeface="Times New Roman"/>
                <a:cs typeface="Times New Roman"/>
              </a:rPr>
              <a:t>B(A) </a:t>
            </a:r>
            <a:r>
              <a:rPr sz="3000" dirty="0">
                <a:latin typeface="Times New Roman"/>
                <a:cs typeface="Times New Roman"/>
              </a:rPr>
              <a:t>= </a:t>
            </a:r>
            <a:r>
              <a:rPr sz="2800" spc="-5" dirty="0">
                <a:latin typeface="Times New Roman"/>
                <a:cs typeface="Times New Roman"/>
              </a:rPr>
              <a:t>( 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WenQuanYi Micro Hei"/>
                <a:cs typeface="WenQuanYi Micro Hei"/>
              </a:rPr>
              <a:t>⊕</a:t>
            </a:r>
            <a:r>
              <a:rPr sz="2800" spc="-10" dirty="0">
                <a:latin typeface="Times New Roman"/>
                <a:cs typeface="Times New Roman"/>
              </a:rPr>
              <a:t>B)−(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AΘB)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6595">
              <a:lnSpc>
                <a:spcPct val="100000"/>
              </a:lnSpc>
              <a:spcBef>
                <a:spcPts val="100"/>
              </a:spcBef>
            </a:pPr>
            <a:r>
              <a:rPr dirty="0"/>
              <a:t>BÀI GIẢNG MÔN: </a:t>
            </a:r>
            <a:r>
              <a:rPr spc="15" dirty="0"/>
              <a:t>XỬ </a:t>
            </a:r>
            <a:r>
              <a:rPr dirty="0"/>
              <a:t>LÝ</a:t>
            </a:r>
            <a:r>
              <a:rPr spc="-160" dirty="0"/>
              <a:t> </a:t>
            </a:r>
            <a:r>
              <a:rPr dirty="0"/>
              <a:t>ẢNH</a:t>
            </a:r>
          </a:p>
        </p:txBody>
      </p:sp>
      <p:sp>
        <p:nvSpPr>
          <p:cNvPr id="4" name="object 4"/>
          <p:cNvSpPr/>
          <p:nvPr/>
        </p:nvSpPr>
        <p:spPr>
          <a:xfrm>
            <a:off x="285274" y="1493101"/>
            <a:ext cx="8503965" cy="4252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3139" y="1137299"/>
            <a:ext cx="481965" cy="625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850" spc="179" baseline="-4273" dirty="0">
                <a:latin typeface="Symbol"/>
                <a:cs typeface="Symbol"/>
              </a:rPr>
              <a:t></a:t>
            </a:r>
            <a:r>
              <a:rPr sz="3900" spc="15" dirty="0">
                <a:latin typeface="Times New Roman"/>
                <a:cs typeface="Times New Roman"/>
              </a:rPr>
              <a:t>0</a:t>
            </a:r>
            <a:endParaRPr sz="39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25573" y="1204441"/>
          <a:ext cx="2273299" cy="4302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1582">
                <a:tc>
                  <a:txBody>
                    <a:bodyPr/>
                    <a:lstStyle/>
                    <a:p>
                      <a:pPr marL="36195">
                        <a:lnSpc>
                          <a:spcPts val="4290"/>
                        </a:lnSpc>
                      </a:pPr>
                      <a:r>
                        <a:rPr sz="39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4290"/>
                        </a:lnSpc>
                      </a:pPr>
                      <a:r>
                        <a:rPr sz="39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4290"/>
                        </a:lnSpc>
                      </a:pPr>
                      <a:r>
                        <a:rPr sz="39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290"/>
                        </a:lnSpc>
                      </a:pPr>
                      <a:r>
                        <a:rPr sz="39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46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9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9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9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9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46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9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9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9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9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98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9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9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9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9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98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39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39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39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39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1588">
                <a:tc>
                  <a:txBody>
                    <a:bodyPr/>
                    <a:lstStyle/>
                    <a:p>
                      <a:pPr marL="36195">
                        <a:lnSpc>
                          <a:spcPts val="4650"/>
                        </a:lnSpc>
                        <a:spcBef>
                          <a:spcPts val="380"/>
                        </a:spcBef>
                      </a:pPr>
                      <a:r>
                        <a:rPr sz="39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4650"/>
                        </a:lnSpc>
                        <a:spcBef>
                          <a:spcPts val="380"/>
                        </a:spcBef>
                      </a:pPr>
                      <a:r>
                        <a:rPr sz="39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4650"/>
                        </a:lnSpc>
                        <a:spcBef>
                          <a:spcPts val="380"/>
                        </a:spcBef>
                      </a:pPr>
                      <a:r>
                        <a:rPr sz="39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650"/>
                        </a:lnSpc>
                        <a:spcBef>
                          <a:spcPts val="380"/>
                        </a:spcBef>
                      </a:pPr>
                      <a:r>
                        <a:rPr sz="39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714411" y="1137299"/>
            <a:ext cx="486409" cy="625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900" spc="160" dirty="0">
                <a:latin typeface="Times New Roman"/>
                <a:cs typeface="Times New Roman"/>
              </a:rPr>
              <a:t>0</a:t>
            </a:r>
            <a:r>
              <a:rPr sz="5850" spc="15" baseline="-4273" dirty="0">
                <a:latin typeface="Symbol"/>
                <a:cs typeface="Symbol"/>
              </a:rPr>
              <a:t></a:t>
            </a:r>
            <a:endParaRPr sz="5850" baseline="-4273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7739" y="1655390"/>
            <a:ext cx="532765" cy="625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900" spc="70" dirty="0">
                <a:latin typeface="Symbol"/>
                <a:cs typeface="Symbol"/>
              </a:rPr>
              <a:t></a:t>
            </a:r>
            <a:r>
              <a:rPr sz="5850" spc="104" baseline="-25641" dirty="0">
                <a:latin typeface="Times New Roman"/>
                <a:cs typeface="Times New Roman"/>
              </a:rPr>
              <a:t>0</a:t>
            </a:r>
            <a:endParaRPr sz="5850" baseline="-2564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87511" y="1655390"/>
            <a:ext cx="538480" cy="625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5850" spc="142" baseline="-25641" dirty="0">
                <a:latin typeface="Times New Roman"/>
                <a:cs typeface="Times New Roman"/>
              </a:rPr>
              <a:t>0</a:t>
            </a:r>
            <a:r>
              <a:rPr sz="3900" spc="95" dirty="0">
                <a:latin typeface="Symbol"/>
                <a:cs typeface="Symbol"/>
              </a:rPr>
              <a:t>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153" y="3003440"/>
            <a:ext cx="1330960" cy="625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900" i="1" spc="20" dirty="0">
                <a:latin typeface="Times New Roman"/>
                <a:cs typeface="Times New Roman"/>
              </a:rPr>
              <a:t>A </a:t>
            </a:r>
            <a:r>
              <a:rPr sz="3900" spc="15" dirty="0">
                <a:latin typeface="Symbol"/>
                <a:cs typeface="Symbol"/>
              </a:rPr>
              <a:t></a:t>
            </a:r>
            <a:r>
              <a:rPr sz="3900" spc="-300" dirty="0">
                <a:latin typeface="Times New Roman"/>
                <a:cs typeface="Times New Roman"/>
              </a:rPr>
              <a:t> </a:t>
            </a:r>
            <a:r>
              <a:rPr sz="5850" spc="82" baseline="43447" dirty="0">
                <a:latin typeface="Symbol"/>
                <a:cs typeface="Symbol"/>
              </a:rPr>
              <a:t></a:t>
            </a:r>
            <a:r>
              <a:rPr sz="5850" spc="82" baseline="41310" dirty="0">
                <a:latin typeface="Times New Roman"/>
                <a:cs typeface="Times New Roman"/>
              </a:rPr>
              <a:t>1</a:t>
            </a:r>
            <a:endParaRPr sz="5850" baseline="4131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7739" y="3091974"/>
            <a:ext cx="528320" cy="625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900" spc="55" dirty="0">
                <a:latin typeface="Symbol"/>
                <a:cs typeface="Symbol"/>
              </a:rPr>
              <a:t></a:t>
            </a:r>
            <a:r>
              <a:rPr sz="5850" spc="82" baseline="-32763" dirty="0">
                <a:latin typeface="Times New Roman"/>
                <a:cs typeface="Times New Roman"/>
              </a:rPr>
              <a:t>1</a:t>
            </a:r>
            <a:endParaRPr sz="5850" baseline="-3276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139" y="2134265"/>
            <a:ext cx="217804" cy="625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900" spc="10" dirty="0">
                <a:latin typeface="Symbol"/>
                <a:cs typeface="Symbol"/>
              </a:rPr>
              <a:t>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83187" y="2134265"/>
            <a:ext cx="217804" cy="625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900" spc="10" dirty="0">
                <a:latin typeface="Symbol"/>
                <a:cs typeface="Symbol"/>
              </a:rPr>
              <a:t>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84971" y="3091974"/>
            <a:ext cx="541020" cy="625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5850" spc="157" baseline="-32763" dirty="0">
                <a:latin typeface="Times New Roman"/>
                <a:cs typeface="Times New Roman"/>
              </a:rPr>
              <a:t>1</a:t>
            </a:r>
            <a:r>
              <a:rPr sz="3900" spc="105" dirty="0">
                <a:latin typeface="Symbol"/>
                <a:cs typeface="Symbol"/>
              </a:rPr>
              <a:t>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3139" y="3570808"/>
            <a:ext cx="217804" cy="625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900" spc="10" dirty="0">
                <a:latin typeface="Symbol"/>
                <a:cs typeface="Symbol"/>
              </a:rPr>
              <a:t>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07739" y="4049683"/>
            <a:ext cx="532765" cy="625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900" spc="70" dirty="0">
                <a:latin typeface="Symbol"/>
                <a:cs typeface="Symbol"/>
              </a:rPr>
              <a:t></a:t>
            </a:r>
            <a:r>
              <a:rPr sz="5850" spc="104" baseline="-9971" dirty="0">
                <a:latin typeface="Times New Roman"/>
                <a:cs typeface="Times New Roman"/>
              </a:rPr>
              <a:t>0</a:t>
            </a:r>
            <a:endParaRPr sz="5850" baseline="-9971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83187" y="3570808"/>
            <a:ext cx="217804" cy="625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900" spc="10" dirty="0">
                <a:latin typeface="Symbol"/>
                <a:cs typeface="Symbol"/>
              </a:rPr>
              <a:t>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87511" y="4049683"/>
            <a:ext cx="538480" cy="625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5850" spc="142" baseline="-9971" dirty="0">
                <a:latin typeface="Times New Roman"/>
                <a:cs typeface="Times New Roman"/>
              </a:rPr>
              <a:t>0</a:t>
            </a:r>
            <a:r>
              <a:rPr sz="3900" spc="95" dirty="0">
                <a:latin typeface="Symbol"/>
                <a:cs typeface="Symbol"/>
              </a:rPr>
              <a:t>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33139" y="4528558"/>
            <a:ext cx="217804" cy="625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900" spc="10" dirty="0">
                <a:latin typeface="Symbol"/>
                <a:cs typeface="Symbol"/>
              </a:rPr>
              <a:t>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07739" y="4885676"/>
            <a:ext cx="532765" cy="625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5850" spc="104" baseline="-12820" dirty="0">
                <a:latin typeface="Symbol"/>
                <a:cs typeface="Symbol"/>
              </a:rPr>
              <a:t></a:t>
            </a:r>
            <a:r>
              <a:rPr sz="3900" spc="70" dirty="0">
                <a:latin typeface="Times New Roman"/>
                <a:cs typeface="Times New Roman"/>
              </a:rPr>
              <a:t>0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83187" y="4528558"/>
            <a:ext cx="217804" cy="625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900" spc="10" dirty="0">
                <a:latin typeface="Symbol"/>
                <a:cs typeface="Symbol"/>
              </a:rPr>
              <a:t>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89011" y="4885676"/>
            <a:ext cx="537210" cy="625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900" spc="85" dirty="0">
                <a:latin typeface="Times New Roman"/>
                <a:cs typeface="Times New Roman"/>
              </a:rPr>
              <a:t>0</a:t>
            </a:r>
            <a:r>
              <a:rPr sz="5850" spc="127" baseline="-12820" dirty="0">
                <a:latin typeface="Symbol"/>
                <a:cs typeface="Symbol"/>
              </a:rPr>
              <a:t></a:t>
            </a:r>
            <a:endParaRPr sz="5850" baseline="-1282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46895" y="2689064"/>
            <a:ext cx="542925" cy="633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5925" spc="135" baseline="-26019" dirty="0">
                <a:latin typeface="Times New Roman"/>
                <a:cs typeface="Times New Roman"/>
              </a:rPr>
              <a:t>0</a:t>
            </a:r>
            <a:r>
              <a:rPr sz="3950" spc="90" dirty="0">
                <a:latin typeface="Symbol"/>
                <a:cs typeface="Symbol"/>
              </a:rPr>
              <a:t></a:t>
            </a:r>
            <a:endParaRPr sz="39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72271" y="2011039"/>
            <a:ext cx="3817620" cy="230568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628775" algn="ctr">
              <a:lnSpc>
                <a:spcPct val="100000"/>
              </a:lnSpc>
              <a:spcBef>
                <a:spcPts val="1335"/>
              </a:spcBef>
              <a:tabLst>
                <a:tab pos="2555240" algn="l"/>
                <a:tab pos="3270250" algn="l"/>
              </a:tabLst>
            </a:pPr>
            <a:r>
              <a:rPr sz="5925" spc="82" baseline="-4219" dirty="0">
                <a:latin typeface="Symbol"/>
                <a:cs typeface="Symbol"/>
              </a:rPr>
              <a:t></a:t>
            </a:r>
            <a:r>
              <a:rPr sz="3950" spc="55" dirty="0">
                <a:latin typeface="Times New Roman"/>
                <a:cs typeface="Times New Roman"/>
              </a:rPr>
              <a:t>1	</a:t>
            </a:r>
            <a:r>
              <a:rPr sz="3950" spc="20" dirty="0">
                <a:latin typeface="Times New Roman"/>
                <a:cs typeface="Times New Roman"/>
              </a:rPr>
              <a:t>0	</a:t>
            </a:r>
            <a:r>
              <a:rPr sz="3950" spc="105" dirty="0">
                <a:latin typeface="Times New Roman"/>
                <a:cs typeface="Times New Roman"/>
              </a:rPr>
              <a:t>1</a:t>
            </a:r>
            <a:r>
              <a:rPr sz="5925" spc="157" baseline="-4219" dirty="0">
                <a:latin typeface="Symbol"/>
                <a:cs typeface="Symbol"/>
              </a:rPr>
              <a:t></a:t>
            </a:r>
            <a:endParaRPr sz="5925" baseline="-4219">
              <a:latin typeface="Symbol"/>
              <a:cs typeface="Symbol"/>
            </a:endParaRPr>
          </a:p>
          <a:p>
            <a:pPr marL="50800">
              <a:lnSpc>
                <a:spcPct val="100000"/>
              </a:lnSpc>
              <a:spcBef>
                <a:spcPts val="1245"/>
              </a:spcBef>
              <a:tabLst>
                <a:tab pos="829944" algn="l"/>
                <a:tab pos="2590165" algn="l"/>
              </a:tabLst>
            </a:pPr>
            <a:r>
              <a:rPr sz="5850" spc="157" baseline="32763" dirty="0">
                <a:latin typeface="Times New Roman"/>
                <a:cs typeface="Times New Roman"/>
              </a:rPr>
              <a:t>1</a:t>
            </a:r>
            <a:r>
              <a:rPr sz="5850" spc="157" baseline="35612" dirty="0">
                <a:latin typeface="Symbol"/>
                <a:cs typeface="Symbol"/>
              </a:rPr>
              <a:t></a:t>
            </a:r>
            <a:r>
              <a:rPr sz="5850" spc="157" baseline="35612" dirty="0">
                <a:latin typeface="Times New Roman"/>
                <a:cs typeface="Times New Roman"/>
              </a:rPr>
              <a:t>	</a:t>
            </a:r>
            <a:r>
              <a:rPr sz="3950" i="1" spc="25" dirty="0">
                <a:latin typeface="Times New Roman"/>
                <a:cs typeface="Times New Roman"/>
              </a:rPr>
              <a:t>B</a:t>
            </a:r>
            <a:r>
              <a:rPr sz="3950" i="1" spc="-10" dirty="0">
                <a:latin typeface="Times New Roman"/>
                <a:cs typeface="Times New Roman"/>
              </a:rPr>
              <a:t> </a:t>
            </a:r>
            <a:r>
              <a:rPr sz="3950" spc="25" dirty="0">
                <a:latin typeface="Symbol"/>
                <a:cs typeface="Symbol"/>
              </a:rPr>
              <a:t></a:t>
            </a:r>
            <a:r>
              <a:rPr sz="3950" spc="-15" dirty="0">
                <a:latin typeface="Times New Roman"/>
                <a:cs typeface="Times New Roman"/>
              </a:rPr>
              <a:t> </a:t>
            </a:r>
            <a:r>
              <a:rPr sz="5925" spc="104" baseline="26019" dirty="0">
                <a:latin typeface="Symbol"/>
                <a:cs typeface="Symbol"/>
              </a:rPr>
              <a:t></a:t>
            </a:r>
            <a:r>
              <a:rPr sz="3950" spc="70" dirty="0">
                <a:latin typeface="Times New Roman"/>
                <a:cs typeface="Times New Roman"/>
              </a:rPr>
              <a:t>0	</a:t>
            </a:r>
            <a:r>
              <a:rPr sz="3950" spc="20" dirty="0">
                <a:latin typeface="Times New Roman"/>
                <a:cs typeface="Times New Roman"/>
              </a:rPr>
              <a:t>1</a:t>
            </a:r>
            <a:endParaRPr sz="3950">
              <a:latin typeface="Times New Roman"/>
              <a:cs typeface="Times New Roman"/>
            </a:endParaRPr>
          </a:p>
          <a:p>
            <a:pPr marL="1623695" algn="ctr">
              <a:lnSpc>
                <a:spcPct val="100000"/>
              </a:lnSpc>
              <a:spcBef>
                <a:spcPts val="1245"/>
              </a:spcBef>
            </a:pPr>
            <a:r>
              <a:rPr sz="3950" spc="20" dirty="0">
                <a:latin typeface="Times New Roman"/>
                <a:cs typeface="Times New Roman"/>
              </a:rPr>
              <a:t>0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01380" y="3174207"/>
            <a:ext cx="535305" cy="1118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ts val="4280"/>
              </a:lnSpc>
              <a:spcBef>
                <a:spcPts val="135"/>
              </a:spcBef>
            </a:pPr>
            <a:r>
              <a:rPr sz="3950" spc="15" dirty="0">
                <a:latin typeface="Symbol"/>
                <a:cs typeface="Symbol"/>
              </a:rPr>
              <a:t></a:t>
            </a:r>
            <a:endParaRPr sz="3950">
              <a:latin typeface="Symbol"/>
              <a:cs typeface="Symbol"/>
            </a:endParaRPr>
          </a:p>
          <a:p>
            <a:pPr marL="38100">
              <a:lnSpc>
                <a:spcPts val="4280"/>
              </a:lnSpc>
            </a:pPr>
            <a:r>
              <a:rPr sz="3950" spc="-470" dirty="0">
                <a:latin typeface="Symbol"/>
                <a:cs typeface="Symbol"/>
              </a:rPr>
              <a:t></a:t>
            </a:r>
            <a:r>
              <a:rPr sz="5925" spc="-705" baseline="-17580" dirty="0">
                <a:latin typeface="Symbol"/>
                <a:cs typeface="Symbol"/>
              </a:rPr>
              <a:t></a:t>
            </a:r>
            <a:r>
              <a:rPr sz="5925" spc="-705" baseline="-2812" dirty="0">
                <a:latin typeface="Times New Roman"/>
                <a:cs typeface="Times New Roman"/>
              </a:rPr>
              <a:t>1</a:t>
            </a:r>
            <a:endParaRPr sz="5925" baseline="-2812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942866" y="3174207"/>
            <a:ext cx="547370" cy="1118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13690">
              <a:lnSpc>
                <a:spcPts val="4280"/>
              </a:lnSpc>
              <a:spcBef>
                <a:spcPts val="135"/>
              </a:spcBef>
            </a:pPr>
            <a:r>
              <a:rPr sz="3950" spc="15" dirty="0">
                <a:latin typeface="Symbol"/>
                <a:cs typeface="Symbol"/>
              </a:rPr>
              <a:t></a:t>
            </a:r>
            <a:endParaRPr sz="3950">
              <a:latin typeface="Symbol"/>
              <a:cs typeface="Symbol"/>
            </a:endParaRPr>
          </a:p>
          <a:p>
            <a:pPr marL="38100">
              <a:lnSpc>
                <a:spcPts val="4280"/>
              </a:lnSpc>
            </a:pPr>
            <a:r>
              <a:rPr sz="5925" spc="-652" baseline="-2812" dirty="0">
                <a:latin typeface="Times New Roman"/>
                <a:cs typeface="Times New Roman"/>
              </a:rPr>
              <a:t>1</a:t>
            </a:r>
            <a:r>
              <a:rPr sz="3950" spc="-434" dirty="0">
                <a:latin typeface="Symbol"/>
                <a:cs typeface="Symbol"/>
              </a:rPr>
              <a:t></a:t>
            </a:r>
            <a:r>
              <a:rPr sz="5925" spc="-652" baseline="-17580" dirty="0">
                <a:latin typeface="Symbol"/>
                <a:cs typeface="Symbol"/>
              </a:rPr>
              <a:t></a:t>
            </a:r>
            <a:endParaRPr sz="5925" baseline="-1758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00076"/>
            <a:ext cx="8682990" cy="5785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194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00">
              <a:latin typeface="Times New Roman"/>
              <a:cs typeface="Times New Roman"/>
            </a:endParaRPr>
          </a:p>
          <a:p>
            <a:pPr marL="469900" indent="-457200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900" algn="l"/>
              </a:tabLst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Phép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biến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đổi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"Hit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28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miss"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469900" algn="l"/>
              </a:tabLst>
            </a:pPr>
            <a:r>
              <a:rPr sz="2800" spc="-5" dirty="0">
                <a:latin typeface="Times New Roman"/>
                <a:cs typeface="Times New Roman"/>
              </a:rPr>
              <a:t>Phần lớn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phép toán hình thái </a:t>
            </a:r>
            <a:r>
              <a:rPr sz="2800" dirty="0">
                <a:latin typeface="Times New Roman"/>
                <a:cs typeface="Times New Roman"/>
              </a:rPr>
              <a:t>học </a:t>
            </a:r>
            <a:r>
              <a:rPr sz="2800" spc="-5" dirty="0">
                <a:latin typeface="Times New Roman"/>
                <a:cs typeface="Times New Roman"/>
              </a:rPr>
              <a:t>được suy từ phép  biến </a:t>
            </a:r>
            <a:r>
              <a:rPr sz="2800" dirty="0">
                <a:latin typeface="Times New Roman"/>
                <a:cs typeface="Times New Roman"/>
              </a:rPr>
              <a:t>đổi </a:t>
            </a:r>
            <a:r>
              <a:rPr sz="2800" spc="-5" dirty="0">
                <a:latin typeface="Times New Roman"/>
                <a:cs typeface="Times New Roman"/>
              </a:rPr>
              <a:t>"hit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miss". Phần </a:t>
            </a:r>
            <a:r>
              <a:rPr sz="2800" spc="5" dirty="0">
                <a:latin typeface="Times New Roman"/>
                <a:cs typeface="Times New Roman"/>
              </a:rPr>
              <a:t>tử </a:t>
            </a:r>
            <a:r>
              <a:rPr sz="2800" spc="-10" dirty="0">
                <a:latin typeface="Times New Roman"/>
                <a:cs typeface="Times New Roman"/>
              </a:rPr>
              <a:t>cấu </a:t>
            </a:r>
            <a:r>
              <a:rPr sz="2800" dirty="0">
                <a:latin typeface="Times New Roman"/>
                <a:cs typeface="Times New Roman"/>
              </a:rPr>
              <a:t>trúc dùng trong </a:t>
            </a:r>
            <a:r>
              <a:rPr sz="2800" spc="-5" dirty="0">
                <a:latin typeface="Times New Roman"/>
                <a:cs typeface="Times New Roman"/>
              </a:rPr>
              <a:t>biến  </a:t>
            </a:r>
            <a:r>
              <a:rPr sz="2800" dirty="0">
                <a:latin typeface="Times New Roman"/>
                <a:cs typeface="Times New Roman"/>
              </a:rPr>
              <a:t>đổi </a:t>
            </a:r>
            <a:r>
              <a:rPr sz="2800" spc="-5" dirty="0">
                <a:latin typeface="Times New Roman"/>
                <a:cs typeface="Times New Roman"/>
              </a:rPr>
              <a:t>"hit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miss" bao </a:t>
            </a:r>
            <a:r>
              <a:rPr sz="2800" dirty="0">
                <a:latin typeface="Times New Roman"/>
                <a:cs typeface="Times New Roman"/>
              </a:rPr>
              <a:t>gồm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pixel nền </a:t>
            </a:r>
            <a:r>
              <a:rPr sz="2800" dirty="0">
                <a:latin typeface="Times New Roman"/>
                <a:cs typeface="Times New Roman"/>
              </a:rPr>
              <a:t>và không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nền.</a:t>
            </a:r>
            <a:endParaRPr sz="2800">
              <a:latin typeface="Times New Roman"/>
              <a:cs typeface="Times New Roman"/>
            </a:endParaRPr>
          </a:p>
          <a:p>
            <a:pPr marL="469900" indent="-457200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469900" algn="l"/>
              </a:tabLst>
            </a:pPr>
            <a:r>
              <a:rPr sz="2800" spc="-5" dirty="0">
                <a:latin typeface="Times New Roman"/>
                <a:cs typeface="Times New Roman"/>
              </a:rPr>
              <a:t>Biến </a:t>
            </a:r>
            <a:r>
              <a:rPr sz="2800" dirty="0">
                <a:latin typeface="Times New Roman"/>
                <a:cs typeface="Times New Roman"/>
              </a:rPr>
              <a:t>đổi </a:t>
            </a:r>
            <a:r>
              <a:rPr sz="2800" spc="-5" dirty="0">
                <a:latin typeface="Times New Roman"/>
                <a:cs typeface="Times New Roman"/>
              </a:rPr>
              <a:t>"hit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miss"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spc="-5" dirty="0">
                <a:latin typeface="Times New Roman"/>
                <a:cs typeface="Times New Roman"/>
              </a:rPr>
              <a:t>những tác </a:t>
            </a:r>
            <a:r>
              <a:rPr sz="2800" dirty="0">
                <a:latin typeface="Times New Roman"/>
                <a:cs typeface="Times New Roman"/>
              </a:rPr>
              <a:t>dụng </a:t>
            </a:r>
            <a:r>
              <a:rPr sz="2800" spc="-5" dirty="0">
                <a:latin typeface="Times New Roman"/>
                <a:cs typeface="Times New Roman"/>
              </a:rPr>
              <a:t>sau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812800" marR="145415" lvl="1" indent="-457834">
              <a:lnSpc>
                <a:spcPct val="100000"/>
              </a:lnSpc>
              <a:spcBef>
                <a:spcPts val="630"/>
              </a:spcBef>
              <a:buFont typeface="Wingdings"/>
              <a:buChar char=""/>
              <a:tabLst>
                <a:tab pos="812800" algn="l"/>
                <a:tab pos="813435" algn="l"/>
              </a:tabLst>
            </a:pPr>
            <a:r>
              <a:rPr sz="2600" dirty="0">
                <a:latin typeface="Times New Roman"/>
                <a:cs typeface="Times New Roman"/>
              </a:rPr>
              <a:t>Có thể thực </a:t>
            </a:r>
            <a:r>
              <a:rPr sz="2600" spc="-5" dirty="0">
                <a:latin typeface="Times New Roman"/>
                <a:cs typeface="Times New Roman"/>
              </a:rPr>
              <a:t>hiện các </a:t>
            </a:r>
            <a:r>
              <a:rPr sz="2600" dirty="0">
                <a:latin typeface="Times New Roman"/>
                <a:cs typeface="Times New Roman"/>
              </a:rPr>
              <a:t>phép : co, giãn, </a:t>
            </a:r>
            <a:r>
              <a:rPr sz="2600" spc="-5" dirty="0">
                <a:latin typeface="Times New Roman"/>
                <a:cs typeface="Times New Roman"/>
              </a:rPr>
              <a:t>mở, </a:t>
            </a:r>
            <a:r>
              <a:rPr sz="2600" dirty="0">
                <a:latin typeface="Times New Roman"/>
                <a:cs typeface="Times New Roman"/>
              </a:rPr>
              <a:t>đóng, </a:t>
            </a:r>
            <a:r>
              <a:rPr sz="2600" spc="-5" dirty="0">
                <a:latin typeface="Times New Roman"/>
                <a:cs typeface="Times New Roman"/>
              </a:rPr>
              <a:t>làm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mảnh,  </a:t>
            </a:r>
            <a:r>
              <a:rPr sz="2600" spc="-5" dirty="0">
                <a:latin typeface="Times New Roman"/>
                <a:cs typeface="Times New Roman"/>
              </a:rPr>
              <a:t>làm </a:t>
            </a:r>
            <a:r>
              <a:rPr sz="2600" dirty="0">
                <a:latin typeface="Times New Roman"/>
                <a:cs typeface="Times New Roman"/>
              </a:rPr>
              <a:t>dày hoặc kết nối với </a:t>
            </a:r>
            <a:r>
              <a:rPr sz="2600" spc="-5" dirty="0">
                <a:latin typeface="Times New Roman"/>
                <a:cs typeface="Times New Roman"/>
              </a:rPr>
              <a:t>tập </a:t>
            </a:r>
            <a:r>
              <a:rPr sz="2600" dirty="0">
                <a:latin typeface="Times New Roman"/>
                <a:cs typeface="Times New Roman"/>
              </a:rPr>
              <a:t>hợp toán tử đơn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giản.</a:t>
            </a:r>
            <a:endParaRPr sz="2600">
              <a:latin typeface="Times New Roman"/>
              <a:cs typeface="Times New Roman"/>
            </a:endParaRPr>
          </a:p>
          <a:p>
            <a:pPr marL="812800" marR="361950" lvl="1" indent="-457834">
              <a:lnSpc>
                <a:spcPct val="100000"/>
              </a:lnSpc>
              <a:spcBef>
                <a:spcPts val="630"/>
              </a:spcBef>
              <a:buFont typeface="Wingdings"/>
              <a:buChar char=""/>
              <a:tabLst>
                <a:tab pos="812800" algn="l"/>
                <a:tab pos="813435" algn="l"/>
                <a:tab pos="2458720" algn="l"/>
              </a:tabLst>
            </a:pPr>
            <a:r>
              <a:rPr sz="2600" dirty="0">
                <a:latin typeface="Times New Roman"/>
                <a:cs typeface="Times New Roman"/>
              </a:rPr>
              <a:t>Được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dùng	để đối </a:t>
            </a:r>
            <a:r>
              <a:rPr sz="2600" spc="-5" dirty="0">
                <a:latin typeface="Times New Roman"/>
                <a:cs typeface="Times New Roman"/>
              </a:rPr>
              <a:t>sánh, tìm </a:t>
            </a:r>
            <a:r>
              <a:rPr sz="2600" dirty="0">
                <a:latin typeface="Times New Roman"/>
                <a:cs typeface="Times New Roman"/>
              </a:rPr>
              <a:t>kiếm </a:t>
            </a:r>
            <a:r>
              <a:rPr sz="2600" spc="-5" dirty="0">
                <a:latin typeface="Times New Roman"/>
                <a:cs typeface="Times New Roman"/>
              </a:rPr>
              <a:t>các </a:t>
            </a:r>
            <a:r>
              <a:rPr sz="2600" dirty="0">
                <a:latin typeface="Times New Roman"/>
                <a:cs typeface="Times New Roman"/>
              </a:rPr>
              <a:t>đối tượng đặc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biệt  trong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ảnh</a:t>
            </a:r>
            <a:endParaRPr sz="2600">
              <a:latin typeface="Times New Roman"/>
              <a:cs typeface="Times New Roman"/>
            </a:endParaRPr>
          </a:p>
          <a:p>
            <a:pPr marL="812800" lvl="1" indent="-457834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812800" algn="l"/>
                <a:tab pos="813435" algn="l"/>
              </a:tabLst>
            </a:pPr>
            <a:r>
              <a:rPr sz="2600" spc="-5" dirty="0">
                <a:latin typeface="Times New Roman"/>
                <a:cs typeface="Times New Roman"/>
              </a:rPr>
              <a:t>Xác </a:t>
            </a:r>
            <a:r>
              <a:rPr sz="2600" dirty="0">
                <a:latin typeface="Times New Roman"/>
                <a:cs typeface="Times New Roman"/>
              </a:rPr>
              <a:t>định </a:t>
            </a:r>
            <a:r>
              <a:rPr sz="2600" spc="-5" dirty="0">
                <a:latin typeface="Times New Roman"/>
                <a:cs typeface="Times New Roman"/>
              </a:rPr>
              <a:t>các </a:t>
            </a:r>
            <a:r>
              <a:rPr sz="2600" dirty="0">
                <a:latin typeface="Times New Roman"/>
                <a:cs typeface="Times New Roman"/>
              </a:rPr>
              <a:t>điểm cô </a:t>
            </a:r>
            <a:r>
              <a:rPr sz="2600" spc="-5" dirty="0">
                <a:latin typeface="Times New Roman"/>
                <a:cs typeface="Times New Roman"/>
              </a:rPr>
              <a:t>lập </a:t>
            </a:r>
            <a:r>
              <a:rPr sz="2600" dirty="0">
                <a:latin typeface="Times New Roman"/>
                <a:cs typeface="Times New Roman"/>
              </a:rPr>
              <a:t>trong ảnh </a:t>
            </a:r>
            <a:r>
              <a:rPr sz="2600" spc="5" dirty="0">
                <a:latin typeface="Times New Roman"/>
                <a:cs typeface="Times New Roman"/>
              </a:rPr>
              <a:t>nhị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phân</a:t>
            </a:r>
            <a:endParaRPr sz="2600">
              <a:latin typeface="Times New Roman"/>
              <a:cs typeface="Times New Roman"/>
            </a:endParaRPr>
          </a:p>
          <a:p>
            <a:pPr marL="812800" lvl="1" indent="-457834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812800" algn="l"/>
                <a:tab pos="813435" algn="l"/>
              </a:tabLst>
            </a:pPr>
            <a:r>
              <a:rPr sz="2600" spc="-5" dirty="0">
                <a:latin typeface="Times New Roman"/>
                <a:cs typeface="Times New Roman"/>
              </a:rPr>
              <a:t>Xác </a:t>
            </a:r>
            <a:r>
              <a:rPr sz="2600" dirty="0">
                <a:latin typeface="Times New Roman"/>
                <a:cs typeface="Times New Roman"/>
              </a:rPr>
              <a:t>định </a:t>
            </a:r>
            <a:r>
              <a:rPr sz="2600" spc="-5" dirty="0">
                <a:latin typeface="Times New Roman"/>
                <a:cs typeface="Times New Roman"/>
              </a:rPr>
              <a:t>các </a:t>
            </a:r>
            <a:r>
              <a:rPr sz="2600" dirty="0">
                <a:latin typeface="Times New Roman"/>
                <a:cs typeface="Times New Roman"/>
              </a:rPr>
              <a:t>điểm cuối </a:t>
            </a:r>
            <a:r>
              <a:rPr sz="2600" spc="5" dirty="0">
                <a:latin typeface="Times New Roman"/>
                <a:cs typeface="Times New Roman"/>
              </a:rPr>
              <a:t>khi </a:t>
            </a:r>
            <a:r>
              <a:rPr sz="2600" spc="-5" dirty="0">
                <a:latin typeface="Times New Roman"/>
                <a:cs typeface="Times New Roman"/>
              </a:rPr>
              <a:t>làm </a:t>
            </a:r>
            <a:r>
              <a:rPr sz="2600" dirty="0">
                <a:latin typeface="Times New Roman"/>
                <a:cs typeface="Times New Roman"/>
              </a:rPr>
              <a:t>xương ảnh </a:t>
            </a:r>
            <a:r>
              <a:rPr sz="2600" spc="5" dirty="0">
                <a:latin typeface="Times New Roman"/>
                <a:cs typeface="Times New Roman"/>
              </a:rPr>
              <a:t>nhị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phân.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240" y="857757"/>
            <a:ext cx="8414385" cy="4318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33400" marR="55244" indent="-457834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534035" algn="l"/>
                <a:tab pos="1542415" algn="l"/>
                <a:tab pos="2395855" algn="l"/>
                <a:tab pos="3252470" algn="l"/>
                <a:tab pos="3928110" algn="l"/>
                <a:tab pos="4677410" algn="l"/>
                <a:tab pos="5170170" algn="l"/>
                <a:tab pos="6238875" algn="l"/>
                <a:tab pos="7093584" algn="l"/>
                <a:tab pos="7634605" algn="l"/>
              </a:tabLst>
            </a:pPr>
            <a:r>
              <a:rPr sz="3200" dirty="0">
                <a:latin typeface="Times New Roman"/>
                <a:cs typeface="Times New Roman"/>
              </a:rPr>
              <a:t>Thực	hi</a:t>
            </a:r>
            <a:r>
              <a:rPr sz="3200" spc="-20" dirty="0">
                <a:latin typeface="Times New Roman"/>
                <a:cs typeface="Times New Roman"/>
              </a:rPr>
              <a:t>ệ</a:t>
            </a:r>
            <a:r>
              <a:rPr sz="3200" dirty="0">
                <a:latin typeface="Times New Roman"/>
                <a:cs typeface="Times New Roman"/>
              </a:rPr>
              <a:t>n	biến	đổi	"hit	</a:t>
            </a:r>
            <a:r>
              <a:rPr sz="3200" spc="-10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r	mis</a:t>
            </a:r>
            <a:r>
              <a:rPr sz="3200" spc="5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"	theo	</a:t>
            </a:r>
            <a:r>
              <a:rPr sz="3200" spc="5" dirty="0">
                <a:latin typeface="Times New Roman"/>
                <a:cs typeface="Times New Roman"/>
              </a:rPr>
              <a:t>h</a:t>
            </a:r>
            <a:r>
              <a:rPr sz="3200" dirty="0">
                <a:latin typeface="Times New Roman"/>
                <a:cs typeface="Times New Roman"/>
              </a:rPr>
              <a:t>ệ	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hức  sau :</a:t>
            </a:r>
            <a:endParaRPr sz="32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Wingdings"/>
                <a:cs typeface="Wingdings"/>
              </a:rPr>
              <a:t></a:t>
            </a:r>
            <a:endParaRPr sz="3200">
              <a:latin typeface="Wingdings"/>
              <a:cs typeface="Wingdings"/>
            </a:endParaRPr>
          </a:p>
          <a:p>
            <a:pPr marL="762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Wingdings"/>
                <a:cs typeface="Wingdings"/>
              </a:rPr>
              <a:t></a:t>
            </a:r>
            <a:endParaRPr sz="3200">
              <a:latin typeface="Wingdings"/>
              <a:cs typeface="Wingdings"/>
            </a:endParaRPr>
          </a:p>
          <a:p>
            <a:pPr marL="533400" marR="53340" indent="-457834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659765" algn="l"/>
                <a:tab pos="660400" algn="l"/>
              </a:tabLst>
            </a:pPr>
            <a:r>
              <a:rPr dirty="0"/>
              <a:t>	</a:t>
            </a:r>
            <a:r>
              <a:rPr sz="3200" spc="-5" dirty="0">
                <a:latin typeface="Times New Roman"/>
                <a:cs typeface="Times New Roman"/>
              </a:rPr>
              <a:t>Trong đó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là </a:t>
            </a:r>
            <a:r>
              <a:rPr sz="3200" dirty="0">
                <a:latin typeface="Times New Roman"/>
                <a:cs typeface="Times New Roman"/>
              </a:rPr>
              <a:t>đối tượng ảnh, </a:t>
            </a:r>
            <a:r>
              <a:rPr sz="3200" spc="-5" dirty="0">
                <a:latin typeface="Times New Roman"/>
                <a:cs typeface="Times New Roman"/>
              </a:rPr>
              <a:t>B</a:t>
            </a:r>
            <a:r>
              <a:rPr sz="3150" spc="-7" baseline="-21164" dirty="0"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và </a:t>
            </a:r>
            <a:r>
              <a:rPr sz="3200" spc="5" dirty="0">
                <a:latin typeface="Times New Roman"/>
                <a:cs typeface="Times New Roman"/>
              </a:rPr>
              <a:t>B</a:t>
            </a:r>
            <a:r>
              <a:rPr sz="3150" spc="7" baseline="-21164" dirty="0">
                <a:latin typeface="Times New Roman"/>
                <a:cs typeface="Times New Roman"/>
              </a:rPr>
              <a:t>2 </a:t>
            </a:r>
            <a:r>
              <a:rPr sz="3200" spc="-5" dirty="0">
                <a:latin typeface="Times New Roman"/>
                <a:cs typeface="Times New Roman"/>
              </a:rPr>
              <a:t>là </a:t>
            </a:r>
            <a:r>
              <a:rPr sz="3200" dirty="0">
                <a:latin typeface="Times New Roman"/>
                <a:cs typeface="Times New Roman"/>
              </a:rPr>
              <a:t>phần  </a:t>
            </a:r>
            <a:r>
              <a:rPr sz="3200" spc="-5" dirty="0">
                <a:latin typeface="Times New Roman"/>
                <a:cs typeface="Times New Roman"/>
              </a:rPr>
              <a:t>tử </a:t>
            </a:r>
            <a:r>
              <a:rPr sz="3200" spc="5" dirty="0">
                <a:latin typeface="Times New Roman"/>
                <a:cs typeface="Times New Roman"/>
              </a:rPr>
              <a:t>cấu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trúc.</a:t>
            </a:r>
            <a:endParaRPr sz="3200">
              <a:latin typeface="Times New Roman"/>
              <a:cs typeface="Times New Roman"/>
            </a:endParaRPr>
          </a:p>
          <a:p>
            <a:pPr marL="533400" marR="55880" indent="-457834">
              <a:lnSpc>
                <a:spcPct val="100000"/>
              </a:lnSpc>
              <a:spcBef>
                <a:spcPts val="780"/>
              </a:spcBef>
              <a:buFont typeface="Wingdings"/>
              <a:buChar char=""/>
              <a:tabLst>
                <a:tab pos="534035" algn="l"/>
                <a:tab pos="2089150" algn="l"/>
                <a:tab pos="8056880" algn="l"/>
              </a:tabLst>
            </a:pPr>
            <a:r>
              <a:rPr sz="3200" dirty="0">
                <a:latin typeface="Times New Roman"/>
                <a:cs typeface="Times New Roman"/>
              </a:rPr>
              <a:t>(</a:t>
            </a:r>
            <a:r>
              <a:rPr sz="3200" spc="-5" dirty="0">
                <a:latin typeface="Times New Roman"/>
                <a:cs typeface="Times New Roman"/>
              </a:rPr>
              <a:t>B</a:t>
            </a:r>
            <a:r>
              <a:rPr sz="3150" spc="22" baseline="-21164" dirty="0">
                <a:latin typeface="Times New Roman"/>
                <a:cs typeface="Times New Roman"/>
              </a:rPr>
              <a:t>1</a:t>
            </a:r>
            <a:r>
              <a:rPr sz="3200" dirty="0">
                <a:latin typeface="Symbol"/>
                <a:cs typeface="Symbol"/>
              </a:rPr>
              <a:t></a:t>
            </a:r>
            <a:r>
              <a:rPr sz="3200" spc="3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</a:t>
            </a:r>
            <a:r>
              <a:rPr sz="3150" spc="22" baseline="-21164" dirty="0">
                <a:latin typeface="Times New Roman"/>
                <a:cs typeface="Times New Roman"/>
              </a:rPr>
              <a:t>2</a:t>
            </a:r>
            <a:r>
              <a:rPr sz="3150" baseline="-21164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Times New Roman"/>
                <a:cs typeface="Times New Roman"/>
              </a:rPr>
              <a:t>)=</a:t>
            </a:r>
            <a:r>
              <a:rPr sz="3200" spc="3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</a:t>
            </a:r>
            <a:r>
              <a:rPr sz="3200" spc="3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.</a:t>
            </a:r>
            <a:r>
              <a:rPr sz="3200" spc="3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Nế</a:t>
            </a:r>
            <a:r>
              <a:rPr sz="3200" dirty="0">
                <a:latin typeface="Times New Roman"/>
                <a:cs typeface="Times New Roman"/>
              </a:rPr>
              <a:t>u</a:t>
            </a:r>
            <a:r>
              <a:rPr sz="3200" spc="3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</a:t>
            </a:r>
            <a:r>
              <a:rPr sz="3150" spc="22" baseline="-21164" dirty="0"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à</a:t>
            </a:r>
            <a:r>
              <a:rPr sz="3200" spc="35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đố</a:t>
            </a:r>
            <a:r>
              <a:rPr sz="3200" dirty="0">
                <a:latin typeface="Times New Roman"/>
                <a:cs typeface="Times New Roman"/>
              </a:rPr>
              <a:t>i</a:t>
            </a:r>
            <a:r>
              <a:rPr sz="3200" spc="36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ư</a:t>
            </a:r>
            <a:r>
              <a:rPr sz="3200" spc="-15" dirty="0">
                <a:latin typeface="Times New Roman"/>
                <a:cs typeface="Times New Roman"/>
              </a:rPr>
              <a:t>ợ</a:t>
            </a:r>
            <a:r>
              <a:rPr sz="3200" dirty="0">
                <a:latin typeface="Times New Roman"/>
                <a:cs typeface="Times New Roman"/>
              </a:rPr>
              <a:t>ng</a:t>
            </a:r>
            <a:r>
              <a:rPr sz="3200" spc="3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thì</a:t>
            </a:r>
            <a:r>
              <a:rPr sz="3200" spc="3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</a:t>
            </a:r>
            <a:r>
              <a:rPr sz="3150" spc="22" baseline="-21164" dirty="0">
                <a:latin typeface="Times New Roman"/>
                <a:cs typeface="Times New Roman"/>
              </a:rPr>
              <a:t>2</a:t>
            </a:r>
            <a:r>
              <a:rPr sz="3150" baseline="-21164" dirty="0"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Times New Roman"/>
                <a:cs typeface="Times New Roman"/>
              </a:rPr>
              <a:t>là  </a:t>
            </a:r>
            <a:r>
              <a:rPr sz="3200" spc="5" dirty="0">
                <a:latin typeface="Times New Roman"/>
                <a:cs typeface="Times New Roman"/>
              </a:rPr>
              <a:t>nền </a:t>
            </a:r>
            <a:r>
              <a:rPr sz="3200" dirty="0">
                <a:latin typeface="Times New Roman"/>
                <a:cs typeface="Times New Roman"/>
              </a:rPr>
              <a:t>và ngược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lại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0600" y="1828800"/>
            <a:ext cx="7258811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761208"/>
            <a:ext cx="8283575" cy="285432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5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Điểm </a:t>
            </a:r>
            <a:r>
              <a:rPr sz="32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4 và 8 láng</a:t>
            </a:r>
            <a:r>
              <a:rPr sz="3200" b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giềng.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Với </a:t>
            </a:r>
            <a:r>
              <a:rPr sz="3200" b="1" spc="-5" dirty="0">
                <a:latin typeface="Times New Roman"/>
                <a:cs typeface="Times New Roman"/>
              </a:rPr>
              <a:t>điểm </a:t>
            </a:r>
            <a:r>
              <a:rPr sz="3200" b="1" dirty="0">
                <a:latin typeface="Times New Roman"/>
                <a:cs typeface="Times New Roman"/>
              </a:rPr>
              <a:t>(i,j) thì</a:t>
            </a:r>
            <a:r>
              <a:rPr sz="3200" b="1" spc="-6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điểm:</a:t>
            </a:r>
            <a:endParaRPr sz="3200">
              <a:latin typeface="Times New Roman"/>
              <a:cs typeface="Times New Roman"/>
            </a:endParaRPr>
          </a:p>
          <a:p>
            <a:pPr marL="584200" marR="5080" lvl="1" indent="-1143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b="1" dirty="0">
                <a:latin typeface="Times New Roman"/>
                <a:cs typeface="Times New Roman"/>
              </a:rPr>
              <a:t>4 láng giềng là </a:t>
            </a:r>
            <a:r>
              <a:rPr sz="3200" b="1" spc="-5" dirty="0">
                <a:latin typeface="Times New Roman"/>
                <a:cs typeface="Times New Roman"/>
              </a:rPr>
              <a:t>điểm </a:t>
            </a:r>
            <a:r>
              <a:rPr sz="3200" b="1" dirty="0">
                <a:latin typeface="Times New Roman"/>
                <a:cs typeface="Times New Roman"/>
              </a:rPr>
              <a:t>lân </a:t>
            </a:r>
            <a:r>
              <a:rPr sz="3200" b="1" spc="5" dirty="0">
                <a:latin typeface="Times New Roman"/>
                <a:cs typeface="Times New Roman"/>
              </a:rPr>
              <a:t>cận </a:t>
            </a:r>
            <a:r>
              <a:rPr sz="3200" b="1" dirty="0">
                <a:latin typeface="Times New Roman"/>
                <a:cs typeface="Times New Roman"/>
              </a:rPr>
              <a:t>trên, </a:t>
            </a:r>
            <a:r>
              <a:rPr sz="3200" b="1" spc="-5" dirty="0">
                <a:latin typeface="Times New Roman"/>
                <a:cs typeface="Times New Roman"/>
              </a:rPr>
              <a:t>dưới,</a:t>
            </a:r>
            <a:r>
              <a:rPr sz="3200" b="1" spc="-14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trái  </a:t>
            </a:r>
            <a:r>
              <a:rPr sz="3200" b="1" dirty="0">
                <a:latin typeface="Times New Roman"/>
                <a:cs typeface="Times New Roman"/>
              </a:rPr>
              <a:t>và </a:t>
            </a:r>
            <a:r>
              <a:rPr sz="3200" b="1" spc="-5" dirty="0">
                <a:latin typeface="Times New Roman"/>
                <a:cs typeface="Times New Roman"/>
              </a:rPr>
              <a:t>phải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(P2,P4,P6,P8)</a:t>
            </a:r>
            <a:endParaRPr sz="3200">
              <a:latin typeface="Times New Roman"/>
              <a:cs typeface="Times New Roman"/>
            </a:endParaRPr>
          </a:p>
          <a:p>
            <a:pPr marL="793750" lvl="1" indent="-324485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b="1" dirty="0">
                <a:latin typeface="Times New Roman"/>
                <a:cs typeface="Times New Roman"/>
              </a:rPr>
              <a:t>8 láng giềng là </a:t>
            </a:r>
            <a:r>
              <a:rPr sz="3200" b="1" spc="-5" dirty="0">
                <a:latin typeface="Times New Roman"/>
                <a:cs typeface="Times New Roman"/>
              </a:rPr>
              <a:t>điểm </a:t>
            </a:r>
            <a:r>
              <a:rPr sz="3200" b="1" dirty="0">
                <a:latin typeface="Times New Roman"/>
                <a:cs typeface="Times New Roman"/>
              </a:rPr>
              <a:t>lân cận cả tám</a:t>
            </a:r>
            <a:r>
              <a:rPr sz="3200" b="1" spc="-10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hướng.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65450" y="3803650"/>
          <a:ext cx="2438400" cy="2336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88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28575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P1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P2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28638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P3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0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28575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P8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28638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P4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8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28575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P7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P6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28638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P5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6595">
              <a:lnSpc>
                <a:spcPct val="100000"/>
              </a:lnSpc>
              <a:spcBef>
                <a:spcPts val="100"/>
              </a:spcBef>
            </a:pPr>
            <a:r>
              <a:rPr dirty="0"/>
              <a:t>BÀI GIẢNG MÔN: </a:t>
            </a:r>
            <a:r>
              <a:rPr spc="15" dirty="0"/>
              <a:t>XỬ </a:t>
            </a:r>
            <a:r>
              <a:rPr dirty="0"/>
              <a:t>LÝ</a:t>
            </a:r>
            <a:r>
              <a:rPr spc="-160" dirty="0"/>
              <a:t> </a:t>
            </a:r>
            <a:r>
              <a:rPr dirty="0"/>
              <a:t>ẢNH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6839" y="659129"/>
            <a:ext cx="8606155" cy="1098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4318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93700" algn="l"/>
              </a:tabLst>
            </a:pPr>
            <a:r>
              <a:rPr sz="2200" spc="-5" dirty="0">
                <a:latin typeface="Times New Roman"/>
                <a:cs typeface="Times New Roman"/>
              </a:rPr>
              <a:t>Hình a là </a:t>
            </a:r>
            <a:r>
              <a:rPr sz="2200" spc="-10" dirty="0">
                <a:latin typeface="Times New Roman"/>
                <a:cs typeface="Times New Roman"/>
              </a:rPr>
              <a:t>ảnh </a:t>
            </a:r>
            <a:r>
              <a:rPr sz="2200" spc="-5" dirty="0">
                <a:latin typeface="Times New Roman"/>
                <a:cs typeface="Times New Roman"/>
              </a:rPr>
              <a:t>A, phải tìm xem </a:t>
            </a:r>
            <a:r>
              <a:rPr sz="2200" dirty="0">
                <a:latin typeface="Times New Roman"/>
                <a:cs typeface="Times New Roman"/>
              </a:rPr>
              <a:t>trong </a:t>
            </a:r>
            <a:r>
              <a:rPr sz="2200" spc="-5" dirty="0">
                <a:latin typeface="Times New Roman"/>
                <a:cs typeface="Times New Roman"/>
              </a:rPr>
              <a:t>ảnh A có </a:t>
            </a:r>
            <a:r>
              <a:rPr sz="2200" spc="-10" dirty="0">
                <a:latin typeface="Times New Roman"/>
                <a:cs typeface="Times New Roman"/>
              </a:rPr>
              <a:t>bao </a:t>
            </a:r>
            <a:r>
              <a:rPr sz="2200" spc="-5" dirty="0">
                <a:latin typeface="Times New Roman"/>
                <a:cs typeface="Times New Roman"/>
              </a:rPr>
              <a:t>nhiêu đối tượng </a:t>
            </a:r>
            <a:r>
              <a:rPr sz="2200" spc="-10" dirty="0">
                <a:latin typeface="Times New Roman"/>
                <a:cs typeface="Times New Roman"/>
              </a:rPr>
              <a:t>có  </a:t>
            </a:r>
            <a:r>
              <a:rPr sz="2200" spc="-5" dirty="0">
                <a:latin typeface="Times New Roman"/>
                <a:cs typeface="Times New Roman"/>
              </a:rPr>
              <a:t>hình dạng </a:t>
            </a:r>
            <a:r>
              <a:rPr sz="2200" dirty="0">
                <a:latin typeface="Times New Roman"/>
                <a:cs typeface="Times New Roman"/>
              </a:rPr>
              <a:t>như </a:t>
            </a:r>
            <a:r>
              <a:rPr sz="2200" spc="-5" dirty="0">
                <a:latin typeface="Times New Roman"/>
                <a:cs typeface="Times New Roman"/>
              </a:rPr>
              <a:t>hình </a:t>
            </a:r>
            <a:r>
              <a:rPr sz="2200" dirty="0">
                <a:latin typeface="Times New Roman"/>
                <a:cs typeface="Times New Roman"/>
              </a:rPr>
              <a:t>b. </a:t>
            </a:r>
            <a:r>
              <a:rPr sz="2200" spc="-10" dirty="0">
                <a:latin typeface="Times New Roman"/>
                <a:cs typeface="Times New Roman"/>
              </a:rPr>
              <a:t>Gọi </a:t>
            </a:r>
            <a:r>
              <a:rPr sz="2200" spc="-5" dirty="0">
                <a:latin typeface="Times New Roman"/>
                <a:cs typeface="Times New Roman"/>
              </a:rPr>
              <a:t>hình b là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</a:t>
            </a:r>
            <a:r>
              <a:rPr sz="2175" spc="-7" baseline="-21072" dirty="0">
                <a:latin typeface="Times New Roman"/>
                <a:cs typeface="Times New Roman"/>
              </a:rPr>
              <a:t>1</a:t>
            </a:r>
            <a:endParaRPr sz="2175" baseline="-21072">
              <a:latin typeface="Times New Roman"/>
              <a:cs typeface="Times New Roman"/>
            </a:endParaRPr>
          </a:p>
          <a:p>
            <a:pPr marL="2348865" indent="-2298700">
              <a:lnSpc>
                <a:spcPct val="100000"/>
              </a:lnSpc>
              <a:spcBef>
                <a:spcPts val="530"/>
              </a:spcBef>
              <a:buFont typeface="Wingdings"/>
              <a:buChar char=""/>
              <a:tabLst>
                <a:tab pos="2348865" algn="l"/>
                <a:tab pos="2349500" algn="l"/>
                <a:tab pos="6533515" algn="l"/>
              </a:tabLst>
            </a:pPr>
            <a:r>
              <a:rPr sz="2200" spc="-5" dirty="0">
                <a:latin typeface="Times New Roman"/>
                <a:cs typeface="Times New Roman"/>
              </a:rPr>
              <a:t>A	B</a:t>
            </a:r>
            <a:r>
              <a:rPr sz="2175" spc="-7" baseline="-21072" dirty="0">
                <a:latin typeface="Times New Roman"/>
                <a:cs typeface="Times New Roman"/>
              </a:rPr>
              <a:t>1</a:t>
            </a:r>
            <a:endParaRPr sz="2175" baseline="-21072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3165" y="1931726"/>
            <a:ext cx="5099093" cy="1714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67400" y="1893519"/>
            <a:ext cx="1790700" cy="1788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9539" y="3718940"/>
            <a:ext cx="40919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81000" algn="l"/>
              </a:tabLst>
            </a:pPr>
            <a:r>
              <a:rPr sz="2200" spc="-5" dirty="0">
                <a:latin typeface="Times New Roman"/>
                <a:cs typeface="Times New Roman"/>
              </a:rPr>
              <a:t>Dùng A </a:t>
            </a:r>
            <a:r>
              <a:rPr sz="2200" spc="-5" dirty="0">
                <a:latin typeface="Webdings"/>
                <a:cs typeface="Webdings"/>
              </a:rPr>
              <a:t></a:t>
            </a:r>
            <a:r>
              <a:rPr sz="2200" spc="-5" dirty="0">
                <a:latin typeface="Times New Roman"/>
                <a:cs typeface="Times New Roman"/>
              </a:rPr>
              <a:t> B</a:t>
            </a:r>
            <a:r>
              <a:rPr sz="2175" spc="-7" baseline="-21072" dirty="0">
                <a:latin typeface="Times New Roman"/>
                <a:cs typeface="Times New Roman"/>
              </a:rPr>
              <a:t>1 </a:t>
            </a:r>
            <a:r>
              <a:rPr sz="2200" spc="-5" dirty="0">
                <a:latin typeface="Times New Roman"/>
                <a:cs typeface="Times New Roman"/>
              </a:rPr>
              <a:t>ta có </a:t>
            </a:r>
            <a:r>
              <a:rPr sz="2200" dirty="0">
                <a:latin typeface="Times New Roman"/>
                <a:cs typeface="Times New Roman"/>
              </a:rPr>
              <a:t>như </a:t>
            </a:r>
            <a:r>
              <a:rPr sz="2200" spc="-5" dirty="0">
                <a:latin typeface="Times New Roman"/>
                <a:cs typeface="Times New Roman"/>
              </a:rPr>
              <a:t>hình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sau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40042" y="3718940"/>
            <a:ext cx="3556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B</a:t>
            </a:r>
            <a:r>
              <a:rPr sz="2175" spc="-7" baseline="-21072" dirty="0">
                <a:latin typeface="Times New Roman"/>
                <a:cs typeface="Times New Roman"/>
              </a:rPr>
              <a:t>2</a:t>
            </a:r>
            <a:endParaRPr sz="2175" baseline="-21072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3806" y="4209926"/>
            <a:ext cx="5133096" cy="17305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51220" y="4076700"/>
            <a:ext cx="1897379" cy="18973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05126" y="1048941"/>
            <a:ext cx="1836002" cy="1864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56150" y="1070710"/>
            <a:ext cx="5348605" cy="1784350"/>
            <a:chOff x="556150" y="1070710"/>
            <a:chExt cx="5348605" cy="1784350"/>
          </a:xfrm>
        </p:grpSpPr>
        <p:sp>
          <p:nvSpPr>
            <p:cNvPr id="6" name="object 6"/>
            <p:cNvSpPr/>
            <p:nvPr/>
          </p:nvSpPr>
          <p:spPr>
            <a:xfrm>
              <a:off x="564014" y="1078574"/>
              <a:ext cx="5333365" cy="1769110"/>
            </a:xfrm>
            <a:custGeom>
              <a:avLst/>
              <a:gdLst/>
              <a:ahLst/>
              <a:cxnLst/>
              <a:rect l="l" t="t" r="r" b="b"/>
              <a:pathLst>
                <a:path w="5333365" h="1769110">
                  <a:moveTo>
                    <a:pt x="0" y="1768571"/>
                  </a:moveTo>
                  <a:lnTo>
                    <a:pt x="5332880" y="1768571"/>
                  </a:lnTo>
                  <a:lnTo>
                    <a:pt x="5332880" y="0"/>
                  </a:lnTo>
                  <a:lnTo>
                    <a:pt x="0" y="0"/>
                  </a:lnTo>
                  <a:lnTo>
                    <a:pt x="0" y="1768571"/>
                  </a:lnTo>
                  <a:close/>
                </a:path>
                <a:path w="5333365" h="1769110">
                  <a:moveTo>
                    <a:pt x="355525" y="13860"/>
                  </a:moveTo>
                  <a:lnTo>
                    <a:pt x="355525" y="1768571"/>
                  </a:lnTo>
                </a:path>
                <a:path w="5333365" h="1769110">
                  <a:moveTo>
                    <a:pt x="711050" y="13860"/>
                  </a:moveTo>
                  <a:lnTo>
                    <a:pt x="711050" y="1768571"/>
                  </a:lnTo>
                </a:path>
                <a:path w="5333365" h="1769110">
                  <a:moveTo>
                    <a:pt x="1066576" y="13860"/>
                  </a:moveTo>
                  <a:lnTo>
                    <a:pt x="1066576" y="1768571"/>
                  </a:lnTo>
                </a:path>
                <a:path w="5333365" h="1769110">
                  <a:moveTo>
                    <a:pt x="1422167" y="13860"/>
                  </a:moveTo>
                  <a:lnTo>
                    <a:pt x="1422167" y="1768571"/>
                  </a:lnTo>
                </a:path>
                <a:path w="5333365" h="1769110">
                  <a:moveTo>
                    <a:pt x="1777692" y="13860"/>
                  </a:moveTo>
                  <a:lnTo>
                    <a:pt x="1777692" y="1768571"/>
                  </a:lnTo>
                </a:path>
                <a:path w="5333365" h="1769110">
                  <a:moveTo>
                    <a:pt x="2133217" y="13860"/>
                  </a:moveTo>
                  <a:lnTo>
                    <a:pt x="2133217" y="1768571"/>
                  </a:lnTo>
                </a:path>
                <a:path w="5333365" h="1769110">
                  <a:moveTo>
                    <a:pt x="2488743" y="13860"/>
                  </a:moveTo>
                  <a:lnTo>
                    <a:pt x="2488743" y="1768571"/>
                  </a:lnTo>
                </a:path>
                <a:path w="5333365" h="1769110">
                  <a:moveTo>
                    <a:pt x="2844268" y="13860"/>
                  </a:moveTo>
                  <a:lnTo>
                    <a:pt x="2844268" y="1768571"/>
                  </a:lnTo>
                </a:path>
                <a:path w="5333365" h="1769110">
                  <a:moveTo>
                    <a:pt x="3199793" y="13860"/>
                  </a:moveTo>
                  <a:lnTo>
                    <a:pt x="3199793" y="1768571"/>
                  </a:lnTo>
                </a:path>
                <a:path w="5333365" h="1769110">
                  <a:moveTo>
                    <a:pt x="3555319" y="13860"/>
                  </a:moveTo>
                  <a:lnTo>
                    <a:pt x="3555319" y="1768571"/>
                  </a:lnTo>
                </a:path>
                <a:path w="5333365" h="1769110">
                  <a:moveTo>
                    <a:pt x="3910844" y="13860"/>
                  </a:moveTo>
                  <a:lnTo>
                    <a:pt x="3910844" y="1768571"/>
                  </a:lnTo>
                </a:path>
                <a:path w="5333365" h="1769110">
                  <a:moveTo>
                    <a:pt x="4266370" y="13860"/>
                  </a:moveTo>
                  <a:lnTo>
                    <a:pt x="4266370" y="1768571"/>
                  </a:lnTo>
                </a:path>
                <a:path w="5333365" h="1769110">
                  <a:moveTo>
                    <a:pt x="4621895" y="13860"/>
                  </a:moveTo>
                  <a:lnTo>
                    <a:pt x="4621895" y="1768571"/>
                  </a:lnTo>
                </a:path>
                <a:path w="5333365" h="1769110">
                  <a:moveTo>
                    <a:pt x="4977420" y="13860"/>
                  </a:moveTo>
                  <a:lnTo>
                    <a:pt x="4977420" y="1768571"/>
                  </a:lnTo>
                </a:path>
                <a:path w="5333365" h="1769110">
                  <a:moveTo>
                    <a:pt x="0" y="353688"/>
                  </a:moveTo>
                  <a:lnTo>
                    <a:pt x="5332814" y="353688"/>
                  </a:lnTo>
                </a:path>
                <a:path w="5333365" h="1769110">
                  <a:moveTo>
                    <a:pt x="0" y="707402"/>
                  </a:moveTo>
                  <a:lnTo>
                    <a:pt x="5332814" y="707402"/>
                  </a:lnTo>
                </a:path>
                <a:path w="5333365" h="1769110">
                  <a:moveTo>
                    <a:pt x="0" y="1061142"/>
                  </a:moveTo>
                  <a:lnTo>
                    <a:pt x="5332814" y="1061142"/>
                  </a:lnTo>
                </a:path>
                <a:path w="5333365" h="1769110">
                  <a:moveTo>
                    <a:pt x="0" y="1414856"/>
                  </a:moveTo>
                  <a:lnTo>
                    <a:pt x="5332814" y="1414856"/>
                  </a:lnTo>
                </a:path>
              </a:pathLst>
            </a:custGeom>
            <a:ln w="157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33320" y="1162248"/>
              <a:ext cx="157592" cy="1568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2981" y="1162248"/>
              <a:ext cx="157592" cy="1568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14743" y="1177052"/>
              <a:ext cx="157526" cy="1568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44404" y="1177052"/>
              <a:ext cx="157592" cy="15683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70235" y="1177052"/>
              <a:ext cx="157592" cy="1568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99962" y="1177052"/>
              <a:ext cx="157592" cy="1568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81285" y="1177052"/>
              <a:ext cx="157592" cy="1568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11012" y="1177052"/>
              <a:ext cx="157592" cy="1568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2709" y="1177052"/>
              <a:ext cx="157592" cy="1568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92436" y="1177052"/>
              <a:ext cx="157592" cy="1568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18266" y="1177052"/>
              <a:ext cx="157592" cy="1568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47861" y="1177052"/>
              <a:ext cx="157592" cy="1568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29285" y="1177052"/>
              <a:ext cx="157592" cy="1568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84710" y="1177052"/>
              <a:ext cx="157592" cy="15683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14437" y="1177052"/>
              <a:ext cx="157592" cy="1568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48133" y="2562393"/>
              <a:ext cx="157592" cy="15683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7794" y="2562393"/>
              <a:ext cx="157592" cy="15683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29557" y="2577131"/>
              <a:ext cx="157592" cy="15683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59218" y="2577131"/>
              <a:ext cx="157592" cy="15683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85114" y="2577131"/>
              <a:ext cx="157592" cy="1568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14709" y="2577131"/>
              <a:ext cx="157592" cy="15683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96165" y="2577131"/>
              <a:ext cx="157592" cy="1568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25760" y="2577131"/>
              <a:ext cx="157592" cy="15683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77588" y="2577131"/>
              <a:ext cx="157592" cy="1568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07184" y="2577131"/>
              <a:ext cx="157592" cy="15683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33014" y="2577131"/>
              <a:ext cx="157592" cy="15683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62741" y="2577131"/>
              <a:ext cx="157592" cy="1568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944165" y="2577131"/>
              <a:ext cx="157592" cy="1568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99590" y="2577131"/>
              <a:ext cx="157592" cy="15683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329317" y="2577131"/>
              <a:ext cx="157592" cy="1568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33320" y="1545439"/>
              <a:ext cx="157592" cy="15683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2981" y="1545439"/>
              <a:ext cx="157592" cy="15683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33320" y="1899153"/>
              <a:ext cx="157592" cy="15686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62981" y="1899153"/>
              <a:ext cx="157592" cy="15686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33320" y="2252893"/>
              <a:ext cx="157592" cy="15683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2981" y="2252893"/>
              <a:ext cx="157592" cy="15683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99962" y="1545439"/>
              <a:ext cx="157592" cy="15683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099962" y="1928629"/>
              <a:ext cx="157592" cy="15686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099962" y="2282370"/>
              <a:ext cx="157592" cy="1568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522063" y="1545439"/>
              <a:ext cx="157592" cy="15683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522063" y="1928629"/>
              <a:ext cx="157592" cy="15686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522063" y="2282370"/>
              <a:ext cx="157592" cy="1568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944165" y="1545439"/>
              <a:ext cx="157592" cy="15683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944165" y="2282370"/>
              <a:ext cx="157592" cy="1568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714338" y="1545439"/>
              <a:ext cx="157592" cy="15683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344065" y="1545439"/>
              <a:ext cx="157592" cy="15683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714338" y="1899153"/>
              <a:ext cx="157592" cy="15686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344065" y="1899153"/>
              <a:ext cx="157592" cy="15686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714338" y="2252893"/>
              <a:ext cx="157592" cy="15683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344065" y="2252893"/>
              <a:ext cx="157592" cy="15683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434340" y="2707701"/>
            <a:ext cx="3339465" cy="1143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53085" algn="r">
              <a:lnSpc>
                <a:spcPct val="100000"/>
              </a:lnSpc>
              <a:spcBef>
                <a:spcPts val="125"/>
              </a:spcBef>
            </a:pPr>
            <a:r>
              <a:rPr sz="3675" b="1" spc="37" baseline="-24943" dirty="0">
                <a:latin typeface="Times New Roman"/>
                <a:cs typeface="Times New Roman"/>
              </a:rPr>
              <a:t>A</a:t>
            </a:r>
            <a:r>
              <a:rPr sz="1600" b="1" spc="5" dirty="0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Dùng A </a:t>
            </a:r>
            <a:r>
              <a:rPr sz="2200" spc="-5" dirty="0">
                <a:latin typeface="Webdings"/>
                <a:cs typeface="Webdings"/>
              </a:rPr>
              <a:t></a:t>
            </a:r>
            <a:r>
              <a:rPr sz="2200" spc="-5" dirty="0">
                <a:latin typeface="Times New Roman"/>
                <a:cs typeface="Times New Roman"/>
              </a:rPr>
              <a:t> B</a:t>
            </a:r>
            <a:r>
              <a:rPr sz="2175" spc="-7" baseline="-21072" dirty="0">
                <a:latin typeface="Times New Roman"/>
                <a:cs typeface="Times New Roman"/>
              </a:rPr>
              <a:t>2 </a:t>
            </a:r>
            <a:r>
              <a:rPr sz="2200" spc="-5" dirty="0">
                <a:latin typeface="Times New Roman"/>
                <a:cs typeface="Times New Roman"/>
              </a:rPr>
              <a:t>ta có </a:t>
            </a:r>
            <a:r>
              <a:rPr sz="2200" dirty="0">
                <a:latin typeface="Times New Roman"/>
                <a:cs typeface="Times New Roman"/>
              </a:rPr>
              <a:t>như</a:t>
            </a:r>
            <a:r>
              <a:rPr sz="2200" spc="-1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hình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827865" y="2850169"/>
            <a:ext cx="38989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b="1" spc="15" dirty="0">
                <a:latin typeface="Times New Roman"/>
                <a:cs typeface="Times New Roman"/>
              </a:rPr>
              <a:t>B</a:t>
            </a:r>
            <a:r>
              <a:rPr sz="2400" b="1" spc="22" baseline="-12152" dirty="0">
                <a:latin typeface="Times New Roman"/>
                <a:cs typeface="Times New Roman"/>
              </a:rPr>
              <a:t>2</a:t>
            </a:r>
            <a:endParaRPr sz="2400" baseline="-12152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02602" y="4084320"/>
            <a:ext cx="5540997" cy="193548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6595">
              <a:lnSpc>
                <a:spcPct val="100000"/>
              </a:lnSpc>
              <a:spcBef>
                <a:spcPts val="100"/>
              </a:spcBef>
            </a:pPr>
            <a:r>
              <a:rPr dirty="0"/>
              <a:t>BÀI GIẢNG MÔN: </a:t>
            </a:r>
            <a:r>
              <a:rPr spc="15" dirty="0"/>
              <a:t>XỬ </a:t>
            </a:r>
            <a:r>
              <a:rPr dirty="0"/>
              <a:t>LÝ</a:t>
            </a:r>
            <a:r>
              <a:rPr spc="-160" dirty="0"/>
              <a:t> </a:t>
            </a:r>
            <a:r>
              <a:rPr dirty="0"/>
              <a:t>ẢNH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39" y="3963009"/>
            <a:ext cx="8354059" cy="217043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81000" indent="-342900" algn="just">
              <a:lnSpc>
                <a:spcPct val="100000"/>
              </a:lnSpc>
              <a:spcBef>
                <a:spcPts val="855"/>
              </a:spcBef>
              <a:buFont typeface="Wingdings"/>
              <a:buChar char=""/>
              <a:tabLst>
                <a:tab pos="381000" algn="l"/>
              </a:tabLst>
            </a:pPr>
            <a:r>
              <a:rPr sz="3200" dirty="0">
                <a:latin typeface="Times New Roman"/>
                <a:cs typeface="Times New Roman"/>
              </a:rPr>
              <a:t>Áp </a:t>
            </a:r>
            <a:r>
              <a:rPr sz="3200" spc="5" dirty="0">
                <a:latin typeface="Times New Roman"/>
                <a:cs typeface="Times New Roman"/>
              </a:rPr>
              <a:t>dụng phép </a:t>
            </a:r>
            <a:r>
              <a:rPr sz="3200" dirty="0">
                <a:latin typeface="Times New Roman"/>
                <a:cs typeface="Times New Roman"/>
              </a:rPr>
              <a:t>biến </a:t>
            </a:r>
            <a:r>
              <a:rPr sz="3200" spc="5" dirty="0">
                <a:latin typeface="Times New Roman"/>
                <a:cs typeface="Times New Roman"/>
              </a:rPr>
              <a:t>đổi </a:t>
            </a:r>
            <a:r>
              <a:rPr sz="3200" dirty="0">
                <a:latin typeface="Times New Roman"/>
                <a:cs typeface="Times New Roman"/>
              </a:rPr>
              <a:t>"hit or miss“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381000" marR="30480" indent="-342900" algn="just">
              <a:lnSpc>
                <a:spcPct val="100200"/>
              </a:lnSpc>
              <a:spcBef>
                <a:spcPts val="755"/>
              </a:spcBef>
              <a:buFont typeface="Wingdings"/>
              <a:buChar char=""/>
              <a:tabLst>
                <a:tab pos="381000" algn="l"/>
              </a:tabLst>
            </a:pP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dirty="0">
                <a:latin typeface="Webdings"/>
                <a:cs typeface="Webdings"/>
              </a:rPr>
              <a:t>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B</a:t>
            </a:r>
            <a:r>
              <a:rPr sz="3150" spc="7" baseline="-21164" dirty="0">
                <a:latin typeface="Times New Roman"/>
                <a:cs typeface="Times New Roman"/>
              </a:rPr>
              <a:t>1 </a:t>
            </a:r>
            <a:r>
              <a:rPr sz="3200" dirty="0">
                <a:latin typeface="Times New Roman"/>
                <a:cs typeface="Times New Roman"/>
              </a:rPr>
              <a:t>)</a:t>
            </a:r>
            <a:r>
              <a:rPr sz="3200" dirty="0">
                <a:latin typeface="Symbol"/>
                <a:cs typeface="Symbol"/>
              </a:rPr>
              <a:t></a:t>
            </a:r>
            <a:r>
              <a:rPr sz="3200" dirty="0">
                <a:latin typeface="Times New Roman"/>
                <a:cs typeface="Times New Roman"/>
              </a:rPr>
              <a:t>( 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150" spc="7" baseline="25132" dirty="0">
                <a:latin typeface="Times New Roman"/>
                <a:cs typeface="Times New Roman"/>
              </a:rPr>
              <a:t>C</a:t>
            </a:r>
            <a:r>
              <a:rPr sz="3200" spc="5" dirty="0">
                <a:latin typeface="Webdings"/>
                <a:cs typeface="Webdings"/>
              </a:rPr>
              <a:t></a:t>
            </a:r>
            <a:r>
              <a:rPr sz="3200" spc="5" dirty="0">
                <a:latin typeface="Times New Roman"/>
                <a:cs typeface="Times New Roman"/>
              </a:rPr>
              <a:t> B</a:t>
            </a:r>
            <a:r>
              <a:rPr sz="3150" spc="7" baseline="-21164" dirty="0">
                <a:latin typeface="Times New Roman"/>
                <a:cs typeface="Times New Roman"/>
              </a:rPr>
              <a:t>2 </a:t>
            </a:r>
            <a:r>
              <a:rPr sz="3200" dirty="0">
                <a:latin typeface="Times New Roman"/>
                <a:cs typeface="Times New Roman"/>
              </a:rPr>
              <a:t>) </a:t>
            </a:r>
            <a:r>
              <a:rPr sz="3200" spc="-10" dirty="0">
                <a:latin typeface="Times New Roman"/>
                <a:cs typeface="Times New Roman"/>
              </a:rPr>
              <a:t>ta </a:t>
            </a:r>
            <a:r>
              <a:rPr sz="3200" spc="5" dirty="0">
                <a:latin typeface="Times New Roman"/>
                <a:cs typeface="Times New Roman"/>
              </a:rPr>
              <a:t>xác </a:t>
            </a:r>
            <a:r>
              <a:rPr sz="3200" dirty="0">
                <a:latin typeface="Times New Roman"/>
                <a:cs typeface="Times New Roman"/>
              </a:rPr>
              <a:t>định được một  điểm hàng 3 cột 7 </a:t>
            </a:r>
            <a:r>
              <a:rPr sz="3200" spc="-5" dirty="0">
                <a:latin typeface="Times New Roman"/>
                <a:cs typeface="Times New Roman"/>
              </a:rPr>
              <a:t>trên hình là </a:t>
            </a:r>
            <a:r>
              <a:rPr sz="3200" dirty="0">
                <a:latin typeface="Times New Roman"/>
                <a:cs typeface="Times New Roman"/>
              </a:rPr>
              <a:t>”hit”. </a:t>
            </a:r>
            <a:r>
              <a:rPr sz="3200" spc="-5" dirty="0">
                <a:latin typeface="Times New Roman"/>
                <a:cs typeface="Times New Roman"/>
              </a:rPr>
              <a:t>Như </a:t>
            </a:r>
            <a:r>
              <a:rPr sz="3200" dirty="0">
                <a:latin typeface="Times New Roman"/>
                <a:cs typeface="Times New Roman"/>
              </a:rPr>
              <a:t>vậy  trong </a:t>
            </a:r>
            <a:r>
              <a:rPr sz="3200" spc="5" dirty="0">
                <a:latin typeface="Times New Roman"/>
                <a:cs typeface="Times New Roman"/>
              </a:rPr>
              <a:t>ảnh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5" dirty="0">
                <a:latin typeface="Times New Roman"/>
                <a:cs typeface="Times New Roman"/>
              </a:rPr>
              <a:t>chỉ </a:t>
            </a:r>
            <a:r>
              <a:rPr sz="3200" dirty="0">
                <a:latin typeface="Times New Roman"/>
                <a:cs typeface="Times New Roman"/>
              </a:rPr>
              <a:t>có một </a:t>
            </a:r>
            <a:r>
              <a:rPr sz="3200" spc="5" dirty="0">
                <a:latin typeface="Times New Roman"/>
                <a:cs typeface="Times New Roman"/>
              </a:rPr>
              <a:t>đối </a:t>
            </a:r>
            <a:r>
              <a:rPr sz="3200" dirty="0">
                <a:latin typeface="Times New Roman"/>
                <a:cs typeface="Times New Roman"/>
              </a:rPr>
              <a:t>tượng giống hình</a:t>
            </a:r>
            <a:r>
              <a:rPr sz="3200" spc="-5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85800" y="0"/>
            <a:ext cx="5334000" cy="3702050"/>
            <a:chOff x="685800" y="0"/>
            <a:chExt cx="5334000" cy="3702050"/>
          </a:xfrm>
        </p:grpSpPr>
        <p:sp>
          <p:nvSpPr>
            <p:cNvPr id="6" name="object 6"/>
            <p:cNvSpPr/>
            <p:nvPr/>
          </p:nvSpPr>
          <p:spPr>
            <a:xfrm>
              <a:off x="685800" y="0"/>
              <a:ext cx="5334000" cy="19187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000" y="1905000"/>
              <a:ext cx="5166360" cy="17967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140" y="859281"/>
            <a:ext cx="926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Times New Roman"/>
                <a:cs typeface="Times New Roman"/>
              </a:rPr>
              <a:t>Ví</a:t>
            </a:r>
            <a:r>
              <a:rPr sz="2800" b="0" spc="-75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dụ: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58794" y="2212770"/>
            <a:ext cx="1461770" cy="140525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R="5080" algn="ctr">
              <a:lnSpc>
                <a:spcPts val="2845"/>
              </a:lnSpc>
              <a:spcBef>
                <a:spcPts val="140"/>
              </a:spcBef>
              <a:tabLst>
                <a:tab pos="601345" algn="l"/>
                <a:tab pos="1068070" algn="l"/>
              </a:tabLst>
            </a:pPr>
            <a:r>
              <a:rPr sz="3825" spc="82" baseline="-3267" dirty="0">
                <a:latin typeface="Symbol"/>
                <a:cs typeface="Symbol"/>
              </a:rPr>
              <a:t></a:t>
            </a:r>
            <a:r>
              <a:rPr sz="2550" spc="55" dirty="0">
                <a:latin typeface="Times New Roman"/>
                <a:cs typeface="Times New Roman"/>
              </a:rPr>
              <a:t>0	</a:t>
            </a:r>
            <a:r>
              <a:rPr sz="2550" spc="35" dirty="0">
                <a:latin typeface="Times New Roman"/>
                <a:cs typeface="Times New Roman"/>
              </a:rPr>
              <a:t>0	</a:t>
            </a:r>
            <a:r>
              <a:rPr sz="2550" spc="65" dirty="0">
                <a:latin typeface="Times New Roman"/>
                <a:cs typeface="Times New Roman"/>
              </a:rPr>
              <a:t>0</a:t>
            </a:r>
            <a:r>
              <a:rPr sz="3825" spc="97" baseline="-3267" dirty="0">
                <a:latin typeface="Symbol"/>
                <a:cs typeface="Symbol"/>
              </a:rPr>
              <a:t></a:t>
            </a:r>
            <a:endParaRPr sz="3825" baseline="-3267">
              <a:latin typeface="Symbol"/>
              <a:cs typeface="Symbol"/>
            </a:endParaRPr>
          </a:p>
          <a:p>
            <a:pPr marR="5080" algn="ctr">
              <a:lnSpc>
                <a:spcPts val="2845"/>
              </a:lnSpc>
              <a:tabLst>
                <a:tab pos="598805" algn="l"/>
                <a:tab pos="1243965" algn="l"/>
              </a:tabLst>
            </a:pPr>
            <a:r>
              <a:rPr sz="2550" spc="25" dirty="0">
                <a:latin typeface="Symbol"/>
                <a:cs typeface="Symbol"/>
              </a:rPr>
              <a:t></a:t>
            </a:r>
            <a:r>
              <a:rPr sz="2550" spc="25" dirty="0">
                <a:latin typeface="Times New Roman"/>
                <a:cs typeface="Times New Roman"/>
              </a:rPr>
              <a:t>	</a:t>
            </a:r>
            <a:r>
              <a:rPr sz="3825" spc="52" baseline="-27233" dirty="0">
                <a:latin typeface="Times New Roman"/>
                <a:cs typeface="Times New Roman"/>
              </a:rPr>
              <a:t>1	</a:t>
            </a:r>
            <a:r>
              <a:rPr sz="2550" spc="25" dirty="0">
                <a:latin typeface="Symbol"/>
                <a:cs typeface="Symbol"/>
              </a:rPr>
              <a:t></a:t>
            </a:r>
            <a:endParaRPr sz="2550">
              <a:latin typeface="Symbol"/>
              <a:cs typeface="Symbol"/>
            </a:endParaRPr>
          </a:p>
          <a:p>
            <a:pPr marR="12700" algn="ctr">
              <a:lnSpc>
                <a:spcPct val="100000"/>
              </a:lnSpc>
              <a:spcBef>
                <a:spcPts val="2060"/>
              </a:spcBef>
            </a:pPr>
            <a:r>
              <a:rPr sz="2550" spc="35" dirty="0"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71632" y="2212770"/>
            <a:ext cx="1461770" cy="140525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R="5080" algn="ctr">
              <a:lnSpc>
                <a:spcPts val="2845"/>
              </a:lnSpc>
              <a:spcBef>
                <a:spcPts val="140"/>
              </a:spcBef>
              <a:tabLst>
                <a:tab pos="598805" algn="l"/>
                <a:tab pos="1065530" algn="l"/>
              </a:tabLst>
            </a:pPr>
            <a:r>
              <a:rPr sz="3825" spc="89" baseline="-3267" dirty="0">
                <a:latin typeface="Symbol"/>
                <a:cs typeface="Symbol"/>
              </a:rPr>
              <a:t></a:t>
            </a:r>
            <a:r>
              <a:rPr sz="2550" spc="60" dirty="0">
                <a:latin typeface="Times New Roman"/>
                <a:cs typeface="Times New Roman"/>
              </a:rPr>
              <a:t>0	</a:t>
            </a:r>
            <a:r>
              <a:rPr sz="2550" spc="35" dirty="0">
                <a:latin typeface="Times New Roman"/>
                <a:cs typeface="Times New Roman"/>
              </a:rPr>
              <a:t>1	</a:t>
            </a:r>
            <a:r>
              <a:rPr sz="2550" spc="75" dirty="0">
                <a:latin typeface="Times New Roman"/>
                <a:cs typeface="Times New Roman"/>
              </a:rPr>
              <a:t>1</a:t>
            </a:r>
            <a:r>
              <a:rPr sz="3825" spc="112" baseline="-3267" dirty="0">
                <a:latin typeface="Symbol"/>
                <a:cs typeface="Symbol"/>
              </a:rPr>
              <a:t></a:t>
            </a:r>
            <a:endParaRPr sz="3825" baseline="-3267">
              <a:latin typeface="Symbol"/>
              <a:cs typeface="Symbol"/>
            </a:endParaRPr>
          </a:p>
          <a:p>
            <a:pPr marR="5080" algn="ctr">
              <a:lnSpc>
                <a:spcPts val="2845"/>
              </a:lnSpc>
              <a:tabLst>
                <a:tab pos="601345" algn="l"/>
                <a:tab pos="1243965" algn="l"/>
              </a:tabLst>
            </a:pPr>
            <a:r>
              <a:rPr sz="2550" spc="25" dirty="0">
                <a:latin typeface="Symbol"/>
                <a:cs typeface="Symbol"/>
              </a:rPr>
              <a:t></a:t>
            </a:r>
            <a:r>
              <a:rPr sz="2550" spc="25" dirty="0">
                <a:latin typeface="Times New Roman"/>
                <a:cs typeface="Times New Roman"/>
              </a:rPr>
              <a:t>	</a:t>
            </a:r>
            <a:r>
              <a:rPr sz="3825" spc="52" baseline="-27233" dirty="0">
                <a:latin typeface="Times New Roman"/>
                <a:cs typeface="Times New Roman"/>
              </a:rPr>
              <a:t>0	</a:t>
            </a:r>
            <a:r>
              <a:rPr sz="2550" spc="25" dirty="0">
                <a:latin typeface="Symbol"/>
                <a:cs typeface="Symbol"/>
              </a:rPr>
              <a:t></a:t>
            </a:r>
            <a:endParaRPr sz="2550">
              <a:latin typeface="Symbol"/>
              <a:cs typeface="Symbol"/>
            </a:endParaRPr>
          </a:p>
          <a:p>
            <a:pPr marR="6350" algn="ctr">
              <a:lnSpc>
                <a:spcPct val="100000"/>
              </a:lnSpc>
              <a:spcBef>
                <a:spcPts val="2060"/>
              </a:spcBef>
            </a:pPr>
            <a:r>
              <a:rPr sz="2550" spc="35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6320" y="2705301"/>
            <a:ext cx="998219" cy="4203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550" i="1" spc="-120" dirty="0">
                <a:latin typeface="Times New Roman"/>
                <a:cs typeface="Times New Roman"/>
              </a:rPr>
              <a:t>B</a:t>
            </a:r>
            <a:r>
              <a:rPr sz="2475" spc="-179" baseline="-21885" dirty="0">
                <a:latin typeface="Times New Roman"/>
                <a:cs typeface="Times New Roman"/>
              </a:rPr>
              <a:t>1 </a:t>
            </a:r>
            <a:r>
              <a:rPr sz="2550" spc="35" dirty="0">
                <a:latin typeface="Symbol"/>
                <a:cs typeface="Symbol"/>
              </a:rPr>
              <a:t></a:t>
            </a:r>
            <a:r>
              <a:rPr sz="2550" spc="20" dirty="0">
                <a:latin typeface="Times New Roman"/>
                <a:cs typeface="Times New Roman"/>
              </a:rPr>
              <a:t> </a:t>
            </a:r>
            <a:r>
              <a:rPr sz="3825" spc="67" baseline="-26143" dirty="0">
                <a:latin typeface="Symbol"/>
                <a:cs typeface="Symbol"/>
              </a:rPr>
              <a:t></a:t>
            </a:r>
            <a:r>
              <a:rPr sz="2550" spc="45" dirty="0"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14520" y="2705301"/>
            <a:ext cx="2160905" cy="4203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40"/>
              </a:spcBef>
              <a:tabLst>
                <a:tab pos="608965" algn="l"/>
                <a:tab pos="1134110" algn="l"/>
              </a:tabLst>
            </a:pPr>
            <a:r>
              <a:rPr sz="2550" spc="65" dirty="0">
                <a:latin typeface="Times New Roman"/>
                <a:cs typeface="Times New Roman"/>
              </a:rPr>
              <a:t>0</a:t>
            </a:r>
            <a:r>
              <a:rPr sz="3825" spc="97" baseline="-26143" dirty="0">
                <a:latin typeface="Symbol"/>
                <a:cs typeface="Symbol"/>
              </a:rPr>
              <a:t></a:t>
            </a:r>
            <a:r>
              <a:rPr sz="3825" spc="97" baseline="-26143" dirty="0">
                <a:latin typeface="Times New Roman"/>
                <a:cs typeface="Times New Roman"/>
              </a:rPr>
              <a:t>	</a:t>
            </a:r>
            <a:r>
              <a:rPr sz="2550" spc="15" dirty="0">
                <a:latin typeface="Times New Roman"/>
                <a:cs typeface="Times New Roman"/>
              </a:rPr>
              <a:t>;	</a:t>
            </a:r>
            <a:r>
              <a:rPr sz="2550" i="1" spc="-30" dirty="0">
                <a:latin typeface="Times New Roman"/>
                <a:cs typeface="Times New Roman"/>
              </a:rPr>
              <a:t>B</a:t>
            </a:r>
            <a:r>
              <a:rPr sz="2475" spc="-44" baseline="-21885" dirty="0">
                <a:latin typeface="Times New Roman"/>
                <a:cs typeface="Times New Roman"/>
              </a:rPr>
              <a:t>2 </a:t>
            </a:r>
            <a:r>
              <a:rPr sz="2550" spc="35" dirty="0">
                <a:latin typeface="Symbol"/>
                <a:cs typeface="Symbol"/>
              </a:rPr>
              <a:t></a:t>
            </a:r>
            <a:r>
              <a:rPr sz="2550" spc="-45" dirty="0">
                <a:latin typeface="Times New Roman"/>
                <a:cs typeface="Times New Roman"/>
              </a:rPr>
              <a:t> </a:t>
            </a:r>
            <a:r>
              <a:rPr sz="3825" spc="89" baseline="-26143" dirty="0">
                <a:latin typeface="Symbol"/>
                <a:cs typeface="Symbol"/>
              </a:rPr>
              <a:t></a:t>
            </a:r>
            <a:r>
              <a:rPr sz="2550" spc="60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37033" y="2705301"/>
            <a:ext cx="383540" cy="4203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550" spc="80" dirty="0">
                <a:latin typeface="Times New Roman"/>
                <a:cs typeface="Times New Roman"/>
              </a:rPr>
              <a:t>1</a:t>
            </a:r>
            <a:r>
              <a:rPr sz="3825" spc="120" baseline="-26143" dirty="0">
                <a:latin typeface="Symbol"/>
                <a:cs typeface="Symbol"/>
              </a:rPr>
              <a:t></a:t>
            </a:r>
            <a:endParaRPr sz="3825" baseline="-26143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84194" y="3173532"/>
            <a:ext cx="327660" cy="4203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50" spc="80" dirty="0">
                <a:latin typeface="Symbol"/>
                <a:cs typeface="Symbol"/>
              </a:rPr>
              <a:t></a:t>
            </a:r>
            <a:r>
              <a:rPr sz="3825" spc="52" baseline="-4357" dirty="0">
                <a:latin typeface="Times New Roman"/>
                <a:cs typeface="Times New Roman"/>
              </a:rPr>
              <a:t>0</a:t>
            </a:r>
            <a:endParaRPr sz="3825" baseline="-435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52501" y="3173532"/>
            <a:ext cx="329565" cy="4203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825" spc="165" baseline="-4357" dirty="0">
                <a:latin typeface="Times New Roman"/>
                <a:cs typeface="Times New Roman"/>
              </a:rPr>
              <a:t>0</a:t>
            </a:r>
            <a:r>
              <a:rPr sz="2550" spc="25" dirty="0">
                <a:latin typeface="Symbol"/>
                <a:cs typeface="Symbol"/>
              </a:rPr>
              <a:t>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97032" y="3173532"/>
            <a:ext cx="327660" cy="4203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50" spc="85" dirty="0">
                <a:latin typeface="Symbol"/>
                <a:cs typeface="Symbol"/>
              </a:rPr>
              <a:t></a:t>
            </a:r>
            <a:r>
              <a:rPr sz="3825" spc="52" baseline="-4357" dirty="0">
                <a:latin typeface="Times New Roman"/>
                <a:cs typeface="Times New Roman"/>
              </a:rPr>
              <a:t>0</a:t>
            </a:r>
            <a:endParaRPr sz="3825" baseline="-435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65673" y="3173532"/>
            <a:ext cx="329565" cy="4203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825" spc="157" baseline="-4357" dirty="0">
                <a:latin typeface="Times New Roman"/>
                <a:cs typeface="Times New Roman"/>
              </a:rPr>
              <a:t>0</a:t>
            </a:r>
            <a:r>
              <a:rPr sz="2550" spc="25" dirty="0">
                <a:latin typeface="Symbol"/>
                <a:cs typeface="Symbol"/>
              </a:rPr>
              <a:t>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84194" y="3289337"/>
            <a:ext cx="153670" cy="4203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50" spc="25" dirty="0">
                <a:latin typeface="Symbol"/>
                <a:cs typeface="Symbol"/>
              </a:rPr>
              <a:t>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28796" y="3289337"/>
            <a:ext cx="153670" cy="4203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50" spc="25" dirty="0">
                <a:latin typeface="Symbol"/>
                <a:cs typeface="Symbol"/>
              </a:rPr>
              <a:t>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97032" y="3289337"/>
            <a:ext cx="153670" cy="4203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50" spc="25" dirty="0">
                <a:latin typeface="Symbol"/>
                <a:cs typeface="Symbol"/>
              </a:rPr>
              <a:t>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41634" y="3289337"/>
            <a:ext cx="153670" cy="4203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50" spc="25" dirty="0">
                <a:latin typeface="Symbol"/>
                <a:cs typeface="Symbol"/>
              </a:rPr>
              <a:t>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4824" y="1617709"/>
            <a:ext cx="33210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975" spc="104" baseline="-3144" dirty="0">
                <a:latin typeface="Symbol"/>
                <a:cs typeface="Symbol"/>
              </a:rPr>
              <a:t></a:t>
            </a:r>
            <a:r>
              <a:rPr sz="2650" spc="-5" dirty="0">
                <a:latin typeface="Times New Roman"/>
                <a:cs typeface="Times New Roman"/>
              </a:rPr>
              <a:t>0</a:t>
            </a:r>
            <a:endParaRPr sz="2650">
              <a:latin typeface="Times New Roman"/>
              <a:cs typeface="Times New Roman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347598" y="1666953"/>
          <a:ext cx="1663699" cy="28838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7202">
                <a:tc>
                  <a:txBody>
                    <a:bodyPr/>
                    <a:lstStyle/>
                    <a:p>
                      <a:pPr marL="34925">
                        <a:lnSpc>
                          <a:spcPts val="2885"/>
                        </a:lnSpc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885"/>
                        </a:lnSpc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885"/>
                        </a:lnSpc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885"/>
                        </a:lnSpc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35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35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35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34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194">
                <a:tc>
                  <a:txBody>
                    <a:bodyPr/>
                    <a:lstStyle/>
                    <a:p>
                      <a:pPr marL="31750">
                        <a:lnSpc>
                          <a:spcPts val="3120"/>
                        </a:lnSpc>
                        <a:spcBef>
                          <a:spcPts val="22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120"/>
                        </a:lnSpc>
                        <a:spcBef>
                          <a:spcPts val="22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120"/>
                        </a:lnSpc>
                        <a:spcBef>
                          <a:spcPts val="22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3120"/>
                        </a:lnSpc>
                        <a:spcBef>
                          <a:spcPts val="22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3276231" y="1617709"/>
            <a:ext cx="33337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75" dirty="0">
                <a:latin typeface="Times New Roman"/>
                <a:cs typeface="Times New Roman"/>
              </a:rPr>
              <a:t>0</a:t>
            </a:r>
            <a:r>
              <a:rPr sz="3975" spc="-7" baseline="-3144" dirty="0">
                <a:latin typeface="Symbol"/>
                <a:cs typeface="Symbol"/>
              </a:rPr>
              <a:t></a:t>
            </a:r>
            <a:endParaRPr sz="3975" baseline="-3144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9424" y="1959241"/>
            <a:ext cx="38290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650" spc="35" dirty="0">
                <a:latin typeface="Symbol"/>
                <a:cs typeface="Symbol"/>
              </a:rPr>
              <a:t></a:t>
            </a:r>
            <a:r>
              <a:rPr sz="3975" spc="52" baseline="-26205" dirty="0">
                <a:latin typeface="Times New Roman"/>
                <a:cs typeface="Times New Roman"/>
              </a:rPr>
              <a:t>0</a:t>
            </a:r>
            <a:endParaRPr sz="3975" baseline="-2620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49597" y="1959241"/>
            <a:ext cx="38544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975" spc="60" baseline="-26205" dirty="0">
                <a:latin typeface="Times New Roman"/>
                <a:cs typeface="Times New Roman"/>
              </a:rPr>
              <a:t>0</a:t>
            </a:r>
            <a:r>
              <a:rPr sz="2650" spc="40" dirty="0">
                <a:latin typeface="Symbol"/>
                <a:cs typeface="Symbol"/>
              </a:rPr>
              <a:t>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6071" y="2868253"/>
            <a:ext cx="913130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650" i="1" spc="-5" dirty="0">
                <a:latin typeface="Times New Roman"/>
                <a:cs typeface="Times New Roman"/>
              </a:rPr>
              <a:t>A </a:t>
            </a: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-270" dirty="0">
                <a:latin typeface="Times New Roman"/>
                <a:cs typeface="Times New Roman"/>
              </a:rPr>
              <a:t> </a:t>
            </a:r>
            <a:r>
              <a:rPr sz="3975" spc="30" baseline="45073" dirty="0">
                <a:latin typeface="Symbol"/>
                <a:cs typeface="Symbol"/>
              </a:rPr>
              <a:t></a:t>
            </a:r>
            <a:r>
              <a:rPr sz="3975" spc="30" baseline="40880" dirty="0">
                <a:latin typeface="Times New Roman"/>
                <a:cs typeface="Times New Roman"/>
              </a:rPr>
              <a:t>1</a:t>
            </a:r>
            <a:endParaRPr sz="3975" baseline="4088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75061" y="2278688"/>
            <a:ext cx="334645" cy="748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2405">
              <a:lnSpc>
                <a:spcPts val="2850"/>
              </a:lnSpc>
              <a:spcBef>
                <a:spcPts val="90"/>
              </a:spcBef>
            </a:pPr>
            <a:r>
              <a:rPr sz="2650" spc="-5" dirty="0">
                <a:latin typeface="Symbol"/>
                <a:cs typeface="Symbol"/>
              </a:rPr>
              <a:t></a:t>
            </a:r>
            <a:endParaRPr sz="2650">
              <a:latin typeface="Symbol"/>
              <a:cs typeface="Symbol"/>
            </a:endParaRPr>
          </a:p>
          <a:p>
            <a:pPr marL="12700">
              <a:lnSpc>
                <a:spcPts val="2850"/>
              </a:lnSpc>
            </a:pPr>
            <a:r>
              <a:rPr sz="3975" spc="127" baseline="-4192" dirty="0">
                <a:latin typeface="Times New Roman"/>
                <a:cs typeface="Times New Roman"/>
              </a:rPr>
              <a:t>0</a:t>
            </a:r>
            <a:r>
              <a:rPr sz="2650" spc="-5" dirty="0">
                <a:latin typeface="Symbol"/>
                <a:cs typeface="Symbol"/>
              </a:rPr>
              <a:t>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9424" y="2916827"/>
            <a:ext cx="379730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650" spc="20" dirty="0">
                <a:latin typeface="Symbol"/>
                <a:cs typeface="Symbol"/>
              </a:rPr>
              <a:t></a:t>
            </a:r>
            <a:r>
              <a:rPr sz="3975" spc="30" baseline="-34591" dirty="0">
                <a:latin typeface="Times New Roman"/>
                <a:cs typeface="Times New Roman"/>
              </a:rPr>
              <a:t>1</a:t>
            </a:r>
            <a:endParaRPr sz="3975" baseline="-34591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49661" y="2916827"/>
            <a:ext cx="38544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975" spc="60" baseline="-34591" dirty="0">
                <a:latin typeface="Times New Roman"/>
                <a:cs typeface="Times New Roman"/>
              </a:rPr>
              <a:t>0</a:t>
            </a:r>
            <a:r>
              <a:rPr sz="2650" spc="40" dirty="0">
                <a:latin typeface="Symbol"/>
                <a:cs typeface="Symbol"/>
              </a:rPr>
              <a:t>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4824" y="2278688"/>
            <a:ext cx="154940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latin typeface="Symbol"/>
                <a:cs typeface="Symbol"/>
              </a:rPr>
              <a:t>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54824" y="3236275"/>
            <a:ext cx="154940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latin typeface="Symbol"/>
                <a:cs typeface="Symbol"/>
              </a:rPr>
              <a:t>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9424" y="3555722"/>
            <a:ext cx="38290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650" spc="35" dirty="0">
                <a:latin typeface="Symbol"/>
                <a:cs typeface="Symbol"/>
              </a:rPr>
              <a:t></a:t>
            </a:r>
            <a:r>
              <a:rPr sz="3975" spc="52" baseline="-11530" dirty="0">
                <a:latin typeface="Times New Roman"/>
                <a:cs typeface="Times New Roman"/>
              </a:rPr>
              <a:t>0</a:t>
            </a:r>
            <a:endParaRPr sz="3975" baseline="-1153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54908" y="3236275"/>
            <a:ext cx="154940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latin typeface="Symbol"/>
                <a:cs typeface="Symbol"/>
              </a:rPr>
              <a:t>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49597" y="3555722"/>
            <a:ext cx="38544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975" spc="60" baseline="-11530" dirty="0">
                <a:latin typeface="Times New Roman"/>
                <a:cs typeface="Times New Roman"/>
              </a:rPr>
              <a:t>0</a:t>
            </a:r>
            <a:r>
              <a:rPr sz="2650" spc="40" dirty="0">
                <a:latin typeface="Symbol"/>
                <a:cs typeface="Symbol"/>
              </a:rPr>
              <a:t>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4824" y="3875168"/>
            <a:ext cx="154940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latin typeface="Symbol"/>
                <a:cs typeface="Symbol"/>
              </a:rPr>
              <a:t>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29424" y="4129854"/>
            <a:ext cx="38290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975" spc="-480" baseline="-4192" dirty="0">
                <a:latin typeface="Symbol"/>
                <a:cs typeface="Symbol"/>
              </a:rPr>
              <a:t></a:t>
            </a:r>
            <a:r>
              <a:rPr sz="3975" spc="-480" baseline="-13626" dirty="0">
                <a:latin typeface="Symbol"/>
                <a:cs typeface="Symbol"/>
              </a:rPr>
              <a:t></a:t>
            </a:r>
            <a:r>
              <a:rPr sz="2650" spc="-320" dirty="0">
                <a:latin typeface="Times New Roman"/>
                <a:cs typeface="Times New Roman"/>
              </a:rPr>
              <a:t>0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54908" y="3875168"/>
            <a:ext cx="154940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latin typeface="Symbol"/>
                <a:cs typeface="Symbol"/>
              </a:rPr>
              <a:t>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49597" y="4129854"/>
            <a:ext cx="38544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650" spc="-315" dirty="0">
                <a:latin typeface="Times New Roman"/>
                <a:cs typeface="Times New Roman"/>
              </a:rPr>
              <a:t>0</a:t>
            </a:r>
            <a:r>
              <a:rPr sz="3975" spc="-472" baseline="-4192" dirty="0">
                <a:latin typeface="Symbol"/>
                <a:cs typeface="Symbol"/>
              </a:rPr>
              <a:t></a:t>
            </a:r>
            <a:r>
              <a:rPr sz="3975" spc="-472" baseline="-13626" dirty="0">
                <a:latin typeface="Symbol"/>
                <a:cs typeface="Symbol"/>
              </a:rPr>
              <a:t></a:t>
            </a:r>
            <a:endParaRPr sz="3975" baseline="-13626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39" y="100076"/>
            <a:ext cx="8989060" cy="3137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624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0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93700" algn="l"/>
              </a:tabLst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Ứng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dụng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biến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đổi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"hit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or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miss" làm mảnh</a:t>
            </a:r>
            <a:r>
              <a:rPr sz="2800" b="1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(thinning)</a:t>
            </a:r>
            <a:endParaRPr sz="280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393700" algn="l"/>
              </a:tabLst>
            </a:pPr>
            <a:r>
              <a:rPr sz="2800" spc="-5" dirty="0">
                <a:latin typeface="Times New Roman"/>
                <a:cs typeface="Times New Roman"/>
              </a:rPr>
              <a:t>Công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thức:</a:t>
            </a:r>
            <a:endParaRPr sz="2800">
              <a:latin typeface="Times New Roman"/>
              <a:cs typeface="Times New Roman"/>
            </a:endParaRPr>
          </a:p>
          <a:p>
            <a:pPr marL="736600" lvl="1" indent="-343535">
              <a:lnSpc>
                <a:spcPct val="100000"/>
              </a:lnSpc>
              <a:spcBef>
                <a:spcPts val="635"/>
              </a:spcBef>
              <a:buFont typeface="Wingdings"/>
              <a:buChar char=""/>
              <a:tabLst>
                <a:tab pos="737235" algn="l"/>
              </a:tabLst>
            </a:pP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Thin (A, </a:t>
            </a:r>
            <a:r>
              <a:rPr sz="2600" spc="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550" spc="7" baseline="-2124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600" spc="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550" spc="7" baseline="-2124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600" spc="5" dirty="0">
                <a:solidFill>
                  <a:srgbClr val="FF0000"/>
                </a:solidFill>
                <a:latin typeface="Times New Roman"/>
                <a:cs typeface="Times New Roman"/>
              </a:rPr>
              <a:t>)=A-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HitMiss(A,</a:t>
            </a:r>
            <a:r>
              <a:rPr sz="26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550" spc="7" baseline="-2124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600" spc="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550" spc="7" baseline="-2124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600" spc="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393700" marR="43180" indent="-342900">
              <a:lnSpc>
                <a:spcPct val="100000"/>
              </a:lnSpc>
              <a:spcBef>
                <a:spcPts val="665"/>
              </a:spcBef>
              <a:buFont typeface="Wingdings"/>
              <a:buChar char=""/>
              <a:tabLst>
                <a:tab pos="393700" algn="l"/>
              </a:tabLst>
            </a:pPr>
            <a:r>
              <a:rPr sz="2800" spc="-5" dirty="0">
                <a:latin typeface="Times New Roman"/>
                <a:cs typeface="Times New Roman"/>
              </a:rPr>
              <a:t>Tùy </a:t>
            </a:r>
            <a:r>
              <a:rPr sz="2800" dirty="0">
                <a:latin typeface="Times New Roman"/>
                <a:cs typeface="Times New Roman"/>
              </a:rPr>
              <a:t>thuộc </a:t>
            </a:r>
            <a:r>
              <a:rPr sz="2800" spc="-5" dirty="0">
                <a:latin typeface="Times New Roman"/>
                <a:cs typeface="Times New Roman"/>
              </a:rPr>
              <a:t>vào </a:t>
            </a:r>
            <a:r>
              <a:rPr sz="2800" spc="-10" dirty="0">
                <a:latin typeface="Times New Roman"/>
                <a:cs typeface="Times New Roman"/>
              </a:rPr>
              <a:t>cách </a:t>
            </a:r>
            <a:r>
              <a:rPr sz="2800" dirty="0">
                <a:latin typeface="Times New Roman"/>
                <a:cs typeface="Times New Roman"/>
              </a:rPr>
              <a:t>chọn B</a:t>
            </a:r>
            <a:r>
              <a:rPr sz="2775" baseline="-21021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, B</a:t>
            </a:r>
            <a:r>
              <a:rPr sz="2775" baseline="-21021" dirty="0">
                <a:latin typeface="Times New Roman"/>
                <a:cs typeface="Times New Roman"/>
              </a:rPr>
              <a:t>2 </a:t>
            </a:r>
            <a:r>
              <a:rPr sz="2800" spc="-15" dirty="0">
                <a:latin typeface="Times New Roman"/>
                <a:cs typeface="Times New Roman"/>
              </a:rPr>
              <a:t>mà </a:t>
            </a:r>
            <a:r>
              <a:rPr sz="2800" spc="-5" dirty="0">
                <a:latin typeface="Times New Roman"/>
                <a:cs typeface="Times New Roman"/>
              </a:rPr>
              <a:t>ta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spc="-5" dirty="0">
                <a:latin typeface="Times New Roman"/>
                <a:cs typeface="Times New Roman"/>
              </a:rPr>
              <a:t>các thuật toán làm  gầy ảnh khác </a:t>
            </a:r>
            <a:r>
              <a:rPr sz="2800" dirty="0">
                <a:latin typeface="Times New Roman"/>
                <a:cs typeface="Times New Roman"/>
              </a:rPr>
              <a:t>nhau. </a:t>
            </a:r>
            <a:r>
              <a:rPr sz="2800" spc="-10" dirty="0">
                <a:latin typeface="Times New Roman"/>
                <a:cs typeface="Times New Roman"/>
              </a:rPr>
              <a:t>Một cách </a:t>
            </a:r>
            <a:r>
              <a:rPr sz="2800" spc="-5" dirty="0">
                <a:latin typeface="Times New Roman"/>
                <a:cs typeface="Times New Roman"/>
              </a:rPr>
              <a:t>biểu diễn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khác: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79092" y="3733800"/>
            <a:ext cx="5251704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340" y="856234"/>
            <a:ext cx="8378190" cy="5074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55244" indent="-343535" algn="just">
              <a:lnSpc>
                <a:spcPct val="100000"/>
              </a:lnSpc>
              <a:spcBef>
                <a:spcPts val="100"/>
              </a:spcBef>
              <a:buSzPct val="97222"/>
              <a:buFont typeface="Wingdings"/>
              <a:buChar char=""/>
              <a:tabLst>
                <a:tab pos="403225" algn="l"/>
              </a:tabLst>
            </a:pPr>
            <a:r>
              <a:rPr sz="3600" spc="-5" dirty="0">
                <a:latin typeface="Times New Roman"/>
                <a:cs typeface="Times New Roman"/>
              </a:rPr>
              <a:t>Phần tử cấu </a:t>
            </a:r>
            <a:r>
              <a:rPr sz="3600" dirty="0">
                <a:latin typeface="Times New Roman"/>
                <a:cs typeface="Times New Roman"/>
              </a:rPr>
              <a:t>trúc được dùng để </a:t>
            </a:r>
            <a:r>
              <a:rPr sz="3600" spc="-5" dirty="0">
                <a:latin typeface="Times New Roman"/>
                <a:cs typeface="Times New Roman"/>
              </a:rPr>
              <a:t>tìm </a:t>
            </a:r>
            <a:r>
              <a:rPr sz="3600" dirty="0">
                <a:latin typeface="Times New Roman"/>
                <a:cs typeface="Times New Roman"/>
              </a:rPr>
              <a:t>xương  ảnh (điểm </a:t>
            </a:r>
            <a:r>
              <a:rPr sz="3600" spc="-5" dirty="0">
                <a:latin typeface="Times New Roman"/>
                <a:cs typeface="Times New Roman"/>
              </a:rPr>
              <a:t>gốc </a:t>
            </a:r>
            <a:r>
              <a:rPr sz="3600" dirty="0">
                <a:latin typeface="Times New Roman"/>
                <a:cs typeface="Times New Roman"/>
              </a:rPr>
              <a:t>ở tâm của phần </a:t>
            </a:r>
            <a:r>
              <a:rPr sz="3600" spc="-5" dirty="0">
                <a:latin typeface="Times New Roman"/>
                <a:cs typeface="Times New Roman"/>
              </a:rPr>
              <a:t>tử cấu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trúc).</a:t>
            </a:r>
            <a:endParaRPr sz="3600">
              <a:latin typeface="Times New Roman"/>
              <a:cs typeface="Times New Roman"/>
            </a:endParaRPr>
          </a:p>
          <a:p>
            <a:pPr marL="381000" marR="55244" indent="-343535" algn="just">
              <a:lnSpc>
                <a:spcPct val="100000"/>
              </a:lnSpc>
              <a:spcBef>
                <a:spcPts val="865"/>
              </a:spcBef>
              <a:buSzPct val="97222"/>
              <a:buFont typeface="Wingdings"/>
              <a:buChar char=""/>
              <a:tabLst>
                <a:tab pos="403225" algn="l"/>
              </a:tabLst>
            </a:pPr>
            <a:r>
              <a:rPr sz="3600" dirty="0">
                <a:latin typeface="Times New Roman"/>
                <a:cs typeface="Times New Roman"/>
              </a:rPr>
              <a:t>Tại mỗi bước lặp, ảnh </a:t>
            </a:r>
            <a:r>
              <a:rPr sz="3600" spc="5" dirty="0">
                <a:latin typeface="Times New Roman"/>
                <a:cs typeface="Times New Roman"/>
              </a:rPr>
              <a:t>sẽ </a:t>
            </a:r>
            <a:r>
              <a:rPr sz="3600" dirty="0">
                <a:latin typeface="Times New Roman"/>
                <a:cs typeface="Times New Roman"/>
              </a:rPr>
              <a:t>được làm gầy bởi  phần </a:t>
            </a:r>
            <a:r>
              <a:rPr sz="3600" spc="-5" dirty="0">
                <a:latin typeface="Times New Roman"/>
                <a:cs typeface="Times New Roman"/>
              </a:rPr>
              <a:t>tử cấu </a:t>
            </a:r>
            <a:r>
              <a:rPr sz="3600" dirty="0">
                <a:latin typeface="Times New Roman"/>
                <a:cs typeface="Times New Roman"/>
              </a:rPr>
              <a:t>trúc bên trái, </a:t>
            </a:r>
            <a:r>
              <a:rPr sz="3600" spc="-5" dirty="0">
                <a:latin typeface="Times New Roman"/>
                <a:cs typeface="Times New Roman"/>
              </a:rPr>
              <a:t>sau </a:t>
            </a:r>
            <a:r>
              <a:rPr sz="3600" spc="5" dirty="0">
                <a:latin typeface="Times New Roman"/>
                <a:cs typeface="Times New Roman"/>
              </a:rPr>
              <a:t>đó </a:t>
            </a:r>
            <a:r>
              <a:rPr sz="3600" dirty="0">
                <a:latin typeface="Times New Roman"/>
                <a:cs typeface="Times New Roman"/>
              </a:rPr>
              <a:t>đến phần  </a:t>
            </a:r>
            <a:r>
              <a:rPr sz="3600" spc="-5" dirty="0">
                <a:latin typeface="Times New Roman"/>
                <a:cs typeface="Times New Roman"/>
              </a:rPr>
              <a:t>tử cấu </a:t>
            </a:r>
            <a:r>
              <a:rPr sz="3600" dirty="0">
                <a:latin typeface="Times New Roman"/>
                <a:cs typeface="Times New Roman"/>
              </a:rPr>
              <a:t>trúc bên phải, </a:t>
            </a:r>
            <a:r>
              <a:rPr sz="3600" spc="-5" dirty="0">
                <a:latin typeface="Times New Roman"/>
                <a:cs typeface="Times New Roman"/>
              </a:rPr>
              <a:t>tiếp </a:t>
            </a:r>
            <a:r>
              <a:rPr sz="3600" dirty="0">
                <a:latin typeface="Times New Roman"/>
                <a:cs typeface="Times New Roman"/>
              </a:rPr>
              <a:t>theo với </a:t>
            </a:r>
            <a:r>
              <a:rPr sz="3600" spc="-5" dirty="0">
                <a:latin typeface="Times New Roman"/>
                <a:cs typeface="Times New Roman"/>
              </a:rPr>
              <a:t>phép  </a:t>
            </a:r>
            <a:r>
              <a:rPr sz="3600" dirty="0">
                <a:latin typeface="Times New Roman"/>
                <a:cs typeface="Times New Roman"/>
              </a:rPr>
              <a:t>quay 90</a:t>
            </a:r>
            <a:r>
              <a:rPr sz="3600" baseline="25462" dirty="0">
                <a:latin typeface="Times New Roman"/>
                <a:cs typeface="Times New Roman"/>
              </a:rPr>
              <a:t>o </a:t>
            </a:r>
            <a:r>
              <a:rPr sz="3600" dirty="0">
                <a:latin typeface="Times New Roman"/>
                <a:cs typeface="Times New Roman"/>
              </a:rPr>
              <a:t>hai phần </a:t>
            </a:r>
            <a:r>
              <a:rPr sz="3600" spc="-5" dirty="0">
                <a:latin typeface="Times New Roman"/>
                <a:cs typeface="Times New Roman"/>
              </a:rPr>
              <a:t>tử cấu </a:t>
            </a:r>
            <a:r>
              <a:rPr sz="3600" dirty="0">
                <a:latin typeface="Times New Roman"/>
                <a:cs typeface="Times New Roman"/>
              </a:rPr>
              <a:t>trúc </a:t>
            </a:r>
            <a:r>
              <a:rPr sz="3600" spc="-5" dirty="0">
                <a:latin typeface="Times New Roman"/>
                <a:cs typeface="Times New Roman"/>
              </a:rPr>
              <a:t>trên. Quá  trình </a:t>
            </a:r>
            <a:r>
              <a:rPr sz="3600" dirty="0">
                <a:latin typeface="Times New Roman"/>
                <a:cs typeface="Times New Roman"/>
              </a:rPr>
              <a:t>được lặp </a:t>
            </a:r>
            <a:r>
              <a:rPr sz="3600" spc="-5" dirty="0">
                <a:latin typeface="Times New Roman"/>
                <a:cs typeface="Times New Roman"/>
              </a:rPr>
              <a:t>đi </a:t>
            </a:r>
            <a:r>
              <a:rPr sz="3600" dirty="0">
                <a:latin typeface="Times New Roman"/>
                <a:cs typeface="Times New Roman"/>
              </a:rPr>
              <a:t>lặp lại cho đến </a:t>
            </a:r>
            <a:r>
              <a:rPr sz="3600" spc="-5" dirty="0">
                <a:latin typeface="Times New Roman"/>
                <a:cs typeface="Times New Roman"/>
              </a:rPr>
              <a:t>khi </a:t>
            </a:r>
            <a:r>
              <a:rPr sz="3600" dirty="0">
                <a:latin typeface="Times New Roman"/>
                <a:cs typeface="Times New Roman"/>
              </a:rPr>
              <a:t>phép  toán làm gầy không dẫn đến sự thay đổi  nào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nữa.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6595">
              <a:lnSpc>
                <a:spcPct val="100000"/>
              </a:lnSpc>
              <a:spcBef>
                <a:spcPts val="100"/>
              </a:spcBef>
            </a:pPr>
            <a:r>
              <a:rPr dirty="0"/>
              <a:t>BÀI GIẢNG MÔN: </a:t>
            </a:r>
            <a:r>
              <a:rPr spc="15" dirty="0"/>
              <a:t>XỬ </a:t>
            </a:r>
            <a:r>
              <a:rPr dirty="0"/>
              <a:t>LÝ</a:t>
            </a:r>
            <a:r>
              <a:rPr spc="-160" dirty="0"/>
              <a:t> </a:t>
            </a:r>
            <a:r>
              <a:rPr dirty="0"/>
              <a:t>ẢNH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859281"/>
            <a:ext cx="83007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10" dirty="0">
                <a:latin typeface="Times New Roman"/>
                <a:cs typeface="Times New Roman"/>
              </a:rPr>
              <a:t>Xương </a:t>
            </a:r>
            <a:r>
              <a:rPr sz="2800" spc="-5" dirty="0">
                <a:latin typeface="Times New Roman"/>
                <a:cs typeface="Times New Roman"/>
              </a:rPr>
              <a:t>ảnh được tìm bằng phép toán </a:t>
            </a:r>
            <a:r>
              <a:rPr sz="2800" spc="-10" dirty="0">
                <a:latin typeface="Times New Roman"/>
                <a:cs typeface="Times New Roman"/>
              </a:rPr>
              <a:t>làm </a:t>
            </a:r>
            <a:r>
              <a:rPr sz="2800" spc="-5" dirty="0">
                <a:latin typeface="Times New Roman"/>
                <a:cs typeface="Times New Roman"/>
              </a:rPr>
              <a:t>gầy </a:t>
            </a:r>
            <a:r>
              <a:rPr sz="2800" dirty="0">
                <a:latin typeface="Times New Roman"/>
                <a:cs typeface="Times New Roman"/>
              </a:rPr>
              <a:t>với </a:t>
            </a:r>
            <a:r>
              <a:rPr sz="2800" spc="-5" dirty="0">
                <a:latin typeface="Times New Roman"/>
                <a:cs typeface="Times New Roman"/>
              </a:rPr>
              <a:t>hai  phần tử </a:t>
            </a:r>
            <a:r>
              <a:rPr sz="2800" spc="-10" dirty="0">
                <a:latin typeface="Times New Roman"/>
                <a:cs typeface="Times New Roman"/>
              </a:rPr>
              <a:t>cấu </a:t>
            </a:r>
            <a:r>
              <a:rPr sz="2800" dirty="0">
                <a:latin typeface="Times New Roman"/>
                <a:cs typeface="Times New Roman"/>
              </a:rPr>
              <a:t>trúc </a:t>
            </a:r>
            <a:r>
              <a:rPr sz="2800" spc="-5" dirty="0">
                <a:latin typeface="Times New Roman"/>
                <a:cs typeface="Times New Roman"/>
              </a:rPr>
              <a:t>ở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trên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400" y="2183892"/>
            <a:ext cx="8119872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6595">
              <a:lnSpc>
                <a:spcPct val="100000"/>
              </a:lnSpc>
              <a:spcBef>
                <a:spcPts val="100"/>
              </a:spcBef>
            </a:pPr>
            <a:r>
              <a:rPr dirty="0"/>
              <a:t>BÀI GIẢNG MÔN: </a:t>
            </a:r>
            <a:r>
              <a:rPr spc="15" dirty="0"/>
              <a:t>XỬ </a:t>
            </a:r>
            <a:r>
              <a:rPr dirty="0"/>
              <a:t>LÝ</a:t>
            </a:r>
            <a:r>
              <a:rPr spc="-160" dirty="0"/>
              <a:t> </a:t>
            </a:r>
            <a:r>
              <a:rPr dirty="0"/>
              <a:t>ẢNH</a:t>
            </a:r>
          </a:p>
        </p:txBody>
      </p:sp>
      <p:sp>
        <p:nvSpPr>
          <p:cNvPr id="4" name="object 4"/>
          <p:cNvSpPr/>
          <p:nvPr/>
        </p:nvSpPr>
        <p:spPr>
          <a:xfrm>
            <a:off x="1019555" y="966216"/>
            <a:ext cx="2333244" cy="2334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67400" y="966216"/>
            <a:ext cx="2209800" cy="220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9555" y="3761232"/>
            <a:ext cx="2362199" cy="2362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67400" y="3761232"/>
            <a:ext cx="2237231" cy="22357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86810" y="1351280"/>
            <a:ext cx="32258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84935" algn="l"/>
                <a:tab pos="3212465" algn="l"/>
              </a:tabLst>
            </a:pP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Wingdings"/>
                <a:cs typeface="Wingdings"/>
              </a:rPr>
              <a:t>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86810" y="3932935"/>
            <a:ext cx="32258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4935" algn="l"/>
                <a:tab pos="3212465" algn="l"/>
              </a:tabLst>
            </a:pP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Wingdings"/>
                <a:cs typeface="Wingdings"/>
              </a:rPr>
              <a:t>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39" y="100076"/>
            <a:ext cx="8582660" cy="2201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624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0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93700" algn="l"/>
              </a:tabLst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Ứng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dụng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biến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đổi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"hit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or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miss" làm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dày</a:t>
            </a:r>
            <a:r>
              <a:rPr sz="28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(thickening)</a:t>
            </a:r>
            <a:endParaRPr sz="280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393700" algn="l"/>
              </a:tabLst>
            </a:pPr>
            <a:r>
              <a:rPr sz="2800" spc="-5" dirty="0">
                <a:latin typeface="Times New Roman"/>
                <a:cs typeface="Times New Roman"/>
              </a:rPr>
              <a:t>Công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thức:</a:t>
            </a:r>
            <a:endParaRPr sz="2800">
              <a:latin typeface="Times New Roman"/>
              <a:cs typeface="Times New Roman"/>
            </a:endParaRPr>
          </a:p>
          <a:p>
            <a:pPr marL="736600" lvl="1" indent="-343535">
              <a:lnSpc>
                <a:spcPct val="100000"/>
              </a:lnSpc>
              <a:spcBef>
                <a:spcPts val="645"/>
              </a:spcBef>
              <a:buFont typeface="Wingdings"/>
              <a:buChar char=""/>
              <a:tabLst>
                <a:tab pos="737235" algn="l"/>
              </a:tabLst>
            </a:pP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Thicke (A, </a:t>
            </a:r>
            <a:r>
              <a:rPr sz="2600" spc="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550" spc="7" baseline="-2124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600" spc="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550" spc="7" baseline="-2124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600" spc="5" dirty="0">
                <a:solidFill>
                  <a:srgbClr val="FF0000"/>
                </a:solidFill>
                <a:latin typeface="Times New Roman"/>
                <a:cs typeface="Times New Roman"/>
              </a:rPr>
              <a:t>)=A</a:t>
            </a:r>
            <a:r>
              <a:rPr sz="2600" spc="5" dirty="0">
                <a:solidFill>
                  <a:srgbClr val="FF0000"/>
                </a:solidFill>
                <a:latin typeface="Symbol"/>
                <a:cs typeface="Symbol"/>
              </a:rPr>
              <a:t></a:t>
            </a:r>
            <a:r>
              <a:rPr sz="26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HitMiss(A,</a:t>
            </a:r>
            <a:r>
              <a:rPr sz="26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550" spc="7" baseline="-2124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600" spc="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550" spc="7" baseline="-2124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600" spc="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2740" y="100076"/>
            <a:ext cx="7504430" cy="2805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034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imes New Roman"/>
              <a:cs typeface="Times New Roman"/>
            </a:endParaRPr>
          </a:p>
          <a:p>
            <a:pPr marL="520700" indent="-457834">
              <a:lnSpc>
                <a:spcPct val="100000"/>
              </a:lnSpc>
              <a:buFont typeface="Wingdings"/>
              <a:buChar char=""/>
              <a:tabLst>
                <a:tab pos="521334" algn="l"/>
              </a:tabLst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Tìm biên 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đơn</a:t>
            </a:r>
            <a:r>
              <a:rPr sz="32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giản</a:t>
            </a:r>
            <a:endParaRPr sz="3200">
              <a:latin typeface="Times New Roman"/>
              <a:cs typeface="Times New Roman"/>
            </a:endParaRPr>
          </a:p>
          <a:p>
            <a:pPr marL="520700" indent="-457834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521334" algn="l"/>
              </a:tabLst>
            </a:pPr>
            <a:r>
              <a:rPr sz="3200" b="1" dirty="0">
                <a:latin typeface="Times New Roman"/>
                <a:cs typeface="Times New Roman"/>
              </a:rPr>
              <a:t>Dựa vào ảnh co và</a:t>
            </a:r>
            <a:r>
              <a:rPr sz="3200" b="1" spc="-7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giãn</a:t>
            </a:r>
            <a:endParaRPr sz="3200">
              <a:latin typeface="Times New Roman"/>
              <a:cs typeface="Times New Roman"/>
            </a:endParaRPr>
          </a:p>
          <a:p>
            <a:pPr marL="1035685" lvl="1" indent="-343535">
              <a:lnSpc>
                <a:spcPct val="100000"/>
              </a:lnSpc>
              <a:spcBef>
                <a:spcPts val="500"/>
              </a:spcBef>
              <a:buFont typeface="Wingdings"/>
              <a:buChar char=""/>
              <a:tabLst>
                <a:tab pos="1036319" algn="l"/>
              </a:tabLst>
            </a:pPr>
            <a:r>
              <a:rPr sz="2400" b="1" i="1" spc="-5" dirty="0">
                <a:latin typeface="Times New Roman"/>
                <a:cs typeface="Times New Roman"/>
              </a:rPr>
              <a:t>E</a:t>
            </a:r>
            <a:r>
              <a:rPr sz="2400" b="1" i="1" spc="-7" baseline="-20833" dirty="0">
                <a:latin typeface="Times New Roman"/>
                <a:cs typeface="Times New Roman"/>
              </a:rPr>
              <a:t>G</a:t>
            </a:r>
            <a:r>
              <a:rPr sz="2400" b="1" i="1" spc="-5" dirty="0">
                <a:latin typeface="Times New Roman"/>
                <a:cs typeface="Times New Roman"/>
              </a:rPr>
              <a:t>( </a:t>
            </a:r>
            <a:r>
              <a:rPr sz="2400" b="1" i="1" dirty="0">
                <a:latin typeface="Times New Roman"/>
                <a:cs typeface="Times New Roman"/>
              </a:rPr>
              <a:t>A)=( </a:t>
            </a:r>
            <a:r>
              <a:rPr sz="2400" b="1" i="1" spc="150" dirty="0">
                <a:latin typeface="Times New Roman"/>
                <a:cs typeface="Times New Roman"/>
              </a:rPr>
              <a:t>A</a:t>
            </a:r>
            <a:r>
              <a:rPr sz="2500" b="0" i="1" spc="150" dirty="0">
                <a:latin typeface="Tuffy"/>
                <a:cs typeface="Tuffy"/>
              </a:rPr>
              <a:t>⊕</a:t>
            </a:r>
            <a:r>
              <a:rPr sz="2400" b="1" i="1" spc="150" dirty="0">
                <a:latin typeface="Times New Roman"/>
                <a:cs typeface="Times New Roman"/>
              </a:rPr>
              <a:t>B)−(</a:t>
            </a:r>
            <a:r>
              <a:rPr sz="2400" b="1" i="1" spc="-3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AΘB)</a:t>
            </a:r>
            <a:endParaRPr sz="2400">
              <a:latin typeface="Times New Roman"/>
              <a:cs typeface="Times New Roman"/>
            </a:endParaRPr>
          </a:p>
          <a:p>
            <a:pPr marL="406400" indent="-342900">
              <a:lnSpc>
                <a:spcPct val="100000"/>
              </a:lnSpc>
              <a:spcBef>
                <a:spcPts val="725"/>
              </a:spcBef>
              <a:buFont typeface="Wingdings"/>
              <a:buChar char=""/>
              <a:tabLst>
                <a:tab pos="406400" algn="l"/>
              </a:tabLst>
            </a:pPr>
            <a:r>
              <a:rPr sz="3200" b="1" dirty="0">
                <a:latin typeface="Times New Roman"/>
                <a:cs typeface="Times New Roman"/>
              </a:rPr>
              <a:t>Nên tách </a:t>
            </a:r>
            <a:r>
              <a:rPr sz="3200" b="1" spc="-5" dirty="0">
                <a:latin typeface="Times New Roman"/>
                <a:cs typeface="Times New Roman"/>
              </a:rPr>
              <a:t>ngưỡng </a:t>
            </a:r>
            <a:r>
              <a:rPr sz="3200" b="1" dirty="0">
                <a:latin typeface="Times New Roman"/>
                <a:cs typeface="Times New Roman"/>
              </a:rPr>
              <a:t>trong </a:t>
            </a:r>
            <a:r>
              <a:rPr sz="3200" b="1" spc="-5" dirty="0">
                <a:latin typeface="Times New Roman"/>
                <a:cs typeface="Times New Roman"/>
              </a:rPr>
              <a:t>hầu hết </a:t>
            </a:r>
            <a:r>
              <a:rPr sz="3200" b="1" dirty="0">
                <a:latin typeface="Times New Roman"/>
                <a:cs typeface="Times New Roman"/>
              </a:rPr>
              <a:t>thời</a:t>
            </a:r>
            <a:r>
              <a:rPr sz="3200" b="1" spc="-10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gian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699250" y="831850"/>
          <a:ext cx="1752600" cy="1650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029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41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29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355808" y="3701955"/>
            <a:ext cx="6364357" cy="2266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1940" y="761208"/>
            <a:ext cx="8506460" cy="441515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495300" indent="-457200">
              <a:lnSpc>
                <a:spcPct val="100000"/>
              </a:lnSpc>
              <a:spcBef>
                <a:spcPts val="865"/>
              </a:spcBef>
              <a:buFont typeface="Wingdings"/>
              <a:buChar char=""/>
              <a:tabLst>
                <a:tab pos="495300" algn="l"/>
              </a:tabLst>
            </a:pPr>
            <a:r>
              <a:rPr sz="32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Chu</a:t>
            </a:r>
            <a:r>
              <a:rPr sz="3200" b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tuyến</a:t>
            </a:r>
            <a:endParaRPr sz="3200">
              <a:latin typeface="Times New Roman"/>
              <a:cs typeface="Times New Roman"/>
            </a:endParaRPr>
          </a:p>
          <a:p>
            <a:pPr marL="495300" marR="30480" indent="-457200">
              <a:lnSpc>
                <a:spcPct val="100000"/>
              </a:lnSpc>
              <a:spcBef>
                <a:spcPts val="765"/>
              </a:spcBef>
              <a:buFont typeface="Wingdings"/>
              <a:buChar char=""/>
              <a:tabLst>
                <a:tab pos="495300" algn="l"/>
              </a:tabLst>
            </a:pPr>
            <a:r>
              <a:rPr sz="3200" b="1" dirty="0">
                <a:latin typeface="Times New Roman"/>
                <a:cs typeface="Times New Roman"/>
              </a:rPr>
              <a:t>Chu </a:t>
            </a:r>
            <a:r>
              <a:rPr sz="3200" b="1" spc="-5" dirty="0">
                <a:latin typeface="Times New Roman"/>
                <a:cs typeface="Times New Roman"/>
              </a:rPr>
              <a:t>tuyến của đối </a:t>
            </a:r>
            <a:r>
              <a:rPr sz="3200" b="1" dirty="0">
                <a:latin typeface="Times New Roman"/>
                <a:cs typeface="Times New Roman"/>
              </a:rPr>
              <a:t>tượng là </a:t>
            </a:r>
            <a:r>
              <a:rPr sz="3200" b="1" spc="-5" dirty="0">
                <a:latin typeface="Times New Roman"/>
                <a:cs typeface="Times New Roman"/>
              </a:rPr>
              <a:t>tập hợp </a:t>
            </a:r>
            <a:r>
              <a:rPr sz="3200" b="1" dirty="0">
                <a:latin typeface="Times New Roman"/>
                <a:cs typeface="Times New Roman"/>
              </a:rPr>
              <a:t>các </a:t>
            </a:r>
            <a:r>
              <a:rPr sz="3200" b="1" spc="-5" dirty="0">
                <a:latin typeface="Times New Roman"/>
                <a:cs typeface="Times New Roman"/>
              </a:rPr>
              <a:t>điểm  </a:t>
            </a:r>
            <a:r>
              <a:rPr sz="3200" b="1" dirty="0">
                <a:latin typeface="Times New Roman"/>
                <a:cs typeface="Times New Roman"/>
              </a:rPr>
              <a:t>trong ảnh &lt;P</a:t>
            </a:r>
            <a:r>
              <a:rPr sz="3150" b="1" baseline="-21164" dirty="0">
                <a:latin typeface="Times New Roman"/>
                <a:cs typeface="Times New Roman"/>
              </a:rPr>
              <a:t>1</a:t>
            </a:r>
            <a:r>
              <a:rPr sz="3200" b="1" dirty="0">
                <a:latin typeface="Times New Roman"/>
                <a:cs typeface="Times New Roman"/>
              </a:rPr>
              <a:t>,P</a:t>
            </a:r>
            <a:r>
              <a:rPr sz="3150" b="1" baseline="-21164" dirty="0">
                <a:latin typeface="Times New Roman"/>
                <a:cs typeface="Times New Roman"/>
              </a:rPr>
              <a:t>2</a:t>
            </a:r>
            <a:r>
              <a:rPr sz="3200" b="1" dirty="0">
                <a:latin typeface="Times New Roman"/>
                <a:cs typeface="Times New Roman"/>
              </a:rPr>
              <a:t>...,P</a:t>
            </a:r>
            <a:r>
              <a:rPr sz="3150" b="1" baseline="-21164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&gt; sao</a:t>
            </a:r>
            <a:r>
              <a:rPr sz="3200" b="1" spc="-7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cho:</a:t>
            </a:r>
            <a:endParaRPr sz="3200">
              <a:latin typeface="Times New Roman"/>
              <a:cs typeface="Times New Roman"/>
            </a:endParaRPr>
          </a:p>
          <a:p>
            <a:pPr marL="819150" lvl="1" indent="-324485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81978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P</a:t>
            </a:r>
            <a:r>
              <a:rPr sz="3600" b="1" spc="-7" baseline="-20833" dirty="0">
                <a:latin typeface="Times New Roman"/>
                <a:cs typeface="Times New Roman"/>
              </a:rPr>
              <a:t>i </a:t>
            </a:r>
            <a:r>
              <a:rPr sz="3200" b="1" dirty="0">
                <a:latin typeface="Times New Roman"/>
                <a:cs typeface="Times New Roman"/>
              </a:rPr>
              <a:t>và </a:t>
            </a:r>
            <a:r>
              <a:rPr sz="3200" b="1" spc="-5" dirty="0">
                <a:latin typeface="Times New Roman"/>
                <a:cs typeface="Times New Roman"/>
              </a:rPr>
              <a:t>P</a:t>
            </a:r>
            <a:r>
              <a:rPr sz="3600" b="1" spc="-7" baseline="-20833" dirty="0">
                <a:latin typeface="Times New Roman"/>
                <a:cs typeface="Times New Roman"/>
              </a:rPr>
              <a:t>i+1 </a:t>
            </a:r>
            <a:r>
              <a:rPr sz="3200" b="1" dirty="0">
                <a:latin typeface="Times New Roman"/>
                <a:cs typeface="Times New Roman"/>
              </a:rPr>
              <a:t>là 8-láng giềng với</a:t>
            </a:r>
            <a:r>
              <a:rPr sz="3200" b="1" spc="33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nhau</a:t>
            </a:r>
            <a:endParaRPr sz="3200">
              <a:latin typeface="Times New Roman"/>
              <a:cs typeface="Times New Roman"/>
            </a:endParaRPr>
          </a:p>
          <a:p>
            <a:pPr marL="819150" lvl="1" indent="-324485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81978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P</a:t>
            </a:r>
            <a:r>
              <a:rPr sz="3600" b="1" spc="-7" baseline="-20833" dirty="0">
                <a:latin typeface="Times New Roman"/>
                <a:cs typeface="Times New Roman"/>
              </a:rPr>
              <a:t>1 </a:t>
            </a:r>
            <a:r>
              <a:rPr sz="3200" b="1" dirty="0">
                <a:latin typeface="Times New Roman"/>
                <a:cs typeface="Times New Roman"/>
              </a:rPr>
              <a:t>và </a:t>
            </a:r>
            <a:r>
              <a:rPr sz="3200" b="1" spc="-5" dirty="0">
                <a:latin typeface="Times New Roman"/>
                <a:cs typeface="Times New Roman"/>
              </a:rPr>
              <a:t>P</a:t>
            </a:r>
            <a:r>
              <a:rPr sz="3600" b="1" spc="-7" baseline="-20833" dirty="0">
                <a:latin typeface="Times New Roman"/>
                <a:cs typeface="Times New Roman"/>
              </a:rPr>
              <a:t>n </a:t>
            </a:r>
            <a:r>
              <a:rPr sz="3200" b="1" dirty="0">
                <a:latin typeface="Times New Roman"/>
                <a:cs typeface="Times New Roman"/>
              </a:rPr>
              <a:t>là 8-láng giềng với</a:t>
            </a:r>
            <a:r>
              <a:rPr sz="3200" b="1" spc="32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nhau</a:t>
            </a:r>
            <a:endParaRPr sz="3200">
              <a:latin typeface="Times New Roman"/>
              <a:cs typeface="Times New Roman"/>
            </a:endParaRPr>
          </a:p>
          <a:p>
            <a:pPr marL="609600" marR="713105" lvl="1" indent="-114935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81978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Với mọi </a:t>
            </a:r>
            <a:r>
              <a:rPr sz="3200" b="1" dirty="0">
                <a:latin typeface="Times New Roman"/>
                <a:cs typeface="Times New Roman"/>
              </a:rPr>
              <a:t>i </a:t>
            </a:r>
            <a:r>
              <a:rPr sz="3200" b="1" spc="-5" dirty="0">
                <a:latin typeface="Times New Roman"/>
                <a:cs typeface="Times New Roman"/>
              </a:rPr>
              <a:t>thì tồn tại một điểm </a:t>
            </a:r>
            <a:r>
              <a:rPr sz="3200" b="1" dirty="0">
                <a:latin typeface="Times New Roman"/>
                <a:cs typeface="Times New Roman"/>
              </a:rPr>
              <a:t>Q </a:t>
            </a:r>
            <a:r>
              <a:rPr sz="3200" b="1" spc="-5" dirty="0">
                <a:latin typeface="Times New Roman"/>
                <a:cs typeface="Times New Roman"/>
              </a:rPr>
              <a:t>không  thuộc đối tượng sao </a:t>
            </a:r>
            <a:r>
              <a:rPr sz="3200" b="1" dirty="0">
                <a:latin typeface="Times New Roman"/>
                <a:cs typeface="Times New Roman"/>
              </a:rPr>
              <a:t>cho Q </a:t>
            </a:r>
            <a:r>
              <a:rPr sz="3200" b="1" spc="-10" dirty="0">
                <a:latin typeface="Times New Roman"/>
                <a:cs typeface="Times New Roman"/>
              </a:rPr>
              <a:t>là </a:t>
            </a:r>
            <a:r>
              <a:rPr sz="3200" b="1" dirty="0">
                <a:latin typeface="Times New Roman"/>
                <a:cs typeface="Times New Roman"/>
              </a:rPr>
              <a:t>4-láng giềng  của</a:t>
            </a:r>
            <a:r>
              <a:rPr sz="3200" b="1" spc="-5" dirty="0">
                <a:latin typeface="Times New Roman"/>
                <a:cs typeface="Times New Roman"/>
              </a:rPr>
              <a:t> P</a:t>
            </a:r>
            <a:r>
              <a:rPr sz="3600" b="1" spc="-7" baseline="-20833" dirty="0">
                <a:latin typeface="Times New Roman"/>
                <a:cs typeface="Times New Roman"/>
              </a:rPr>
              <a:t>i</a:t>
            </a:r>
            <a:endParaRPr sz="3600" baseline="-20833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69791" y="4660391"/>
            <a:ext cx="2616200" cy="218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6595">
              <a:lnSpc>
                <a:spcPct val="100000"/>
              </a:lnSpc>
              <a:spcBef>
                <a:spcPts val="100"/>
              </a:spcBef>
            </a:pPr>
            <a:r>
              <a:rPr dirty="0"/>
              <a:t>BÀI GIẢNG MÔN: </a:t>
            </a:r>
            <a:r>
              <a:rPr spc="15" dirty="0"/>
              <a:t>XỬ </a:t>
            </a:r>
            <a:r>
              <a:rPr dirty="0"/>
              <a:t>LÝ</a:t>
            </a:r>
            <a:r>
              <a:rPr spc="-160" dirty="0"/>
              <a:t> </a:t>
            </a:r>
            <a:r>
              <a:rPr dirty="0"/>
              <a:t>ẢNH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49344" y="868807"/>
            <a:ext cx="846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Ví</a:t>
            </a:r>
            <a:r>
              <a:rPr sz="2400" b="1" spc="-7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dụ: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1312" y="1956307"/>
            <a:ext cx="7721600" cy="295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6595">
              <a:lnSpc>
                <a:spcPct val="100000"/>
              </a:lnSpc>
              <a:spcBef>
                <a:spcPts val="100"/>
              </a:spcBef>
            </a:pPr>
            <a:r>
              <a:rPr dirty="0"/>
              <a:t>BÀI GIẢNG MÔN: </a:t>
            </a:r>
            <a:r>
              <a:rPr spc="15" dirty="0"/>
              <a:t>XỬ </a:t>
            </a:r>
            <a:r>
              <a:rPr dirty="0"/>
              <a:t>LÝ</a:t>
            </a:r>
            <a:r>
              <a:rPr spc="-160" dirty="0"/>
              <a:t> </a:t>
            </a:r>
            <a:r>
              <a:rPr dirty="0"/>
              <a:t>ẢNH</a:t>
            </a:r>
          </a:p>
        </p:txBody>
      </p:sp>
      <p:sp>
        <p:nvSpPr>
          <p:cNvPr id="4" name="object 4"/>
          <p:cNvSpPr/>
          <p:nvPr/>
        </p:nvSpPr>
        <p:spPr>
          <a:xfrm>
            <a:off x="1271524" y="1346200"/>
            <a:ext cx="6667500" cy="105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0100" y="2654300"/>
            <a:ext cx="7670800" cy="311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30036" y="5892495"/>
            <a:ext cx="22358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tách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ngưỡng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θ =</a:t>
            </a:r>
            <a:r>
              <a:rPr sz="2000" b="1" u="heavy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128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440" y="761208"/>
            <a:ext cx="8747760" cy="334200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558800" indent="-457200">
              <a:lnSpc>
                <a:spcPct val="100000"/>
              </a:lnSpc>
              <a:spcBef>
                <a:spcPts val="865"/>
              </a:spcBef>
              <a:buFont typeface="Wingdings"/>
              <a:buChar char=""/>
              <a:tabLst>
                <a:tab pos="558800" algn="l"/>
              </a:tabLst>
            </a:pPr>
            <a:r>
              <a:rPr sz="32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Chu tuyến </a:t>
            </a:r>
            <a:r>
              <a:rPr sz="32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đối</a:t>
            </a:r>
            <a:r>
              <a:rPr sz="3200" b="1" u="heavy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ngẫu</a:t>
            </a:r>
            <a:endParaRPr sz="3200">
              <a:latin typeface="Times New Roman"/>
              <a:cs typeface="Times New Roman"/>
            </a:endParaRPr>
          </a:p>
          <a:p>
            <a:pPr marL="558800" indent="-457200">
              <a:lnSpc>
                <a:spcPct val="100000"/>
              </a:lnSpc>
              <a:spcBef>
                <a:spcPts val="765"/>
              </a:spcBef>
              <a:buFont typeface="Wingdings"/>
              <a:buChar char=""/>
              <a:tabLst>
                <a:tab pos="558800" algn="l"/>
                <a:tab pos="1638935" algn="l"/>
                <a:tab pos="2718435" algn="l"/>
                <a:tab pos="4136390" algn="l"/>
                <a:tab pos="7245350" algn="l"/>
                <a:tab pos="8100695" algn="l"/>
              </a:tabLst>
            </a:pPr>
            <a:r>
              <a:rPr sz="3200" b="1" spc="5" dirty="0">
                <a:latin typeface="Times New Roman"/>
                <a:cs typeface="Times New Roman"/>
              </a:rPr>
              <a:t>Hai	</a:t>
            </a:r>
            <a:r>
              <a:rPr sz="3200" b="1" spc="-5" dirty="0">
                <a:latin typeface="Times New Roman"/>
                <a:cs typeface="Times New Roman"/>
              </a:rPr>
              <a:t>chu	</a:t>
            </a:r>
            <a:r>
              <a:rPr sz="3200" b="1" dirty="0">
                <a:latin typeface="Times New Roman"/>
                <a:cs typeface="Times New Roman"/>
              </a:rPr>
              <a:t>tuyến	C=&lt;P</a:t>
            </a:r>
            <a:r>
              <a:rPr sz="3150" b="1" baseline="-21164" dirty="0">
                <a:latin typeface="Times New Roman"/>
                <a:cs typeface="Times New Roman"/>
              </a:rPr>
              <a:t>1</a:t>
            </a:r>
            <a:r>
              <a:rPr sz="3200" b="1" dirty="0">
                <a:latin typeface="Times New Roman"/>
                <a:cs typeface="Times New Roman"/>
              </a:rPr>
              <a:t>,P</a:t>
            </a:r>
            <a:r>
              <a:rPr sz="3150" b="1" baseline="-21164" dirty="0">
                <a:latin typeface="Times New Roman"/>
                <a:cs typeface="Times New Roman"/>
              </a:rPr>
              <a:t>2</a:t>
            </a:r>
            <a:r>
              <a:rPr sz="3200" b="1" dirty="0">
                <a:latin typeface="Times New Roman"/>
                <a:cs typeface="Times New Roman"/>
              </a:rPr>
              <a:t>...,P</a:t>
            </a:r>
            <a:r>
              <a:rPr sz="3150" b="1" baseline="-21164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&gt;	và	C┴</a:t>
            </a:r>
            <a:endParaRPr sz="3200">
              <a:latin typeface="Times New Roman"/>
              <a:cs typeface="Times New Roman"/>
            </a:endParaRPr>
          </a:p>
          <a:p>
            <a:pPr marL="558800">
              <a:lnSpc>
                <a:spcPct val="100000"/>
              </a:lnSpc>
              <a:spcBef>
                <a:spcPts val="5"/>
              </a:spcBef>
              <a:tabLst>
                <a:tab pos="3334385" algn="l"/>
              </a:tabLst>
            </a:pPr>
            <a:r>
              <a:rPr sz="3200" b="1" dirty="0">
                <a:latin typeface="Times New Roman"/>
                <a:cs typeface="Times New Roman"/>
              </a:rPr>
              <a:t>=&lt;Q</a:t>
            </a:r>
            <a:r>
              <a:rPr sz="3150" b="1" baseline="-21164" dirty="0">
                <a:latin typeface="Times New Roman"/>
                <a:cs typeface="Times New Roman"/>
              </a:rPr>
              <a:t>1</a:t>
            </a:r>
            <a:r>
              <a:rPr sz="3200" b="1" dirty="0">
                <a:latin typeface="Times New Roman"/>
                <a:cs typeface="Times New Roman"/>
              </a:rPr>
              <a:t>,Q</a:t>
            </a:r>
            <a:r>
              <a:rPr sz="3150" b="1" baseline="-21164" dirty="0">
                <a:latin typeface="Times New Roman"/>
                <a:cs typeface="Times New Roman"/>
              </a:rPr>
              <a:t>2</a:t>
            </a:r>
            <a:r>
              <a:rPr sz="3200" b="1" dirty="0">
                <a:latin typeface="Times New Roman"/>
                <a:cs typeface="Times New Roman"/>
              </a:rPr>
              <a:t>...,Q</a:t>
            </a:r>
            <a:r>
              <a:rPr sz="3150" b="1" baseline="-21164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&gt;	</a:t>
            </a:r>
            <a:r>
              <a:rPr sz="3200" b="1" spc="-5" dirty="0">
                <a:latin typeface="Times New Roman"/>
                <a:cs typeface="Times New Roman"/>
              </a:rPr>
              <a:t>là đối ngẫu</a:t>
            </a:r>
            <a:r>
              <a:rPr sz="3200" b="1" spc="-3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nếu:</a:t>
            </a:r>
            <a:endParaRPr sz="3200">
              <a:latin typeface="Times New Roman"/>
              <a:cs typeface="Times New Roman"/>
            </a:endParaRPr>
          </a:p>
          <a:p>
            <a:pPr marL="673100" marR="482600" lvl="1" indent="-114935">
              <a:lnSpc>
                <a:spcPct val="100000"/>
              </a:lnSpc>
              <a:spcBef>
                <a:spcPts val="765"/>
              </a:spcBef>
              <a:buSzPct val="96875"/>
              <a:buFont typeface="Wingdings"/>
              <a:buChar char=""/>
              <a:tabLst>
                <a:tab pos="88328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Với mọi </a:t>
            </a:r>
            <a:r>
              <a:rPr sz="3200" b="1" dirty="0">
                <a:latin typeface="Times New Roman"/>
                <a:cs typeface="Times New Roman"/>
              </a:rPr>
              <a:t>i </a:t>
            </a:r>
            <a:r>
              <a:rPr sz="3200" b="1" spc="-5" dirty="0">
                <a:latin typeface="Times New Roman"/>
                <a:cs typeface="Times New Roman"/>
              </a:rPr>
              <a:t>tồn tại </a:t>
            </a:r>
            <a:r>
              <a:rPr sz="3200" b="1" dirty="0">
                <a:latin typeface="Times New Roman"/>
                <a:cs typeface="Times New Roman"/>
              </a:rPr>
              <a:t>j </a:t>
            </a:r>
            <a:r>
              <a:rPr sz="3200" b="1" spc="-5" dirty="0">
                <a:latin typeface="Times New Roman"/>
                <a:cs typeface="Times New Roman"/>
              </a:rPr>
              <a:t>sao </a:t>
            </a:r>
            <a:r>
              <a:rPr sz="3200" b="1" dirty="0">
                <a:latin typeface="Times New Roman"/>
                <a:cs typeface="Times New Roman"/>
              </a:rPr>
              <a:t>cho </a:t>
            </a:r>
            <a:r>
              <a:rPr sz="3200" b="1" spc="5" dirty="0">
                <a:latin typeface="Times New Roman"/>
                <a:cs typeface="Times New Roman"/>
              </a:rPr>
              <a:t>P</a:t>
            </a:r>
            <a:r>
              <a:rPr sz="3150" b="1" spc="7" baseline="-21164" dirty="0">
                <a:latin typeface="Times New Roman"/>
                <a:cs typeface="Times New Roman"/>
              </a:rPr>
              <a:t>i </a:t>
            </a:r>
            <a:r>
              <a:rPr sz="3200" b="1" dirty="0">
                <a:latin typeface="Times New Roman"/>
                <a:cs typeface="Times New Roman"/>
              </a:rPr>
              <a:t>và P</a:t>
            </a:r>
            <a:r>
              <a:rPr sz="3150" b="1" baseline="-21164" dirty="0">
                <a:latin typeface="Times New Roman"/>
                <a:cs typeface="Times New Roman"/>
              </a:rPr>
              <a:t>j </a:t>
            </a:r>
            <a:r>
              <a:rPr sz="3200" b="1" dirty="0">
                <a:latin typeface="Times New Roman"/>
                <a:cs typeface="Times New Roman"/>
              </a:rPr>
              <a:t>là 4 </a:t>
            </a:r>
            <a:r>
              <a:rPr sz="3200" b="1" spc="-5" dirty="0">
                <a:latin typeface="Times New Roman"/>
                <a:cs typeface="Times New Roman"/>
              </a:rPr>
              <a:t>láng  </a:t>
            </a:r>
            <a:r>
              <a:rPr sz="3200" b="1" dirty="0">
                <a:latin typeface="Times New Roman"/>
                <a:cs typeface="Times New Roman"/>
              </a:rPr>
              <a:t>giềng của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nhau</a:t>
            </a:r>
            <a:endParaRPr sz="3200">
              <a:latin typeface="Times New Roman"/>
              <a:cs typeface="Times New Roman"/>
            </a:endParaRPr>
          </a:p>
          <a:p>
            <a:pPr marL="882650" lvl="1" indent="-324485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883285" algn="l"/>
              </a:tabLst>
            </a:pPr>
            <a:r>
              <a:rPr sz="3200" b="1" dirty="0">
                <a:latin typeface="Times New Roman"/>
                <a:cs typeface="Times New Roman"/>
              </a:rPr>
              <a:t>P</a:t>
            </a:r>
            <a:r>
              <a:rPr sz="3150" b="1" baseline="-21164" dirty="0">
                <a:latin typeface="Times New Roman"/>
                <a:cs typeface="Times New Roman"/>
              </a:rPr>
              <a:t>i </a:t>
            </a:r>
            <a:r>
              <a:rPr sz="3200" b="1" dirty="0">
                <a:latin typeface="Times New Roman"/>
                <a:cs typeface="Times New Roman"/>
              </a:rPr>
              <a:t>là </a:t>
            </a:r>
            <a:r>
              <a:rPr sz="3200" b="1" spc="-5" dirty="0">
                <a:latin typeface="Times New Roman"/>
                <a:cs typeface="Times New Roman"/>
              </a:rPr>
              <a:t>nền thì </a:t>
            </a:r>
            <a:r>
              <a:rPr sz="3200" b="1" spc="5" dirty="0">
                <a:latin typeface="Times New Roman"/>
                <a:cs typeface="Times New Roman"/>
              </a:rPr>
              <a:t>Q</a:t>
            </a:r>
            <a:r>
              <a:rPr sz="3150" b="1" spc="7" baseline="-21164" dirty="0">
                <a:latin typeface="Times New Roman"/>
                <a:cs typeface="Times New Roman"/>
              </a:rPr>
              <a:t>j </a:t>
            </a:r>
            <a:r>
              <a:rPr sz="3200" b="1" dirty="0">
                <a:latin typeface="Times New Roman"/>
                <a:cs typeface="Times New Roman"/>
              </a:rPr>
              <a:t>là </a:t>
            </a:r>
            <a:r>
              <a:rPr sz="3200" b="1" spc="-5" dirty="0">
                <a:latin typeface="Times New Roman"/>
                <a:cs typeface="Times New Roman"/>
              </a:rPr>
              <a:t>đối tượng hoặc ngược</a:t>
            </a:r>
            <a:r>
              <a:rPr sz="3200" b="1" spc="-55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lại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79291" y="4191000"/>
            <a:ext cx="2616200" cy="2349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761208"/>
            <a:ext cx="8529955" cy="509841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65"/>
              </a:spcBef>
              <a:buFont typeface="Wingdings"/>
              <a:buChar char=""/>
              <a:tabLst>
                <a:tab pos="469900" algn="l"/>
              </a:tabLst>
            </a:pPr>
            <a:r>
              <a:rPr sz="32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Dò biên sử </a:t>
            </a:r>
            <a:r>
              <a:rPr sz="32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dụng </a:t>
            </a:r>
            <a:r>
              <a:rPr sz="32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quy </a:t>
            </a:r>
            <a:r>
              <a:rPr sz="32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hoạch</a:t>
            </a:r>
            <a:r>
              <a:rPr sz="3200" b="1" u="heavy" spc="-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động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65"/>
              </a:spcBef>
              <a:buFont typeface="Wingdings"/>
              <a:buChar char=""/>
              <a:tabLst>
                <a:tab pos="469900" algn="l"/>
              </a:tabLst>
            </a:pPr>
            <a:r>
              <a:rPr sz="3200" b="1" dirty="0">
                <a:latin typeface="Times New Roman"/>
                <a:cs typeface="Times New Roman"/>
              </a:rPr>
              <a:t>Thuật toán gồm các</a:t>
            </a:r>
            <a:r>
              <a:rPr sz="3200" b="1" spc="-9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bước:</a:t>
            </a:r>
            <a:endParaRPr sz="3200">
              <a:latin typeface="Times New Roman"/>
              <a:cs typeface="Times New Roman"/>
            </a:endParaRPr>
          </a:p>
          <a:p>
            <a:pPr marL="793750" lvl="1" indent="-324485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Xác định điểm </a:t>
            </a:r>
            <a:r>
              <a:rPr sz="3200" b="1" dirty="0">
                <a:latin typeface="Times New Roman"/>
                <a:cs typeface="Times New Roman"/>
              </a:rPr>
              <a:t>xuất</a:t>
            </a:r>
            <a:r>
              <a:rPr sz="3200" b="1" spc="-3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phát</a:t>
            </a:r>
            <a:endParaRPr sz="3200">
              <a:latin typeface="Times New Roman"/>
              <a:cs typeface="Times New Roman"/>
            </a:endParaRPr>
          </a:p>
          <a:p>
            <a:pPr marL="793750" lvl="1" indent="-324485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b="1" dirty="0">
                <a:latin typeface="Times New Roman"/>
                <a:cs typeface="Times New Roman"/>
              </a:rPr>
              <a:t>Dự </a:t>
            </a:r>
            <a:r>
              <a:rPr sz="3200" b="1" spc="-5" dirty="0">
                <a:latin typeface="Times New Roman"/>
                <a:cs typeface="Times New Roman"/>
              </a:rPr>
              <a:t>báo </a:t>
            </a:r>
            <a:r>
              <a:rPr sz="3200" b="1" dirty="0">
                <a:latin typeface="Times New Roman"/>
                <a:cs typeface="Times New Roman"/>
              </a:rPr>
              <a:t>và xác </a:t>
            </a:r>
            <a:r>
              <a:rPr sz="3200" b="1" spc="-5" dirty="0">
                <a:latin typeface="Times New Roman"/>
                <a:cs typeface="Times New Roman"/>
              </a:rPr>
              <a:t>định điểm biên tiếp</a:t>
            </a:r>
            <a:r>
              <a:rPr sz="3200" b="1" spc="-7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theo</a:t>
            </a:r>
            <a:endParaRPr sz="3200">
              <a:latin typeface="Times New Roman"/>
              <a:cs typeface="Times New Roman"/>
            </a:endParaRPr>
          </a:p>
          <a:p>
            <a:pPr marL="793750" lvl="1" indent="-324485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b="1" dirty="0">
                <a:latin typeface="Times New Roman"/>
                <a:cs typeface="Times New Roman"/>
              </a:rPr>
              <a:t>Lặp </a:t>
            </a:r>
            <a:r>
              <a:rPr sz="3200" b="1" spc="-10" dirty="0">
                <a:latin typeface="Times New Roman"/>
                <a:cs typeface="Times New Roman"/>
              </a:rPr>
              <a:t>bước </a:t>
            </a:r>
            <a:r>
              <a:rPr sz="3200" b="1" dirty="0">
                <a:latin typeface="Times New Roman"/>
                <a:cs typeface="Times New Roman"/>
              </a:rPr>
              <a:t>2 cho </a:t>
            </a:r>
            <a:r>
              <a:rPr sz="3200" b="1" spc="-5" dirty="0">
                <a:latin typeface="Times New Roman"/>
                <a:cs typeface="Times New Roman"/>
              </a:rPr>
              <a:t>đến khi </a:t>
            </a:r>
            <a:r>
              <a:rPr sz="3200" b="1" dirty="0">
                <a:latin typeface="Times New Roman"/>
                <a:cs typeface="Times New Roman"/>
              </a:rPr>
              <a:t>gặp </a:t>
            </a:r>
            <a:r>
              <a:rPr sz="3200" b="1" spc="-5" dirty="0">
                <a:latin typeface="Times New Roman"/>
                <a:cs typeface="Times New Roman"/>
              </a:rPr>
              <a:t>điểm </a:t>
            </a:r>
            <a:r>
              <a:rPr sz="3200" b="1" dirty="0">
                <a:latin typeface="Times New Roman"/>
                <a:cs typeface="Times New Roman"/>
              </a:rPr>
              <a:t>xuất</a:t>
            </a:r>
            <a:r>
              <a:rPr sz="3200" b="1" spc="-8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phát</a:t>
            </a:r>
            <a:endParaRPr sz="32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469900" algn="l"/>
                <a:tab pos="1411605" algn="l"/>
                <a:tab pos="2172335" algn="l"/>
                <a:tab pos="3135630" algn="l"/>
                <a:tab pos="4166235" algn="l"/>
                <a:tab pos="5106670" algn="l"/>
                <a:tab pos="6071235" algn="l"/>
                <a:tab pos="6581775" algn="l"/>
                <a:tab pos="772668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Việ</a:t>
            </a:r>
            <a:r>
              <a:rPr sz="3200" b="1" dirty="0">
                <a:latin typeface="Times New Roman"/>
                <a:cs typeface="Times New Roman"/>
              </a:rPr>
              <a:t>c	xác	</a:t>
            </a:r>
            <a:r>
              <a:rPr sz="3200" b="1" spc="-5" dirty="0">
                <a:latin typeface="Times New Roman"/>
                <a:cs typeface="Times New Roman"/>
              </a:rPr>
              <a:t>địn</a:t>
            </a:r>
            <a:r>
              <a:rPr sz="3200" b="1" dirty="0">
                <a:latin typeface="Times New Roman"/>
                <a:cs typeface="Times New Roman"/>
              </a:rPr>
              <a:t>h	</a:t>
            </a:r>
            <a:r>
              <a:rPr sz="3200" b="1" spc="-5" dirty="0">
                <a:latin typeface="Times New Roman"/>
                <a:cs typeface="Times New Roman"/>
              </a:rPr>
              <a:t>đ</a:t>
            </a:r>
            <a:r>
              <a:rPr sz="3200" b="1" spc="-20" dirty="0">
                <a:latin typeface="Times New Roman"/>
                <a:cs typeface="Times New Roman"/>
              </a:rPr>
              <a:t>i</a:t>
            </a:r>
            <a:r>
              <a:rPr sz="3200" b="1" dirty="0">
                <a:latin typeface="Times New Roman"/>
                <a:cs typeface="Times New Roman"/>
              </a:rPr>
              <a:t>ểm	x</a:t>
            </a:r>
            <a:r>
              <a:rPr sz="3200" b="1" spc="-15" dirty="0">
                <a:latin typeface="Times New Roman"/>
                <a:cs typeface="Times New Roman"/>
              </a:rPr>
              <a:t>u</a:t>
            </a:r>
            <a:r>
              <a:rPr sz="3200" b="1" dirty="0">
                <a:latin typeface="Times New Roman"/>
                <a:cs typeface="Times New Roman"/>
              </a:rPr>
              <a:t>ất	p</a:t>
            </a:r>
            <a:r>
              <a:rPr sz="3200" b="1" spc="-10" dirty="0">
                <a:latin typeface="Times New Roman"/>
                <a:cs typeface="Times New Roman"/>
              </a:rPr>
              <a:t>h</a:t>
            </a:r>
            <a:r>
              <a:rPr sz="3200" b="1" dirty="0">
                <a:latin typeface="Times New Roman"/>
                <a:cs typeface="Times New Roman"/>
              </a:rPr>
              <a:t>át	</a:t>
            </a:r>
            <a:r>
              <a:rPr sz="3200" b="1" spc="-15" dirty="0">
                <a:latin typeface="Times New Roman"/>
                <a:cs typeface="Times New Roman"/>
              </a:rPr>
              <a:t>s</a:t>
            </a:r>
            <a:r>
              <a:rPr sz="3200" b="1" dirty="0">
                <a:latin typeface="Times New Roman"/>
                <a:cs typeface="Times New Roman"/>
              </a:rPr>
              <a:t>ẽ	</a:t>
            </a:r>
            <a:r>
              <a:rPr sz="3200" b="1" spc="-5" dirty="0">
                <a:latin typeface="Times New Roman"/>
                <a:cs typeface="Times New Roman"/>
              </a:rPr>
              <a:t>q</a:t>
            </a:r>
            <a:r>
              <a:rPr sz="3200" b="1" spc="-15" dirty="0">
                <a:latin typeface="Times New Roman"/>
                <a:cs typeface="Times New Roman"/>
              </a:rPr>
              <a:t>u</a:t>
            </a:r>
            <a:r>
              <a:rPr sz="3200" b="1" dirty="0">
                <a:latin typeface="Times New Roman"/>
                <a:cs typeface="Times New Roman"/>
              </a:rPr>
              <a:t>yết	</a:t>
            </a:r>
            <a:r>
              <a:rPr sz="3200" b="1" spc="-20" dirty="0">
                <a:latin typeface="Times New Roman"/>
                <a:cs typeface="Times New Roman"/>
              </a:rPr>
              <a:t>đ</a:t>
            </a:r>
            <a:r>
              <a:rPr sz="3200" b="1" dirty="0">
                <a:latin typeface="Times New Roman"/>
                <a:cs typeface="Times New Roman"/>
              </a:rPr>
              <a:t>ịnh  tính chất của các </a:t>
            </a:r>
            <a:r>
              <a:rPr sz="3200" b="1" spc="-5" dirty="0">
                <a:latin typeface="Times New Roman"/>
                <a:cs typeface="Times New Roman"/>
              </a:rPr>
              <a:t>đường </a:t>
            </a:r>
            <a:r>
              <a:rPr sz="3200" b="1" dirty="0">
                <a:latin typeface="Times New Roman"/>
                <a:cs typeface="Times New Roman"/>
              </a:rPr>
              <a:t>biên thu</a:t>
            </a:r>
            <a:r>
              <a:rPr sz="3200" b="1" spc="-10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được</a:t>
            </a:r>
            <a:endParaRPr sz="3200">
              <a:latin typeface="Times New Roman"/>
              <a:cs typeface="Times New Roman"/>
            </a:endParaRPr>
          </a:p>
          <a:p>
            <a:pPr marL="469900" marR="6350" indent="-457200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469900" algn="l"/>
              </a:tabLst>
            </a:pPr>
            <a:r>
              <a:rPr sz="3200" b="1" dirty="0">
                <a:latin typeface="Times New Roman"/>
                <a:cs typeface="Times New Roman"/>
              </a:rPr>
              <a:t>Để </a:t>
            </a:r>
            <a:r>
              <a:rPr sz="3200" b="1" spc="-5" dirty="0">
                <a:latin typeface="Times New Roman"/>
                <a:cs typeface="Times New Roman"/>
              </a:rPr>
              <a:t>tăng hiệu </a:t>
            </a:r>
            <a:r>
              <a:rPr sz="3200" b="1" spc="-10" dirty="0">
                <a:latin typeface="Times New Roman"/>
                <a:cs typeface="Times New Roman"/>
              </a:rPr>
              <a:t>quả </a:t>
            </a:r>
            <a:r>
              <a:rPr sz="3200" b="1" spc="-5" dirty="0">
                <a:latin typeface="Times New Roman"/>
                <a:cs typeface="Times New Roman"/>
              </a:rPr>
              <a:t>của thuật toán </a:t>
            </a:r>
            <a:r>
              <a:rPr sz="3200" b="1" spc="-10" dirty="0">
                <a:latin typeface="Times New Roman"/>
                <a:cs typeface="Times New Roman"/>
              </a:rPr>
              <a:t>ta </a:t>
            </a:r>
            <a:r>
              <a:rPr sz="3200" b="1" dirty="0">
                <a:latin typeface="Times New Roman"/>
                <a:cs typeface="Times New Roman"/>
              </a:rPr>
              <a:t>có </a:t>
            </a:r>
            <a:r>
              <a:rPr sz="3200" b="1" spc="-5" dirty="0">
                <a:latin typeface="Times New Roman"/>
                <a:cs typeface="Times New Roman"/>
              </a:rPr>
              <a:t>thể </a:t>
            </a:r>
            <a:r>
              <a:rPr sz="3200" b="1" dirty="0">
                <a:latin typeface="Times New Roman"/>
                <a:cs typeface="Times New Roman"/>
              </a:rPr>
              <a:t>sử  </a:t>
            </a:r>
            <a:r>
              <a:rPr sz="3200" b="1" spc="-5" dirty="0">
                <a:latin typeface="Times New Roman"/>
                <a:cs typeface="Times New Roman"/>
              </a:rPr>
              <a:t>dụng </a:t>
            </a:r>
            <a:r>
              <a:rPr sz="3200" b="1" spc="5" dirty="0">
                <a:latin typeface="Times New Roman"/>
                <a:cs typeface="Times New Roman"/>
              </a:rPr>
              <a:t>cặp </a:t>
            </a:r>
            <a:r>
              <a:rPr sz="3200" b="1" spc="-5" dirty="0">
                <a:latin typeface="Times New Roman"/>
                <a:cs typeface="Times New Roman"/>
              </a:rPr>
              <a:t>nền </a:t>
            </a:r>
            <a:r>
              <a:rPr sz="3200" b="1" dirty="0">
                <a:latin typeface="Times New Roman"/>
                <a:cs typeface="Times New Roman"/>
              </a:rPr>
              <a:t>vùng thay vì chỉ một </a:t>
            </a:r>
            <a:r>
              <a:rPr sz="3200" b="1" spc="-5" dirty="0">
                <a:latin typeface="Times New Roman"/>
                <a:cs typeface="Times New Roman"/>
              </a:rPr>
              <a:t>điểm</a:t>
            </a:r>
            <a:r>
              <a:rPr sz="3200" b="1" spc="-15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biên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594483"/>
            <a:ext cx="8300720" cy="562229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60"/>
              </a:spcBef>
              <a:buFont typeface="Wingdings"/>
              <a:buChar char=""/>
              <a:tabLst>
                <a:tab pos="470534" algn="l"/>
              </a:tabLst>
            </a:pPr>
            <a:r>
              <a:rPr sz="3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Thuật toán tổng quát sẽ như</a:t>
            </a:r>
            <a:r>
              <a:rPr sz="36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sau:</a:t>
            </a:r>
            <a:endParaRPr sz="3600">
              <a:latin typeface="Times New Roman"/>
              <a:cs typeface="Times New Roman"/>
            </a:endParaRPr>
          </a:p>
          <a:p>
            <a:pPr marL="834390" lvl="1" indent="-364490">
              <a:lnSpc>
                <a:spcPct val="100000"/>
              </a:lnSpc>
              <a:spcBef>
                <a:spcPts val="865"/>
              </a:spcBef>
              <a:buSzPct val="97222"/>
              <a:buFont typeface="Wingdings"/>
              <a:buChar char=""/>
              <a:tabLst>
                <a:tab pos="834390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Xác định </a:t>
            </a:r>
            <a:r>
              <a:rPr sz="3600" b="1" dirty="0">
                <a:latin typeface="Times New Roman"/>
                <a:cs typeface="Times New Roman"/>
              </a:rPr>
              <a:t>cặp nền-vùng xuất</a:t>
            </a:r>
            <a:r>
              <a:rPr sz="3600" b="1" spc="-6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phát</a:t>
            </a:r>
            <a:endParaRPr sz="3600">
              <a:latin typeface="Times New Roman"/>
              <a:cs typeface="Times New Roman"/>
            </a:endParaRPr>
          </a:p>
          <a:p>
            <a:pPr marL="834390" lvl="1" indent="-364490">
              <a:lnSpc>
                <a:spcPct val="100000"/>
              </a:lnSpc>
              <a:spcBef>
                <a:spcPts val="865"/>
              </a:spcBef>
              <a:buSzPct val="97222"/>
              <a:buFont typeface="Wingdings"/>
              <a:buChar char=""/>
              <a:tabLst>
                <a:tab pos="834390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Xác định </a:t>
            </a:r>
            <a:r>
              <a:rPr sz="3600" b="1" dirty="0">
                <a:latin typeface="Times New Roman"/>
                <a:cs typeface="Times New Roman"/>
              </a:rPr>
              <a:t>cặp </a:t>
            </a:r>
            <a:r>
              <a:rPr sz="3600" b="1" spc="-5" dirty="0">
                <a:latin typeface="Times New Roman"/>
                <a:cs typeface="Times New Roman"/>
              </a:rPr>
              <a:t>nền-vùng tiếp</a:t>
            </a:r>
            <a:r>
              <a:rPr sz="3600" b="1" spc="-1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theo</a:t>
            </a:r>
            <a:endParaRPr sz="3600">
              <a:latin typeface="Times New Roman"/>
              <a:cs typeface="Times New Roman"/>
            </a:endParaRPr>
          </a:p>
          <a:p>
            <a:pPr marL="834390" lvl="1" indent="-364490">
              <a:lnSpc>
                <a:spcPct val="100000"/>
              </a:lnSpc>
              <a:spcBef>
                <a:spcPts val="865"/>
              </a:spcBef>
              <a:buSzPct val="97222"/>
              <a:buFont typeface="Wingdings"/>
              <a:buChar char=""/>
              <a:tabLst>
                <a:tab pos="834390" algn="l"/>
              </a:tabLst>
            </a:pPr>
            <a:r>
              <a:rPr sz="3600" b="1" dirty="0">
                <a:latin typeface="Times New Roman"/>
                <a:cs typeface="Times New Roman"/>
              </a:rPr>
              <a:t>Lựa chọn </a:t>
            </a:r>
            <a:r>
              <a:rPr sz="3600" b="1" spc="-5" dirty="0">
                <a:latin typeface="Times New Roman"/>
                <a:cs typeface="Times New Roman"/>
              </a:rPr>
              <a:t>điểm </a:t>
            </a:r>
            <a:r>
              <a:rPr sz="3600" b="1" spc="-10" dirty="0">
                <a:latin typeface="Times New Roman"/>
                <a:cs typeface="Times New Roman"/>
              </a:rPr>
              <a:t>biên </a:t>
            </a:r>
            <a:r>
              <a:rPr sz="3600" b="1" dirty="0">
                <a:latin typeface="Times New Roman"/>
                <a:cs typeface="Times New Roman"/>
              </a:rPr>
              <a:t>vùng</a:t>
            </a:r>
            <a:endParaRPr sz="3600">
              <a:latin typeface="Times New Roman"/>
              <a:cs typeface="Times New Roman"/>
            </a:endParaRPr>
          </a:p>
          <a:p>
            <a:pPr marL="584200" marR="260985" lvl="1" indent="-114300">
              <a:lnSpc>
                <a:spcPct val="100000"/>
              </a:lnSpc>
              <a:spcBef>
                <a:spcPts val="865"/>
              </a:spcBef>
              <a:buSzPct val="97222"/>
              <a:buFont typeface="Wingdings"/>
              <a:buChar char=""/>
              <a:tabLst>
                <a:tab pos="834390" algn="l"/>
              </a:tabLst>
            </a:pPr>
            <a:r>
              <a:rPr sz="3600" b="1" dirty="0">
                <a:latin typeface="Times New Roman"/>
                <a:cs typeface="Times New Roman"/>
              </a:rPr>
              <a:t>Thực </a:t>
            </a:r>
            <a:r>
              <a:rPr sz="3600" b="1" spc="-5" dirty="0">
                <a:latin typeface="Times New Roman"/>
                <a:cs typeface="Times New Roman"/>
              </a:rPr>
              <a:t>hiện tiếp từ bước </a:t>
            </a:r>
            <a:r>
              <a:rPr sz="3600" b="1" dirty="0">
                <a:latin typeface="Times New Roman"/>
                <a:cs typeface="Times New Roman"/>
              </a:rPr>
              <a:t>2 cho </a:t>
            </a:r>
            <a:r>
              <a:rPr sz="3600" b="1" spc="-5" dirty="0">
                <a:latin typeface="Times New Roman"/>
                <a:cs typeface="Times New Roman"/>
              </a:rPr>
              <a:t>đến khi  </a:t>
            </a:r>
            <a:r>
              <a:rPr sz="3600" b="1" dirty="0">
                <a:latin typeface="Times New Roman"/>
                <a:cs typeface="Times New Roman"/>
              </a:rPr>
              <a:t>gặp cặp </a:t>
            </a:r>
            <a:r>
              <a:rPr sz="3600" b="1" spc="-5" dirty="0">
                <a:latin typeface="Times New Roman"/>
                <a:cs typeface="Times New Roman"/>
              </a:rPr>
              <a:t>nền-vùng </a:t>
            </a:r>
            <a:r>
              <a:rPr sz="3600" b="1" dirty="0">
                <a:latin typeface="Times New Roman"/>
                <a:cs typeface="Times New Roman"/>
              </a:rPr>
              <a:t>xuất</a:t>
            </a:r>
            <a:r>
              <a:rPr sz="3600" b="1" spc="-2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phát</a:t>
            </a:r>
            <a:endParaRPr sz="3600">
              <a:latin typeface="Times New Roman"/>
              <a:cs typeface="Times New Roman"/>
            </a:endParaRPr>
          </a:p>
          <a:p>
            <a:pPr marL="469900" marR="5080" indent="-457834" algn="just">
              <a:lnSpc>
                <a:spcPct val="100000"/>
              </a:lnSpc>
              <a:spcBef>
                <a:spcPts val="865"/>
              </a:spcBef>
              <a:buFont typeface="Wingdings"/>
              <a:buChar char=""/>
              <a:tabLst>
                <a:tab pos="470534" algn="l"/>
              </a:tabLst>
            </a:pPr>
            <a:r>
              <a:rPr sz="3600" b="1" dirty="0">
                <a:latin typeface="Times New Roman"/>
                <a:cs typeface="Times New Roman"/>
              </a:rPr>
              <a:t>Để tìm cặp </a:t>
            </a:r>
            <a:r>
              <a:rPr sz="3600" b="1" spc="-5" dirty="0">
                <a:latin typeface="Times New Roman"/>
                <a:cs typeface="Times New Roman"/>
              </a:rPr>
              <a:t>nền-vùng </a:t>
            </a:r>
            <a:r>
              <a:rPr sz="3600" b="1" dirty="0">
                <a:latin typeface="Times New Roman"/>
                <a:cs typeface="Times New Roman"/>
              </a:rPr>
              <a:t>xuất </a:t>
            </a:r>
            <a:r>
              <a:rPr sz="3600" b="1" spc="-5" dirty="0">
                <a:latin typeface="Times New Roman"/>
                <a:cs typeface="Times New Roman"/>
              </a:rPr>
              <a:t>phát có thể  duyệt </a:t>
            </a:r>
            <a:r>
              <a:rPr sz="3600" b="1" spc="-10" dirty="0">
                <a:latin typeface="Times New Roman"/>
                <a:cs typeface="Times New Roman"/>
              </a:rPr>
              <a:t>ảnh </a:t>
            </a:r>
            <a:r>
              <a:rPr sz="3600" b="1" dirty="0">
                <a:latin typeface="Times New Roman"/>
                <a:cs typeface="Times New Roman"/>
              </a:rPr>
              <a:t>từ </a:t>
            </a:r>
            <a:r>
              <a:rPr sz="3600" b="1" spc="-5" dirty="0">
                <a:latin typeface="Times New Roman"/>
                <a:cs typeface="Times New Roman"/>
              </a:rPr>
              <a:t>trên </a:t>
            </a:r>
            <a:r>
              <a:rPr sz="3600" b="1" dirty="0">
                <a:latin typeface="Times New Roman"/>
                <a:cs typeface="Times New Roman"/>
              </a:rPr>
              <a:t>xuống </a:t>
            </a:r>
            <a:r>
              <a:rPr sz="3600" b="1" spc="-5" dirty="0">
                <a:latin typeface="Times New Roman"/>
                <a:cs typeface="Times New Roman"/>
              </a:rPr>
              <a:t>dưới, </a:t>
            </a:r>
            <a:r>
              <a:rPr sz="3600" b="1" dirty="0">
                <a:latin typeface="Times New Roman"/>
                <a:cs typeface="Times New Roman"/>
              </a:rPr>
              <a:t>từ </a:t>
            </a:r>
            <a:r>
              <a:rPr sz="3600" b="1" spc="-5" dirty="0">
                <a:latin typeface="Times New Roman"/>
                <a:cs typeface="Times New Roman"/>
              </a:rPr>
              <a:t>trái  </a:t>
            </a:r>
            <a:r>
              <a:rPr sz="3600" b="1" dirty="0">
                <a:latin typeface="Times New Roman"/>
                <a:cs typeface="Times New Roman"/>
              </a:rPr>
              <a:t>qua</a:t>
            </a:r>
            <a:r>
              <a:rPr sz="3600" b="1" spc="-2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phải.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2570</Words>
  <Application>Microsoft Office PowerPoint</Application>
  <PresentationFormat>On-screen Show (4:3)</PresentationFormat>
  <Paragraphs>586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Calibri</vt:lpstr>
      <vt:lpstr>Symbol</vt:lpstr>
      <vt:lpstr>Times New Roman</vt:lpstr>
      <vt:lpstr>Tuffy</vt:lpstr>
      <vt:lpstr>UnDotum</vt:lpstr>
      <vt:lpstr>Webdings</vt:lpstr>
      <vt:lpstr>WenQuanYi Micro Hei</vt:lpstr>
      <vt:lpstr>Wingdings</vt:lpstr>
      <vt:lpstr>Office Theme</vt:lpstr>
      <vt:lpstr>PowerPoint Presentation</vt:lpstr>
      <vt:lpstr>BÀI GIẢNG MÔN: XỬ LÝ ẢNH</vt:lpstr>
      <vt:lpstr>BÀI GIẢNG MÔN: XỬ LÝ ẢNH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BÀI GIẢNG MÔN: XỬ LÝ ẢNH</vt:lpstr>
      <vt:lpstr>PowerPoint Presentation</vt:lpstr>
      <vt:lpstr>PowerPoint Presentation</vt:lpstr>
      <vt:lpstr>PowerPoint Presentation</vt:lpstr>
      <vt:lpstr>PowerPoint Presentation</vt:lpstr>
      <vt:lpstr>BÀI GIẢNG MÔN: XỬ LÝ ẢNH</vt:lpstr>
      <vt:lpstr>0 1 0 1 1</vt:lpstr>
      <vt:lpstr>PowerPoint Presentation</vt:lpstr>
      <vt:lpstr>PowerPoint Presentation</vt:lpstr>
      <vt:lpstr>PowerPoint Presentation</vt:lpstr>
      <vt:lpstr>BÀI GIẢNG MÔN: XỬ LÝ ẢNH</vt:lpstr>
      <vt:lpstr>PowerPoint Presentation</vt:lpstr>
      <vt:lpstr>PowerPoint Presentation</vt:lpstr>
      <vt:lpstr>0 1 0 1 1</vt:lpstr>
      <vt:lpstr>PowerPoint Presentation</vt:lpstr>
      <vt:lpstr>PowerPoint Presentation</vt:lpstr>
      <vt:lpstr>BÀI GIẢNG MÔN: XỬ LÝ ẢNH</vt:lpstr>
      <vt:lpstr>PowerPoint Presentation</vt:lpstr>
      <vt:lpstr>Phép mở (open)</vt:lpstr>
      <vt:lpstr>Phép đóng là giãn nở rồi co</vt:lpstr>
      <vt:lpstr>PowerPoint Presentation</vt:lpstr>
      <vt:lpstr>Kết quả của phép mở và phép đóng:</vt:lpstr>
      <vt:lpstr>BÀI GIẢNG MÔN: XỬ LÝ ẢNH</vt:lpstr>
      <vt:lpstr>PowerPoint Presentation</vt:lpstr>
      <vt:lpstr>PowerPoint Presentation</vt:lpstr>
      <vt:lpstr>BÀI GIẢNG MÔN: XỬ LÝ ẢNH</vt:lpstr>
      <vt:lpstr>PowerPoint Presentation</vt:lpstr>
      <vt:lpstr>BÀI GIẢNG MÔN: XỬ LÝ ẢNH</vt:lpstr>
      <vt:lpstr>BÀI GIẢNG MÔN: XỬ LÝ ẢNH</vt:lpstr>
      <vt:lpstr>BÀI GIẢNG MÔN: XỬ LÝ ẢNH</vt:lpstr>
      <vt:lpstr>BÀI GIẢNG MÔN: XỬ LÝ ẢNH</vt:lpstr>
      <vt:lpstr>BÀI GIẢNG MÔN: XỬ LÝ ẢNH</vt:lpstr>
      <vt:lpstr>PowerPoint Presentation</vt:lpstr>
      <vt:lpstr>BÀI GIẢNG MÔN: XỬ LÝ ẢNH</vt:lpstr>
      <vt:lpstr>PowerPoint Presentation</vt:lpstr>
      <vt:lpstr>PowerPoint Presentation</vt:lpstr>
      <vt:lpstr>PowerPoint Presentation</vt:lpstr>
      <vt:lpstr>BÀI GIẢNG MÔN: XỬ LÝ ẢNH</vt:lpstr>
      <vt:lpstr>PowerPoint Presentation</vt:lpstr>
      <vt:lpstr>BÀI GIẢNG MÔN: XỬ LÝ ẢNH</vt:lpstr>
      <vt:lpstr>Ví dụ:</vt:lpstr>
      <vt:lpstr>PowerPoint Presentation</vt:lpstr>
      <vt:lpstr>PowerPoint Presentation</vt:lpstr>
      <vt:lpstr>BÀI GIẢNG MÔN: XỬ LÝ ẢNH</vt:lpstr>
      <vt:lpstr>BÀI GIẢNG MÔN: XỬ LÝ ẢNH</vt:lpstr>
      <vt:lpstr>PowerPoint Presentation</vt:lpstr>
      <vt:lpstr>PowerPoint Presentation</vt:lpstr>
      <vt:lpstr>BÀI GIẢNG MÔN: XỬ LÝ ẢNH</vt:lpstr>
      <vt:lpstr>BÀI GIẢNG MÔN: XỬ LÝ ẢNH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Lecture2-PassiveComponents1</dc:title>
  <dc:subject>Electronic Devices</dc:subject>
  <dc:creator>Tran Thuy Ha</dc:creator>
  <cp:lastModifiedBy>Đình Nguyên Nguyễn</cp:lastModifiedBy>
  <cp:revision>7</cp:revision>
  <dcterms:created xsi:type="dcterms:W3CDTF">2021-08-11T09:39:36Z</dcterms:created>
  <dcterms:modified xsi:type="dcterms:W3CDTF">2021-08-23T02:04:01Z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2013-08-19T00:00:00Z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2021-08-11T00:00:00Z</vt:filetime>
  </property>
</Properties>
</file>