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6858000" cy="5143500"/>
  <p:notesSz cx="6858000" cy="9144000"/>
  <p:embeddedFontLst>
    <p:embeddedFont>
      <p:font typeface="FS Fabrizio" panose="02000000000000000000" pitchFamily="2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Sitka Banner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colorTemperature colorTemp="6480"/>
                    </a14:imgEffect>
                    <a14:imgEffect>
                      <a14:saturation sat="120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36831"/>
          <a:stretch/>
        </p:blipFill>
        <p:spPr>
          <a:xfrm>
            <a:off x="-1" y="2408090"/>
            <a:ext cx="6858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6" b="30205"/>
          <a:stretch/>
        </p:blipFill>
        <p:spPr>
          <a:xfrm>
            <a:off x="1761262" y="4743449"/>
            <a:ext cx="3335475" cy="446809"/>
          </a:xfrm>
          <a:prstGeom prst="rect">
            <a:avLst/>
          </a:prstGeom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" y="0"/>
            <a:ext cx="6858000" cy="5143501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197" y="90191"/>
            <a:ext cx="6635894" cy="4968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Sitka Banner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>
            <a:alpha val="52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55025"/>
            <a:ext cx="6858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S Fabrizio" panose="02000000000000000000" pitchFamily="2" charset="0"/>
              </a:rPr>
              <a:t>CÁC PHƯƠNG PHÁP </a:t>
            </a:r>
          </a:p>
          <a:p>
            <a:pPr algn="ctr"/>
            <a:r>
              <a:rPr lang="en-US" sz="4800" b="1" cap="none" spc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S Fabrizio" panose="02000000000000000000" pitchFamily="2" charset="0"/>
              </a:rPr>
              <a:t>PHÁT HIỆN BIÊN</a:t>
            </a:r>
            <a:endParaRPr lang="en-US" sz="4800" b="1" cap="none" spc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S Fabrizi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577244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</a:t>
            </a:r>
            <a:r>
              <a:rPr lang="en-US"/>
              <a:t>biên </a:t>
            </a:r>
            <a:r>
              <a:rPr lang="en-US" smtClean="0"/>
              <a:t>Gradient</a:t>
            </a:r>
            <a:br>
              <a:rPr lang="en-US" smtClean="0"/>
            </a:br>
            <a:r>
              <a:rPr lang="en-US" i="1"/>
              <a:t>4.1.2.1. Kỹ thuật Prewitt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923" y="1667435"/>
            <a:ext cx="615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 smtClean="0">
                <a:latin typeface="Times New Roman" panose="02020603050405020304" pitchFamily="18" charset="0"/>
              </a:rPr>
              <a:t>Kỹ </a:t>
            </a:r>
            <a:r>
              <a:rPr lang="vi-VN" sz="1800" b="1">
                <a:latin typeface="Times New Roman" panose="02020603050405020304" pitchFamily="18" charset="0"/>
              </a:rPr>
              <a:t>thuật sử dụng 2 mặt </a:t>
            </a:r>
            <a:r>
              <a:rPr lang="vi-VN" sz="1800" b="1">
                <a:latin typeface="Times New Roman" panose="02020603050405020304" pitchFamily="18" charset="0"/>
              </a:rPr>
              <a:t>nạ </a:t>
            </a:r>
            <a:r>
              <a:rPr lang="vi-VN" sz="1800" b="1" smtClean="0">
                <a:latin typeface="Times New Roman" panose="02020603050405020304" pitchFamily="18" charset="0"/>
              </a:rPr>
              <a:t>nhân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đạo </a:t>
            </a:r>
            <a:r>
              <a:rPr lang="vi-VN" sz="1800" b="1">
                <a:latin typeface="Times New Roman" panose="02020603050405020304" pitchFamily="18" charset="0"/>
              </a:rPr>
              <a:t>hàm theo 2 hướng x và y </a:t>
            </a:r>
            <a:r>
              <a:rPr lang="vi-VN" sz="1800" b="1">
                <a:latin typeface="Times New Roman" panose="02020603050405020304" pitchFamily="18" charset="0"/>
              </a:rPr>
              <a:t>là</a:t>
            </a:r>
            <a:r>
              <a:rPr lang="vi-VN" sz="1800" b="1" smtClean="0">
                <a:latin typeface="Times New Roman" panose="02020603050405020304" pitchFamily="18" charset="0"/>
              </a:rPr>
              <a:t>:</a:t>
            </a:r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6" y="2334619"/>
            <a:ext cx="5487522" cy="18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577244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</a:t>
            </a:r>
            <a:r>
              <a:rPr lang="en-US"/>
              <a:t>biên </a:t>
            </a:r>
            <a:r>
              <a:rPr lang="en-US" smtClean="0"/>
              <a:t>Gradient</a:t>
            </a:r>
            <a:br>
              <a:rPr lang="en-US" smtClean="0"/>
            </a:br>
            <a:r>
              <a:rPr lang="en-US" i="1"/>
              <a:t>4.1.2.2. Kỹ </a:t>
            </a:r>
            <a:r>
              <a:rPr lang="en-US" i="1"/>
              <a:t>thuật </a:t>
            </a:r>
            <a:r>
              <a:rPr lang="en-US" i="1" smtClean="0"/>
              <a:t>Sobel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3240" y="1667435"/>
            <a:ext cx="6474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b="1" smtClean="0">
                <a:latin typeface="Times New Roman" panose="02020603050405020304" pitchFamily="18" charset="0"/>
              </a:rPr>
              <a:t>Tương </a:t>
            </a:r>
            <a:r>
              <a:rPr lang="vi-VN" sz="1600" b="1">
                <a:latin typeface="Times New Roman" panose="02020603050405020304" pitchFamily="18" charset="0"/>
              </a:rPr>
              <a:t>tự Prewitt kỹ thuật Sobel có 2 </a:t>
            </a:r>
            <a:r>
              <a:rPr lang="vi-VN" sz="1600" b="1">
                <a:latin typeface="Times New Roman" panose="02020603050405020304" pitchFamily="18" charset="0"/>
              </a:rPr>
              <a:t>ma </a:t>
            </a:r>
            <a:r>
              <a:rPr lang="vi-VN" sz="1600" b="1" smtClean="0">
                <a:latin typeface="Times New Roman" panose="02020603050405020304" pitchFamily="18" charset="0"/>
              </a:rPr>
              <a:t>trận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nhân </a:t>
            </a:r>
            <a:r>
              <a:rPr lang="vi-VN" sz="1600" b="1">
                <a:latin typeface="Times New Roman" panose="02020603050405020304" pitchFamily="18" charset="0"/>
              </a:rPr>
              <a:t>chập theo </a:t>
            </a:r>
            <a:r>
              <a:rPr lang="vi-VN" sz="1600" b="1">
                <a:latin typeface="Times New Roman" panose="02020603050405020304" pitchFamily="18" charset="0"/>
              </a:rPr>
              <a:t>2 </a:t>
            </a:r>
            <a:r>
              <a:rPr lang="vi-VN" sz="1600" b="1" smtClean="0">
                <a:latin typeface="Times New Roman" panose="02020603050405020304" pitchFamily="18" charset="0"/>
              </a:rPr>
              <a:t>hướng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383239" y="2767625"/>
            <a:ext cx="6098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Các bước tính toán tương tự Prewitt</a:t>
            </a:r>
            <a:b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600" b="1" i="1">
                <a:latin typeface="Arial" panose="020B0604020202020204" pitchFamily="34" charset="0"/>
                <a:cs typeface="Arial" panose="020B0604020202020204" pitchFamily="34" charset="0"/>
              </a:rPr>
              <a:t>+ Bước 1: 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Tính I 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⊗ 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Hx và I 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⊗ 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Hy</a:t>
            </a:r>
            <a:b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600" b="1" i="1">
                <a:latin typeface="Arial" panose="020B0604020202020204" pitchFamily="34" charset="0"/>
                <a:cs typeface="Arial" panose="020B0604020202020204" pitchFamily="34" charset="0"/>
              </a:rPr>
              <a:t>+ Bước 2: 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Tính I 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⊗ 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Hx + I 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⊗ </a:t>
            </a:r>
            <a:r>
              <a:rPr lang="vi-VN" sz="1600" b="1" smtClean="0">
                <a:latin typeface="Arial" panose="020B0604020202020204" pitchFamily="34" charset="0"/>
                <a:cs typeface="Arial" panose="020B0604020202020204" pitchFamily="34" charset="0"/>
              </a:rPr>
              <a:t>Hy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Bước </a:t>
            </a:r>
            <a:r>
              <a:rPr lang="vi-VN" sz="1600" b="1" i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1600" b="1">
                <a:latin typeface="Arial" panose="020B0604020202020204" pitchFamily="34" charset="0"/>
                <a:cs typeface="Arial" panose="020B0604020202020204" pitchFamily="34" charset="0"/>
              </a:rPr>
              <a:t>: Tách ngưỡng theo </a:t>
            </a:r>
            <a:r>
              <a:rPr lang="el-GR" sz="1600" b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l-G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3844843"/>
            <a:ext cx="4020831" cy="92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209" y="1996100"/>
            <a:ext cx="3162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577244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</a:t>
            </a:r>
            <a:r>
              <a:rPr lang="en-US"/>
              <a:t>biên </a:t>
            </a:r>
            <a:r>
              <a:rPr lang="en-US" smtClean="0"/>
              <a:t>Gradient</a:t>
            </a:r>
            <a:br>
              <a:rPr lang="en-US" smtClean="0"/>
            </a:br>
            <a:r>
              <a:rPr lang="en-US" i="1" smtClean="0"/>
              <a:t>4.1.2.3. </a:t>
            </a:r>
            <a:r>
              <a:rPr lang="en-US" i="1"/>
              <a:t>Kỹ </a:t>
            </a:r>
            <a:r>
              <a:rPr lang="en-US" i="1"/>
              <a:t>thuật </a:t>
            </a:r>
            <a:r>
              <a:rPr lang="en-US" i="1" smtClean="0"/>
              <a:t>la bàn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346" y="1667435"/>
            <a:ext cx="6299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Kỹ 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thuật sử dụng 8 mặt nạ nhân chập 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hướng 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45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vi-VN" sz="2000" b="1" baseline="300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smtClean="0"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r>
              <a:rPr lang="vi-VN" sz="2000" b="1" baseline="300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180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225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270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315</a:t>
            </a:r>
            <a:r>
              <a:rPr lang="vi-VN" sz="2000" b="1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1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4.1.3. Kỹ thuật phát hiện </a:t>
            </a:r>
            <a:r>
              <a:rPr lang="en-US"/>
              <a:t>biên </a:t>
            </a:r>
            <a:r>
              <a:rPr lang="en-US" smtClean="0"/>
              <a:t>Laplace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3242" y="1358153"/>
            <a:ext cx="607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Các </a:t>
            </a:r>
            <a:r>
              <a:rPr lang="vi-VN" sz="1800" b="1">
                <a:latin typeface="Times New Roman" panose="02020603050405020304" pitchFamily="18" charset="0"/>
              </a:rPr>
              <a:t>phương pháp đánh giá gradient </a:t>
            </a:r>
            <a:r>
              <a:rPr lang="vi-VN" sz="1800" b="1">
                <a:latin typeface="Times New Roman" panose="02020603050405020304" pitchFamily="18" charset="0"/>
              </a:rPr>
              <a:t>ở </a:t>
            </a:r>
            <a:r>
              <a:rPr lang="vi-VN" sz="1800" b="1" smtClean="0">
                <a:latin typeface="Times New Roman" panose="02020603050405020304" pitchFamily="18" charset="0"/>
              </a:rPr>
              <a:t>trên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làm </a:t>
            </a:r>
            <a:r>
              <a:rPr lang="vi-VN" sz="1800" b="1">
                <a:latin typeface="Times New Roman" panose="02020603050405020304" pitchFamily="18" charset="0"/>
              </a:rPr>
              <a:t>việc khá tốt khi mà độ sáng thay </a:t>
            </a:r>
            <a:r>
              <a:rPr lang="vi-VN" sz="1800" b="1">
                <a:latin typeface="Times New Roman" panose="02020603050405020304" pitchFamily="18" charset="0"/>
              </a:rPr>
              <a:t>đổi </a:t>
            </a:r>
            <a:r>
              <a:rPr lang="vi-VN" sz="1800" b="1" smtClean="0">
                <a:latin typeface="Times New Roman" panose="02020603050405020304" pitchFamily="18" charset="0"/>
              </a:rPr>
              <a:t>rõ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nét.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Khi </a:t>
            </a:r>
            <a:r>
              <a:rPr lang="vi-VN" sz="1800" b="1">
                <a:latin typeface="Times New Roman" panose="02020603050405020304" pitchFamily="18" charset="0"/>
              </a:rPr>
              <a:t>mức xám thay đổi chậm, </a:t>
            </a:r>
            <a:r>
              <a:rPr lang="vi-VN" sz="1800" b="1">
                <a:latin typeface="Times New Roman" panose="02020603050405020304" pitchFamily="18" charset="0"/>
              </a:rPr>
              <a:t>miền </a:t>
            </a:r>
            <a:r>
              <a:rPr lang="vi-VN" sz="1800" b="1" smtClean="0">
                <a:latin typeface="Times New Roman" panose="02020603050405020304" pitchFamily="18" charset="0"/>
              </a:rPr>
              <a:t>chuyển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tiếp </a:t>
            </a:r>
            <a:r>
              <a:rPr lang="vi-VN" sz="1800" b="1">
                <a:latin typeface="Times New Roman" panose="02020603050405020304" pitchFamily="18" charset="0"/>
              </a:rPr>
              <a:t>trải rộng, là phương pháp cho </a:t>
            </a:r>
            <a:r>
              <a:rPr lang="vi-VN" sz="1800" b="1">
                <a:latin typeface="Times New Roman" panose="02020603050405020304" pitchFamily="18" charset="0"/>
              </a:rPr>
              <a:t>hiệu </a:t>
            </a:r>
            <a:r>
              <a:rPr lang="vi-VN" sz="1800" b="1" smtClean="0">
                <a:latin typeface="Times New Roman" panose="02020603050405020304" pitchFamily="18" charset="0"/>
              </a:rPr>
              <a:t>quả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hơn </a:t>
            </a:r>
            <a:r>
              <a:rPr lang="vi-VN" sz="1800" b="1">
                <a:latin typeface="Times New Roman" panose="02020603050405020304" pitchFamily="18" charset="0"/>
              </a:rPr>
              <a:t>là sử dụng đạo hàm bậc </a:t>
            </a:r>
            <a:r>
              <a:rPr lang="vi-VN" sz="1800" b="1">
                <a:latin typeface="Times New Roman" panose="02020603050405020304" pitchFamily="18" charset="0"/>
              </a:rPr>
              <a:t>hai </a:t>
            </a:r>
            <a:r>
              <a:rPr lang="vi-VN" sz="1800" b="1" smtClean="0">
                <a:latin typeface="Times New Roman" panose="02020603050405020304" pitchFamily="18" charset="0"/>
              </a:rPr>
              <a:t>Laplace.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Toán </a:t>
            </a:r>
            <a:r>
              <a:rPr lang="vi-VN" sz="1800" b="1">
                <a:latin typeface="Times New Roman" panose="02020603050405020304" pitchFamily="18" charset="0"/>
              </a:rPr>
              <a:t>tử Laplace được định nghĩa như sau</a:t>
            </a:r>
            <a:r>
              <a:rPr lang="vi-VN" sz="1800" b="1">
                <a:latin typeface="Times New Roman" panose="02020603050405020304" pitchFamily="18" charset="0"/>
              </a:rPr>
              <a:t>:</a:t>
            </a:r>
            <a:r>
              <a:rPr lang="vi-VN" sz="1800"/>
              <a:t> 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25" y="3257096"/>
            <a:ext cx="2937979" cy="11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9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4.1.3. Kỹ thuật phát hiện </a:t>
            </a:r>
            <a:r>
              <a:rPr lang="en-US"/>
              <a:t>biên </a:t>
            </a:r>
            <a:r>
              <a:rPr lang="en-US" smtClean="0"/>
              <a:t>Laplace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3242" y="1358153"/>
            <a:ext cx="6071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/>
              <a:t>Phân ngưỡng: </a:t>
            </a:r>
            <a:r>
              <a:rPr lang="vi-VN" sz="1800" b="1"/>
              <a:t>| </a:t>
            </a:r>
            <a:r>
              <a:rPr lang="vi-VN" sz="1800" b="1" smtClean="0"/>
              <a:t>H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⊗ </a:t>
            </a:r>
            <a:r>
              <a:rPr lang="vi-VN" sz="1800" b="1" smtClean="0"/>
              <a:t>I </a:t>
            </a:r>
            <a:r>
              <a:rPr lang="vi-VN" sz="1800" b="1"/>
              <a:t>| theo </a:t>
            </a:r>
            <a:r>
              <a:rPr lang="el-GR" sz="1800" b="1"/>
              <a:t>θ &gt; </a:t>
            </a:r>
            <a:r>
              <a:rPr lang="el-GR" sz="1800" b="1"/>
              <a:t>0</a:t>
            </a:r>
            <a:r>
              <a:rPr lang="el-GR" sz="2400"/>
              <a:t> 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65" y="1956032"/>
            <a:ext cx="3924300" cy="819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3242" y="2911396"/>
            <a:ext cx="6071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>
                <a:latin typeface="+mn-lt"/>
              </a:rPr>
              <a:t>Thực tế người ta có thể dùng một số biến thể </a:t>
            </a:r>
            <a:r>
              <a:rPr lang="vi-VN" sz="1800" b="1">
                <a:latin typeface="+mn-lt"/>
              </a:rPr>
              <a:t>để </a:t>
            </a:r>
            <a:r>
              <a:rPr lang="vi-VN" sz="1800" b="1" smtClean="0">
                <a:latin typeface="+mn-lt"/>
              </a:rPr>
              <a:t>xấp</a:t>
            </a:r>
            <a:r>
              <a:rPr lang="en-US" sz="1800" b="1" smtClean="0">
                <a:latin typeface="+mn-lt"/>
              </a:rPr>
              <a:t> </a:t>
            </a:r>
            <a:r>
              <a:rPr lang="vi-VN" sz="1800" b="1" smtClean="0">
                <a:latin typeface="+mn-lt"/>
              </a:rPr>
              <a:t>xỉ </a:t>
            </a:r>
            <a:r>
              <a:rPr lang="vi-VN" sz="1800" b="1">
                <a:latin typeface="+mn-lt"/>
              </a:rPr>
              <a:t>rời rạc đạo hàm bậc </a:t>
            </a:r>
            <a:r>
              <a:rPr lang="vi-VN" sz="1800" b="1">
                <a:latin typeface="+mn-lt"/>
              </a:rPr>
              <a:t>hai</a:t>
            </a:r>
            <a:r>
              <a:rPr lang="vi-VN" sz="1800">
                <a:latin typeface="+mn-lt"/>
              </a:rPr>
              <a:t> 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05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4.1.3. Kỹ thuật phát hiện </a:t>
            </a:r>
            <a:r>
              <a:rPr lang="en-US"/>
              <a:t>biên </a:t>
            </a:r>
            <a:r>
              <a:rPr lang="en-US" smtClean="0"/>
              <a:t>Laplace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96" y="1358153"/>
            <a:ext cx="6488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Do </a:t>
            </a:r>
            <a:r>
              <a:rPr lang="vi-VN" sz="1800" b="1">
                <a:latin typeface="Times New Roman" panose="02020603050405020304" pitchFamily="18" charset="0"/>
              </a:rPr>
              <a:t>toán tử Laplace là toán tử đạo hàm nên nó làm </a:t>
            </a:r>
            <a:r>
              <a:rPr lang="vi-VN" sz="1800" b="1">
                <a:latin typeface="Times New Roman" panose="02020603050405020304" pitchFamily="18" charset="0"/>
              </a:rPr>
              <a:t>nổi </a:t>
            </a:r>
            <a:r>
              <a:rPr lang="vi-VN" sz="1800" b="1" smtClean="0">
                <a:latin typeface="Times New Roman" panose="02020603050405020304" pitchFamily="18" charset="0"/>
              </a:rPr>
              <a:t>bật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các </a:t>
            </a:r>
            <a:r>
              <a:rPr lang="vi-VN" sz="1800" b="1">
                <a:latin typeface="Times New Roman" panose="02020603050405020304" pitchFamily="18" charset="0"/>
              </a:rPr>
              <a:t>vùng không liên tục của cấp xám, đồng thời làm </a:t>
            </a:r>
            <a:r>
              <a:rPr lang="vi-VN" sz="1800" b="1">
                <a:latin typeface="Times New Roman" panose="02020603050405020304" pitchFamily="18" charset="0"/>
              </a:rPr>
              <a:t>yếu </a:t>
            </a:r>
            <a:r>
              <a:rPr lang="vi-VN" sz="1800" b="1" smtClean="0">
                <a:latin typeface="Times New Roman" panose="02020603050405020304" pitchFamily="18" charset="0"/>
              </a:rPr>
              <a:t>đi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các </a:t>
            </a:r>
            <a:r>
              <a:rPr lang="vi-VN" sz="1800" b="1">
                <a:latin typeface="Times New Roman" panose="02020603050405020304" pitchFamily="18" charset="0"/>
              </a:rPr>
              <a:t>vùng </a:t>
            </a:r>
            <a:r>
              <a:rPr lang="vi-VN" sz="1800" b="1" smtClean="0">
                <a:latin typeface="Times New Roman" panose="02020603050405020304" pitchFamily="18" charset="0"/>
              </a:rPr>
              <a:t>phẳng.</a:t>
            </a:r>
            <a:endParaRPr lang="en-US" sz="1800" b="1" smtClean="0">
              <a:latin typeface="FS Fabrizi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Điều </a:t>
            </a:r>
            <a:r>
              <a:rPr lang="vi-VN" sz="1800" b="1">
                <a:latin typeface="Times New Roman" panose="02020603050405020304" pitchFamily="18" charset="0"/>
              </a:rPr>
              <a:t>này dẫn đến ảnh kết quả sau khi áp dụng </a:t>
            </a:r>
            <a:r>
              <a:rPr lang="vi-VN" sz="1800" b="1">
                <a:latin typeface="Times New Roman" panose="02020603050405020304" pitchFamily="18" charset="0"/>
              </a:rPr>
              <a:t>toán </a:t>
            </a:r>
            <a:r>
              <a:rPr lang="vi-VN" sz="1800" b="1" smtClean="0">
                <a:latin typeface="Times New Roman" panose="02020603050405020304" pitchFamily="18" charset="0"/>
              </a:rPr>
              <a:t>tử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Laplace </a:t>
            </a:r>
            <a:r>
              <a:rPr lang="vi-VN" sz="1800" b="1">
                <a:latin typeface="Times New Roman" panose="02020603050405020304" pitchFamily="18" charset="0"/>
              </a:rPr>
              <a:t>sẽ không giữ lại được các chi tiết ban </a:t>
            </a:r>
            <a:r>
              <a:rPr lang="vi-VN" sz="1800" b="1">
                <a:latin typeface="Times New Roman" panose="02020603050405020304" pitchFamily="18" charset="0"/>
              </a:rPr>
              <a:t>đầu </a:t>
            </a:r>
            <a:r>
              <a:rPr lang="vi-VN" sz="1800" b="1" smtClean="0">
                <a:latin typeface="Times New Roman" panose="02020603050405020304" pitchFamily="18" charset="0"/>
              </a:rPr>
              <a:t>của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ảnh.</a:t>
            </a:r>
            <a:endParaRPr lang="en-US" sz="1800" b="1" smtClean="0">
              <a:latin typeface="FS Fabrizi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Do </a:t>
            </a:r>
            <a:r>
              <a:rPr lang="vi-VN" sz="1800" b="1">
                <a:latin typeface="Times New Roman" panose="02020603050405020304" pitchFamily="18" charset="0"/>
              </a:rPr>
              <a:t>đó, để khôi phục các chi tiết của ảnh gốc, </a:t>
            </a:r>
            <a:r>
              <a:rPr lang="vi-VN" sz="1800" b="1">
                <a:latin typeface="Times New Roman" panose="02020603050405020304" pitchFamily="18" charset="0"/>
              </a:rPr>
              <a:t>người </a:t>
            </a:r>
            <a:r>
              <a:rPr lang="vi-VN" sz="1800" b="1" smtClean="0">
                <a:latin typeface="Times New Roman" panose="02020603050405020304" pitchFamily="18" charset="0"/>
              </a:rPr>
              <a:t>ta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thường </a:t>
            </a:r>
            <a:r>
              <a:rPr lang="vi-VN" sz="1800" b="1">
                <a:latin typeface="Times New Roman" panose="02020603050405020304" pitchFamily="18" charset="0"/>
              </a:rPr>
              <a:t>cộng ảnh kết quả với ảnh gốc để cho ra ảnh </a:t>
            </a:r>
            <a:r>
              <a:rPr lang="vi-VN" sz="1800" b="1">
                <a:latin typeface="Times New Roman" panose="02020603050405020304" pitchFamily="18" charset="0"/>
              </a:rPr>
              <a:t>rõ </a:t>
            </a:r>
            <a:r>
              <a:rPr lang="vi-VN" sz="1800" b="1" smtClean="0">
                <a:latin typeface="Times New Roman" panose="02020603050405020304" pitchFamily="18" charset="0"/>
              </a:rPr>
              <a:t>nét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(là </a:t>
            </a:r>
            <a:r>
              <a:rPr lang="vi-VN" sz="1800" b="1">
                <a:latin typeface="Times New Roman" panose="02020603050405020304" pitchFamily="18" charset="0"/>
              </a:rPr>
              <a:t>ảnh vẫn giữ nguyên những chi tiết ban đầu </a:t>
            </a:r>
            <a:r>
              <a:rPr lang="vi-VN" sz="1800" b="1">
                <a:latin typeface="Times New Roman" panose="02020603050405020304" pitchFamily="18" charset="0"/>
              </a:rPr>
              <a:t>nhưng </a:t>
            </a:r>
            <a:r>
              <a:rPr lang="vi-VN" sz="1800" b="1" smtClean="0">
                <a:latin typeface="Times New Roman" panose="02020603050405020304" pitchFamily="18" charset="0"/>
              </a:rPr>
              <a:t>các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cạnh </a:t>
            </a:r>
            <a:r>
              <a:rPr lang="vi-VN" sz="1800" b="1">
                <a:latin typeface="Times New Roman" panose="02020603050405020304" pitchFamily="18" charset="0"/>
              </a:rPr>
              <a:t>được làm nổi bật </a:t>
            </a:r>
            <a:r>
              <a:rPr lang="vi-VN" sz="1800" b="1">
                <a:latin typeface="Times New Roman" panose="02020603050405020304" pitchFamily="18" charset="0"/>
              </a:rPr>
              <a:t>lên</a:t>
            </a:r>
            <a:r>
              <a:rPr lang="vi-VN" sz="1800" b="1" smtClean="0">
                <a:latin typeface="Times New Roman" panose="02020603050405020304" pitchFamily="18" charset="0"/>
              </a:rPr>
              <a:t>).</a:t>
            </a:r>
            <a:endParaRPr lang="en-US" sz="1800" b="1" smtClean="0">
              <a:latin typeface="FS Fabrizi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Nếu </a:t>
            </a:r>
            <a:r>
              <a:rPr lang="vi-VN" sz="1800" b="1">
                <a:latin typeface="Times New Roman" panose="02020603050405020304" pitchFamily="18" charset="0"/>
              </a:rPr>
              <a:t>toán tử Laplace có hệ số tâm là âm thì chúng ta </a:t>
            </a:r>
            <a:r>
              <a:rPr lang="vi-VN" sz="1800" b="1">
                <a:latin typeface="Times New Roman" panose="02020603050405020304" pitchFamily="18" charset="0"/>
              </a:rPr>
              <a:t>sẽ </a:t>
            </a:r>
            <a:r>
              <a:rPr lang="vi-VN" sz="1800" b="1" smtClean="0">
                <a:latin typeface="Times New Roman" panose="02020603050405020304" pitchFamily="18" charset="0"/>
              </a:rPr>
              <a:t>lấy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ảnh </a:t>
            </a:r>
            <a:r>
              <a:rPr lang="vi-VN" sz="1800" b="1">
                <a:latin typeface="Times New Roman" panose="02020603050405020304" pitchFamily="18" charset="0"/>
              </a:rPr>
              <a:t>gốc trừ đi ảnh kết quả sau khi áp dụng </a:t>
            </a:r>
            <a:r>
              <a:rPr lang="vi-VN" sz="1800" b="1">
                <a:latin typeface="Times New Roman" panose="02020603050405020304" pitchFamily="18" charset="0"/>
              </a:rPr>
              <a:t>toán </a:t>
            </a:r>
            <a:r>
              <a:rPr lang="vi-VN" sz="1800" b="1" smtClean="0">
                <a:latin typeface="Times New Roman" panose="02020603050405020304" pitchFamily="18" charset="0"/>
              </a:rPr>
              <a:t>tử</a:t>
            </a:r>
            <a:r>
              <a:rPr lang="en-US" sz="1800" b="1" smtClean="0">
                <a:latin typeface="FS Fabrizio" panose="02000000000000000000" pitchFamily="2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Laplace </a:t>
            </a:r>
            <a:r>
              <a:rPr lang="vi-VN" sz="1800" b="1">
                <a:latin typeface="Times New Roman" panose="02020603050405020304" pitchFamily="18" charset="0"/>
              </a:rPr>
              <a:t>thay vì </a:t>
            </a:r>
            <a:r>
              <a:rPr lang="vi-VN" sz="1800" b="1">
                <a:latin typeface="Times New Roman" panose="02020603050405020304" pitchFamily="18" charset="0"/>
              </a:rPr>
              <a:t>cộng</a:t>
            </a:r>
            <a:r>
              <a:rPr lang="vi-VN" sz="1800"/>
              <a:t> </a:t>
            </a:r>
            <a:endParaRPr lang="en-US" sz="1800">
              <a:latin typeface="FS Fabrizi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2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2217" y="1358153"/>
            <a:ext cx="6434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Đây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là thuật toán cổ điển nhưng đến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nay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rất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hiệu quả và được sử dụng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rộng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endParaRPr lang="en-US" sz="1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khả năng đưa ra đường biên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mảnh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hiện chính xác với ảnh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endParaRPr lang="en-US" sz="1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khi áp dụng, ảnh có thể được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mã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các đường cong với công thức toán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7271" y="1344706"/>
            <a:ext cx="65016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+mn-lt"/>
              </a:rPr>
              <a:t>Bước </a:t>
            </a:r>
            <a:r>
              <a:rPr lang="vi-VN" sz="1600" b="1">
                <a:latin typeface="+mn-lt"/>
              </a:rPr>
              <a:t>1: Làm trơn ảnh (ma trận Gaussian</a:t>
            </a:r>
            <a:r>
              <a:rPr lang="vi-VN" sz="1600" b="1">
                <a:latin typeface="+mn-lt"/>
              </a:rPr>
              <a:t>): </a:t>
            </a:r>
            <a:r>
              <a:rPr lang="vi-VN" sz="1600" b="1" smtClean="0">
                <a:latin typeface="+mn-lt"/>
              </a:rPr>
              <a:t>Giúp</a:t>
            </a:r>
            <a:r>
              <a:rPr lang="en-US" sz="1600" b="1" smtClean="0">
                <a:latin typeface="+mn-lt"/>
              </a:rPr>
              <a:t> </a:t>
            </a:r>
            <a:r>
              <a:rPr lang="vi-VN" sz="1600" b="1" smtClean="0">
                <a:latin typeface="+mn-lt"/>
              </a:rPr>
              <a:t>loại </a:t>
            </a:r>
            <a:r>
              <a:rPr lang="vi-VN" sz="1600" b="1">
                <a:latin typeface="+mn-lt"/>
              </a:rPr>
              <a:t>bỏ nhiễu của ảnh đầu </a:t>
            </a:r>
            <a:r>
              <a:rPr lang="vi-VN" sz="1600" b="1">
                <a:latin typeface="+mn-lt"/>
              </a:rPr>
              <a:t>vào</a:t>
            </a:r>
            <a:r>
              <a:rPr lang="vi-VN" sz="1600">
                <a:latin typeface="+mn-lt"/>
              </a:rPr>
              <a:t> </a:t>
            </a:r>
            <a:r>
              <a:rPr lang="en-US" sz="1600" i="1">
                <a:latin typeface="+mn-lt"/>
              </a:rPr>
              <a:t>B </a:t>
            </a:r>
            <a:r>
              <a:rPr lang="en-US" sz="1600" i="1" smtClean="0">
                <a:latin typeface="+mn-lt"/>
              </a:rPr>
              <a:t>= I </a:t>
            </a:r>
            <a:r>
              <a:rPr lang="vi-VN" sz="1600" smtClean="0">
                <a:latin typeface="+mn-lt"/>
                <a:cs typeface="Arial" panose="020B0604020202020204" pitchFamily="34" charset="0"/>
              </a:rPr>
              <a:t>⊗</a:t>
            </a:r>
            <a:r>
              <a:rPr lang="en-US" sz="1600" i="1" smtClean="0">
                <a:latin typeface="+mn-lt"/>
              </a:rPr>
              <a:t> 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>
                <a:latin typeface="+mn-lt"/>
              </a:rPr>
              <a:t>Bước 2: Tính gradient bằng ma trận </a:t>
            </a:r>
            <a:r>
              <a:rPr lang="vi-VN" sz="1600" b="1">
                <a:latin typeface="+mn-lt"/>
              </a:rPr>
              <a:t>Prewitt</a:t>
            </a:r>
            <a:r>
              <a:rPr lang="vi-VN" sz="1600">
                <a:latin typeface="+mn-lt"/>
              </a:rPr>
              <a:t> </a:t>
            </a:r>
            <a:endParaRPr lang="en-US" sz="160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 smtClean="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 smtClean="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+mn-lt"/>
              </a:rPr>
              <a:t>Có </a:t>
            </a:r>
            <a:r>
              <a:rPr lang="vi-VN" sz="1600" b="1">
                <a:latin typeface="+mn-lt"/>
              </a:rPr>
              <a:t>thể dùng các phép phát hiện bậc </a:t>
            </a:r>
            <a:r>
              <a:rPr lang="vi-VN" sz="1600" b="1">
                <a:latin typeface="+mn-lt"/>
              </a:rPr>
              <a:t>một </a:t>
            </a:r>
            <a:r>
              <a:rPr lang="vi-VN" sz="1600" b="1" smtClean="0">
                <a:latin typeface="+mn-lt"/>
              </a:rPr>
              <a:t>khác</a:t>
            </a:r>
            <a:r>
              <a:rPr lang="en-US" sz="1600" b="1" smtClean="0">
                <a:latin typeface="+mn-lt"/>
              </a:rPr>
              <a:t> </a:t>
            </a:r>
            <a:r>
              <a:rPr lang="vi-VN" sz="1600" b="1" smtClean="0">
                <a:latin typeface="+mn-lt"/>
              </a:rPr>
              <a:t>(gradient </a:t>
            </a:r>
            <a:r>
              <a:rPr lang="vi-VN" sz="1600" b="1">
                <a:latin typeface="+mn-lt"/>
              </a:rPr>
              <a:t>đơn giản, </a:t>
            </a:r>
            <a:r>
              <a:rPr lang="vi-VN" sz="1600" b="1">
                <a:latin typeface="+mn-lt"/>
              </a:rPr>
              <a:t>Sobel</a:t>
            </a:r>
            <a:r>
              <a:rPr lang="vi-VN" sz="1600" b="1" smtClean="0">
                <a:latin typeface="+mn-lt"/>
              </a:rPr>
              <a:t>..)</a:t>
            </a:r>
            <a:endParaRPr lang="en-US" sz="1600" b="1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+mn-lt"/>
              </a:rPr>
              <a:t>Kết </a:t>
            </a:r>
            <a:r>
              <a:rPr lang="vi-VN" sz="1600" b="1">
                <a:latin typeface="+mn-lt"/>
              </a:rPr>
              <a:t>quả là 2 ảnh gradient theo hai </a:t>
            </a:r>
            <a:r>
              <a:rPr lang="vi-VN" sz="1600" b="1">
                <a:latin typeface="+mn-lt"/>
              </a:rPr>
              <a:t>hướng </a:t>
            </a:r>
            <a:r>
              <a:rPr lang="vi-VN" sz="1600" b="1" smtClean="0">
                <a:latin typeface="+mn-lt"/>
              </a:rPr>
              <a:t>x</a:t>
            </a:r>
            <a:r>
              <a:rPr lang="en-US" sz="1600" b="1" smtClean="0">
                <a:latin typeface="+mn-lt"/>
              </a:rPr>
              <a:t> </a:t>
            </a:r>
            <a:r>
              <a:rPr lang="vi-VN" sz="1600" b="1" smtClean="0">
                <a:latin typeface="+mn-lt"/>
              </a:rPr>
              <a:t>và </a:t>
            </a:r>
            <a:r>
              <a:rPr lang="vi-VN" sz="1600" b="1">
                <a:latin typeface="+mn-lt"/>
              </a:rPr>
              <a:t>y</a:t>
            </a:r>
            <a:r>
              <a:rPr lang="vi-VN" sz="1600">
                <a:latin typeface="+mn-lt"/>
              </a:rPr>
              <a:t> </a:t>
            </a:r>
            <a:endParaRPr lang="en-US" sz="160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40" y="2308522"/>
            <a:ext cx="1493184" cy="8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1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7271" y="1344706"/>
            <a:ext cx="6501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/>
              <a:t>Bước 3: Tính gradient hướng tại mỗi điểm (i,j)</a:t>
            </a:r>
            <a:r>
              <a:rPr lang="vi-VN" sz="1600"/>
              <a:t> </a:t>
            </a:r>
            <a:br>
              <a:rPr lang="vi-VN" sz="1600"/>
            </a:br>
            <a:r>
              <a:rPr lang="vi-VN" sz="1600"/>
              <a:t> </a:t>
            </a:r>
            <a:endParaRPr lang="en-US" sz="160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 smtClean="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 smtClean="0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endParaRPr lang="en-US" sz="1600" b="1">
              <a:latin typeface="+mn-lt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b="1"/>
              <a:t>Hướng sẽ được</a:t>
            </a:r>
            <a:br>
              <a:rPr lang="vi-VN" b="1"/>
            </a:br>
            <a:r>
              <a:rPr lang="vi-VN" b="1"/>
              <a:t>nguyên hóa để nằm</a:t>
            </a:r>
            <a:br>
              <a:rPr lang="vi-VN" b="1"/>
            </a:br>
            <a:r>
              <a:rPr lang="vi-VN" b="1"/>
              <a:t>trong 8 hướng [0</a:t>
            </a:r>
            <a:r>
              <a:rPr lang="vi-VN" b="1"/>
              <a:t>..</a:t>
            </a:r>
            <a:r>
              <a:rPr lang="vi-VN" b="1" smtClean="0"/>
              <a:t>7]</a:t>
            </a:r>
            <a:endParaRPr lang="en-US" b="1"/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b="1" smtClean="0"/>
              <a:t>Tương </a:t>
            </a:r>
            <a:r>
              <a:rPr lang="vi-VN" b="1"/>
              <a:t>đương 8 điểm</a:t>
            </a:r>
            <a:br>
              <a:rPr lang="vi-VN" b="1"/>
            </a:br>
            <a:r>
              <a:rPr lang="vi-VN" b="1"/>
              <a:t>lân cận của một điểm</a:t>
            </a:r>
            <a:br>
              <a:rPr lang="vi-VN" b="1"/>
            </a:br>
            <a:r>
              <a:rPr lang="vi-VN" b="1"/>
              <a:t>ảnh</a:t>
            </a:r>
            <a:r>
              <a:rPr lang="vi-VN" sz="1600"/>
              <a:t> </a:t>
            </a:r>
            <a:r>
              <a:rPr lang="vi-VN" sz="1600" smtClean="0"/>
              <a:t> </a:t>
            </a:r>
            <a:r>
              <a:rPr lang="vi-VN" sz="1600" b="1" smtClean="0">
                <a:latin typeface="+mn-lt"/>
              </a:rPr>
              <a:t>x</a:t>
            </a:r>
            <a:r>
              <a:rPr lang="en-US" sz="1600" b="1" smtClean="0">
                <a:latin typeface="+mn-lt"/>
              </a:rPr>
              <a:t> </a:t>
            </a:r>
            <a:r>
              <a:rPr lang="vi-VN" sz="1600" b="1" smtClean="0">
                <a:latin typeface="+mn-lt"/>
              </a:rPr>
              <a:t>và </a:t>
            </a:r>
            <a:r>
              <a:rPr lang="vi-VN" sz="1600" b="1">
                <a:latin typeface="+mn-lt"/>
              </a:rPr>
              <a:t>y</a:t>
            </a:r>
            <a:r>
              <a:rPr lang="vi-VN" sz="1600">
                <a:latin typeface="+mn-lt"/>
              </a:rPr>
              <a:t> </a:t>
            </a:r>
            <a:endParaRPr lang="en-US" sz="160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8" y="1621908"/>
            <a:ext cx="1457325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320" y="1894656"/>
            <a:ext cx="2552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006" y="1358153"/>
            <a:ext cx="63133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800" smtClean="0">
                <a:latin typeface="+mn-lt"/>
              </a:rPr>
              <a:t>Bước </a:t>
            </a:r>
            <a:r>
              <a:rPr lang="vi-VN" sz="1800">
                <a:latin typeface="+mn-lt"/>
              </a:rPr>
              <a:t>4: Loại bỏ những điểm </a:t>
            </a:r>
            <a:r>
              <a:rPr lang="vi-VN" sz="1800">
                <a:latin typeface="+mn-lt"/>
              </a:rPr>
              <a:t>không </a:t>
            </a:r>
            <a:r>
              <a:rPr lang="vi-VN" sz="1800" smtClean="0">
                <a:latin typeface="+mn-lt"/>
              </a:rPr>
              <a:t>phải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là </a:t>
            </a:r>
            <a:r>
              <a:rPr lang="vi-VN" sz="1800">
                <a:latin typeface="+mn-lt"/>
              </a:rPr>
              <a:t>cực đại để xóa bỏ những </a:t>
            </a:r>
            <a:r>
              <a:rPr lang="vi-VN" sz="1800">
                <a:latin typeface="+mn-lt"/>
              </a:rPr>
              <a:t>điểm </a:t>
            </a:r>
            <a:r>
              <a:rPr lang="vi-VN" sz="1800" smtClean="0">
                <a:latin typeface="+mn-lt"/>
              </a:rPr>
              <a:t>không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phải </a:t>
            </a:r>
            <a:r>
              <a:rPr lang="vi-VN" sz="1800">
                <a:latin typeface="+mn-lt"/>
              </a:rPr>
              <a:t>là biên </a:t>
            </a:r>
            <a:r>
              <a:rPr lang="vi-VN" sz="1800" i="1">
                <a:latin typeface="+mn-lt"/>
              </a:rPr>
              <a:t>(tức loại bỏ 1 số cạnh dư </a:t>
            </a:r>
            <a:r>
              <a:rPr lang="vi-VN" sz="1800" i="1">
                <a:latin typeface="+mn-lt"/>
              </a:rPr>
              <a:t>thừa</a:t>
            </a:r>
            <a:r>
              <a:rPr lang="vi-VN" sz="1800" i="1" smtClean="0">
                <a:latin typeface="+mn-lt"/>
              </a:rPr>
              <a:t>)</a:t>
            </a:r>
            <a:endParaRPr lang="en-US" sz="1800" i="1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Xét </a:t>
            </a:r>
            <a:r>
              <a:rPr lang="vi-VN" sz="1800">
                <a:latin typeface="+mn-lt"/>
              </a:rPr>
              <a:t>(i,j), </a:t>
            </a:r>
            <a:r>
              <a:rPr lang="el-GR" sz="1800">
                <a:latin typeface="+mn-lt"/>
              </a:rPr>
              <a:t>θ </a:t>
            </a:r>
            <a:r>
              <a:rPr lang="vi-VN" sz="1800">
                <a:latin typeface="+mn-lt"/>
              </a:rPr>
              <a:t>là gradient hướng tại (</a:t>
            </a:r>
            <a:r>
              <a:rPr lang="vi-VN" sz="1800">
                <a:latin typeface="+mn-lt"/>
              </a:rPr>
              <a:t>i,j</a:t>
            </a:r>
            <a:r>
              <a:rPr lang="vi-VN" sz="1800" smtClean="0">
                <a:latin typeface="+mn-lt"/>
              </a:rPr>
              <a:t>),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G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1</a:t>
            </a:r>
            <a:r>
              <a:rPr lang="vi-VN" sz="1800">
                <a:latin typeface="+mn-lt"/>
              </a:rPr>
              <a:t>, G2 là hai điểm lân cận theo hướng </a:t>
            </a:r>
            <a:r>
              <a:rPr lang="el-GR" sz="1800">
                <a:latin typeface="+mn-lt"/>
              </a:rPr>
              <a:t>θ</a:t>
            </a:r>
            <a:r>
              <a:rPr lang="el-GR" sz="1800" smtClean="0">
                <a:latin typeface="+mn-lt"/>
              </a:rPr>
              <a:t>.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Nếu </a:t>
            </a:r>
            <a:r>
              <a:rPr lang="vi-VN" sz="1800">
                <a:latin typeface="+mn-lt"/>
              </a:rPr>
              <a:t>G(i,j) ≥ G1 và G(i,j) ≥ G2 </a:t>
            </a:r>
            <a:r>
              <a:rPr lang="vi-VN" sz="1800">
                <a:latin typeface="+mn-lt"/>
              </a:rPr>
              <a:t>thì </a:t>
            </a:r>
            <a:r>
              <a:rPr lang="vi-VN" sz="1800" smtClean="0">
                <a:latin typeface="+mn-lt"/>
              </a:rPr>
              <a:t>mới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giữ </a:t>
            </a:r>
            <a:r>
              <a:rPr lang="vi-VN" sz="1800">
                <a:latin typeface="+mn-lt"/>
              </a:rPr>
              <a:t>lại (i,j) ((i,j) là cực đại địa </a:t>
            </a:r>
            <a:r>
              <a:rPr lang="vi-VN" sz="1800">
                <a:latin typeface="+mn-lt"/>
              </a:rPr>
              <a:t>phương</a:t>
            </a:r>
            <a:r>
              <a:rPr lang="vi-VN" sz="1800" smtClean="0">
                <a:latin typeface="+mn-lt"/>
              </a:rPr>
              <a:t>)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Ngược </a:t>
            </a:r>
            <a:r>
              <a:rPr lang="vi-VN" sz="1800">
                <a:latin typeface="+mn-lt"/>
              </a:rPr>
              <a:t>lại thì xóa (i,j) vì (i,j) </a:t>
            </a:r>
            <a:r>
              <a:rPr lang="vi-VN" sz="1800">
                <a:latin typeface="+mn-lt"/>
              </a:rPr>
              <a:t>là </a:t>
            </a:r>
            <a:r>
              <a:rPr lang="vi-VN" sz="1800" smtClean="0">
                <a:latin typeface="+mn-lt"/>
              </a:rPr>
              <a:t>điểm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nền 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3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 smtClean="0"/>
              <a:t>4.1. Khái quát về biên và phân loại các kỹ thuật dò</a:t>
            </a:r>
            <a:br>
              <a:rPr lang="en-US" smtClean="0"/>
            </a:br>
            <a:r>
              <a:rPr lang="en-US" smtClean="0"/>
              <a:t>biên</a:t>
            </a:r>
            <a:br>
              <a:rPr lang="en-US" smtClean="0"/>
            </a:br>
            <a:r>
              <a:rPr lang="en-US" smtClean="0"/>
              <a:t>4.1.1. Giới thiệu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829" y="1291771"/>
            <a:ext cx="6524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/>
              <a:t>Nhằm trích chọn đặc điểm để hiểu ảnh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Biên </a:t>
            </a:r>
            <a:r>
              <a:rPr lang="vi-VN" sz="2000"/>
              <a:t>là: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Thay </a:t>
            </a:r>
            <a:r>
              <a:rPr lang="vi-VN" sz="2000"/>
              <a:t>đổi đột ngột trong mức xám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Nếu </a:t>
            </a:r>
            <a:r>
              <a:rPr lang="vi-VN" sz="2000"/>
              <a:t>là ảnh đen trắng thì điểm biên là điểm đen có ít nhất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/>
              <a:t>1 điểm trắng bên cạnh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Tập </a:t>
            </a:r>
            <a:r>
              <a:rPr lang="vi-VN" sz="2000"/>
              <a:t>hợp các điểm biên là đường </a:t>
            </a:r>
            <a:r>
              <a:rPr lang="vi-VN" sz="2000"/>
              <a:t>biên </a:t>
            </a:r>
            <a:r>
              <a:rPr lang="vi-VN" sz="2000" smtClean="0"/>
              <a:t>bao</a:t>
            </a:r>
            <a:r>
              <a:rPr lang="en-US" sz="2000" smtClean="0"/>
              <a:t> </a:t>
            </a:r>
            <a:r>
              <a:rPr lang="vi-VN" sz="2000" smtClean="0"/>
              <a:t>quanh </a:t>
            </a:r>
            <a:r>
              <a:rPr lang="vi-VN" sz="2000"/>
              <a:t>đối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/>
              <a:t>tượng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Có </a:t>
            </a:r>
            <a:r>
              <a:rPr lang="vi-VN" sz="2000"/>
              <a:t>2 cách phát hiện cơ bản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Phát </a:t>
            </a:r>
            <a:r>
              <a:rPr lang="vi-VN" sz="2000"/>
              <a:t>hiện biên trực tiếp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smtClean="0"/>
              <a:t>Phát </a:t>
            </a:r>
            <a:r>
              <a:rPr lang="vi-VN" sz="2000"/>
              <a:t>hiện biên gián tiếp</a:t>
            </a:r>
            <a:endParaRPr lang="en-US" sz="2000">
              <a:latin typeface="FS Fabrizi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111" y="1358153"/>
            <a:ext cx="6434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Bước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5: Phân ngưỡng để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có gradient lớn hơn thường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năng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là biên cao hơn điểm có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hơn.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Việc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chọn ngưỡng để phân loại là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rất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khó.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Canny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sử dụng phân ngưỡng với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indent="-285750">
              <a:buFont typeface="Wingdings" panose="05000000000000000000" pitchFamily="2" charset="2"/>
              <a:buChar char="§"/>
            </a:pP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hai ngưỡng cao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sz="1800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indent="-285750">
              <a:buFont typeface="Wingdings" panose="05000000000000000000" pitchFamily="2" charset="2"/>
              <a:buChar char="§"/>
            </a:pP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Giả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định là biên quan trọng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1800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những đường liên tục 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1800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i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1800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5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67962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r>
              <a:rPr lang="en-US"/>
              <a:t/>
            </a:r>
            <a:br>
              <a:rPr lang="en-US"/>
            </a:br>
            <a:r>
              <a:rPr lang="en-US"/>
              <a:t>4.1.4. Kỹ </a:t>
            </a:r>
            <a:r>
              <a:rPr lang="en-US"/>
              <a:t>thuật </a:t>
            </a:r>
            <a:r>
              <a:rPr lang="en-US" smtClean="0"/>
              <a:t>Canny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559" y="1358153"/>
            <a:ext cx="6340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smtClean="0"/>
              <a:t>Nếu </a:t>
            </a:r>
            <a:r>
              <a:rPr lang="vi-VN" sz="1800"/>
              <a:t>I(x,y)  ngưỡng cao thì giữ </a:t>
            </a:r>
            <a:r>
              <a:rPr lang="vi-VN" sz="1800"/>
              <a:t>lại </a:t>
            </a:r>
            <a:r>
              <a:rPr lang="vi-VN" sz="1800" smtClean="0"/>
              <a:t>điểm</a:t>
            </a:r>
            <a:r>
              <a:rPr lang="en-US" sz="1800" smtClean="0"/>
              <a:t> </a:t>
            </a:r>
            <a:r>
              <a:rPr lang="vi-VN" sz="1800" smtClean="0"/>
              <a:t>biên này</a:t>
            </a:r>
            <a:endParaRPr lang="en-US" sz="18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smtClean="0"/>
              <a:t>Nếu </a:t>
            </a:r>
            <a:r>
              <a:rPr lang="vi-VN" sz="1800"/>
              <a:t>I(x,y) &lt; ngưỡng thấp thì loại </a:t>
            </a:r>
            <a:r>
              <a:rPr lang="vi-VN" sz="1800"/>
              <a:t>bỏ </a:t>
            </a:r>
            <a:r>
              <a:rPr lang="vi-VN" sz="1800" smtClean="0"/>
              <a:t>điểm</a:t>
            </a:r>
            <a:r>
              <a:rPr lang="en-US" sz="1800" smtClean="0"/>
              <a:t> </a:t>
            </a:r>
            <a:r>
              <a:rPr lang="vi-VN" sz="1800" smtClean="0"/>
              <a:t>này.</a:t>
            </a:r>
            <a:endParaRPr lang="en-US" sz="18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smtClean="0"/>
              <a:t>Nếu </a:t>
            </a:r>
            <a:r>
              <a:rPr lang="vi-VN" sz="1800"/>
              <a:t>ngưỡng thấp  I(x,y)  </a:t>
            </a:r>
            <a:r>
              <a:rPr lang="vi-VN" sz="1800"/>
              <a:t>ngưỡng </a:t>
            </a:r>
            <a:r>
              <a:rPr lang="vi-VN" sz="1800" smtClean="0"/>
              <a:t>cao</a:t>
            </a:r>
            <a:r>
              <a:rPr lang="en-US" sz="1800" smtClean="0"/>
              <a:t> </a:t>
            </a:r>
            <a:r>
              <a:rPr lang="vi-VN" sz="1800" smtClean="0"/>
              <a:t>thì </a:t>
            </a:r>
            <a:r>
              <a:rPr lang="vi-VN" sz="1800"/>
              <a:t>so sánh I(x,y) với giá trị của 8 </a:t>
            </a:r>
            <a:r>
              <a:rPr lang="vi-VN" sz="1800"/>
              <a:t>điểm </a:t>
            </a:r>
            <a:r>
              <a:rPr lang="vi-VN" sz="1800" smtClean="0"/>
              <a:t>lân</a:t>
            </a:r>
            <a:r>
              <a:rPr lang="en-US" sz="1800" smtClean="0"/>
              <a:t> </a:t>
            </a:r>
            <a:r>
              <a:rPr lang="vi-VN" sz="1800" smtClean="0"/>
              <a:t>cận</a:t>
            </a:r>
            <a:r>
              <a:rPr lang="vi-VN" sz="1800"/>
              <a:t>. Nếu 1 trong 8 điểm lân cận </a:t>
            </a:r>
            <a:r>
              <a:rPr lang="vi-VN" sz="1800"/>
              <a:t>&gt; </a:t>
            </a:r>
            <a:r>
              <a:rPr lang="vi-VN" sz="1800" smtClean="0"/>
              <a:t>ngưỡng</a:t>
            </a:r>
            <a:r>
              <a:rPr lang="en-US" sz="1800" smtClean="0"/>
              <a:t> </a:t>
            </a:r>
            <a:r>
              <a:rPr lang="vi-VN" sz="1800" smtClean="0"/>
              <a:t>cao </a:t>
            </a:r>
            <a:r>
              <a:rPr lang="vi-VN" sz="1800"/>
              <a:t>thì ta giữ lại điểm biên này. </a:t>
            </a:r>
            <a:r>
              <a:rPr lang="vi-VN" sz="1800"/>
              <a:t>Ngược </a:t>
            </a:r>
            <a:r>
              <a:rPr lang="vi-VN" sz="1800" smtClean="0"/>
              <a:t>lại</a:t>
            </a:r>
            <a:r>
              <a:rPr lang="en-US" sz="1800" smtClean="0"/>
              <a:t> </a:t>
            </a:r>
            <a:r>
              <a:rPr lang="vi-VN" sz="1800" smtClean="0"/>
              <a:t>thì </a:t>
            </a:r>
            <a:r>
              <a:rPr lang="vi-VN" sz="1800"/>
              <a:t>bỏ điểm biên này.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8975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528374"/>
          </a:xfrm>
        </p:spPr>
        <p:txBody>
          <a:bodyPr/>
          <a:lstStyle/>
          <a:p>
            <a:r>
              <a:rPr lang="vi-VN" smtClean="0"/>
              <a:t>4.2. Phương pháp p</a:t>
            </a:r>
            <a:r>
              <a:rPr lang="en-US" smtClean="0"/>
              <a:t>h</a:t>
            </a:r>
            <a:r>
              <a:rPr lang="vi-VN" smtClean="0"/>
              <a:t>át hiện biên cục bộ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1875" y="618565"/>
            <a:ext cx="66361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+mn-lt"/>
              </a:rPr>
              <a:t>Là </a:t>
            </a:r>
            <a:r>
              <a:rPr lang="vi-VN" sz="1800" b="1">
                <a:latin typeface="+mn-lt"/>
              </a:rPr>
              <a:t>phương pháp lọc phát hiện biên dựa </a:t>
            </a:r>
            <a:r>
              <a:rPr lang="vi-VN" sz="1800" b="1">
                <a:latin typeface="+mn-lt"/>
              </a:rPr>
              <a:t>vào </a:t>
            </a:r>
            <a:r>
              <a:rPr lang="vi-VN" sz="1800" b="1" smtClean="0">
                <a:latin typeface="+mn-lt"/>
              </a:rPr>
              <a:t>trung</a:t>
            </a:r>
            <a:r>
              <a:rPr lang="en-US" sz="1800" b="1" smtClean="0">
                <a:latin typeface="+mn-lt"/>
              </a:rPr>
              <a:t> </a:t>
            </a:r>
            <a:r>
              <a:rPr lang="vi-VN" sz="1800" b="1" smtClean="0">
                <a:latin typeface="+mn-lt"/>
              </a:rPr>
              <a:t>bình </a:t>
            </a:r>
            <a:r>
              <a:rPr lang="vi-VN" sz="1800" b="1">
                <a:latin typeface="+mn-lt"/>
              </a:rPr>
              <a:t>cục </a:t>
            </a:r>
            <a:r>
              <a:rPr lang="vi-VN" sz="1800" b="1" smtClean="0">
                <a:latin typeface="+mn-lt"/>
              </a:rPr>
              <a:t>bộ</a:t>
            </a:r>
            <a:endParaRPr lang="en-US" sz="1800" b="1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+mn-lt"/>
              </a:rPr>
              <a:t>Xác </a:t>
            </a:r>
            <a:r>
              <a:rPr lang="vi-VN" sz="1800" b="1">
                <a:latin typeface="+mn-lt"/>
              </a:rPr>
              <a:t>định biên không theo sự biến đổi mà </a:t>
            </a:r>
            <a:r>
              <a:rPr lang="vi-VN" sz="1800" b="1">
                <a:latin typeface="+mn-lt"/>
              </a:rPr>
              <a:t>dựa </a:t>
            </a:r>
            <a:r>
              <a:rPr lang="vi-VN" sz="1800" b="1" smtClean="0">
                <a:latin typeface="+mn-lt"/>
              </a:rPr>
              <a:t>vào</a:t>
            </a:r>
            <a:r>
              <a:rPr lang="en-US" sz="1800" b="1" smtClean="0">
                <a:latin typeface="+mn-lt"/>
              </a:rPr>
              <a:t> </a:t>
            </a:r>
            <a:r>
              <a:rPr lang="vi-VN" sz="1800" b="1" smtClean="0">
                <a:latin typeface="+mn-lt"/>
              </a:rPr>
              <a:t>trung </a:t>
            </a:r>
            <a:r>
              <a:rPr lang="vi-VN" sz="1800" b="1">
                <a:latin typeface="+mn-lt"/>
              </a:rPr>
              <a:t>bình giá trị các điểm </a:t>
            </a:r>
            <a:r>
              <a:rPr lang="vi-VN" sz="1800" b="1">
                <a:latin typeface="+mn-lt"/>
              </a:rPr>
              <a:t>lân </a:t>
            </a:r>
            <a:r>
              <a:rPr lang="vi-VN" sz="1800" b="1" smtClean="0">
                <a:latin typeface="+mn-lt"/>
              </a:rPr>
              <a:t>cận</a:t>
            </a:r>
            <a:endParaRPr lang="en-US" sz="1800" b="1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>
                <a:latin typeface="+mn-lt"/>
              </a:rPr>
              <a:t/>
            </a:r>
            <a:br>
              <a:rPr lang="vi-VN" sz="1800" b="1">
                <a:latin typeface="+mn-lt"/>
              </a:rPr>
            </a:br>
            <a:r>
              <a:rPr lang="vi-VN" sz="1800" b="1" smtClean="0">
                <a:latin typeface="+mn-lt"/>
              </a:rPr>
              <a:t>Với </a:t>
            </a:r>
            <a:r>
              <a:rPr lang="vi-VN" sz="1800" b="1">
                <a:latin typeface="+mn-lt"/>
              </a:rPr>
              <a:t>cửa sổ m x n với tâm là (i,j) </a:t>
            </a:r>
            <a:r>
              <a:rPr lang="vi-VN" sz="1800" b="1">
                <a:latin typeface="+mn-lt"/>
              </a:rPr>
              <a:t>thì </a:t>
            </a:r>
            <a:r>
              <a:rPr lang="vi-VN" sz="1800" b="1" smtClean="0">
                <a:latin typeface="+mn-lt"/>
              </a:rPr>
              <a:t>nếu</a:t>
            </a:r>
            <a:endParaRPr lang="en-US" sz="1800" b="1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+mn-lt"/>
              </a:rPr>
              <a:t>thì </a:t>
            </a:r>
            <a:r>
              <a:rPr lang="vi-VN" sz="1800" b="1">
                <a:latin typeface="+mn-lt"/>
              </a:rPr>
              <a:t>điểm ảnh I(i,j) sẽ là điểm biên và ngược </a:t>
            </a:r>
            <a:r>
              <a:rPr lang="vi-VN" sz="1800" b="1">
                <a:latin typeface="+mn-lt"/>
              </a:rPr>
              <a:t>lại </a:t>
            </a:r>
            <a:r>
              <a:rPr lang="vi-VN" sz="1800" b="1" smtClean="0">
                <a:latin typeface="+mn-lt"/>
              </a:rPr>
              <a:t>sẽ</a:t>
            </a:r>
            <a:r>
              <a:rPr lang="en-US" sz="1800" b="1" smtClean="0">
                <a:latin typeface="+mn-lt"/>
              </a:rPr>
              <a:t> </a:t>
            </a:r>
            <a:r>
              <a:rPr lang="vi-VN" sz="1800" b="1" smtClean="0">
                <a:latin typeface="+mn-lt"/>
              </a:rPr>
              <a:t>là </a:t>
            </a:r>
            <a:r>
              <a:rPr lang="vi-VN" sz="1800" b="1">
                <a:latin typeface="+mn-lt"/>
              </a:rPr>
              <a:t>điểm </a:t>
            </a:r>
            <a:r>
              <a:rPr lang="vi-VN" sz="1800" b="1">
                <a:latin typeface="+mn-lt"/>
              </a:rPr>
              <a:t>nền</a:t>
            </a:r>
            <a:r>
              <a:rPr lang="vi-VN" sz="1800">
                <a:latin typeface="+mn-lt"/>
              </a:rPr>
              <a:t> </a:t>
            </a:r>
            <a:endParaRPr lang="en-US" sz="180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09" y="1892949"/>
            <a:ext cx="2576372" cy="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528374"/>
          </a:xfrm>
        </p:spPr>
        <p:txBody>
          <a:bodyPr/>
          <a:lstStyle/>
          <a:p>
            <a:r>
              <a:rPr lang="en-US" smtClean="0"/>
              <a:t>4.3. Dò biên theo quy hoạch động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188" y="618565"/>
            <a:ext cx="629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Xét ảnh I với kích thước M </a:t>
            </a: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vi-VN" sz="1800" b="1" smtClean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ảnh tại vị trí (i,j) có giá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trị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I(i,j)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Chúng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ta tạm xét ảnh đen trắng (0,1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đơn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4 và 8 láng giềng.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điểm (i,j) thì điểm:</a:t>
            </a:r>
          </a:p>
          <a:p>
            <a:pPr marL="5778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láng giềng là điểm lân cận trên, dưới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phải (P2,P4,P6,P8)</a:t>
            </a:r>
          </a:p>
          <a:p>
            <a:pPr marL="5778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láng giềng là điểm lân cận cả tám hướng.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11" y="2926889"/>
            <a:ext cx="1890153" cy="17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528374"/>
          </a:xfrm>
        </p:spPr>
        <p:txBody>
          <a:bodyPr/>
          <a:lstStyle/>
          <a:p>
            <a:r>
              <a:rPr lang="en-US" smtClean="0"/>
              <a:t>4.3. Dò biên theo quy hoạch động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835" y="618565"/>
            <a:ext cx="6387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/>
              <a:t>Chu tuyến </a:t>
            </a:r>
            <a:r>
              <a:rPr lang="vi-VN" sz="1600"/>
              <a:t>đối </a:t>
            </a:r>
            <a:r>
              <a:rPr lang="vi-VN" sz="1600" smtClean="0"/>
              <a:t>ngẫu</a:t>
            </a:r>
            <a:endParaRPr 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Hai </a:t>
            </a:r>
            <a:r>
              <a:rPr lang="vi-VN" sz="1600"/>
              <a:t>chu tuyến C=&lt;P1,P2...,Pn&gt; và </a:t>
            </a:r>
            <a:r>
              <a:rPr lang="vi-VN" sz="1600"/>
              <a:t>C</a:t>
            </a:r>
            <a:r>
              <a:rPr lang="vi-VN" sz="1600" smtClean="0"/>
              <a:t>┴</a:t>
            </a:r>
            <a:r>
              <a:rPr lang="en-US" sz="1600" smtClean="0"/>
              <a:t> </a:t>
            </a:r>
            <a:r>
              <a:rPr lang="vi-VN" sz="1600" smtClean="0"/>
              <a:t>=&lt;</a:t>
            </a:r>
            <a:r>
              <a:rPr lang="vi-VN" sz="1600"/>
              <a:t>Q1,Q2...,Qn&gt; là đối </a:t>
            </a:r>
            <a:r>
              <a:rPr lang="vi-VN" sz="1600"/>
              <a:t>ngẫu </a:t>
            </a:r>
            <a:r>
              <a:rPr lang="vi-VN" sz="1600" smtClean="0"/>
              <a:t>nếu:</a:t>
            </a:r>
            <a:endParaRPr lang="en-US" sz="160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600" smtClean="0"/>
              <a:t>Với </a:t>
            </a:r>
            <a:r>
              <a:rPr lang="vi-VN" sz="1600"/>
              <a:t>mọi i tồn tại j sao cho P</a:t>
            </a:r>
            <a:r>
              <a:rPr lang="vi-VN" sz="1600" baseline="-25000"/>
              <a:t>i</a:t>
            </a:r>
            <a:r>
              <a:rPr lang="vi-VN" sz="1600"/>
              <a:t> và P</a:t>
            </a:r>
            <a:r>
              <a:rPr lang="vi-VN" sz="1600" baseline="-25000"/>
              <a:t>j</a:t>
            </a:r>
            <a:r>
              <a:rPr lang="vi-VN" sz="1600"/>
              <a:t> là </a:t>
            </a:r>
            <a:r>
              <a:rPr lang="vi-VN" sz="1600"/>
              <a:t>4 </a:t>
            </a:r>
            <a:r>
              <a:rPr lang="vi-VN" sz="1600" smtClean="0"/>
              <a:t>láng</a:t>
            </a:r>
            <a:r>
              <a:rPr lang="en-US" sz="1600" smtClean="0"/>
              <a:t> </a:t>
            </a:r>
            <a:r>
              <a:rPr lang="vi-VN" sz="1600" smtClean="0"/>
              <a:t>giềng </a:t>
            </a:r>
            <a:r>
              <a:rPr lang="vi-VN" sz="1600"/>
              <a:t>của </a:t>
            </a:r>
            <a:r>
              <a:rPr lang="en-US" sz="1600" smtClean="0"/>
              <a:t>n</a:t>
            </a:r>
            <a:r>
              <a:rPr lang="vi-VN" sz="1600" smtClean="0"/>
              <a:t>hau</a:t>
            </a:r>
            <a:endParaRPr lang="en-US" sz="160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600" smtClean="0"/>
              <a:t>P</a:t>
            </a:r>
            <a:r>
              <a:rPr lang="vi-VN" sz="1600" baseline="-25000" smtClean="0"/>
              <a:t>i</a:t>
            </a:r>
            <a:r>
              <a:rPr lang="vi-VN" sz="1600" smtClean="0"/>
              <a:t> </a:t>
            </a:r>
            <a:r>
              <a:rPr lang="vi-VN" sz="1600"/>
              <a:t>là nền thì Qj là đối tượng hoặc ngược </a:t>
            </a:r>
            <a:r>
              <a:rPr lang="vi-VN" sz="1600"/>
              <a:t>lại</a:t>
            </a:r>
            <a:r>
              <a:rPr lang="vi-VN" sz="1600"/>
              <a:t> </a:t>
            </a: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Dò </a:t>
            </a:r>
            <a:r>
              <a:rPr lang="vi-VN" sz="1600"/>
              <a:t>biên sử dụng quy </a:t>
            </a:r>
            <a:r>
              <a:rPr lang="vi-VN" sz="1600"/>
              <a:t>hoạch </a:t>
            </a:r>
            <a:r>
              <a:rPr lang="vi-VN" sz="1600" smtClean="0"/>
              <a:t>động</a:t>
            </a:r>
            <a:endParaRPr 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Thuật </a:t>
            </a:r>
            <a:r>
              <a:rPr lang="vi-VN" sz="1600"/>
              <a:t>toán gồm </a:t>
            </a:r>
            <a:r>
              <a:rPr lang="vi-VN" sz="1600"/>
              <a:t>các </a:t>
            </a:r>
            <a:r>
              <a:rPr lang="vi-VN" sz="1600" smtClean="0"/>
              <a:t>bước:</a:t>
            </a:r>
            <a:endParaRPr lang="en-US" sz="1600"/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600" smtClean="0"/>
              <a:t>Xác </a:t>
            </a:r>
            <a:r>
              <a:rPr lang="vi-VN" sz="1600"/>
              <a:t>định điểm </a:t>
            </a:r>
            <a:r>
              <a:rPr lang="vi-VN" sz="1600"/>
              <a:t>xuất </a:t>
            </a:r>
            <a:r>
              <a:rPr lang="vi-VN" sz="1600" smtClean="0"/>
              <a:t>phát</a:t>
            </a:r>
            <a:endParaRPr lang="en-US" sz="1600"/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600" smtClean="0"/>
              <a:t>Dự </a:t>
            </a:r>
            <a:r>
              <a:rPr lang="vi-VN" sz="1600"/>
              <a:t>báo và xác định điểm biên </a:t>
            </a:r>
            <a:r>
              <a:rPr lang="vi-VN" sz="1600"/>
              <a:t>tiếp </a:t>
            </a:r>
            <a:r>
              <a:rPr lang="vi-VN" sz="1600" smtClean="0"/>
              <a:t>theo</a:t>
            </a:r>
            <a:endParaRPr lang="en-US" sz="1600"/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600" smtClean="0"/>
              <a:t>Lặp </a:t>
            </a:r>
            <a:r>
              <a:rPr lang="vi-VN" sz="1600"/>
              <a:t>bước 2 cho đến khi gặp điểm </a:t>
            </a:r>
            <a:r>
              <a:rPr lang="vi-VN" sz="1600"/>
              <a:t>xuất </a:t>
            </a:r>
            <a:r>
              <a:rPr lang="vi-VN" sz="1600" smtClean="0"/>
              <a:t>phát</a:t>
            </a:r>
            <a:endParaRPr 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 </a:t>
            </a:r>
            <a:r>
              <a:rPr lang="vi-VN" sz="1600"/>
              <a:t>Việc xác định điểm xuất phát sẽ quyết định</a:t>
            </a:r>
            <a:br>
              <a:rPr lang="vi-VN" sz="1600"/>
            </a:br>
            <a:r>
              <a:rPr lang="vi-VN" sz="1600"/>
              <a:t>tính chất của các đường biên </a:t>
            </a:r>
            <a:r>
              <a:rPr lang="vi-VN" sz="1600"/>
              <a:t>thu </a:t>
            </a:r>
            <a:r>
              <a:rPr lang="vi-VN" sz="1600" smtClean="0"/>
              <a:t>được</a:t>
            </a:r>
            <a:endParaRPr 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Để </a:t>
            </a:r>
            <a:r>
              <a:rPr lang="vi-VN" sz="1600"/>
              <a:t>tăng hiệu quả của thuật toán ta có thể sử</a:t>
            </a:r>
            <a:br>
              <a:rPr lang="vi-VN" sz="1600"/>
            </a:br>
            <a:r>
              <a:rPr lang="vi-VN" sz="1600"/>
              <a:t>dụng cặp nền vùng thay vì chỉ một điểm </a:t>
            </a:r>
            <a:r>
              <a:rPr lang="vi-VN" sz="1600"/>
              <a:t>biên</a:t>
            </a:r>
            <a:r>
              <a:rPr lang="vi-VN" sz="1600"/>
              <a:t>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76" y="1688192"/>
            <a:ext cx="1495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1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528374"/>
          </a:xfrm>
        </p:spPr>
        <p:txBody>
          <a:bodyPr/>
          <a:lstStyle/>
          <a:p>
            <a:r>
              <a:rPr lang="en-US" smtClean="0"/>
              <a:t>4.3. Dò biên theo quy hoạch động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97" y="618565"/>
            <a:ext cx="67398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</a:t>
            </a:r>
            <a:r>
              <a:rPr lang="vi-VN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tổng quát sẽ </a:t>
            </a:r>
            <a:r>
              <a:rPr lang="vi-VN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sz="1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sau:</a:t>
            </a:r>
            <a:endParaRPr lang="en-US" sz="1800" b="1" i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xuất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Lựa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chọn 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biên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hiện tiếp từ bước 2 cho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đến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gặp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xuất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tìm cặp nền-vùng xuất phát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duyệt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xuống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dưới,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oán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tử dò biên</a:t>
            </a: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xuất phát</a:t>
            </a: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tiếp theo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197" y="618564"/>
            <a:ext cx="67398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</a:t>
            </a:r>
            <a:r>
              <a:rPr lang="vi-VN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tổng quát sẽ </a:t>
            </a:r>
            <a:r>
              <a:rPr lang="vi-VN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sz="1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sau:</a:t>
            </a:r>
            <a:endParaRPr lang="en-US" sz="1800" b="1" i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xuất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Lựa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chọn 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biên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hiện tiếp từ bước 2 cho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đến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gặp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cặp nền-vùng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xuất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tìm cặp nền-vùng xuất phát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duyệt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xuống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dưới,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oán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tử dò biên</a:t>
            </a: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xuất phát</a:t>
            </a:r>
          </a:p>
          <a:p>
            <a:pPr marL="457200" indent="-285750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định cặp tiếp theo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2780495"/>
            <a:ext cx="2106706" cy="1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0"/>
            <a:ext cx="6739803" cy="877997"/>
          </a:xfrm>
        </p:spPr>
        <p:txBody>
          <a:bodyPr/>
          <a:lstStyle/>
          <a:p>
            <a:r>
              <a:rPr lang="en-US" smtClean="0"/>
              <a:t>4.3. Dò biên theo quy hoạch động</a:t>
            </a:r>
            <a:br>
              <a:rPr lang="en-US" smtClean="0"/>
            </a:br>
            <a:r>
              <a:rPr lang="vi-VN"/>
              <a:t>4.4.1. Các phép toán hình thái cơ </a:t>
            </a:r>
            <a:r>
              <a:rPr lang="vi-VN"/>
              <a:t>bản</a:t>
            </a:r>
            <a:r>
              <a:rPr lang="vi-VN"/>
              <a:t>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9793" y="968187"/>
            <a:ext cx="63671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Nghiên cứu cấu trúc hình học của đối </a:t>
            </a:r>
            <a:r>
              <a:rPr lang="vi-VN" sz="1800">
                <a:latin typeface="+mn-lt"/>
              </a:rPr>
              <a:t>tượng </a:t>
            </a:r>
            <a:r>
              <a:rPr lang="vi-VN" sz="1800" smtClean="0">
                <a:latin typeface="+mn-lt"/>
              </a:rPr>
              <a:t>ảnh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Có </a:t>
            </a:r>
            <a:r>
              <a:rPr lang="vi-VN" sz="1800">
                <a:latin typeface="+mn-lt"/>
              </a:rPr>
              <a:t>các phép toán chủ yếu “giãn nở” (dilation</a:t>
            </a:r>
            <a:r>
              <a:rPr lang="vi-VN" sz="1800">
                <a:latin typeface="+mn-lt"/>
              </a:rPr>
              <a:t>) </a:t>
            </a:r>
            <a:r>
              <a:rPr lang="vi-VN" sz="1800" smtClean="0">
                <a:latin typeface="+mn-lt"/>
              </a:rPr>
              <a:t>và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“co</a:t>
            </a:r>
            <a:r>
              <a:rPr lang="vi-VN" sz="1800">
                <a:latin typeface="+mn-lt"/>
              </a:rPr>
              <a:t>”(</a:t>
            </a:r>
            <a:r>
              <a:rPr lang="vi-VN" sz="1800">
                <a:latin typeface="+mn-lt"/>
              </a:rPr>
              <a:t>erosion</a:t>
            </a:r>
            <a:r>
              <a:rPr lang="vi-VN" sz="1800" smtClean="0">
                <a:latin typeface="+mn-lt"/>
              </a:rPr>
              <a:t>).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Các </a:t>
            </a:r>
            <a:r>
              <a:rPr lang="vi-VN" sz="1800">
                <a:latin typeface="+mn-lt"/>
              </a:rPr>
              <a:t>phép toán được định nghĩa dựa vào </a:t>
            </a:r>
            <a:r>
              <a:rPr lang="vi-VN" sz="1800">
                <a:latin typeface="+mn-lt"/>
              </a:rPr>
              <a:t>các </a:t>
            </a:r>
            <a:r>
              <a:rPr lang="vi-VN" sz="1800" smtClean="0">
                <a:latin typeface="+mn-lt"/>
              </a:rPr>
              <a:t>điều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kiện:</a:t>
            </a:r>
            <a:endParaRPr lang="en-US" sz="1800" smtClean="0">
              <a:latin typeface="+mn-lt"/>
            </a:endParaRPr>
          </a:p>
          <a:p>
            <a:pPr marL="457200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vi-VN" sz="1800" smtClean="0">
                <a:latin typeface="+mn-lt"/>
              </a:rPr>
              <a:t>Đối </a:t>
            </a:r>
            <a:r>
              <a:rPr lang="vi-VN" sz="1800">
                <a:latin typeface="+mn-lt"/>
              </a:rPr>
              <a:t>tượng </a:t>
            </a:r>
            <a:r>
              <a:rPr lang="vi-VN" sz="1800">
                <a:latin typeface="+mn-lt"/>
              </a:rPr>
              <a:t>là </a:t>
            </a:r>
            <a:r>
              <a:rPr lang="vi-VN" sz="1800" smtClean="0">
                <a:latin typeface="+mn-lt"/>
              </a:rPr>
              <a:t>X</a:t>
            </a:r>
            <a:endParaRPr lang="en-US" sz="1800" smtClean="0">
              <a:latin typeface="+mn-lt"/>
            </a:endParaRPr>
          </a:p>
          <a:p>
            <a:pPr marL="457200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vi-VN" sz="1800" smtClean="0">
                <a:latin typeface="+mn-lt"/>
              </a:rPr>
              <a:t>Phần </a:t>
            </a:r>
            <a:r>
              <a:rPr lang="vi-VN" sz="1800">
                <a:latin typeface="+mn-lt"/>
              </a:rPr>
              <a:t>tử cấu </a:t>
            </a:r>
            <a:r>
              <a:rPr lang="vi-VN" sz="1800">
                <a:latin typeface="+mn-lt"/>
              </a:rPr>
              <a:t>trúc </a:t>
            </a:r>
            <a:r>
              <a:rPr lang="vi-VN" sz="1800" smtClean="0">
                <a:latin typeface="+mn-lt"/>
              </a:rPr>
              <a:t>B</a:t>
            </a:r>
            <a:endParaRPr lang="en-US" sz="1800" smtClean="0">
              <a:latin typeface="+mn-lt"/>
            </a:endParaRPr>
          </a:p>
          <a:p>
            <a:pPr marL="457200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vi-VN" sz="1800" smtClean="0">
                <a:latin typeface="+mn-lt"/>
              </a:rPr>
              <a:t>B</a:t>
            </a:r>
            <a:r>
              <a:rPr lang="vi-VN" sz="1800" baseline="-25000" smtClean="0">
                <a:latin typeface="+mn-lt"/>
              </a:rPr>
              <a:t>x</a:t>
            </a:r>
            <a:r>
              <a:rPr lang="vi-VN" sz="1800" smtClean="0">
                <a:latin typeface="+mn-lt"/>
              </a:rPr>
              <a:t> </a:t>
            </a:r>
            <a:r>
              <a:rPr lang="vi-VN" sz="1800">
                <a:latin typeface="+mn-lt"/>
              </a:rPr>
              <a:t>là phép dịch chuyển B tới vị </a:t>
            </a:r>
            <a:r>
              <a:rPr lang="vi-VN" sz="1800">
                <a:latin typeface="+mn-lt"/>
              </a:rPr>
              <a:t>trí </a:t>
            </a:r>
            <a:r>
              <a:rPr lang="vi-VN" sz="1800" smtClean="0">
                <a:latin typeface="+mn-lt"/>
              </a:rPr>
              <a:t>x</a:t>
            </a:r>
            <a:endParaRPr lang="en-US" sz="180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vi-VN" sz="1800">
                <a:latin typeface="+mn-lt"/>
              </a:rPr>
              <a:t>Với ảnh nhị phân, mức xám chỉ có 2 giá trị là 0</a:t>
            </a:r>
            <a:br>
              <a:rPr lang="vi-VN" sz="1800">
                <a:latin typeface="+mn-lt"/>
              </a:rPr>
            </a:br>
            <a:r>
              <a:rPr lang="vi-VN" sz="1800">
                <a:latin typeface="+mn-lt"/>
              </a:rPr>
              <a:t>hay </a:t>
            </a:r>
            <a:r>
              <a:rPr lang="vi-VN" sz="1800">
                <a:latin typeface="+mn-lt"/>
              </a:rPr>
              <a:t>1</a:t>
            </a:r>
            <a:r>
              <a:rPr lang="vi-VN" sz="1800" smtClean="0">
                <a:latin typeface="+mn-lt"/>
              </a:rPr>
              <a:t>.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vi-VN" sz="1800" smtClean="0">
                <a:latin typeface="+mn-lt"/>
              </a:rPr>
              <a:t>Do </a:t>
            </a:r>
            <a:r>
              <a:rPr lang="vi-VN" sz="1800">
                <a:latin typeface="+mn-lt"/>
              </a:rPr>
              <a:t>vậy, ta coi một phần tử ảnh như </a:t>
            </a:r>
            <a:r>
              <a:rPr lang="vi-VN" sz="1800">
                <a:latin typeface="+mn-lt"/>
              </a:rPr>
              <a:t>một </a:t>
            </a:r>
            <a:r>
              <a:rPr lang="vi-VN" sz="1800" smtClean="0">
                <a:latin typeface="+mn-lt"/>
              </a:rPr>
              <a:t>phần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tử </a:t>
            </a:r>
            <a:r>
              <a:rPr lang="vi-VN" sz="1800">
                <a:latin typeface="+mn-lt"/>
              </a:rPr>
              <a:t>lô gíc và có thể áp dụng các toán tử </a:t>
            </a:r>
            <a:r>
              <a:rPr lang="vi-VN" sz="1800">
                <a:latin typeface="+mn-lt"/>
              </a:rPr>
              <a:t>hình </a:t>
            </a:r>
            <a:r>
              <a:rPr lang="vi-VN" sz="1800" smtClean="0">
                <a:latin typeface="+mn-lt"/>
              </a:rPr>
              <a:t>học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morphology </a:t>
            </a:r>
            <a:r>
              <a:rPr lang="vi-VN" sz="1800">
                <a:latin typeface="+mn-lt"/>
              </a:rPr>
              <a:t>operators) dựa trên </a:t>
            </a:r>
            <a:r>
              <a:rPr lang="vi-VN" sz="1800">
                <a:latin typeface="+mn-lt"/>
              </a:rPr>
              <a:t>khái </a:t>
            </a:r>
            <a:r>
              <a:rPr lang="vi-VN" sz="1800" smtClean="0">
                <a:latin typeface="+mn-lt"/>
              </a:rPr>
              <a:t>niệm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biến </a:t>
            </a:r>
            <a:r>
              <a:rPr lang="vi-VN" sz="1800">
                <a:latin typeface="+mn-lt"/>
              </a:rPr>
              <a:t>đổi hình học của một ảnh bởi một </a:t>
            </a:r>
            <a:r>
              <a:rPr lang="vi-VN" sz="1800">
                <a:latin typeface="+mn-lt"/>
              </a:rPr>
              <a:t>phần </a:t>
            </a:r>
            <a:r>
              <a:rPr lang="vi-VN" sz="1800" smtClean="0">
                <a:latin typeface="+mn-lt"/>
              </a:rPr>
              <a:t>tử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cấu </a:t>
            </a:r>
            <a:r>
              <a:rPr lang="vi-VN" sz="1800">
                <a:latin typeface="+mn-lt"/>
              </a:rPr>
              <a:t>trúc (structural element</a:t>
            </a:r>
            <a:r>
              <a:rPr lang="vi-VN" sz="1800">
                <a:latin typeface="+mn-lt"/>
              </a:rPr>
              <a:t>).</a:t>
            </a:r>
            <a:r>
              <a:rPr lang="vi-VN" sz="1800">
                <a:latin typeface="+mn-lt"/>
              </a:rPr>
              <a:t> 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78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0"/>
            <a:ext cx="6739803" cy="877997"/>
          </a:xfrm>
        </p:spPr>
        <p:txBody>
          <a:bodyPr/>
          <a:lstStyle/>
          <a:p>
            <a:r>
              <a:rPr lang="en-US" smtClean="0"/>
              <a:t>4.3. Dò biên theo quy hoạch động</a:t>
            </a:r>
            <a:br>
              <a:rPr lang="en-US" smtClean="0"/>
            </a:br>
            <a:r>
              <a:rPr lang="vi-VN"/>
              <a:t>4.4.1. Các phép toán hình thái cơ </a:t>
            </a:r>
            <a:r>
              <a:rPr lang="vi-VN"/>
              <a:t>bản</a:t>
            </a:r>
            <a:r>
              <a:rPr lang="vi-VN"/>
              <a:t>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346" y="968187"/>
            <a:ext cx="6353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Phần tử cấu trúc là một mặt nạ dạng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bất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mà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các phần tử của nó tạo nên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mô-típ.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ta tiến hành rê mặt nạ đi khắp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tính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giá trị điểm ảnh bởi các điểm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lân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mô-típ của mặt nạ theo cách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(phép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và) hay lấy tuyển (phép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Dựa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vào nguyên tắc trên, ngưòi ta sử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dụng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kỹ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thuật: dãn ảnh (dilatation) và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co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smtClean="0">
                <a:latin typeface="Arial" panose="020B0604020202020204" pitchFamily="34" charset="0"/>
                <a:cs typeface="Arial" panose="020B0604020202020204" pitchFamily="34" charset="0"/>
              </a:rPr>
              <a:t>(erosion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Hợp của các Bx với x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thuộc 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91" y="3306783"/>
            <a:ext cx="2200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0"/>
            <a:ext cx="6739803" cy="877997"/>
          </a:xfrm>
        </p:spPr>
        <p:txBody>
          <a:bodyPr/>
          <a:lstStyle/>
          <a:p>
            <a:r>
              <a:rPr lang="en-US" smtClean="0"/>
              <a:t>4.3. Dò biên theo quy hoạch động</a:t>
            </a:r>
            <a:br>
              <a:rPr lang="en-US" smtClean="0"/>
            </a:br>
            <a:r>
              <a:rPr lang="vi-VN"/>
              <a:t>4.4.1. Các phép toán hình thái cơ </a:t>
            </a:r>
            <a:r>
              <a:rPr lang="vi-VN"/>
              <a:t>bản</a:t>
            </a:r>
            <a:r>
              <a:rPr lang="vi-VN"/>
              <a:t>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6005" y="968187"/>
            <a:ext cx="63537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Dãn ảnh nhằm loại bỏ điểm đen bị vây bởi </a:t>
            </a:r>
            <a:r>
              <a:rPr lang="vi-VN" sz="1800">
                <a:latin typeface="+mn-lt"/>
              </a:rPr>
              <a:t>các </a:t>
            </a:r>
            <a:r>
              <a:rPr lang="vi-VN" sz="1800" smtClean="0">
                <a:latin typeface="+mn-lt"/>
              </a:rPr>
              <a:t>điểm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trắng</a:t>
            </a:r>
            <a:r>
              <a:rPr lang="vi-VN" sz="1800">
                <a:latin typeface="+mn-lt"/>
              </a:rPr>
              <a:t>. Trong kỹ thuật này, một cửa sổ N+1 x </a:t>
            </a:r>
            <a:r>
              <a:rPr lang="vi-VN" sz="1800">
                <a:latin typeface="+mn-lt"/>
              </a:rPr>
              <a:t>N+1 </a:t>
            </a:r>
            <a:r>
              <a:rPr lang="vi-VN" sz="1800" smtClean="0">
                <a:latin typeface="+mn-lt"/>
              </a:rPr>
              <a:t>được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rê </a:t>
            </a:r>
            <a:r>
              <a:rPr lang="vi-VN" sz="1800">
                <a:latin typeface="+mn-lt"/>
              </a:rPr>
              <a:t>đi khắp ảnh và thực hiện đối sánh một pixel của</a:t>
            </a:r>
            <a:br>
              <a:rPr lang="vi-VN" sz="1800">
                <a:latin typeface="+mn-lt"/>
              </a:rPr>
            </a:br>
            <a:r>
              <a:rPr lang="vi-VN" sz="1800">
                <a:latin typeface="+mn-lt"/>
              </a:rPr>
              <a:t>ảnh với (N+1)2-1 điểm lân cận (không tính </a:t>
            </a:r>
            <a:r>
              <a:rPr lang="vi-VN" sz="1800">
                <a:latin typeface="+mn-lt"/>
              </a:rPr>
              <a:t>điểm </a:t>
            </a:r>
            <a:r>
              <a:rPr lang="vi-VN" sz="1800" smtClean="0">
                <a:latin typeface="+mn-lt"/>
              </a:rPr>
              <a:t>ở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tâm</a:t>
            </a:r>
            <a:r>
              <a:rPr lang="vi-VN" sz="1800">
                <a:latin typeface="+mn-lt"/>
              </a:rPr>
              <a:t>). Phép đối sánh ở đây thực hiện bởi </a:t>
            </a:r>
            <a:r>
              <a:rPr lang="vi-VN" sz="1800">
                <a:latin typeface="+mn-lt"/>
              </a:rPr>
              <a:t>phép </a:t>
            </a:r>
            <a:r>
              <a:rPr lang="vi-VN" sz="1800" smtClean="0">
                <a:latin typeface="+mn-lt"/>
              </a:rPr>
              <a:t>tuyển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lôgíc </a:t>
            </a:r>
            <a:r>
              <a:rPr lang="vi-VN" sz="1800">
                <a:latin typeface="+mn-lt"/>
              </a:rPr>
              <a:t>(</a:t>
            </a:r>
            <a:r>
              <a:rPr lang="vi-VN" sz="1800" smtClean="0">
                <a:latin typeface="+mn-lt"/>
              </a:rPr>
              <a:t>OR)</a:t>
            </a:r>
            <a:endParaRPr lang="en-US" sz="1800" smtClean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Giá </a:t>
            </a:r>
            <a:r>
              <a:rPr lang="vi-VN" sz="1800">
                <a:latin typeface="+mn-lt"/>
              </a:rPr>
              <a:t>trị của các pixel ra là giá trị lớn nhất của </a:t>
            </a:r>
            <a:r>
              <a:rPr lang="vi-VN" sz="1800">
                <a:latin typeface="+mn-lt"/>
              </a:rPr>
              <a:t>tất </a:t>
            </a:r>
            <a:r>
              <a:rPr lang="vi-VN" sz="1800" smtClean="0">
                <a:latin typeface="+mn-lt"/>
              </a:rPr>
              <a:t>cả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các </a:t>
            </a:r>
            <a:r>
              <a:rPr lang="vi-VN" sz="1800">
                <a:latin typeface="+mn-lt"/>
              </a:rPr>
              <a:t>pixel trong vùng lân cận của pixel vào tương </a:t>
            </a:r>
            <a:r>
              <a:rPr lang="vi-VN" sz="1800">
                <a:latin typeface="+mn-lt"/>
              </a:rPr>
              <a:t>ứng </a:t>
            </a:r>
            <a:r>
              <a:rPr lang="vi-VN" sz="1800" smtClean="0">
                <a:latin typeface="+mn-lt"/>
              </a:rPr>
              <a:t>.</a:t>
            </a:r>
            <a:r>
              <a:rPr lang="en-US" sz="1800" smtClean="0">
                <a:latin typeface="+mn-lt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sz="1800" smtClean="0">
                <a:latin typeface="+mn-lt"/>
              </a:rPr>
              <a:t>Trong </a:t>
            </a:r>
            <a:r>
              <a:rPr lang="vi-VN" sz="1800">
                <a:latin typeface="+mn-lt"/>
              </a:rPr>
              <a:t>một ảnh nhị phân, nếu bất kì pixel nào có </a:t>
            </a:r>
            <a:r>
              <a:rPr lang="vi-VN" sz="1800">
                <a:latin typeface="+mn-lt"/>
              </a:rPr>
              <a:t>giá </a:t>
            </a:r>
            <a:r>
              <a:rPr lang="vi-VN" sz="1800" smtClean="0">
                <a:latin typeface="+mn-lt"/>
              </a:rPr>
              <a:t>trị</a:t>
            </a:r>
            <a:r>
              <a:rPr lang="en-US" sz="1800" smtClean="0">
                <a:latin typeface="+mn-lt"/>
              </a:rPr>
              <a:t> </a:t>
            </a:r>
            <a:r>
              <a:rPr lang="vi-VN" sz="1800" smtClean="0">
                <a:latin typeface="+mn-lt"/>
              </a:rPr>
              <a:t>1</a:t>
            </a:r>
            <a:r>
              <a:rPr lang="vi-VN" sz="1800">
                <a:latin typeface="+mn-lt"/>
              </a:rPr>
              <a:t>, pixel ra sẽ là </a:t>
            </a:r>
            <a:r>
              <a:rPr lang="vi-VN" sz="1800">
                <a:latin typeface="+mn-lt"/>
              </a:rPr>
              <a:t>1 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7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 smtClean="0"/>
              <a:t>4.1. Khái quát về biên và phân loại các kỹ thuật dò</a:t>
            </a:r>
            <a:br>
              <a:rPr lang="en-US" smtClean="0"/>
            </a:br>
            <a:r>
              <a:rPr lang="en-US" smtClean="0"/>
              <a:t>biên</a:t>
            </a:r>
            <a:br>
              <a:rPr lang="en-US" smtClean="0"/>
            </a:br>
            <a:r>
              <a:rPr lang="en-US" smtClean="0"/>
              <a:t>4.1.1. Giới thiệu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91771"/>
            <a:ext cx="6553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Phát </a:t>
            </a:r>
            <a:r>
              <a:rPr lang="vi-VN" sz="1600"/>
              <a:t>hiện biên trực tiếp: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Phương </a:t>
            </a:r>
            <a:r>
              <a:rPr lang="vi-VN" sz="1600"/>
              <a:t>pháp này làm nổi biên dựa vào biến thiên mức </a:t>
            </a:r>
            <a:r>
              <a:rPr lang="vi-VN" sz="1600"/>
              <a:t>xám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ảnh</a:t>
            </a:r>
            <a:r>
              <a:rPr lang="vi-VN" sz="160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Kỹ </a:t>
            </a:r>
            <a:r>
              <a:rPr lang="vi-VN" sz="1600"/>
              <a:t>thuật chủ yếu dùng để phát hiện biên là lấy đạo hàm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Đạo </a:t>
            </a:r>
            <a:r>
              <a:rPr lang="vi-VN" sz="1600"/>
              <a:t>hàm bậc nhất (gọi là kỹ thuật Gradient)(Đạo hàm bậc </a:t>
            </a:r>
            <a:r>
              <a:rPr lang="vi-VN" sz="1600"/>
              <a:t>nhất </a:t>
            </a:r>
            <a:r>
              <a:rPr lang="vi-VN" sz="1600" smtClean="0"/>
              <a:t>thể</a:t>
            </a:r>
            <a:r>
              <a:rPr lang="en-US" sz="1600" smtClean="0"/>
              <a:t> </a:t>
            </a:r>
            <a:r>
              <a:rPr lang="vi-VN" sz="1600" smtClean="0"/>
              <a:t>hiện </a:t>
            </a:r>
            <a:r>
              <a:rPr lang="vi-VN" sz="1600"/>
              <a:t>được cạnh dầy trong ảnh. Đạo hàm bậc nhất thể hiện tốt </a:t>
            </a:r>
            <a:r>
              <a:rPr lang="vi-VN" sz="1600"/>
              <a:t>bước </a:t>
            </a:r>
            <a:r>
              <a:rPr lang="vi-VN" sz="1600" smtClean="0"/>
              <a:t>nhảy</a:t>
            </a:r>
            <a:r>
              <a:rPr lang="en-US" sz="1600" smtClean="0"/>
              <a:t> </a:t>
            </a:r>
            <a:r>
              <a:rPr lang="vi-VN" sz="1600" smtClean="0"/>
              <a:t>lớn </a:t>
            </a:r>
            <a:r>
              <a:rPr lang="vi-VN" sz="1600"/>
              <a:t>của </a:t>
            </a:r>
            <a:r>
              <a:rPr lang="vi-VN" sz="1600"/>
              <a:t>mức </a:t>
            </a:r>
            <a:r>
              <a:rPr lang="vi-VN" sz="1600" smtClean="0"/>
              <a:t>xám)</a:t>
            </a: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Đạo </a:t>
            </a:r>
            <a:r>
              <a:rPr lang="vi-VN" sz="1600"/>
              <a:t>hàm bậc hai (gọi là kỹ thuật Laplace)(Đạo hàm bậc hai </a:t>
            </a:r>
            <a:r>
              <a:rPr lang="vi-VN" sz="1600"/>
              <a:t>thể </a:t>
            </a:r>
            <a:r>
              <a:rPr lang="vi-VN" sz="1600" smtClean="0"/>
              <a:t>hiện</a:t>
            </a:r>
            <a:r>
              <a:rPr lang="en-US" sz="1600" smtClean="0"/>
              <a:t> </a:t>
            </a:r>
            <a:r>
              <a:rPr lang="vi-VN" sz="1600" smtClean="0"/>
              <a:t>rõ </a:t>
            </a:r>
            <a:r>
              <a:rPr lang="vi-VN" sz="1600"/>
              <a:t>các chi tiết mịn hoặc điểm cô lập. Đạo hàm bậc hai có thể tạo ra </a:t>
            </a:r>
            <a:r>
              <a:rPr lang="vi-VN" sz="1600"/>
              <a:t>2 </a:t>
            </a:r>
            <a:r>
              <a:rPr lang="vi-VN" sz="1600" smtClean="0"/>
              <a:t>giá</a:t>
            </a:r>
            <a:r>
              <a:rPr lang="en-US" sz="1600" smtClean="0"/>
              <a:t> </a:t>
            </a:r>
            <a:r>
              <a:rPr lang="vi-VN" sz="1600" smtClean="0"/>
              <a:t>trị </a:t>
            </a:r>
            <a:r>
              <a:rPr lang="vi-VN" sz="1600"/>
              <a:t>tại thay đổi lớn trong mức xám)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Đạo </a:t>
            </a:r>
            <a:r>
              <a:rPr lang="vi-VN" sz="1600"/>
              <a:t>hàm bậc hai thường được dùng nhiều trong nâng cao </a:t>
            </a:r>
            <a:r>
              <a:rPr lang="vi-VN" sz="1600"/>
              <a:t>chất </a:t>
            </a:r>
            <a:r>
              <a:rPr lang="vi-VN" sz="1600" smtClean="0"/>
              <a:t>lượng</a:t>
            </a:r>
            <a:r>
              <a:rPr lang="en-US" sz="1600" smtClean="0"/>
              <a:t> </a:t>
            </a:r>
            <a:r>
              <a:rPr lang="vi-VN" sz="1600" smtClean="0"/>
              <a:t>ảnh </a:t>
            </a:r>
            <a:r>
              <a:rPr lang="vi-VN" sz="1600"/>
              <a:t>vì khả năng cải tiến các chi tiết mịn.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Phương </a:t>
            </a:r>
            <a:r>
              <a:rPr lang="vi-VN" sz="1600"/>
              <a:t>pháp này tương đối hiệu quả và ít chịu ảnh </a:t>
            </a:r>
            <a:r>
              <a:rPr lang="vi-VN" sz="1600"/>
              <a:t>hưởng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nhiễu </a:t>
            </a:r>
            <a:r>
              <a:rPr lang="vi-VN" sz="1600"/>
              <a:t>nếu biến đổi mức xám là đột ngột và ngược lại.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smtClean="0"/>
              <a:t>Kết </a:t>
            </a:r>
            <a:r>
              <a:rPr lang="vi-VN" sz="1600"/>
              <a:t>quả nhận được là ảnh biê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40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 smtClean="0"/>
              <a:t>4.1. Khái quát về biên và phân loại các kỹ thuật dò</a:t>
            </a:r>
            <a:br>
              <a:rPr lang="en-US" smtClean="0"/>
            </a:br>
            <a:r>
              <a:rPr lang="en-US" smtClean="0"/>
              <a:t>biên</a:t>
            </a:r>
            <a:br>
              <a:rPr lang="en-US" smtClean="0"/>
            </a:br>
            <a:r>
              <a:rPr lang="en-US" smtClean="0"/>
              <a:t>4.1.1. Giới thiệu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9490" y="1291771"/>
            <a:ext cx="655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Phát </a:t>
            </a:r>
            <a:r>
              <a:rPr lang="vi-V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hiện biên </a:t>
            </a:r>
            <a:r>
              <a:rPr lang="vi-V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gián </a:t>
            </a:r>
            <a:r>
              <a:rPr lang="vi-VN" sz="1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tiếp</a:t>
            </a:r>
            <a:endParaRPr lang="en-US" sz="16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Nếu </a:t>
            </a:r>
            <a:r>
              <a:rPr lang="vi-VN" sz="1600" b="1">
                <a:latin typeface="Times New Roman" panose="02020603050405020304" pitchFamily="18" charset="0"/>
              </a:rPr>
              <a:t>ảnh có thể được phân </a:t>
            </a:r>
            <a:r>
              <a:rPr lang="vi-VN" sz="1600" b="1">
                <a:latin typeface="Times New Roman" panose="02020603050405020304" pitchFamily="18" charset="0"/>
              </a:rPr>
              <a:t>vùng </a:t>
            </a:r>
            <a:r>
              <a:rPr lang="vi-VN" sz="1600" b="1" smtClean="0">
                <a:latin typeface="Times New Roman" panose="02020603050405020304" pitchFamily="18" charset="0"/>
              </a:rPr>
              <a:t>thì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ranh </a:t>
            </a:r>
            <a:r>
              <a:rPr lang="vi-VN" sz="1600" b="1">
                <a:latin typeface="Times New Roman" panose="02020603050405020304" pitchFamily="18" charset="0"/>
              </a:rPr>
              <a:t>giới giữa các vùng </a:t>
            </a:r>
            <a:r>
              <a:rPr lang="vi-VN" sz="1600" b="1">
                <a:latin typeface="Times New Roman" panose="02020603050405020304" pitchFamily="18" charset="0"/>
              </a:rPr>
              <a:t>là </a:t>
            </a:r>
            <a:r>
              <a:rPr lang="vi-VN" sz="1600" b="1" smtClean="0">
                <a:latin typeface="Times New Roman" panose="02020603050405020304" pitchFamily="18" charset="0"/>
              </a:rPr>
              <a:t>biên.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Có </a:t>
            </a:r>
            <a:r>
              <a:rPr lang="vi-VN" sz="1600" b="1">
                <a:latin typeface="Times New Roman" panose="02020603050405020304" pitchFamily="18" charset="0"/>
              </a:rPr>
              <a:t>thể dùng được trong </a:t>
            </a:r>
            <a:r>
              <a:rPr lang="vi-VN" sz="1600" b="1">
                <a:latin typeface="Times New Roman" panose="02020603050405020304" pitchFamily="18" charset="0"/>
              </a:rPr>
              <a:t>trường </a:t>
            </a:r>
            <a:r>
              <a:rPr lang="vi-VN" sz="1600" b="1" smtClean="0">
                <a:latin typeface="Times New Roman" panose="02020603050405020304" pitchFamily="18" charset="0"/>
              </a:rPr>
              <a:t>hợp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biến </a:t>
            </a:r>
            <a:r>
              <a:rPr lang="vi-VN" sz="1600" b="1">
                <a:latin typeface="Times New Roman" panose="02020603050405020304" pitchFamily="18" charset="0"/>
              </a:rPr>
              <a:t>thiên của mức xám </a:t>
            </a:r>
            <a:r>
              <a:rPr lang="vi-VN" sz="1600" b="1">
                <a:latin typeface="Times New Roman" panose="02020603050405020304" pitchFamily="18" charset="0"/>
              </a:rPr>
              <a:t>không </a:t>
            </a:r>
            <a:r>
              <a:rPr lang="vi-VN" sz="1600" b="1" smtClean="0">
                <a:latin typeface="Times New Roman" panose="02020603050405020304" pitchFamily="18" charset="0"/>
              </a:rPr>
              <a:t>đột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ngột.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Kết </a:t>
            </a:r>
            <a:r>
              <a:rPr lang="vi-VN" sz="1600" b="1">
                <a:latin typeface="Times New Roman" panose="02020603050405020304" pitchFamily="18" charset="0"/>
              </a:rPr>
              <a:t>quả là đường biên</a:t>
            </a:r>
            <a:r>
              <a:rPr lang="vi-VN" sz="1600" b="1">
                <a:latin typeface="Times New Roman" panose="02020603050405020304" pitchFamily="18" charset="0"/>
              </a:rPr>
              <a:t>.</a:t>
            </a:r>
            <a:r>
              <a:rPr lang="vi-VN" sz="1600"/>
              <a:t>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61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 smtClean="0"/>
              <a:t>4.1. Khái quát về biên và phân loại các kỹ thuật dò</a:t>
            </a:r>
            <a:br>
              <a:rPr lang="en-US" smtClean="0"/>
            </a:br>
            <a:r>
              <a:rPr lang="en-US" smtClean="0"/>
              <a:t>biên</a:t>
            </a:r>
            <a:br>
              <a:rPr lang="en-US" smtClean="0"/>
            </a:br>
            <a:r>
              <a:rPr lang="en-US" smtClean="0"/>
              <a:t>4.1.1. Giới thiệu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2230" y="1291771"/>
            <a:ext cx="66257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Quy </a:t>
            </a:r>
            <a:r>
              <a:rPr lang="vi-VN" sz="1800"/>
              <a:t>trình phát hiện biên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B1</a:t>
            </a:r>
            <a:r>
              <a:rPr lang="vi-VN" sz="1800"/>
              <a:t>. Khử </a:t>
            </a:r>
            <a:r>
              <a:rPr lang="vi-VN" sz="1800"/>
              <a:t>nhiễu </a:t>
            </a:r>
            <a:r>
              <a:rPr lang="vi-VN" sz="1800" smtClean="0"/>
              <a:t>ảnh</a:t>
            </a:r>
            <a:r>
              <a:rPr lang="en-US" sz="1800" smtClean="0"/>
              <a:t>: </a:t>
            </a:r>
            <a:r>
              <a:rPr lang="vi-VN" sz="1800" smtClean="0"/>
              <a:t>Vì </a:t>
            </a:r>
            <a:r>
              <a:rPr lang="vi-VN" sz="1800"/>
              <a:t>ảnh thu nhận thường có nhiễu, nên bước </a:t>
            </a:r>
            <a:r>
              <a:rPr lang="vi-VN" sz="1800"/>
              <a:t>đầu </a:t>
            </a:r>
            <a:r>
              <a:rPr lang="vi-VN" sz="1800" smtClean="0"/>
              <a:t>tiên</a:t>
            </a:r>
            <a:r>
              <a:rPr lang="en-US" sz="1800" smtClean="0"/>
              <a:t> </a:t>
            </a:r>
            <a:r>
              <a:rPr lang="vi-VN" sz="1800" smtClean="0"/>
              <a:t>là </a:t>
            </a:r>
            <a:r>
              <a:rPr lang="vi-VN" sz="1800"/>
              <a:t>phải khử nhiễu. việc khử nhiễu được thực </a:t>
            </a:r>
            <a:r>
              <a:rPr lang="vi-VN" sz="1800"/>
              <a:t>hiện </a:t>
            </a:r>
            <a:r>
              <a:rPr lang="vi-VN" sz="1800" smtClean="0"/>
              <a:t>bằng</a:t>
            </a:r>
            <a:r>
              <a:rPr lang="en-US" sz="1800" smtClean="0"/>
              <a:t> </a:t>
            </a:r>
            <a:r>
              <a:rPr lang="vi-VN" sz="1800" smtClean="0"/>
              <a:t>các </a:t>
            </a:r>
            <a:r>
              <a:rPr lang="vi-VN" sz="1800"/>
              <a:t>kỹ thuật khử nhiễu khác nhau.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B2</a:t>
            </a:r>
            <a:r>
              <a:rPr lang="vi-VN" sz="1800"/>
              <a:t>. Làm </a:t>
            </a:r>
            <a:r>
              <a:rPr lang="vi-VN" sz="1800"/>
              <a:t>nổi </a:t>
            </a:r>
            <a:r>
              <a:rPr lang="vi-VN" sz="1800" smtClean="0"/>
              <a:t>biên</a:t>
            </a:r>
            <a:r>
              <a:rPr lang="en-US" sz="1800" smtClean="0"/>
              <a:t>: </a:t>
            </a:r>
            <a:r>
              <a:rPr lang="vi-VN" sz="1800" smtClean="0"/>
              <a:t>Tiếp </a:t>
            </a:r>
            <a:r>
              <a:rPr lang="vi-VN" sz="1800"/>
              <a:t>theo là làm nổi biên bởi các toán tử đạo hàm.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B3</a:t>
            </a:r>
            <a:r>
              <a:rPr lang="vi-VN" sz="1800"/>
              <a:t>. Định vị </a:t>
            </a:r>
            <a:r>
              <a:rPr lang="vi-VN" sz="1800"/>
              <a:t>điểm </a:t>
            </a:r>
            <a:r>
              <a:rPr lang="vi-VN" sz="1800" smtClean="0"/>
              <a:t>biên</a:t>
            </a:r>
            <a:r>
              <a:rPr lang="en-US" sz="1800" smtClean="0"/>
              <a:t>: </a:t>
            </a:r>
            <a:r>
              <a:rPr lang="vi-VN" sz="1800" smtClean="0"/>
              <a:t>Vì </a:t>
            </a:r>
            <a:r>
              <a:rPr lang="vi-VN" sz="1800"/>
              <a:t>các kỹ thuật làm nổi biên có hiệu ứng phụ </a:t>
            </a:r>
            <a:r>
              <a:rPr lang="vi-VN" sz="1800"/>
              <a:t>là </a:t>
            </a:r>
            <a:r>
              <a:rPr lang="vi-VN" sz="1800" smtClean="0"/>
              <a:t>tang</a:t>
            </a:r>
            <a:r>
              <a:rPr lang="en-US" sz="1800" smtClean="0"/>
              <a:t> </a:t>
            </a:r>
            <a:r>
              <a:rPr lang="vi-VN" sz="1800" smtClean="0"/>
              <a:t>nhiễu</a:t>
            </a:r>
            <a:r>
              <a:rPr lang="vi-VN" sz="1800"/>
              <a:t>, do vậy sẽ có một số điểm biên giả cần loại bỏ.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B4</a:t>
            </a:r>
            <a:r>
              <a:rPr lang="vi-VN" sz="1800"/>
              <a:t>. Liên kết và trích </a:t>
            </a:r>
            <a:r>
              <a:rPr lang="vi-VN" sz="1800"/>
              <a:t>chọn </a:t>
            </a:r>
            <a:r>
              <a:rPr lang="vi-VN" sz="1800" smtClean="0"/>
              <a:t>biên</a:t>
            </a:r>
            <a:r>
              <a:rPr lang="en-US" sz="180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smtClean="0"/>
              <a:t>Phát </a:t>
            </a:r>
            <a:r>
              <a:rPr lang="vi-VN" sz="1800"/>
              <a:t>hiện biên và phân vùng ảnh là một bài toán </a:t>
            </a:r>
            <a:r>
              <a:rPr lang="vi-VN" sz="1800"/>
              <a:t>đối </a:t>
            </a:r>
            <a:r>
              <a:rPr lang="vi-VN" sz="1800" smtClean="0"/>
              <a:t>ngẫu.Vì </a:t>
            </a:r>
            <a:r>
              <a:rPr lang="vi-VN" sz="1800"/>
              <a:t>thế cũng có thể phát hiện biên thông qua </a:t>
            </a:r>
            <a:r>
              <a:rPr lang="vi-VN" sz="1800"/>
              <a:t>việc </a:t>
            </a:r>
            <a:r>
              <a:rPr lang="vi-VN" sz="1800" smtClean="0"/>
              <a:t>phân</a:t>
            </a:r>
            <a:r>
              <a:rPr lang="en-US" sz="1800" smtClean="0"/>
              <a:t> v</a:t>
            </a:r>
            <a:r>
              <a:rPr lang="vi-VN" sz="1800" smtClean="0"/>
              <a:t>ùng </a:t>
            </a:r>
            <a:r>
              <a:rPr lang="vi-VN" sz="1800"/>
              <a:t>ảnh.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930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biên Gradient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955" y="2345170"/>
            <a:ext cx="64570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smtClean="0">
                <a:latin typeface="Tahoma" panose="020B0604030504040204" pitchFamily="34" charset="0"/>
              </a:rPr>
              <a:t>Ảnh </a:t>
            </a:r>
            <a:r>
              <a:rPr lang="vi-VN" sz="1600">
                <a:latin typeface="Tahoma" panose="020B0604030504040204" pitchFamily="34" charset="0"/>
              </a:rPr>
              <a:t>gốc f(x,y) được đưa vào khối làm nổi </a:t>
            </a:r>
            <a:r>
              <a:rPr lang="vi-VN" sz="1600">
                <a:latin typeface="Tahoma" panose="020B0604030504040204" pitchFamily="34" charset="0"/>
              </a:rPr>
              <a:t>đường </a:t>
            </a:r>
            <a:r>
              <a:rPr lang="vi-VN" sz="1600" smtClean="0">
                <a:latin typeface="Tahoma" panose="020B0604030504040204" pitchFamily="34" charset="0"/>
              </a:rPr>
              <a:t>biên.</a:t>
            </a:r>
            <a:endParaRPr lang="en-US" sz="1600" smtClean="0">
              <a:latin typeface="FS Fabrizi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smtClean="0">
                <a:latin typeface="Tahoma" panose="020B0604030504040204" pitchFamily="34" charset="0"/>
              </a:rPr>
              <a:t>Ảnh </a:t>
            </a:r>
            <a:r>
              <a:rPr lang="vi-VN" sz="1600">
                <a:latin typeface="Tahoma" panose="020B0604030504040204" pitchFamily="34" charset="0"/>
              </a:rPr>
              <a:t>G(x,y) là ảnh gốc đã được tăng cường biên </a:t>
            </a:r>
            <a:r>
              <a:rPr lang="vi-VN" sz="1600">
                <a:latin typeface="Tahoma" panose="020B0604030504040204" pitchFamily="34" charset="0"/>
              </a:rPr>
              <a:t>độ </a:t>
            </a:r>
            <a:r>
              <a:rPr lang="vi-VN" sz="1600" smtClean="0">
                <a:latin typeface="Tahoma" panose="020B0604030504040204" pitchFamily="34" charset="0"/>
              </a:rPr>
              <a:t>đường</a:t>
            </a:r>
            <a:r>
              <a:rPr lang="en-US" sz="1600" smtClean="0">
                <a:latin typeface="FS Fabrizio" panose="02000000000000000000" pitchFamily="2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biên </a:t>
            </a:r>
            <a:r>
              <a:rPr lang="vi-VN" sz="1600">
                <a:latin typeface="Tahoma" panose="020B0604030504040204" pitchFamily="34" charset="0"/>
              </a:rPr>
              <a:t>giữa các </a:t>
            </a:r>
            <a:r>
              <a:rPr lang="vi-VN" sz="1600">
                <a:latin typeface="Tahoma" panose="020B0604030504040204" pitchFamily="34" charset="0"/>
              </a:rPr>
              <a:t>vùng </a:t>
            </a:r>
            <a:r>
              <a:rPr lang="vi-VN" sz="1600" smtClean="0">
                <a:latin typeface="Tahoma" panose="020B0604030504040204" pitchFamily="34" charset="0"/>
              </a:rPr>
              <a:t>ảnh.</a:t>
            </a:r>
            <a:endParaRPr lang="en-US" sz="1600" smtClean="0">
              <a:latin typeface="FS Fabrizi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smtClean="0">
                <a:latin typeface="Tahoma" panose="020B0604030504040204" pitchFamily="34" charset="0"/>
              </a:rPr>
              <a:t>Tại </a:t>
            </a:r>
            <a:r>
              <a:rPr lang="vi-VN" sz="1600">
                <a:latin typeface="Tahoma" panose="020B0604030504040204" pitchFamily="34" charset="0"/>
              </a:rPr>
              <a:t>khối so sánh, người ta so sánh giá trị các </a:t>
            </a:r>
            <a:r>
              <a:rPr lang="vi-VN" sz="1600">
                <a:latin typeface="Tahoma" panose="020B0604030504040204" pitchFamily="34" charset="0"/>
              </a:rPr>
              <a:t>điểm </a:t>
            </a:r>
            <a:r>
              <a:rPr lang="vi-VN" sz="1600" smtClean="0">
                <a:latin typeface="Tahoma" panose="020B0604030504040204" pitchFamily="34" charset="0"/>
              </a:rPr>
              <a:t>ảnh</a:t>
            </a:r>
            <a:r>
              <a:rPr lang="en-US" sz="1600" smtClean="0">
                <a:latin typeface="FS Fabrizio" panose="02000000000000000000" pitchFamily="2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G(x,y</a:t>
            </a:r>
            <a:r>
              <a:rPr lang="vi-VN" sz="1600">
                <a:latin typeface="Tahoma" panose="020B0604030504040204" pitchFamily="34" charset="0"/>
              </a:rPr>
              <a:t>) với mức ngưỡng T để xác định vị trí các </a:t>
            </a:r>
            <a:r>
              <a:rPr lang="vi-VN" sz="1600">
                <a:latin typeface="Tahoma" panose="020B0604030504040204" pitchFamily="34" charset="0"/>
              </a:rPr>
              <a:t>điểm </a:t>
            </a:r>
            <a:r>
              <a:rPr lang="vi-VN" sz="1600" smtClean="0">
                <a:latin typeface="Tahoma" panose="020B0604030504040204" pitchFamily="34" charset="0"/>
              </a:rPr>
              <a:t>có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mức </a:t>
            </a:r>
            <a:r>
              <a:rPr lang="vi-VN" sz="1600">
                <a:latin typeface="Tahoma" panose="020B0604030504040204" pitchFamily="34" charset="0"/>
              </a:rPr>
              <a:t>thay đổi độ chói lớn</a:t>
            </a:r>
            <a:r>
              <a:rPr lang="vi-VN" sz="1600">
                <a:latin typeface="Tahoma" panose="020B0604030504040204" pitchFamily="34" charset="0"/>
              </a:rPr>
              <a:t>.</a:t>
            </a:r>
            <a:r>
              <a:rPr lang="vi-VN" sz="1600"/>
              <a:t> </a:t>
            </a:r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6" y="1294478"/>
            <a:ext cx="5799818" cy="10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biên Gradient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70" y="1291771"/>
            <a:ext cx="4570053" cy="11811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899" y="2472963"/>
            <a:ext cx="6515099" cy="226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smtClean="0">
                <a:latin typeface="Tahoma" panose="020B0604030504040204" pitchFamily="34" charset="0"/>
              </a:rPr>
              <a:t>Việc </a:t>
            </a:r>
            <a:r>
              <a:rPr lang="vi-VN" sz="1600">
                <a:latin typeface="Tahoma" panose="020B0604030504040204" pitchFamily="34" charset="0"/>
              </a:rPr>
              <a:t>lựa chọn giá trị ngưỡng rất quan trọng </a:t>
            </a:r>
            <a:r>
              <a:rPr lang="vi-VN" sz="1600">
                <a:latin typeface="Tahoma" panose="020B0604030504040204" pitchFamily="34" charset="0"/>
              </a:rPr>
              <a:t>trong </a:t>
            </a:r>
            <a:r>
              <a:rPr lang="vi-VN" sz="1600" smtClean="0">
                <a:latin typeface="Tahoma" panose="020B0604030504040204" pitchFamily="34" charset="0"/>
              </a:rPr>
              <a:t>quá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trình </a:t>
            </a:r>
            <a:r>
              <a:rPr lang="vi-VN" sz="1600">
                <a:latin typeface="Tahoma" panose="020B0604030504040204" pitchFamily="34" charset="0"/>
              </a:rPr>
              <a:t>xác định </a:t>
            </a:r>
            <a:r>
              <a:rPr lang="vi-VN" sz="1600">
                <a:latin typeface="Tahoma" panose="020B0604030504040204" pitchFamily="34" charset="0"/>
              </a:rPr>
              <a:t>đường </a:t>
            </a:r>
            <a:r>
              <a:rPr lang="vi-VN" sz="1600" smtClean="0">
                <a:latin typeface="Tahoma" panose="020B0604030504040204" pitchFamily="34" charset="0"/>
              </a:rPr>
              <a:t>biên:</a:t>
            </a:r>
            <a:endParaRPr lang="en-US" sz="1600" smtClean="0">
              <a:latin typeface="Tahoma" panose="020B0604030504040204" pitchFamily="34" charset="0"/>
            </a:endParaRP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smtClean="0">
                <a:latin typeface="Tahoma" panose="020B0604030504040204" pitchFamily="34" charset="0"/>
              </a:rPr>
              <a:t>Khi </a:t>
            </a:r>
            <a:r>
              <a:rPr lang="vi-VN" sz="1600">
                <a:latin typeface="Tahoma" panose="020B0604030504040204" pitchFamily="34" charset="0"/>
              </a:rPr>
              <a:t>giá trị T quá cao, các đường biên có </a:t>
            </a:r>
            <a:r>
              <a:rPr lang="vi-VN" sz="1600">
                <a:latin typeface="Tahoma" panose="020B0604030504040204" pitchFamily="34" charset="0"/>
              </a:rPr>
              <a:t>độ </a:t>
            </a:r>
            <a:r>
              <a:rPr lang="vi-VN" sz="1600" smtClean="0">
                <a:latin typeface="Tahoma" panose="020B0604030504040204" pitchFamily="34" charset="0"/>
              </a:rPr>
              <a:t>tương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phản </a:t>
            </a:r>
            <a:r>
              <a:rPr lang="vi-VN" sz="1600">
                <a:latin typeface="Tahoma" panose="020B0604030504040204" pitchFamily="34" charset="0"/>
              </a:rPr>
              <a:t>thấp sẽ bị </a:t>
            </a:r>
            <a:r>
              <a:rPr lang="vi-VN" sz="1600">
                <a:latin typeface="Tahoma" panose="020B0604030504040204" pitchFamily="34" charset="0"/>
              </a:rPr>
              <a:t>mất </a:t>
            </a:r>
            <a:r>
              <a:rPr lang="vi-VN" sz="1600" smtClean="0">
                <a:latin typeface="Tahoma" panose="020B0604030504040204" pitchFamily="34" charset="0"/>
              </a:rPr>
              <a:t>đi.</a:t>
            </a:r>
            <a:endParaRPr lang="en-US" sz="1600" smtClean="0">
              <a:latin typeface="Tahoma" panose="020B0604030504040204" pitchFamily="34" charset="0"/>
            </a:endParaRP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smtClean="0">
                <a:latin typeface="Tahoma" panose="020B0604030504040204" pitchFamily="34" charset="0"/>
              </a:rPr>
              <a:t>Khi </a:t>
            </a:r>
            <a:r>
              <a:rPr lang="vi-VN" sz="1600">
                <a:latin typeface="Tahoma" panose="020B0604030504040204" pitchFamily="34" charset="0"/>
              </a:rPr>
              <a:t>T quá thấp, dễ xảy ra hiện tượng xác định </a:t>
            </a:r>
            <a:r>
              <a:rPr lang="vi-VN" sz="1600">
                <a:latin typeface="Tahoma" panose="020B0604030504040204" pitchFamily="34" charset="0"/>
              </a:rPr>
              <a:t>biên </a:t>
            </a:r>
            <a:r>
              <a:rPr lang="vi-VN" sz="1600" smtClean="0">
                <a:latin typeface="Tahoma" panose="020B0604030504040204" pitchFamily="34" charset="0"/>
              </a:rPr>
              <a:t>sai</a:t>
            </a:r>
            <a:r>
              <a:rPr lang="en-US" sz="1600" smtClean="0">
                <a:latin typeface="Tahoma" panose="020B0604030504040204" pitchFamily="34" charset="0"/>
              </a:rPr>
              <a:t> </a:t>
            </a:r>
            <a:r>
              <a:rPr lang="vi-VN" sz="1600" smtClean="0">
                <a:latin typeface="Tahoma" panose="020B0604030504040204" pitchFamily="34" charset="0"/>
              </a:rPr>
              <a:t>dưới </a:t>
            </a:r>
            <a:r>
              <a:rPr lang="vi-VN" sz="1600">
                <a:latin typeface="Tahoma" panose="020B0604030504040204" pitchFamily="34" charset="0"/>
              </a:rPr>
              <a:t>tác động của nhiễu</a:t>
            </a:r>
            <a:r>
              <a:rPr lang="vi-VN" sz="1600">
                <a:latin typeface="Tahoma" panose="020B0604030504040204" pitchFamily="34" charset="0"/>
              </a:rPr>
              <a:t>.</a:t>
            </a:r>
            <a:r>
              <a:rPr lang="vi-VN" sz="1600"/>
              <a:t>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2372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biên Gradient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028" y="1291771"/>
            <a:ext cx="6071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Phương pháp gradient là phương pháp dò biên cục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bộ dựa vào giá trị cực đại của đạo hàm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Gradient là một vector có thành phần hiển thị tốc độ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thay đổi giá trị điểm ảnh:</a:t>
            </a:r>
            <a:r>
              <a:rPr lang="vi-VN" sz="1600" smtClean="0"/>
              <a:t> 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437027" y="3543062"/>
            <a:ext cx="6232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 i="1" smtClean="0">
                <a:latin typeface="Times New Roman" panose="02020603050405020304" pitchFamily="18" charset="0"/>
              </a:rPr>
              <a:t>dx </a:t>
            </a:r>
            <a:r>
              <a:rPr lang="vi-VN" sz="1600" b="1">
                <a:latin typeface="Times New Roman" panose="02020603050405020304" pitchFamily="18" charset="0"/>
              </a:rPr>
              <a:t>và </a:t>
            </a:r>
            <a:r>
              <a:rPr lang="vi-VN" sz="1600" b="1" i="1">
                <a:latin typeface="Times New Roman" panose="02020603050405020304" pitchFamily="18" charset="0"/>
              </a:rPr>
              <a:t>dy </a:t>
            </a:r>
            <a:r>
              <a:rPr lang="vi-VN" sz="1600" b="1">
                <a:latin typeface="Times New Roman" panose="02020603050405020304" pitchFamily="18" charset="0"/>
              </a:rPr>
              <a:t>là khoảng cách theo hướng x</a:t>
            </a:r>
            <a:r>
              <a:rPr lang="vi-VN" sz="1600" b="1">
                <a:latin typeface="Times New Roman" panose="02020603050405020304" pitchFamily="18" charset="0"/>
              </a:rPr>
              <a:t>, </a:t>
            </a:r>
            <a:r>
              <a:rPr lang="vi-VN" sz="1600" b="1" smtClean="0">
                <a:latin typeface="Times New Roman" panose="02020603050405020304" pitchFamily="18" charset="0"/>
              </a:rPr>
              <a:t>y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b="1" smtClean="0">
                <a:latin typeface="Times New Roman" panose="02020603050405020304" pitchFamily="18" charset="0"/>
              </a:rPr>
              <a:t>Đây </a:t>
            </a:r>
            <a:r>
              <a:rPr lang="vi-VN" sz="1600" b="1">
                <a:latin typeface="Times New Roman" panose="02020603050405020304" pitchFamily="18" charset="0"/>
              </a:rPr>
              <a:t>là giá trị gần đúng vì trong tín hiệu rời rạc</a:t>
            </a:r>
            <a:r>
              <a:rPr lang="vi-VN" sz="1600" b="1">
                <a:latin typeface="Times New Roman" panose="02020603050405020304" pitchFamily="18" charset="0"/>
              </a:rPr>
              <a:t>, </a:t>
            </a:r>
            <a:r>
              <a:rPr lang="vi-VN" sz="1600" b="1" smtClean="0">
                <a:latin typeface="Times New Roman" panose="02020603050405020304" pitchFamily="18" charset="0"/>
              </a:rPr>
              <a:t>đạo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hàm </a:t>
            </a:r>
            <a:r>
              <a:rPr lang="vi-VN" sz="1600" b="1">
                <a:latin typeface="Times New Roman" panose="02020603050405020304" pitchFamily="18" charset="0"/>
              </a:rPr>
              <a:t>không tồn tại. Do vậy ta mô phỏng và lấy </a:t>
            </a:r>
            <a:r>
              <a:rPr lang="vi-VN" sz="1600" b="1">
                <a:latin typeface="Times New Roman" panose="02020603050405020304" pitchFamily="18" charset="0"/>
              </a:rPr>
              <a:t>xấp </a:t>
            </a:r>
            <a:r>
              <a:rPr lang="vi-VN" sz="1600" b="1" smtClean="0">
                <a:latin typeface="Times New Roman" panose="02020603050405020304" pitchFamily="18" charset="0"/>
              </a:rPr>
              <a:t>xỉ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đạo </a:t>
            </a:r>
            <a:r>
              <a:rPr lang="vi-VN" sz="1600" b="1">
                <a:latin typeface="Times New Roman" panose="02020603050405020304" pitchFamily="18" charset="0"/>
              </a:rPr>
              <a:t>hàm bằng nhân chập</a:t>
            </a:r>
            <a:r>
              <a:rPr lang="vi-VN" sz="1600" b="1">
                <a:latin typeface="Times New Roman" panose="02020603050405020304" pitchFamily="18" charset="0"/>
              </a:rPr>
              <a:t>.</a:t>
            </a:r>
            <a:r>
              <a:rPr lang="vi-VN" sz="1600"/>
              <a:t> 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85" y="2387943"/>
            <a:ext cx="3643032" cy="11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7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96" y="90191"/>
            <a:ext cx="6739803" cy="1201580"/>
          </a:xfrm>
        </p:spPr>
        <p:txBody>
          <a:bodyPr/>
          <a:lstStyle/>
          <a:p>
            <a:r>
              <a:rPr lang="en-US"/>
              <a:t>4.1. Khái quát về biên và phân loại các kỹ thuật dò</a:t>
            </a:r>
            <a:br>
              <a:rPr lang="en-US"/>
            </a:br>
            <a:r>
              <a:rPr lang="en-US"/>
              <a:t>biên</a:t>
            </a:r>
            <a:br>
              <a:rPr lang="en-US"/>
            </a:br>
            <a:r>
              <a:rPr lang="en-US"/>
              <a:t>4.1.2. Kỹ thuật phát hiện biên Gradient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59" y="1526435"/>
            <a:ext cx="2047875" cy="85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73" y="2712478"/>
            <a:ext cx="1403597" cy="10526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7371" y="1455838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</a:rPr>
              <a:t>Với </a:t>
            </a:r>
            <a:r>
              <a:rPr lang="en-US" sz="1800" b="1" i="1">
                <a:latin typeface="Times New Roman" panose="02020603050405020304" pitchFamily="18" charset="0"/>
              </a:rPr>
              <a:t>dx</a:t>
            </a:r>
            <a:r>
              <a:rPr lang="en-US" sz="1800" b="1">
                <a:latin typeface="Times New Roman" panose="02020603050405020304" pitchFamily="18" charset="0"/>
              </a:rPr>
              <a:t>=</a:t>
            </a:r>
            <a:r>
              <a:rPr lang="en-US" sz="1800" b="1" i="1">
                <a:latin typeface="Times New Roman" panose="02020603050405020304" pitchFamily="18" charset="0"/>
              </a:rPr>
              <a:t>dy</a:t>
            </a:r>
            <a:r>
              <a:rPr lang="en-US" sz="1800" b="1">
                <a:latin typeface="Times New Roman" panose="02020603050405020304" pitchFamily="18" charset="0"/>
              </a:rPr>
              <a:t>=1 ta </a:t>
            </a:r>
            <a:r>
              <a:rPr lang="en-US" sz="1800" b="1">
                <a:latin typeface="Times New Roman" panose="02020603050405020304" pitchFamily="18" charset="0"/>
              </a:rPr>
              <a:t>có</a:t>
            </a:r>
            <a:r>
              <a:rPr lang="en-US" sz="1800" b="1" smtClean="0">
                <a:latin typeface="Times New Roman" panose="02020603050405020304" pitchFamily="18" charset="0"/>
              </a:rPr>
              <a:t>:</a:t>
            </a: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477371" y="261834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800" b="1">
                <a:latin typeface="Times New Roman" panose="02020603050405020304" pitchFamily="18" charset="0"/>
              </a:rPr>
              <a:t>Ma trận nhân chập là</a:t>
            </a:r>
            <a:r>
              <a:rPr lang="fr-FR" sz="1800" b="1">
                <a:latin typeface="Times New Roman" panose="02020603050405020304" pitchFamily="18" charset="0"/>
              </a:rPr>
              <a:t>:</a:t>
            </a:r>
            <a:r>
              <a:rPr lang="fr-FR" sz="1800"/>
              <a:t> 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398634" y="3780860"/>
            <a:ext cx="6178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</a:rPr>
              <a:t>Chú ý rằng, tổng các hệ số trong mặt nạ đều </a:t>
            </a:r>
            <a:r>
              <a:rPr lang="en-US" sz="1800">
                <a:latin typeface="Times New Roman" panose="02020603050405020304" pitchFamily="18" charset="0"/>
              </a:rPr>
              <a:t>bằng </a:t>
            </a:r>
            <a:r>
              <a:rPr lang="en-US" sz="1800" smtClean="0">
                <a:latin typeface="Times New Roman" panose="02020603050405020304" pitchFamily="18" charset="0"/>
              </a:rPr>
              <a:t>0 (nghĩa </a:t>
            </a:r>
            <a:r>
              <a:rPr lang="en-US" sz="1800">
                <a:latin typeface="Times New Roman" panose="02020603050405020304" pitchFamily="18" charset="0"/>
              </a:rPr>
              <a:t>là đáp ứng của ảnh sẽ cho giá trị 0 trên </a:t>
            </a:r>
            <a:r>
              <a:rPr lang="en-US" sz="1800">
                <a:latin typeface="Times New Roman" panose="02020603050405020304" pitchFamily="18" charset="0"/>
              </a:rPr>
              <a:t>vùng </a:t>
            </a:r>
            <a:r>
              <a:rPr lang="en-US" sz="1800" smtClean="0">
                <a:latin typeface="Times New Roman" panose="02020603050405020304" pitchFamily="18" charset="0"/>
              </a:rPr>
              <a:t>có cấp </a:t>
            </a:r>
            <a:r>
              <a:rPr lang="en-US" sz="1800">
                <a:latin typeface="Times New Roman" panose="02020603050405020304" pitchFamily="18" charset="0"/>
              </a:rPr>
              <a:t>xám không thay đổi</a:t>
            </a:r>
            <a:r>
              <a:rPr lang="en-US" sz="1800">
                <a:latin typeface="Times New Roman" panose="02020603050405020304" pitchFamily="18" charset="0"/>
              </a:rPr>
              <a:t>)</a:t>
            </a:r>
            <a:r>
              <a:rPr lang="en-US" sz="1800"/>
              <a:t>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843270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ctiv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D0F5FF"/>
      </a:accent3>
      <a:accent4>
        <a:srgbClr val="6DB4F5"/>
      </a:accent4>
      <a:accent5>
        <a:srgbClr val="DAFBDD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ctive" id="{0E5ED355-4272-46B0-B632-4546AE95C060}" vid="{A30092B9-0EE1-41F5-84A4-EC5B9F297E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ThemeActive</Template>
  <TotalTime>123</TotalTime>
  <Words>2223</Words>
  <Application>Microsoft Office PowerPoint</Application>
  <PresentationFormat>Custom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Times New Roman</vt:lpstr>
      <vt:lpstr>FS Fabrizio</vt:lpstr>
      <vt:lpstr>Wingdings</vt:lpstr>
      <vt:lpstr>Tahoma</vt:lpstr>
      <vt:lpstr>Sitka Banner</vt:lpstr>
      <vt:lpstr>ThemeActive</vt:lpstr>
      <vt:lpstr>PowerPoint Presentation</vt:lpstr>
      <vt:lpstr>4.1. Khái quát về biên và phân loại các kỹ thuật dò biên 4.1.1. Giới thiệu</vt:lpstr>
      <vt:lpstr>4.1. Khái quát về biên và phân loại các kỹ thuật dò biên 4.1.1. Giới thiệu</vt:lpstr>
      <vt:lpstr>4.1. Khái quát về biên và phân loại các kỹ thuật dò biên 4.1.1. Giới thiệu</vt:lpstr>
      <vt:lpstr>4.1. Khái quát về biên và phân loại các kỹ thuật dò biên 4.1.1. Giới thiệu</vt:lpstr>
      <vt:lpstr>4.1. Khái quát về biên và phân loại các kỹ thuật dò biên 4.1.2. Kỹ thuật phát hiện biên Gradient</vt:lpstr>
      <vt:lpstr>4.1. Khái quát về biên và phân loại các kỹ thuật dò biên 4.1.2. Kỹ thuật phát hiện biên Gradient</vt:lpstr>
      <vt:lpstr>4.1. Khái quát về biên và phân loại các kỹ thuật dò biên 4.1.2. Kỹ thuật phát hiện biên Gradient</vt:lpstr>
      <vt:lpstr>4.1. Khái quát về biên và phân loại các kỹ thuật dò biên 4.1.2. Kỹ thuật phát hiện biên Gradient</vt:lpstr>
      <vt:lpstr>4.1. Khái quát về biên và phân loại các kỹ thuật dò biên 4.1.2. Kỹ thuật phát hiện biên Gradient 4.1.2.1. Kỹ thuật Prewitt  </vt:lpstr>
      <vt:lpstr>4.1. Khái quát về biên và phân loại các kỹ thuật dò biên 4.1.2. Kỹ thuật phát hiện biên Gradient 4.1.2.2. Kỹ thuật Sobel </vt:lpstr>
      <vt:lpstr>4.1. Khái quát về biên và phân loại các kỹ thuật dò biên 4.1.2. Kỹ thuật phát hiện biên Gradient 4.1.2.3. Kỹ thuật la bàn </vt:lpstr>
      <vt:lpstr>4.1. Khái quát về biên và phân loại các kỹ thuật dò biên 4.1.3. Kỹ thuật phát hiện biên Laplace</vt:lpstr>
      <vt:lpstr>4.1. Khái quát về biên và phân loại các kỹ thuật dò biên 4.1.3. Kỹ thuật phát hiện biên Laplace</vt:lpstr>
      <vt:lpstr>4.1. Khái quát về biên và phân loại các kỹ thuật dò biên 4.1.3. Kỹ thuật phát hiện biên Laplace</vt:lpstr>
      <vt:lpstr>4.1. Khái quát về biên và phân loại các kỹ thuật dò biên 4.1.4. Kỹ thuật Canny</vt:lpstr>
      <vt:lpstr>4.1. Khái quát về biên và phân loại các kỹ thuật dò biên 4.1.4. Kỹ thuật Canny</vt:lpstr>
      <vt:lpstr>4.1. Khái quát về biên và phân loại các kỹ thuật dò biên 4.1.4. Kỹ thuật Canny</vt:lpstr>
      <vt:lpstr>4.1. Khái quát về biên và phân loại các kỹ thuật dò biên 4.1.4. Kỹ thuật Canny</vt:lpstr>
      <vt:lpstr>4.1. Khái quát về biên và phân loại các kỹ thuật dò biên 4.1.4. Kỹ thuật Canny</vt:lpstr>
      <vt:lpstr>4.1. Khái quát về biên và phân loại các kỹ thuật dò biên 4.1.4. Kỹ thuật Canny</vt:lpstr>
      <vt:lpstr>4.2. Phương pháp phát hiện biên cục bộ </vt:lpstr>
      <vt:lpstr>4.3. Dò biên theo quy hoạch động </vt:lpstr>
      <vt:lpstr>4.3. Dò biên theo quy hoạch động </vt:lpstr>
      <vt:lpstr>4.3. Dò biên theo quy hoạch động </vt:lpstr>
      <vt:lpstr>4.3. Dò biên theo quy hoạch động 4.4.1. Các phép toán hình thái cơ bản </vt:lpstr>
      <vt:lpstr>4.3. Dò biên theo quy hoạch động 4.4.1. Các phép toán hình thái cơ bản </vt:lpstr>
      <vt:lpstr>4.3. Dò biên theo quy hoạch động 4.4.1. Các phép toán hình thái cơ bản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Đình Nguyên Nguyễn</dc:creator>
  <cp:lastModifiedBy>Đình Nguyên Nguyễn</cp:lastModifiedBy>
  <cp:revision>13</cp:revision>
  <dcterms:created xsi:type="dcterms:W3CDTF">2021-08-18T00:31:29Z</dcterms:created>
  <dcterms:modified xsi:type="dcterms:W3CDTF">2021-08-18T02:35:05Z</dcterms:modified>
</cp:coreProperties>
</file>