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195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17380-CA50-413D-B34B-8B439E43AB52}" type="datetimeFigureOut">
              <a:rPr lang="en-US" smtClean="0"/>
              <a:t>26/08/2021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A977-D542-4F98-B7DF-D821414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1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AC6E-5F23-40B8-8E83-F51989F41E01}" type="datetimeFigureOut">
              <a:rPr lang="en-US" smtClean="0"/>
              <a:t>26/08/2021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BA533-8968-4C44-8CF6-6099C9A2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8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6743" y="100076"/>
            <a:ext cx="4350512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8444-D625-4B4D-8CA0-BFBA70C823D2}" type="datetime1">
              <a:rPr lang="en-US" smtClean="0"/>
              <a:t>26/08/2021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552C-FFEB-4E7B-A877-624995325F65}" type="datetime1">
              <a:rPr lang="en-US" smtClean="0"/>
              <a:t>26/08/2021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0D94-49E0-40CB-9E36-8B6D943C8BBF}" type="datetime1">
              <a:rPr lang="en-US" smtClean="0"/>
              <a:t>26/08/2021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B1E47-E270-4D1E-B5C0-B316EE3335E9}" type="datetime1">
              <a:rPr lang="en-US" smtClean="0"/>
              <a:t>26/08/2021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0" y="10875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0" y="719328"/>
                </a:moveTo>
                <a:lnTo>
                  <a:pt x="9144000" y="719328"/>
                </a:lnTo>
                <a:lnTo>
                  <a:pt x="914400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25908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634" y="100076"/>
            <a:ext cx="838073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634" y="1179827"/>
            <a:ext cx="8380730" cy="4525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AFD1-B53C-4FEB-B746-2773654BD543}" type="datetime1">
              <a:rPr lang="en-US" smtClean="0"/>
              <a:t>26/08/2021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52664" y="6441564"/>
            <a:ext cx="83312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826168" y="6322422"/>
            <a:ext cx="3491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latin typeface="UTM Yves KT" panose="02040603050506020204" pitchFamily="18" charset="0"/>
              </a:rPr>
              <a:t>Biên soạn: Nguyễn Đình Nguyên</a:t>
            </a:r>
            <a:endParaRPr lang="en-US" sz="1800">
              <a:latin typeface="UTM Yves KT" panose="0204060305050602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sldNum="0" hdr="0" ftr="0" dt="0"/>
  <p:txStyles>
    <p:titleStyle>
      <a:lvl1pPr algn="ctr">
        <a:lnSpc>
          <a:spcPct val="150000"/>
        </a:lnSpc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5079" y="1752600"/>
            <a:ext cx="659384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CHƯƠNG</a:t>
            </a:r>
            <a:r>
              <a:rPr sz="4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8000"/>
                </a:solidFill>
                <a:latin typeface="Times New Roman"/>
                <a:cs typeface="Times New Roman"/>
              </a:rPr>
              <a:t>5: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CÁC PHƯƠNG </a:t>
            </a:r>
            <a:r>
              <a:rPr sz="4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PHÁP PHÂN  </a:t>
            </a:r>
            <a:r>
              <a:rPr sz="4000" b="1" spc="-15" dirty="0">
                <a:solidFill>
                  <a:srgbClr val="008000"/>
                </a:solidFill>
                <a:latin typeface="Times New Roman"/>
                <a:cs typeface="Times New Roman"/>
              </a:rPr>
              <a:t>VÙNG</a:t>
            </a:r>
            <a:r>
              <a:rPr sz="40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ẢNH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8537" y="4795445"/>
            <a:ext cx="608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UTM Yves KT" panose="02040603050506020204" pitchFamily="18" charset="0"/>
              </a:rPr>
              <a:t>Biên soạn: Nguyễn Đình Nguyên</a:t>
            </a:r>
            <a:endParaRPr lang="en-US" sz="3200">
              <a:latin typeface="UTM Yves KT" panose="02040603050506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90852"/>
            <a:ext cx="8074659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7620" indent="-457834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Thuật toán </a:t>
            </a:r>
            <a:r>
              <a:rPr sz="3200" b="1" dirty="0">
                <a:latin typeface="Times New Roman"/>
                <a:cs typeface="Times New Roman"/>
              </a:rPr>
              <a:t>lặp </a:t>
            </a:r>
            <a:r>
              <a:rPr sz="3200" b="1" spc="-5" dirty="0">
                <a:latin typeface="Times New Roman"/>
                <a:cs typeface="Times New Roman"/>
              </a:rPr>
              <a:t>do Ridler và </a:t>
            </a:r>
            <a:r>
              <a:rPr sz="3200" b="1" dirty="0">
                <a:latin typeface="Times New Roman"/>
                <a:cs typeface="Times New Roman"/>
              </a:rPr>
              <a:t>Calvard </a:t>
            </a:r>
            <a:r>
              <a:rPr sz="3200" b="1" spc="-5" dirty="0">
                <a:latin typeface="Times New Roman"/>
                <a:cs typeface="Times New Roman"/>
              </a:rPr>
              <a:t>đưa  </a:t>
            </a:r>
            <a:r>
              <a:rPr sz="3200" b="1" dirty="0">
                <a:latin typeface="Times New Roman"/>
                <a:cs typeface="Times New Roman"/>
              </a:rPr>
              <a:t>ra.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dirty="0">
                <a:latin typeface="Times New Roman"/>
                <a:cs typeface="Times New Roman"/>
              </a:rPr>
              <a:t>Đồ </a:t>
            </a:r>
            <a:r>
              <a:rPr sz="3200" b="1" spc="-5" dirty="0">
                <a:latin typeface="Times New Roman"/>
                <a:cs typeface="Times New Roman"/>
              </a:rPr>
              <a:t>thị tần </a:t>
            </a:r>
            <a:r>
              <a:rPr sz="3200" b="1" spc="-10" dirty="0">
                <a:latin typeface="Times New Roman"/>
                <a:cs typeface="Times New Roman"/>
              </a:rPr>
              <a:t>xuất </a:t>
            </a:r>
            <a:r>
              <a:rPr sz="3200" b="1" spc="-5" dirty="0">
                <a:latin typeface="Times New Roman"/>
                <a:cs typeface="Times New Roman"/>
              </a:rPr>
              <a:t>được </a:t>
            </a:r>
            <a:r>
              <a:rPr sz="3200" b="1" dirty="0">
                <a:latin typeface="Times New Roman"/>
                <a:cs typeface="Times New Roman"/>
              </a:rPr>
              <a:t>chia </a:t>
            </a:r>
            <a:r>
              <a:rPr sz="3200" b="1" spc="-5" dirty="0">
                <a:latin typeface="Times New Roman"/>
                <a:cs typeface="Times New Roman"/>
              </a:rPr>
              <a:t>ra </a:t>
            </a:r>
            <a:r>
              <a:rPr sz="3200" b="1" dirty="0">
                <a:latin typeface="Times New Roman"/>
                <a:cs typeface="Times New Roman"/>
              </a:rPr>
              <a:t>làm 2 </a:t>
            </a:r>
            <a:r>
              <a:rPr sz="3200" b="1" spc="-5" dirty="0">
                <a:latin typeface="Times New Roman"/>
                <a:cs typeface="Times New Roman"/>
              </a:rPr>
              <a:t>đoạn  bằng một giá trị ngưỡng </a:t>
            </a:r>
            <a:r>
              <a:rPr sz="3200" b="1" dirty="0">
                <a:latin typeface="Times New Roman"/>
                <a:cs typeface="Times New Roman"/>
              </a:rPr>
              <a:t>θ(0), </a:t>
            </a:r>
            <a:r>
              <a:rPr sz="3200" b="1" spc="-5" dirty="0">
                <a:latin typeface="Times New Roman"/>
                <a:cs typeface="Times New Roman"/>
              </a:rPr>
              <a:t>giá </a:t>
            </a:r>
            <a:r>
              <a:rPr sz="3200" b="1" dirty="0">
                <a:latin typeface="Times New Roman"/>
                <a:cs typeface="Times New Roman"/>
              </a:rPr>
              <a:t>trị </a:t>
            </a:r>
            <a:r>
              <a:rPr sz="3200" b="1" spc="-5" dirty="0">
                <a:latin typeface="Times New Roman"/>
                <a:cs typeface="Times New Roman"/>
              </a:rPr>
              <a:t>này </a:t>
            </a:r>
            <a:r>
              <a:rPr sz="3200" b="1" spc="-20" dirty="0">
                <a:latin typeface="Times New Roman"/>
                <a:cs typeface="Times New Roman"/>
              </a:rPr>
              <a:t>là  </a:t>
            </a:r>
            <a:r>
              <a:rPr sz="3200" b="1" dirty="0">
                <a:latin typeface="Times New Roman"/>
                <a:cs typeface="Times New Roman"/>
              </a:rPr>
              <a:t>giá trị </a:t>
            </a:r>
            <a:r>
              <a:rPr sz="3200" b="1" spc="-5" dirty="0">
                <a:latin typeface="Times New Roman"/>
                <a:cs typeface="Times New Roman"/>
              </a:rPr>
              <a:t>nằm giữa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thang </a:t>
            </a:r>
            <a:r>
              <a:rPr sz="3200" b="1" dirty="0">
                <a:latin typeface="Times New Roman"/>
                <a:cs typeface="Times New Roman"/>
              </a:rPr>
              <a:t>tần </a:t>
            </a:r>
            <a:r>
              <a:rPr sz="3200" b="1" spc="-5" dirty="0">
                <a:latin typeface="Times New Roman"/>
                <a:cs typeface="Times New Roman"/>
              </a:rPr>
              <a:t>suất của  ảnh.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7261" y="752983"/>
            <a:ext cx="4188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5.2.2. Thuật toán </a:t>
            </a:r>
            <a:r>
              <a:rPr sz="2800" dirty="0">
                <a:solidFill>
                  <a:srgbClr val="FF0000"/>
                </a:solidFill>
              </a:rPr>
              <a:t>đẳng</a:t>
            </a:r>
            <a:r>
              <a:rPr sz="2800" spc="20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điệu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213100" y="4064000"/>
            <a:ext cx="491490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857757"/>
            <a:ext cx="80733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Giá </a:t>
            </a:r>
            <a:r>
              <a:rPr sz="3200" b="1" spc="-5" dirty="0">
                <a:latin typeface="Times New Roman"/>
                <a:cs typeface="Times New Roman"/>
              </a:rPr>
              <a:t>trị trung </a:t>
            </a:r>
            <a:r>
              <a:rPr sz="3200" b="1" spc="-10" dirty="0">
                <a:latin typeface="Times New Roman"/>
                <a:cs typeface="Times New Roman"/>
              </a:rPr>
              <a:t>bình </a:t>
            </a:r>
            <a:r>
              <a:rPr sz="3200" b="1" dirty="0">
                <a:latin typeface="Times New Roman"/>
                <a:cs typeface="Times New Roman"/>
              </a:rPr>
              <a:t>mẫu </a:t>
            </a:r>
            <a:r>
              <a:rPr sz="3200" b="1" spc="-5" dirty="0">
                <a:latin typeface="Times New Roman"/>
                <a:cs typeface="Times New Roman"/>
              </a:rPr>
              <a:t>m(f,0) của đối </a:t>
            </a:r>
            <a:r>
              <a:rPr sz="3200" b="1" dirty="0">
                <a:latin typeface="Times New Roman"/>
                <a:cs typeface="Times New Roman"/>
              </a:rPr>
              <a:t>tượng  và</a:t>
            </a:r>
            <a:r>
              <a:rPr sz="3200" b="1" spc="20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m(b,0)</a:t>
            </a:r>
            <a:r>
              <a:rPr sz="3200" b="1" spc="20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của</a:t>
            </a:r>
            <a:r>
              <a:rPr sz="3200" b="1" spc="1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nền</a:t>
            </a:r>
            <a:r>
              <a:rPr sz="3200" b="1" spc="204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được</a:t>
            </a:r>
            <a:r>
              <a:rPr sz="3200" b="1" spc="1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tính</a:t>
            </a:r>
            <a:r>
              <a:rPr sz="3200" b="1" spc="1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toán</a:t>
            </a:r>
            <a:r>
              <a:rPr sz="3200" b="1" spc="1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theo</a:t>
            </a:r>
            <a:r>
              <a:rPr sz="3200" b="1" spc="2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công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833499"/>
            <a:ext cx="948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thức: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6803" y="3315158"/>
            <a:ext cx="2202815" cy="0"/>
          </a:xfrm>
          <a:custGeom>
            <a:avLst/>
            <a:gdLst/>
            <a:ahLst/>
            <a:cxnLst/>
            <a:rect l="l" t="t" r="r" b="b"/>
            <a:pathLst>
              <a:path w="2202815">
                <a:moveTo>
                  <a:pt x="0" y="0"/>
                </a:moveTo>
                <a:lnTo>
                  <a:pt x="2202512" y="0"/>
                </a:lnTo>
              </a:path>
            </a:pathLst>
          </a:custGeom>
          <a:ln w="18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6118" y="3297285"/>
            <a:ext cx="644525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i="1" spc="15" dirty="0">
                <a:latin typeface="Times New Roman"/>
                <a:cs typeface="Times New Roman"/>
              </a:rPr>
              <a:t>G</a:t>
            </a:r>
            <a:r>
              <a:rPr sz="1950" i="1" spc="-265" dirty="0">
                <a:latin typeface="Times New Roman"/>
                <a:cs typeface="Times New Roman"/>
              </a:rPr>
              <a:t> </a:t>
            </a:r>
            <a:r>
              <a:rPr sz="1950" spc="-40" dirty="0">
                <a:latin typeface="Times New Roman"/>
                <a:cs typeface="Times New Roman"/>
              </a:rPr>
              <a:t>max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3309" y="2092316"/>
            <a:ext cx="643255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i="1" spc="15" dirty="0">
                <a:latin typeface="Times New Roman"/>
                <a:cs typeface="Times New Roman"/>
              </a:rPr>
              <a:t>G</a:t>
            </a:r>
            <a:r>
              <a:rPr sz="1950" i="1" spc="-270" dirty="0">
                <a:latin typeface="Times New Roman"/>
                <a:cs typeface="Times New Roman"/>
              </a:rPr>
              <a:t> </a:t>
            </a:r>
            <a:r>
              <a:rPr sz="1950" spc="-40" dirty="0">
                <a:latin typeface="Times New Roman"/>
                <a:cs typeface="Times New Roman"/>
              </a:rPr>
              <a:t>max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0803" y="2942295"/>
            <a:ext cx="908685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i="1" spc="10" dirty="0">
                <a:latin typeface="Times New Roman"/>
                <a:cs typeface="Times New Roman"/>
              </a:rPr>
              <a:t>g</a:t>
            </a:r>
            <a:r>
              <a:rPr sz="1950" i="1" spc="-27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</a:t>
            </a:r>
            <a:r>
              <a:rPr sz="1950" i="1" spc="40" dirty="0">
                <a:latin typeface="Times New Roman"/>
                <a:cs typeface="Times New Roman"/>
              </a:rPr>
              <a:t>G</a:t>
            </a:r>
            <a:r>
              <a:rPr sz="1950" i="1" spc="-24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min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646" y="3339636"/>
            <a:ext cx="1372870" cy="80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7650" spc="-15" baseline="-8714" dirty="0">
                <a:latin typeface="Symbol"/>
                <a:cs typeface="Symbol"/>
              </a:rPr>
              <a:t></a:t>
            </a:r>
            <a:r>
              <a:rPr sz="7650" spc="-1312" baseline="-8714" dirty="0">
                <a:latin typeface="Times New Roman"/>
                <a:cs typeface="Times New Roman"/>
              </a:rPr>
              <a:t> </a:t>
            </a:r>
            <a:r>
              <a:rPr sz="3400" i="1" spc="135" dirty="0">
                <a:latin typeface="Times New Roman"/>
                <a:cs typeface="Times New Roman"/>
              </a:rPr>
              <a:t>h</a:t>
            </a:r>
            <a:r>
              <a:rPr sz="3400" spc="135" dirty="0">
                <a:latin typeface="Times New Roman"/>
                <a:cs typeface="Times New Roman"/>
              </a:rPr>
              <a:t>(</a:t>
            </a:r>
            <a:r>
              <a:rPr sz="3400" i="1" spc="135" dirty="0">
                <a:latin typeface="Times New Roman"/>
                <a:cs typeface="Times New Roman"/>
              </a:rPr>
              <a:t>g</a:t>
            </a:r>
            <a:r>
              <a:rPr sz="3400" spc="135" dirty="0"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8846" y="2134666"/>
            <a:ext cx="1978025" cy="80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7650" spc="-15" baseline="-8714" dirty="0">
                <a:latin typeface="Symbol"/>
                <a:cs typeface="Symbol"/>
              </a:rPr>
              <a:t></a:t>
            </a:r>
            <a:r>
              <a:rPr sz="7650" spc="-1042" baseline="-8714" dirty="0">
                <a:latin typeface="Times New Roman"/>
                <a:cs typeface="Times New Roman"/>
              </a:rPr>
              <a:t> </a:t>
            </a:r>
            <a:r>
              <a:rPr sz="3400" i="1" spc="-10" dirty="0">
                <a:latin typeface="Times New Roman"/>
                <a:cs typeface="Times New Roman"/>
              </a:rPr>
              <a:t>g</a:t>
            </a:r>
            <a:r>
              <a:rPr sz="3400" i="1" spc="-285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Symbol"/>
                <a:cs typeface="Symbol"/>
              </a:rPr>
              <a:t></a:t>
            </a:r>
            <a:r>
              <a:rPr sz="3400" spc="-395" dirty="0">
                <a:latin typeface="Times New Roman"/>
                <a:cs typeface="Times New Roman"/>
              </a:rPr>
              <a:t> </a:t>
            </a:r>
            <a:r>
              <a:rPr sz="3400" i="1" spc="135" dirty="0">
                <a:latin typeface="Times New Roman"/>
                <a:cs typeface="Times New Roman"/>
              </a:rPr>
              <a:t>h</a:t>
            </a:r>
            <a:r>
              <a:rPr sz="3400" spc="135" dirty="0">
                <a:latin typeface="Times New Roman"/>
                <a:cs typeface="Times New Roman"/>
              </a:rPr>
              <a:t>(</a:t>
            </a:r>
            <a:r>
              <a:rPr sz="3400" i="1" spc="135" dirty="0">
                <a:latin typeface="Times New Roman"/>
                <a:cs typeface="Times New Roman"/>
              </a:rPr>
              <a:t>g</a:t>
            </a:r>
            <a:r>
              <a:rPr sz="3400" spc="135" dirty="0"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0628" y="2052827"/>
            <a:ext cx="2379345" cy="2524125"/>
          </a:xfrm>
          <a:custGeom>
            <a:avLst/>
            <a:gdLst/>
            <a:ahLst/>
            <a:cxnLst/>
            <a:rect l="l" t="t" r="r" b="b"/>
            <a:pathLst>
              <a:path w="2379345" h="2524125">
                <a:moveTo>
                  <a:pt x="0" y="2523744"/>
                </a:moveTo>
                <a:lnTo>
                  <a:pt x="2378964" y="2523744"/>
                </a:lnTo>
                <a:lnTo>
                  <a:pt x="2378964" y="0"/>
                </a:lnTo>
                <a:lnTo>
                  <a:pt x="0" y="0"/>
                </a:lnTo>
                <a:lnTo>
                  <a:pt x="0" y="25237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5440" y="4147276"/>
            <a:ext cx="7799070" cy="1922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3365" algn="ctr">
              <a:lnSpc>
                <a:spcPct val="100000"/>
              </a:lnSpc>
              <a:spcBef>
                <a:spcPts val="130"/>
              </a:spcBef>
            </a:pPr>
            <a:r>
              <a:rPr sz="1950" i="1" spc="10" dirty="0">
                <a:latin typeface="Times New Roman"/>
                <a:cs typeface="Times New Roman"/>
              </a:rPr>
              <a:t>g</a:t>
            </a:r>
            <a:r>
              <a:rPr sz="1950" i="1" spc="-24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</a:t>
            </a:r>
            <a:r>
              <a:rPr sz="1950" i="1" spc="40" dirty="0">
                <a:latin typeface="Times New Roman"/>
                <a:cs typeface="Times New Roman"/>
              </a:rPr>
              <a:t>G</a:t>
            </a:r>
            <a:r>
              <a:rPr sz="1950" i="1" spc="-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min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1745"/>
              </a:spcBef>
            </a:pPr>
            <a:r>
              <a:rPr sz="2800" b="1" spc="-10" dirty="0">
                <a:latin typeface="Times New Roman"/>
                <a:cs typeface="Times New Roman"/>
              </a:rPr>
              <a:t>m(f,k) được </a:t>
            </a:r>
            <a:r>
              <a:rPr sz="2800" b="1" dirty="0">
                <a:latin typeface="Times New Roman"/>
                <a:cs typeface="Times New Roman"/>
              </a:rPr>
              <a:t>tính </a:t>
            </a:r>
            <a:r>
              <a:rPr sz="2800" b="1" spc="-5" dirty="0">
                <a:latin typeface="Times New Roman"/>
                <a:cs typeface="Times New Roman"/>
              </a:rPr>
              <a:t>với Gmin = 0 </a:t>
            </a:r>
            <a:r>
              <a:rPr sz="2800" b="1" dirty="0">
                <a:latin typeface="Times New Roman"/>
                <a:cs typeface="Times New Roman"/>
              </a:rPr>
              <a:t>và </a:t>
            </a:r>
            <a:r>
              <a:rPr sz="2800" b="1" spc="-5" dirty="0">
                <a:latin typeface="Times New Roman"/>
                <a:cs typeface="Times New Roman"/>
              </a:rPr>
              <a:t>Gmax = </a:t>
            </a:r>
            <a:r>
              <a:rPr sz="2800" b="1" spc="-15" dirty="0">
                <a:latin typeface="Times New Roman"/>
                <a:cs typeface="Times New Roman"/>
              </a:rPr>
              <a:t>θ(k)  </a:t>
            </a:r>
            <a:r>
              <a:rPr sz="2800" b="1" spc="-10" dirty="0">
                <a:latin typeface="Times New Roman"/>
                <a:cs typeface="Times New Roman"/>
              </a:rPr>
              <a:t>m(b,k) được </a:t>
            </a:r>
            <a:r>
              <a:rPr sz="2800" b="1" dirty="0">
                <a:latin typeface="Times New Roman"/>
                <a:cs typeface="Times New Roman"/>
              </a:rPr>
              <a:t>tính </a:t>
            </a:r>
            <a:r>
              <a:rPr sz="2800" b="1" spc="-5" dirty="0">
                <a:latin typeface="Times New Roman"/>
                <a:cs typeface="Times New Roman"/>
              </a:rPr>
              <a:t>với Gmin = θ(k)+1và Gmax =</a:t>
            </a:r>
            <a:r>
              <a:rPr sz="2800" b="1" spc="1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255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57757"/>
            <a:ext cx="5631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imes New Roman"/>
                <a:cs typeface="Times New Roman"/>
              </a:rPr>
              <a:t>Ngưỡng θ(k) được </a:t>
            </a:r>
            <a:r>
              <a:rPr sz="3200" b="1" dirty="0">
                <a:latin typeface="Times New Roman"/>
                <a:cs typeface="Times New Roman"/>
              </a:rPr>
              <a:t>tính </a:t>
            </a:r>
            <a:r>
              <a:rPr sz="3200" b="1" spc="-5" dirty="0">
                <a:latin typeface="Times New Roman"/>
                <a:cs typeface="Times New Roman"/>
              </a:rPr>
              <a:t>như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9376" y="2491423"/>
            <a:ext cx="3483610" cy="0"/>
          </a:xfrm>
          <a:custGeom>
            <a:avLst/>
            <a:gdLst/>
            <a:ahLst/>
            <a:cxnLst/>
            <a:rect l="l" t="t" r="r" b="b"/>
            <a:pathLst>
              <a:path w="3483609">
                <a:moveTo>
                  <a:pt x="0" y="0"/>
                </a:moveTo>
                <a:lnTo>
                  <a:pt x="3483580" y="0"/>
                </a:lnTo>
              </a:path>
            </a:pathLst>
          </a:custGeom>
          <a:ln w="22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8665" y="1748670"/>
            <a:ext cx="5618480" cy="668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300" b="0" i="1" spc="-82" baseline="-33730" dirty="0">
                <a:latin typeface="Symbol"/>
                <a:cs typeface="Symbol"/>
              </a:rPr>
              <a:t></a:t>
            </a:r>
            <a:r>
              <a:rPr sz="6300" b="0" i="1" spc="-862" baseline="-33730" dirty="0">
                <a:latin typeface="Times New Roman"/>
                <a:cs typeface="Times New Roman"/>
              </a:rPr>
              <a:t> </a:t>
            </a:r>
            <a:r>
              <a:rPr sz="6000" b="0" spc="104" baseline="-35416" dirty="0">
                <a:latin typeface="Times New Roman"/>
                <a:cs typeface="Times New Roman"/>
              </a:rPr>
              <a:t>(</a:t>
            </a:r>
            <a:r>
              <a:rPr sz="6000" b="0" i="1" spc="104" baseline="-35416" dirty="0">
                <a:latin typeface="Times New Roman"/>
                <a:cs typeface="Times New Roman"/>
              </a:rPr>
              <a:t>k</a:t>
            </a:r>
            <a:r>
              <a:rPr sz="6000" b="0" i="1" spc="-7" baseline="-35416" dirty="0">
                <a:latin typeface="Times New Roman"/>
                <a:cs typeface="Times New Roman"/>
              </a:rPr>
              <a:t> </a:t>
            </a:r>
            <a:r>
              <a:rPr sz="6000" b="0" spc="44" baseline="-35416" dirty="0">
                <a:latin typeface="Symbol"/>
                <a:cs typeface="Symbol"/>
              </a:rPr>
              <a:t></a:t>
            </a:r>
            <a:r>
              <a:rPr sz="6000" b="0" spc="44" baseline="-35416" dirty="0">
                <a:latin typeface="Times New Roman"/>
                <a:cs typeface="Times New Roman"/>
              </a:rPr>
              <a:t>1)</a:t>
            </a:r>
            <a:r>
              <a:rPr sz="6000" b="0" spc="-232" baseline="-35416" dirty="0">
                <a:latin typeface="Times New Roman"/>
                <a:cs typeface="Times New Roman"/>
              </a:rPr>
              <a:t> </a:t>
            </a:r>
            <a:r>
              <a:rPr sz="6000" b="0" spc="82" baseline="-35416" dirty="0">
                <a:latin typeface="Symbol"/>
                <a:cs typeface="Symbol"/>
              </a:rPr>
              <a:t></a:t>
            </a:r>
            <a:r>
              <a:rPr sz="6000" b="0" spc="270" baseline="-35416" dirty="0">
                <a:latin typeface="Times New Roman"/>
                <a:cs typeface="Times New Roman"/>
              </a:rPr>
              <a:t> </a:t>
            </a:r>
            <a:r>
              <a:rPr sz="4000" b="0" i="1" spc="40" dirty="0">
                <a:latin typeface="Times New Roman"/>
                <a:cs typeface="Times New Roman"/>
              </a:rPr>
              <a:t>m</a:t>
            </a:r>
            <a:r>
              <a:rPr sz="4000" b="0" spc="40" dirty="0">
                <a:latin typeface="Times New Roman"/>
                <a:cs typeface="Times New Roman"/>
              </a:rPr>
              <a:t>(</a:t>
            </a:r>
            <a:r>
              <a:rPr sz="4000" b="0" spc="-204" dirty="0">
                <a:latin typeface="Times New Roman"/>
                <a:cs typeface="Times New Roman"/>
              </a:rPr>
              <a:t> </a:t>
            </a:r>
            <a:r>
              <a:rPr sz="4000" b="0" i="1" spc="25" dirty="0">
                <a:latin typeface="Times New Roman"/>
                <a:cs typeface="Times New Roman"/>
              </a:rPr>
              <a:t>f</a:t>
            </a:r>
            <a:r>
              <a:rPr sz="4000" b="0" i="1" spc="-135" dirty="0">
                <a:latin typeface="Times New Roman"/>
                <a:cs typeface="Times New Roman"/>
              </a:rPr>
              <a:t> </a:t>
            </a:r>
            <a:r>
              <a:rPr sz="4000" b="0" spc="25" dirty="0">
                <a:latin typeface="Times New Roman"/>
                <a:cs typeface="Times New Roman"/>
              </a:rPr>
              <a:t>,</a:t>
            </a:r>
            <a:r>
              <a:rPr sz="4000" b="0" spc="-615" dirty="0">
                <a:latin typeface="Times New Roman"/>
                <a:cs typeface="Times New Roman"/>
              </a:rPr>
              <a:t> </a:t>
            </a:r>
            <a:r>
              <a:rPr sz="4000" b="0" i="1" spc="190" dirty="0">
                <a:latin typeface="Times New Roman"/>
                <a:cs typeface="Times New Roman"/>
              </a:rPr>
              <a:t>k</a:t>
            </a:r>
            <a:r>
              <a:rPr sz="4000" b="0" spc="190" dirty="0">
                <a:latin typeface="Times New Roman"/>
                <a:cs typeface="Times New Roman"/>
              </a:rPr>
              <a:t>)</a:t>
            </a:r>
            <a:r>
              <a:rPr sz="4000" b="0" spc="-280" dirty="0">
                <a:latin typeface="Times New Roman"/>
                <a:cs typeface="Times New Roman"/>
              </a:rPr>
              <a:t> </a:t>
            </a:r>
            <a:r>
              <a:rPr sz="4000" b="0" spc="55" dirty="0">
                <a:latin typeface="Symbol"/>
                <a:cs typeface="Symbol"/>
              </a:rPr>
              <a:t></a:t>
            </a:r>
            <a:r>
              <a:rPr sz="4000" b="0" spc="-260" dirty="0">
                <a:latin typeface="Times New Roman"/>
                <a:cs typeface="Times New Roman"/>
              </a:rPr>
              <a:t> </a:t>
            </a:r>
            <a:r>
              <a:rPr sz="4000" b="0" i="1" spc="15" dirty="0">
                <a:latin typeface="Times New Roman"/>
                <a:cs typeface="Times New Roman"/>
              </a:rPr>
              <a:t>m</a:t>
            </a:r>
            <a:r>
              <a:rPr sz="4000" b="0" spc="15" dirty="0">
                <a:latin typeface="Times New Roman"/>
                <a:cs typeface="Times New Roman"/>
              </a:rPr>
              <a:t>(</a:t>
            </a:r>
            <a:r>
              <a:rPr sz="4000" b="0" i="1" spc="15" dirty="0">
                <a:latin typeface="Times New Roman"/>
                <a:cs typeface="Times New Roman"/>
              </a:rPr>
              <a:t>b</a:t>
            </a:r>
            <a:r>
              <a:rPr sz="4000" b="0" spc="15" dirty="0">
                <a:latin typeface="Times New Roman"/>
                <a:cs typeface="Times New Roman"/>
              </a:rPr>
              <a:t>,</a:t>
            </a:r>
            <a:r>
              <a:rPr sz="4000" b="0" spc="-630" dirty="0">
                <a:latin typeface="Times New Roman"/>
                <a:cs typeface="Times New Roman"/>
              </a:rPr>
              <a:t> </a:t>
            </a:r>
            <a:r>
              <a:rPr sz="4000" b="0" i="1" spc="195" dirty="0">
                <a:latin typeface="Times New Roman"/>
                <a:cs typeface="Times New Roman"/>
              </a:rPr>
              <a:t>k</a:t>
            </a:r>
            <a:r>
              <a:rPr sz="4000" b="0" spc="195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1580" y="1784604"/>
            <a:ext cx="5724525" cy="1344295"/>
          </a:xfrm>
          <a:custGeom>
            <a:avLst/>
            <a:gdLst/>
            <a:ahLst/>
            <a:cxnLst/>
            <a:rect l="l" t="t" r="r" b="b"/>
            <a:pathLst>
              <a:path w="5724525" h="1344295">
                <a:moveTo>
                  <a:pt x="0" y="1344168"/>
                </a:moveTo>
                <a:lnTo>
                  <a:pt x="5724144" y="1344168"/>
                </a:lnTo>
                <a:lnTo>
                  <a:pt x="5724144" y="0"/>
                </a:lnTo>
                <a:lnTo>
                  <a:pt x="0" y="0"/>
                </a:lnTo>
                <a:lnTo>
                  <a:pt x="0" y="13441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140" y="2496092"/>
            <a:ext cx="7844790" cy="2518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1825" algn="ctr">
              <a:lnSpc>
                <a:spcPct val="100000"/>
              </a:lnSpc>
              <a:spcBef>
                <a:spcPts val="90"/>
              </a:spcBef>
            </a:pPr>
            <a:r>
              <a:rPr sz="4000" spc="50" dirty="0"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31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Thuật toán được </a:t>
            </a:r>
            <a:r>
              <a:rPr sz="3200" b="1" dirty="0">
                <a:latin typeface="Times New Roman"/>
                <a:cs typeface="Times New Roman"/>
              </a:rPr>
              <a:t>lặp </a:t>
            </a:r>
            <a:r>
              <a:rPr sz="3200" b="1" spc="-5" dirty="0">
                <a:latin typeface="Times New Roman"/>
                <a:cs typeface="Times New Roman"/>
              </a:rPr>
              <a:t>đi lặp </a:t>
            </a:r>
            <a:r>
              <a:rPr sz="3200" b="1" dirty="0">
                <a:latin typeface="Times New Roman"/>
                <a:cs typeface="Times New Roman"/>
              </a:rPr>
              <a:t>lại </a:t>
            </a:r>
            <a:r>
              <a:rPr sz="3200" b="1" spc="-5" dirty="0">
                <a:latin typeface="Times New Roman"/>
                <a:cs typeface="Times New Roman"/>
              </a:rPr>
              <a:t>cho đến </a:t>
            </a:r>
            <a:r>
              <a:rPr sz="3200" b="1" spc="-10" dirty="0">
                <a:latin typeface="Times New Roman"/>
                <a:cs typeface="Times New Roman"/>
              </a:rPr>
              <a:t>khi  </a:t>
            </a:r>
            <a:r>
              <a:rPr sz="3200" b="1" spc="-5" dirty="0">
                <a:latin typeface="Times New Roman"/>
                <a:cs typeface="Times New Roman"/>
              </a:rPr>
              <a:t>θ(k) </a:t>
            </a:r>
            <a:r>
              <a:rPr sz="3200" b="1" dirty="0">
                <a:latin typeface="Times New Roman"/>
                <a:cs typeface="Times New Roman"/>
              </a:rPr>
              <a:t>= θ(k+1) </a:t>
            </a:r>
            <a:r>
              <a:rPr sz="3200" b="1" spc="-5" dirty="0">
                <a:latin typeface="Times New Roman"/>
                <a:cs typeface="Times New Roman"/>
              </a:rPr>
              <a:t>thì ngưỡng được </a:t>
            </a:r>
            <a:r>
              <a:rPr sz="3200" b="1" dirty="0">
                <a:latin typeface="Times New Roman"/>
                <a:cs typeface="Times New Roman"/>
              </a:rPr>
              <a:t>chọn </a:t>
            </a:r>
            <a:r>
              <a:rPr sz="3200" b="1" spc="-15" dirty="0">
                <a:latin typeface="Times New Roman"/>
                <a:cs typeface="Times New Roman"/>
              </a:rPr>
              <a:t>là  </a:t>
            </a:r>
            <a:r>
              <a:rPr sz="3200" b="1" spc="-5" dirty="0">
                <a:latin typeface="Times New Roman"/>
                <a:cs typeface="Times New Roman"/>
              </a:rPr>
              <a:t>ngưỡng </a:t>
            </a:r>
            <a:r>
              <a:rPr sz="3200" b="1" dirty="0">
                <a:latin typeface="Times New Roman"/>
                <a:cs typeface="Times New Roman"/>
              </a:rPr>
              <a:t>không </a:t>
            </a:r>
            <a:r>
              <a:rPr sz="3200" b="1" spc="-5" dirty="0">
                <a:latin typeface="Times New Roman"/>
                <a:cs typeface="Times New Roman"/>
              </a:rPr>
              <a:t>đổi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này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85008"/>
            <a:ext cx="7897495" cy="1195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Ví </a:t>
            </a:r>
            <a:r>
              <a:rPr sz="3200" b="1" spc="-5" dirty="0">
                <a:latin typeface="Times New Roman"/>
                <a:cs typeface="Times New Roman"/>
              </a:rPr>
              <a:t>dụ: </a:t>
            </a:r>
            <a:r>
              <a:rPr sz="3200" b="1" dirty="0">
                <a:latin typeface="Times New Roman"/>
                <a:cs typeface="Times New Roman"/>
              </a:rPr>
              <a:t>Tìm </a:t>
            </a:r>
            <a:r>
              <a:rPr sz="3200" b="1" spc="-5" dirty="0">
                <a:latin typeface="Times New Roman"/>
                <a:cs typeface="Times New Roman"/>
              </a:rPr>
              <a:t>ngưỡng </a:t>
            </a:r>
            <a:r>
              <a:rPr sz="3200" b="1" dirty="0">
                <a:latin typeface="Times New Roman"/>
                <a:cs typeface="Times New Roman"/>
              </a:rPr>
              <a:t>từ </a:t>
            </a:r>
            <a:r>
              <a:rPr sz="3200" b="1" spc="-5" dirty="0">
                <a:latin typeface="Times New Roman"/>
                <a:cs typeface="Times New Roman"/>
              </a:rPr>
              <a:t>thuật </a:t>
            </a:r>
            <a:r>
              <a:rPr sz="3200" b="1" dirty="0">
                <a:latin typeface="Times New Roman"/>
                <a:cs typeface="Times New Roman"/>
              </a:rPr>
              <a:t>toán </a:t>
            </a:r>
            <a:r>
              <a:rPr sz="3200" b="1" spc="-5" dirty="0">
                <a:latin typeface="Times New Roman"/>
                <a:cs typeface="Times New Roman"/>
              </a:rPr>
              <a:t>đẳng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điệu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  <a:tab pos="1693545" algn="l"/>
                <a:tab pos="2303145" algn="l"/>
                <a:tab pos="2913380" algn="l"/>
                <a:tab pos="3522979" algn="l"/>
                <a:tab pos="4132579" algn="l"/>
                <a:tab pos="4742180" algn="l"/>
                <a:tab pos="5556250" algn="l"/>
                <a:tab pos="6165850" algn="l"/>
              </a:tabLst>
            </a:pPr>
            <a:r>
              <a:rPr sz="3200" b="1" dirty="0">
                <a:latin typeface="Times New Roman"/>
                <a:cs typeface="Times New Roman"/>
              </a:rPr>
              <a:t>I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 [12	34	</a:t>
            </a:r>
            <a:r>
              <a:rPr sz="3200" b="1" spc="5" dirty="0">
                <a:latin typeface="Times New Roman"/>
                <a:cs typeface="Times New Roman"/>
              </a:rPr>
              <a:t>45	</a:t>
            </a:r>
            <a:r>
              <a:rPr sz="3200" b="1" dirty="0">
                <a:latin typeface="Times New Roman"/>
                <a:cs typeface="Times New Roman"/>
              </a:rPr>
              <a:t>45	46	78	201	78	60];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38757"/>
            <a:ext cx="807402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Chúng </a:t>
            </a:r>
            <a:r>
              <a:rPr sz="3200" b="1" spc="-10" dirty="0">
                <a:latin typeface="Times New Roman"/>
                <a:cs typeface="Times New Roman"/>
              </a:rPr>
              <a:t>ta </a:t>
            </a:r>
            <a:r>
              <a:rPr sz="3200" b="1" dirty="0">
                <a:latin typeface="Times New Roman"/>
                <a:cs typeface="Times New Roman"/>
              </a:rPr>
              <a:t>giả </a:t>
            </a:r>
            <a:r>
              <a:rPr sz="3200" b="1" spc="-10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phân phối nền </a:t>
            </a:r>
            <a:r>
              <a:rPr sz="3200" b="1" dirty="0">
                <a:latin typeface="Times New Roman"/>
                <a:cs typeface="Times New Roman"/>
              </a:rPr>
              <a:t>rất </a:t>
            </a:r>
            <a:r>
              <a:rPr sz="3200" b="1" spc="-5" dirty="0">
                <a:latin typeface="Times New Roman"/>
                <a:cs typeface="Times New Roman"/>
              </a:rPr>
              <a:t>lớn  </a:t>
            </a:r>
            <a:r>
              <a:rPr sz="3200" b="1" dirty="0">
                <a:latin typeface="Times New Roman"/>
                <a:cs typeface="Times New Roman"/>
              </a:rPr>
              <a:t>so với </a:t>
            </a:r>
            <a:r>
              <a:rPr sz="3200" b="1" spc="-5" dirty="0">
                <a:latin typeface="Times New Roman"/>
                <a:cs typeface="Times New Roman"/>
              </a:rPr>
              <a:t>phân </a:t>
            </a:r>
            <a:r>
              <a:rPr sz="3200" b="1" spc="-10" dirty="0">
                <a:latin typeface="Times New Roman"/>
                <a:cs typeface="Times New Roman"/>
              </a:rPr>
              <a:t>phối </a:t>
            </a:r>
            <a:r>
              <a:rPr sz="3200" b="1" spc="-5" dirty="0">
                <a:latin typeface="Times New Roman"/>
                <a:cs typeface="Times New Roman"/>
              </a:rPr>
              <a:t>đối </a:t>
            </a:r>
            <a:r>
              <a:rPr sz="3200" b="1" dirty="0">
                <a:latin typeface="Times New Roman"/>
                <a:cs typeface="Times New Roman"/>
              </a:rPr>
              <a:t>tượng và </a:t>
            </a:r>
            <a:r>
              <a:rPr sz="3200" b="1" spc="-5" dirty="0">
                <a:latin typeface="Times New Roman"/>
                <a:cs typeface="Times New Roman"/>
              </a:rPr>
              <a:t>hai phân </a:t>
            </a:r>
            <a:r>
              <a:rPr sz="3200" b="1" spc="-10" dirty="0">
                <a:latin typeface="Times New Roman"/>
                <a:cs typeface="Times New Roman"/>
              </a:rPr>
              <a:t>phối  </a:t>
            </a:r>
            <a:r>
              <a:rPr sz="3200" b="1" dirty="0">
                <a:latin typeface="Times New Roman"/>
                <a:cs typeface="Times New Roman"/>
              </a:rPr>
              <a:t>này </a:t>
            </a:r>
            <a:r>
              <a:rPr sz="3200" b="1" spc="-5" dirty="0">
                <a:latin typeface="Times New Roman"/>
                <a:cs typeface="Times New Roman"/>
              </a:rPr>
              <a:t>là đối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xứng.</a:t>
            </a:r>
            <a:endParaRPr sz="32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Và </a:t>
            </a:r>
            <a:r>
              <a:rPr sz="3200" b="1" spc="-5" dirty="0">
                <a:latin typeface="Times New Roman"/>
                <a:cs typeface="Times New Roman"/>
              </a:rPr>
              <a:t>nền là </a:t>
            </a:r>
            <a:r>
              <a:rPr sz="3200" b="1" dirty="0">
                <a:latin typeface="Times New Roman"/>
                <a:cs typeface="Times New Roman"/>
              </a:rPr>
              <a:t>sáng và </a:t>
            </a:r>
            <a:r>
              <a:rPr sz="3200" b="1" spc="-5" dirty="0">
                <a:latin typeface="Times New Roman"/>
                <a:cs typeface="Times New Roman"/>
              </a:rPr>
              <a:t>đối </a:t>
            </a:r>
            <a:r>
              <a:rPr sz="3200" b="1" dirty="0">
                <a:latin typeface="Times New Roman"/>
                <a:cs typeface="Times New Roman"/>
              </a:rPr>
              <a:t>tượng </a:t>
            </a:r>
            <a:r>
              <a:rPr sz="3200" b="1" spc="-5" dirty="0">
                <a:latin typeface="Times New Roman"/>
                <a:cs typeface="Times New Roman"/>
              </a:rPr>
              <a:t>là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tối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7994" y="706881"/>
            <a:ext cx="4667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5.2.3. Thuật toán </a:t>
            </a:r>
            <a:r>
              <a:rPr sz="2800" dirty="0">
                <a:solidFill>
                  <a:srgbClr val="FF0000"/>
                </a:solidFill>
              </a:rPr>
              <a:t>đối </a:t>
            </a:r>
            <a:r>
              <a:rPr sz="2800" spc="-5" dirty="0">
                <a:solidFill>
                  <a:srgbClr val="FF0000"/>
                </a:solidFill>
              </a:rPr>
              <a:t>xứng</a:t>
            </a:r>
            <a:r>
              <a:rPr sz="2800" spc="20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nền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597660" y="3836881"/>
            <a:ext cx="5362448" cy="2238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7757"/>
            <a:ext cx="8303259" cy="5293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Đỉnh </a:t>
            </a:r>
            <a:r>
              <a:rPr sz="3200" b="1" dirty="0">
                <a:latin typeface="Times New Roman"/>
                <a:cs typeface="Times New Roman"/>
              </a:rPr>
              <a:t>cực </a:t>
            </a:r>
            <a:r>
              <a:rPr sz="3200" b="1" spc="-5" dirty="0">
                <a:latin typeface="Times New Roman"/>
                <a:cs typeface="Times New Roman"/>
              </a:rPr>
              <a:t>đại </a:t>
            </a:r>
            <a:r>
              <a:rPr sz="3200" b="1" i="1" dirty="0">
                <a:latin typeface="Times New Roman"/>
                <a:cs typeface="Times New Roman"/>
              </a:rPr>
              <a:t>maxp </a:t>
            </a:r>
            <a:r>
              <a:rPr sz="3200" b="1" spc="-5" dirty="0">
                <a:latin typeface="Times New Roman"/>
                <a:cs typeface="Times New Roman"/>
              </a:rPr>
              <a:t>tìm được nhờ </a:t>
            </a:r>
            <a:r>
              <a:rPr sz="3200" b="1" dirty="0">
                <a:latin typeface="Times New Roman"/>
                <a:cs typeface="Times New Roman"/>
              </a:rPr>
              <a:t>tiến </a:t>
            </a:r>
            <a:r>
              <a:rPr sz="3200" b="1" spc="-5" dirty="0">
                <a:latin typeface="Times New Roman"/>
                <a:cs typeface="Times New Roman"/>
              </a:rPr>
              <a:t>hành  </a:t>
            </a:r>
            <a:r>
              <a:rPr sz="3200" b="1" dirty="0">
                <a:latin typeface="Times New Roman"/>
                <a:cs typeface="Times New Roman"/>
              </a:rPr>
              <a:t>tìm giá trị cực </a:t>
            </a:r>
            <a:r>
              <a:rPr sz="3200" b="1" spc="-5" dirty="0">
                <a:latin typeface="Times New Roman"/>
                <a:cs typeface="Times New Roman"/>
              </a:rPr>
              <a:t>đại </a:t>
            </a:r>
            <a:r>
              <a:rPr sz="3200" b="1" dirty="0">
                <a:latin typeface="Times New Roman"/>
                <a:cs typeface="Times New Roman"/>
              </a:rPr>
              <a:t>trong lược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đồ.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Vì </a:t>
            </a:r>
            <a:r>
              <a:rPr sz="3200" b="1" spc="-5" dirty="0">
                <a:latin typeface="Times New Roman"/>
                <a:cs typeface="Times New Roman"/>
              </a:rPr>
              <a:t>vậy đỉnh </a:t>
            </a:r>
            <a:r>
              <a:rPr sz="3200" b="1" i="1" spc="-5" dirty="0">
                <a:latin typeface="Times New Roman"/>
                <a:cs typeface="Times New Roman"/>
              </a:rPr>
              <a:t>maxp </a:t>
            </a:r>
            <a:r>
              <a:rPr sz="3200" b="1" spc="-5" dirty="0">
                <a:latin typeface="Times New Roman"/>
                <a:cs typeface="Times New Roman"/>
              </a:rPr>
              <a:t>có </a:t>
            </a:r>
            <a:r>
              <a:rPr sz="3200" b="1" dirty="0">
                <a:latin typeface="Times New Roman"/>
                <a:cs typeface="Times New Roman"/>
              </a:rPr>
              <a:t>thể </a:t>
            </a:r>
            <a:r>
              <a:rPr sz="3200" b="1" spc="5" dirty="0">
                <a:latin typeface="Times New Roman"/>
                <a:cs typeface="Times New Roman"/>
              </a:rPr>
              <a:t>coi </a:t>
            </a:r>
            <a:r>
              <a:rPr sz="3200" b="1" spc="-10" dirty="0">
                <a:latin typeface="Times New Roman"/>
                <a:cs typeface="Times New Roman"/>
              </a:rPr>
              <a:t>là đỉnh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phân  phối </a:t>
            </a:r>
            <a:r>
              <a:rPr sz="3200" b="1" dirty="0">
                <a:latin typeface="Times New Roman"/>
                <a:cs typeface="Times New Roman"/>
              </a:rPr>
              <a:t>của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nền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Vì vậy </a:t>
            </a:r>
            <a:r>
              <a:rPr sz="3200" b="1" spc="-5" dirty="0">
                <a:latin typeface="Times New Roman"/>
                <a:cs typeface="Times New Roman"/>
              </a:rPr>
              <a:t>bằng </a:t>
            </a:r>
            <a:r>
              <a:rPr sz="3200" b="1" dirty="0">
                <a:latin typeface="Times New Roman"/>
                <a:cs typeface="Times New Roman"/>
              </a:rPr>
              <a:t>việc tính </a:t>
            </a:r>
            <a:r>
              <a:rPr sz="3200" b="1" spc="-5" dirty="0">
                <a:latin typeface="Times New Roman"/>
                <a:cs typeface="Times New Roman"/>
              </a:rPr>
              <a:t>giá </a:t>
            </a:r>
            <a:r>
              <a:rPr sz="3200" b="1" dirty="0">
                <a:latin typeface="Times New Roman"/>
                <a:cs typeface="Times New Roman"/>
              </a:rPr>
              <a:t>trị a </a:t>
            </a:r>
            <a:r>
              <a:rPr sz="3200" b="1" spc="-5" dirty="0">
                <a:latin typeface="Times New Roman"/>
                <a:cs typeface="Times New Roman"/>
              </a:rPr>
              <a:t>sao cho </a:t>
            </a:r>
            <a:r>
              <a:rPr sz="3200" b="1" i="1" dirty="0">
                <a:latin typeface="Times New Roman"/>
                <a:cs typeface="Times New Roman"/>
              </a:rPr>
              <a:t>a </a:t>
            </a:r>
            <a:r>
              <a:rPr sz="3200" b="1" dirty="0">
                <a:latin typeface="Times New Roman"/>
                <a:cs typeface="Times New Roman"/>
              </a:rPr>
              <a:t>chỉ  </a:t>
            </a:r>
            <a:r>
              <a:rPr sz="3200" b="1" spc="-5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mốc </a:t>
            </a:r>
            <a:r>
              <a:rPr sz="3200" b="1" i="1" dirty="0">
                <a:latin typeface="Times New Roman"/>
                <a:cs typeface="Times New Roman"/>
              </a:rPr>
              <a:t>(1-p%)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nền </a:t>
            </a:r>
            <a:r>
              <a:rPr sz="3200" b="1" dirty="0">
                <a:latin typeface="Times New Roman"/>
                <a:cs typeface="Times New Roman"/>
              </a:rPr>
              <a:t>tính từ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maxp</a:t>
            </a:r>
            <a:endParaRPr sz="32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Ta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thể </a:t>
            </a:r>
            <a:r>
              <a:rPr sz="3200" b="1" dirty="0">
                <a:latin typeface="Times New Roman"/>
                <a:cs typeface="Times New Roman"/>
              </a:rPr>
              <a:t>lấy </a:t>
            </a:r>
            <a:r>
              <a:rPr sz="3200" b="1" spc="-5" dirty="0">
                <a:latin typeface="Times New Roman"/>
                <a:cs typeface="Times New Roman"/>
              </a:rPr>
              <a:t>đối </a:t>
            </a:r>
            <a:r>
              <a:rPr sz="3200" b="1" dirty="0">
                <a:latin typeface="Times New Roman"/>
                <a:cs typeface="Times New Roman"/>
              </a:rPr>
              <a:t>xứng </a:t>
            </a:r>
            <a:r>
              <a:rPr sz="3200" b="1" spc="-5" dirty="0">
                <a:latin typeface="Times New Roman"/>
                <a:cs typeface="Times New Roman"/>
              </a:rPr>
              <a:t>sang qua </a:t>
            </a:r>
            <a:r>
              <a:rPr sz="3200" b="1" i="1" dirty="0">
                <a:latin typeface="Times New Roman"/>
                <a:cs typeface="Times New Roman"/>
              </a:rPr>
              <a:t>maxp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spc="-10" dirty="0">
                <a:latin typeface="Times New Roman"/>
                <a:cs typeface="Times New Roman"/>
              </a:rPr>
              <a:t>có  </a:t>
            </a:r>
            <a:r>
              <a:rPr sz="3200" b="1" spc="-5" dirty="0">
                <a:latin typeface="Times New Roman"/>
                <a:cs typeface="Times New Roman"/>
              </a:rPr>
              <a:t>được ranh </a:t>
            </a:r>
            <a:r>
              <a:rPr sz="3200" b="1" dirty="0">
                <a:latin typeface="Times New Roman"/>
                <a:cs typeface="Times New Roman"/>
              </a:rPr>
              <a:t>giới </a:t>
            </a:r>
            <a:r>
              <a:rPr sz="3200" b="1" i="1" dirty="0">
                <a:latin typeface="Times New Roman"/>
                <a:cs typeface="Times New Roman"/>
              </a:rPr>
              <a:t>p%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đối tượng nền và </a:t>
            </a:r>
            <a:r>
              <a:rPr sz="3200" b="1" spc="-20" dirty="0">
                <a:latin typeface="Times New Roman"/>
                <a:cs typeface="Times New Roman"/>
              </a:rPr>
              <a:t>là  </a:t>
            </a:r>
            <a:r>
              <a:rPr sz="3200" b="1" dirty="0">
                <a:latin typeface="Times New Roman"/>
                <a:cs typeface="Times New Roman"/>
              </a:rPr>
              <a:t>ranh giới </a:t>
            </a:r>
            <a:r>
              <a:rPr sz="3200" b="1" spc="5" dirty="0">
                <a:latin typeface="Times New Roman"/>
                <a:cs typeface="Times New Roman"/>
              </a:rPr>
              <a:t>xác </a:t>
            </a:r>
            <a:r>
              <a:rPr sz="3200" b="1" spc="-5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sự </a:t>
            </a:r>
            <a:r>
              <a:rPr sz="3200" b="1" spc="-5" dirty="0">
                <a:latin typeface="Times New Roman"/>
                <a:cs typeface="Times New Roman"/>
              </a:rPr>
              <a:t>phân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chia</a:t>
            </a:r>
            <a:endParaRPr sz="32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 = maxp - (a -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maxp)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20952"/>
            <a:ext cx="807529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Giả sử </a:t>
            </a:r>
            <a:r>
              <a:rPr sz="3200" b="1" spc="-5" dirty="0">
                <a:latin typeface="Times New Roman"/>
                <a:cs typeface="Times New Roman"/>
              </a:rPr>
              <a:t>chúng ta </a:t>
            </a:r>
            <a:r>
              <a:rPr sz="3200" b="1" dirty="0">
                <a:latin typeface="Times New Roman"/>
                <a:cs typeface="Times New Roman"/>
              </a:rPr>
              <a:t>chọn </a:t>
            </a:r>
            <a:r>
              <a:rPr sz="3200" b="1" spc="-10" dirty="0">
                <a:latin typeface="Times New Roman"/>
                <a:cs typeface="Times New Roman"/>
              </a:rPr>
              <a:t>p%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95% </a:t>
            </a:r>
            <a:r>
              <a:rPr sz="3200" b="1" dirty="0">
                <a:latin typeface="Times New Roman"/>
                <a:cs typeface="Times New Roman"/>
              </a:rPr>
              <a:t>thì chúng  ta sẽ </a:t>
            </a:r>
            <a:r>
              <a:rPr sz="3200" b="1" spc="-10" dirty="0">
                <a:latin typeface="Times New Roman"/>
                <a:cs typeface="Times New Roman"/>
              </a:rPr>
              <a:t>tính </a:t>
            </a:r>
            <a:r>
              <a:rPr sz="3200" b="1" dirty="0">
                <a:latin typeface="Times New Roman"/>
                <a:cs typeface="Times New Roman"/>
              </a:rPr>
              <a:t>sao </a:t>
            </a:r>
            <a:r>
              <a:rPr sz="3200" b="1" spc="-5" dirty="0">
                <a:latin typeface="Times New Roman"/>
                <a:cs typeface="Times New Roman"/>
              </a:rPr>
              <a:t>cho diện tích </a:t>
            </a:r>
            <a:r>
              <a:rPr sz="3200" b="1" dirty="0">
                <a:latin typeface="Times New Roman"/>
                <a:cs typeface="Times New Roman"/>
              </a:rPr>
              <a:t>từ a </a:t>
            </a:r>
            <a:r>
              <a:rPr sz="3200" b="1" spc="-5" dirty="0">
                <a:latin typeface="Times New Roman"/>
                <a:cs typeface="Times New Roman"/>
              </a:rPr>
              <a:t>đến max là  bằng </a:t>
            </a:r>
            <a:r>
              <a:rPr sz="3200" b="1" spc="5" dirty="0">
                <a:latin typeface="Times New Roman"/>
                <a:cs typeface="Times New Roman"/>
              </a:rPr>
              <a:t>5%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diện </a:t>
            </a:r>
            <a:r>
              <a:rPr sz="3200" b="1" dirty="0">
                <a:latin typeface="Times New Roman"/>
                <a:cs typeface="Times New Roman"/>
              </a:rPr>
              <a:t>tích từ maxp </a:t>
            </a:r>
            <a:r>
              <a:rPr sz="3200" b="1" spc="-5" dirty="0">
                <a:latin typeface="Times New Roman"/>
                <a:cs typeface="Times New Roman"/>
              </a:rPr>
              <a:t>đến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max.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Sau </a:t>
            </a:r>
            <a:r>
              <a:rPr sz="3200" b="1" spc="-5" dirty="0">
                <a:latin typeface="Times New Roman"/>
                <a:cs typeface="Times New Roman"/>
              </a:rPr>
              <a:t>đó lấy đối xứng </a:t>
            </a:r>
            <a:r>
              <a:rPr sz="3200" b="1" spc="-10" dirty="0">
                <a:latin typeface="Times New Roman"/>
                <a:cs typeface="Times New Roman"/>
              </a:rPr>
              <a:t>qua </a:t>
            </a:r>
            <a:r>
              <a:rPr sz="3200" b="1" spc="-5" dirty="0">
                <a:latin typeface="Times New Roman"/>
                <a:cs typeface="Times New Roman"/>
              </a:rPr>
              <a:t>maxp vì vậy diện  </a:t>
            </a:r>
            <a:r>
              <a:rPr sz="3200" b="1" dirty="0">
                <a:latin typeface="Times New Roman"/>
                <a:cs typeface="Times New Roman"/>
              </a:rPr>
              <a:t>tích từ T </a:t>
            </a:r>
            <a:r>
              <a:rPr sz="3200" b="1" spc="-5" dirty="0">
                <a:latin typeface="Times New Roman"/>
                <a:cs typeface="Times New Roman"/>
              </a:rPr>
              <a:t>đến </a:t>
            </a:r>
            <a:r>
              <a:rPr sz="3200" b="1" dirty="0">
                <a:latin typeface="Times New Roman"/>
                <a:cs typeface="Times New Roman"/>
              </a:rPr>
              <a:t>max sẽ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95% </a:t>
            </a:r>
            <a:r>
              <a:rPr sz="3200" b="1" spc="-5" dirty="0">
                <a:latin typeface="Times New Roman"/>
                <a:cs typeface="Times New Roman"/>
              </a:rPr>
              <a:t>tổng diện tích 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phân phối nền, </a:t>
            </a:r>
            <a:r>
              <a:rPr sz="3200" b="1" dirty="0">
                <a:latin typeface="Times New Roman"/>
                <a:cs typeface="Times New Roman"/>
              </a:rPr>
              <a:t>vì vậy T sẽ </a:t>
            </a:r>
            <a:r>
              <a:rPr sz="3200" b="1" spc="-5" dirty="0">
                <a:latin typeface="Times New Roman"/>
                <a:cs typeface="Times New Roman"/>
              </a:rPr>
              <a:t>là ngưỡng  phân </a:t>
            </a:r>
            <a:r>
              <a:rPr sz="3200" b="1" dirty="0">
                <a:latin typeface="Times New Roman"/>
                <a:cs typeface="Times New Roman"/>
              </a:rPr>
              <a:t>tách nền và </a:t>
            </a:r>
            <a:r>
              <a:rPr sz="3200" b="1" spc="-5" dirty="0">
                <a:latin typeface="Times New Roman"/>
                <a:cs typeface="Times New Roman"/>
              </a:rPr>
              <a:t>đối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tượng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4572000"/>
            <a:ext cx="5015484" cy="215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83081"/>
            <a:ext cx="8072755" cy="279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295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5.2.4. Thuật toán tam</a:t>
            </a:r>
            <a:r>
              <a:rPr sz="2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giác</a:t>
            </a:r>
            <a:endParaRPr sz="28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230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Thuật </a:t>
            </a:r>
            <a:r>
              <a:rPr sz="3200" b="1" dirty="0">
                <a:latin typeface="Times New Roman"/>
                <a:cs typeface="Times New Roman"/>
              </a:rPr>
              <a:t>toán tam giác </a:t>
            </a:r>
            <a:r>
              <a:rPr sz="3200" b="1" spc="-5" dirty="0">
                <a:latin typeface="Times New Roman"/>
                <a:cs typeface="Times New Roman"/>
              </a:rPr>
              <a:t>do </a:t>
            </a:r>
            <a:r>
              <a:rPr sz="3200" b="1" dirty="0">
                <a:latin typeface="Times New Roman"/>
                <a:cs typeface="Times New Roman"/>
              </a:rPr>
              <a:t>Zack </a:t>
            </a:r>
            <a:r>
              <a:rPr sz="3200" b="1" spc="-5" dirty="0">
                <a:latin typeface="Times New Roman"/>
                <a:cs typeface="Times New Roman"/>
              </a:rPr>
              <a:t>đề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xuất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Thuật </a:t>
            </a:r>
            <a:r>
              <a:rPr sz="3200" b="1" dirty="0">
                <a:latin typeface="Times New Roman"/>
                <a:cs typeface="Times New Roman"/>
              </a:rPr>
              <a:t>toán </a:t>
            </a:r>
            <a:r>
              <a:rPr sz="3200" b="1" spc="-5" dirty="0">
                <a:latin typeface="Times New Roman"/>
                <a:cs typeface="Times New Roman"/>
              </a:rPr>
              <a:t>này cũng </a:t>
            </a:r>
            <a:r>
              <a:rPr sz="3200" b="1" dirty="0">
                <a:latin typeface="Times New Roman"/>
                <a:cs typeface="Times New Roman"/>
              </a:rPr>
              <a:t>sử </a:t>
            </a:r>
            <a:r>
              <a:rPr sz="3200" b="1" spc="-10" dirty="0">
                <a:latin typeface="Times New Roman"/>
                <a:cs typeface="Times New Roman"/>
              </a:rPr>
              <a:t>dụng </a:t>
            </a:r>
            <a:r>
              <a:rPr sz="3200" b="1" dirty="0">
                <a:latin typeface="Times New Roman"/>
                <a:cs typeface="Times New Roman"/>
              </a:rPr>
              <a:t>ý </a:t>
            </a:r>
            <a:r>
              <a:rPr sz="3200" b="1" spc="-5" dirty="0">
                <a:latin typeface="Times New Roman"/>
                <a:cs typeface="Times New Roman"/>
              </a:rPr>
              <a:t>tưởng </a:t>
            </a:r>
            <a:r>
              <a:rPr sz="3200" b="1" spc="-10" dirty="0">
                <a:latin typeface="Times New Roman"/>
                <a:cs typeface="Times New Roman"/>
              </a:rPr>
              <a:t>như  </a:t>
            </a:r>
            <a:r>
              <a:rPr sz="3200" b="1" spc="-5" dirty="0">
                <a:latin typeface="Times New Roman"/>
                <a:cs typeface="Times New Roman"/>
              </a:rPr>
              <a:t>thuật </a:t>
            </a:r>
            <a:r>
              <a:rPr sz="3200" b="1" dirty="0">
                <a:latin typeface="Times New Roman"/>
                <a:cs typeface="Times New Roman"/>
              </a:rPr>
              <a:t>toán trên, </a:t>
            </a:r>
            <a:r>
              <a:rPr sz="3200" b="1" spc="-5" dirty="0">
                <a:latin typeface="Times New Roman"/>
                <a:cs typeface="Times New Roman"/>
              </a:rPr>
              <a:t>đó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tìm </a:t>
            </a:r>
            <a:r>
              <a:rPr sz="3200" b="1" dirty="0">
                <a:latin typeface="Times New Roman"/>
                <a:cs typeface="Times New Roman"/>
              </a:rPr>
              <a:t>ranh giới </a:t>
            </a:r>
            <a:r>
              <a:rPr sz="3200" b="1" spc="-5" dirty="0">
                <a:latin typeface="Times New Roman"/>
                <a:cs typeface="Times New Roman"/>
              </a:rPr>
              <a:t>giữa  phân phối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nền </a:t>
            </a:r>
            <a:r>
              <a:rPr sz="3200" b="1" dirty="0">
                <a:latin typeface="Times New Roman"/>
                <a:cs typeface="Times New Roman"/>
              </a:rPr>
              <a:t>và </a:t>
            </a:r>
            <a:r>
              <a:rPr sz="3200" b="1" spc="-5" dirty="0">
                <a:latin typeface="Times New Roman"/>
                <a:cs typeface="Times New Roman"/>
              </a:rPr>
              <a:t>đối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tượng.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8004" y="3733800"/>
            <a:ext cx="6547104" cy="269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540" y="781557"/>
            <a:ext cx="812419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816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Trong thuật </a:t>
            </a:r>
            <a:r>
              <a:rPr sz="3200" b="1" dirty="0">
                <a:latin typeface="Times New Roman"/>
                <a:cs typeface="Times New Roman"/>
              </a:rPr>
              <a:t>toán này thì cách xác </a:t>
            </a:r>
            <a:r>
              <a:rPr sz="3200" b="1" spc="-5" dirty="0">
                <a:latin typeface="Times New Roman"/>
                <a:cs typeface="Times New Roman"/>
              </a:rPr>
              <a:t>định là </a:t>
            </a:r>
            <a:r>
              <a:rPr sz="3200" b="1" spc="-20" dirty="0">
                <a:latin typeface="Times New Roman"/>
                <a:cs typeface="Times New Roman"/>
              </a:rPr>
              <a:t>kẻ  </a:t>
            </a:r>
            <a:r>
              <a:rPr sz="3200" b="1" dirty="0">
                <a:latin typeface="Times New Roman"/>
                <a:cs typeface="Times New Roman"/>
              </a:rPr>
              <a:t>một </a:t>
            </a:r>
            <a:r>
              <a:rPr sz="3200" b="1" spc="-5" dirty="0">
                <a:latin typeface="Times New Roman"/>
                <a:cs typeface="Times New Roman"/>
              </a:rPr>
              <a:t>đường </a:t>
            </a:r>
            <a:r>
              <a:rPr sz="3200" b="1" dirty="0">
                <a:latin typeface="Times New Roman"/>
                <a:cs typeface="Times New Roman"/>
              </a:rPr>
              <a:t>Δ từ </a:t>
            </a:r>
            <a:r>
              <a:rPr sz="3200" b="1" spc="-5" dirty="0">
                <a:latin typeface="Times New Roman"/>
                <a:cs typeface="Times New Roman"/>
              </a:rPr>
              <a:t>đỉnh có </a:t>
            </a:r>
            <a:r>
              <a:rPr sz="3200" b="1" dirty="0">
                <a:latin typeface="Times New Roman"/>
                <a:cs typeface="Times New Roman"/>
              </a:rPr>
              <a:t>số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10" dirty="0">
                <a:latin typeface="Times New Roman"/>
                <a:cs typeface="Times New Roman"/>
              </a:rPr>
              <a:t>bằng  </a:t>
            </a:r>
            <a:r>
              <a:rPr sz="3200" b="1" dirty="0">
                <a:latin typeface="Times New Roman"/>
                <a:cs typeface="Times New Roman"/>
              </a:rPr>
              <a:t>max tới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có số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ảnh là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min</a:t>
            </a:r>
            <a:endParaRPr sz="3200">
              <a:latin typeface="Times New Roman"/>
              <a:cs typeface="Times New Roman"/>
            </a:endParaRPr>
          </a:p>
          <a:p>
            <a:pPr marL="38100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816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Rồi </a:t>
            </a:r>
            <a:r>
              <a:rPr sz="3200" b="1" dirty="0">
                <a:latin typeface="Times New Roman"/>
                <a:cs typeface="Times New Roman"/>
              </a:rPr>
              <a:t>tìm vị trí b sao cho d từ Δ </a:t>
            </a:r>
            <a:r>
              <a:rPr sz="3200" b="1" spc="-5" dirty="0">
                <a:latin typeface="Times New Roman"/>
                <a:cs typeface="Times New Roman"/>
              </a:rPr>
              <a:t>đến </a:t>
            </a:r>
            <a:r>
              <a:rPr sz="3200" b="1" spc="10" dirty="0">
                <a:latin typeface="Times New Roman"/>
                <a:cs typeface="Times New Roman"/>
              </a:rPr>
              <a:t>H</a:t>
            </a:r>
            <a:r>
              <a:rPr sz="3150" b="1" spc="15" baseline="-21164" dirty="0">
                <a:latin typeface="Times New Roman"/>
                <a:cs typeface="Times New Roman"/>
              </a:rPr>
              <a:t>b </a:t>
            </a:r>
            <a:r>
              <a:rPr sz="3200" b="1" spc="-5" dirty="0">
                <a:latin typeface="Times New Roman"/>
                <a:cs typeface="Times New Roman"/>
              </a:rPr>
              <a:t>là</a:t>
            </a:r>
            <a:r>
              <a:rPr sz="3200" b="1" spc="-3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max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8010" y="3573043"/>
            <a:ext cx="5250215" cy="207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3458" rIns="0" bIns="0" rtlCol="0">
            <a:spAutoFit/>
          </a:bodyPr>
          <a:lstStyle/>
          <a:p>
            <a:pPr marL="433705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4340" algn="l"/>
                <a:tab pos="1372235" algn="l"/>
                <a:tab pos="2558415" algn="l"/>
                <a:tab pos="4011295" algn="l"/>
                <a:tab pos="4923790" algn="l"/>
                <a:tab pos="5704840" algn="l"/>
                <a:tab pos="6821805" algn="l"/>
                <a:tab pos="7824470" algn="l"/>
              </a:tabLst>
            </a:pPr>
            <a:r>
              <a:rPr spc="-5" dirty="0"/>
              <a:t>Nế</a:t>
            </a:r>
            <a:r>
              <a:rPr dirty="0"/>
              <a:t>u	tr</a:t>
            </a:r>
            <a:r>
              <a:rPr spc="-15" dirty="0"/>
              <a:t>o</a:t>
            </a:r>
            <a:r>
              <a:rPr dirty="0"/>
              <a:t>ng	</a:t>
            </a:r>
            <a:r>
              <a:rPr spc="-10" dirty="0"/>
              <a:t>t</a:t>
            </a:r>
            <a:r>
              <a:rPr dirty="0"/>
              <a:t>rường	</a:t>
            </a:r>
            <a:r>
              <a:rPr spc="-5" dirty="0"/>
              <a:t>hợ</a:t>
            </a:r>
            <a:r>
              <a:rPr dirty="0"/>
              <a:t>p	</a:t>
            </a:r>
            <a:r>
              <a:rPr spc="-5" dirty="0"/>
              <a:t>m</a:t>
            </a:r>
            <a:r>
              <a:rPr dirty="0"/>
              <a:t>à	p</a:t>
            </a:r>
            <a:r>
              <a:rPr spc="-25" dirty="0"/>
              <a:t>h</a:t>
            </a:r>
            <a:r>
              <a:rPr dirty="0"/>
              <a:t>ân	</a:t>
            </a:r>
            <a:r>
              <a:rPr spc="-5" dirty="0"/>
              <a:t>p</a:t>
            </a:r>
            <a:r>
              <a:rPr spc="-25" dirty="0"/>
              <a:t>h</a:t>
            </a:r>
            <a:r>
              <a:rPr dirty="0"/>
              <a:t>ối	</a:t>
            </a:r>
            <a:r>
              <a:rPr spc="-5" dirty="0"/>
              <a:t>đối  </a:t>
            </a:r>
            <a:r>
              <a:rPr dirty="0"/>
              <a:t>tượng và </a:t>
            </a:r>
            <a:r>
              <a:rPr spc="-5" dirty="0"/>
              <a:t>nền là </a:t>
            </a:r>
            <a:r>
              <a:rPr dirty="0"/>
              <a:t>tương </a:t>
            </a:r>
            <a:r>
              <a:rPr spc="-5" dirty="0"/>
              <a:t>đương </a:t>
            </a:r>
            <a:r>
              <a:rPr dirty="0"/>
              <a:t>nhau về </a:t>
            </a:r>
            <a:r>
              <a:rPr spc="-5" dirty="0"/>
              <a:t>độ</a:t>
            </a:r>
            <a:r>
              <a:rPr spc="-80" dirty="0"/>
              <a:t> </a:t>
            </a:r>
            <a:r>
              <a:rPr dirty="0"/>
              <a:t>lớn</a:t>
            </a:r>
          </a:p>
          <a:p>
            <a:pPr marL="433705" marR="635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34340" algn="l"/>
              </a:tabLst>
            </a:pPr>
            <a:r>
              <a:rPr dirty="0"/>
              <a:t>Thì </a:t>
            </a:r>
            <a:r>
              <a:rPr spc="-5" dirty="0"/>
              <a:t>ngưỡng chúng ta </a:t>
            </a:r>
            <a:r>
              <a:rPr dirty="0"/>
              <a:t>sẽ chọn ở </a:t>
            </a:r>
            <a:r>
              <a:rPr spc="-5" dirty="0"/>
              <a:t>vị </a:t>
            </a:r>
            <a:r>
              <a:rPr dirty="0"/>
              <a:t>trí cực tiểu  </a:t>
            </a:r>
            <a:r>
              <a:rPr spc="-5" dirty="0"/>
              <a:t>địa phương </a:t>
            </a:r>
            <a:r>
              <a:rPr dirty="0"/>
              <a:t>giữa hai </a:t>
            </a:r>
            <a:r>
              <a:rPr spc="-5" dirty="0"/>
              <a:t>phân phối</a:t>
            </a:r>
            <a:r>
              <a:rPr spc="-60" dirty="0"/>
              <a:t> </a:t>
            </a:r>
            <a:r>
              <a:rPr dirty="0"/>
              <a:t>này</a:t>
            </a:r>
          </a:p>
          <a:p>
            <a:pPr marL="433705" marR="8255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34340" algn="l"/>
                <a:tab pos="1070610" algn="l"/>
                <a:tab pos="2090420" algn="l"/>
                <a:tab pos="3222625" algn="l"/>
                <a:tab pos="4017010" algn="l"/>
                <a:tab pos="4832350" algn="l"/>
                <a:tab pos="5762625" algn="l"/>
                <a:tab pos="6781800" algn="l"/>
                <a:tab pos="7710170" algn="l"/>
              </a:tabLst>
            </a:pPr>
            <a:r>
              <a:rPr dirty="0"/>
              <a:t>Để	giảm	</a:t>
            </a:r>
            <a:r>
              <a:rPr spc="-5" dirty="0"/>
              <a:t>nhiễ</a:t>
            </a:r>
            <a:r>
              <a:rPr dirty="0"/>
              <a:t>u	</a:t>
            </a:r>
            <a:r>
              <a:rPr spc="-20" dirty="0"/>
              <a:t>n</a:t>
            </a:r>
            <a:r>
              <a:rPr dirty="0"/>
              <a:t>ên	</a:t>
            </a:r>
            <a:r>
              <a:rPr spc="-20" dirty="0"/>
              <a:t>l</a:t>
            </a:r>
            <a:r>
              <a:rPr dirty="0"/>
              <a:t>àm	</a:t>
            </a:r>
            <a:r>
              <a:rPr spc="-10" dirty="0"/>
              <a:t>t</a:t>
            </a:r>
            <a:r>
              <a:rPr dirty="0"/>
              <a:t>rơn	</a:t>
            </a:r>
            <a:r>
              <a:rPr spc="-20" dirty="0"/>
              <a:t>b</a:t>
            </a:r>
            <a:r>
              <a:rPr dirty="0"/>
              <a:t>ằ</a:t>
            </a:r>
            <a:r>
              <a:rPr spc="-15" dirty="0"/>
              <a:t>n</a:t>
            </a:r>
            <a:r>
              <a:rPr dirty="0"/>
              <a:t>g	</a:t>
            </a:r>
            <a:r>
              <a:rPr spc="-20" dirty="0"/>
              <a:t>h</a:t>
            </a:r>
            <a:r>
              <a:rPr dirty="0"/>
              <a:t>àm	</a:t>
            </a:r>
            <a:r>
              <a:rPr spc="-20" dirty="0"/>
              <a:t>l</a:t>
            </a:r>
            <a:r>
              <a:rPr dirty="0"/>
              <a:t>àm  trơn.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7364" y="781557"/>
            <a:ext cx="5590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</a:rPr>
              <a:t>Ngưỡng </a:t>
            </a:r>
            <a:r>
              <a:rPr sz="3200" dirty="0">
                <a:solidFill>
                  <a:srgbClr val="FF0000"/>
                </a:solidFill>
              </a:rPr>
              <a:t>với Bimodal</a:t>
            </a:r>
            <a:r>
              <a:rPr sz="3200" spc="-6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Histogram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2971800" y="4216908"/>
            <a:ext cx="5105400" cy="212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6234"/>
            <a:ext cx="8302625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70534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Thông thường </a:t>
            </a:r>
            <a:r>
              <a:rPr sz="3600" b="1" dirty="0">
                <a:latin typeface="Times New Roman"/>
                <a:cs typeface="Times New Roman"/>
              </a:rPr>
              <a:t>để xử </a:t>
            </a:r>
            <a:r>
              <a:rPr sz="3600" b="1" spc="-5" dirty="0">
                <a:latin typeface="Times New Roman"/>
                <a:cs typeface="Times New Roman"/>
              </a:rPr>
              <a:t>lý </a:t>
            </a:r>
            <a:r>
              <a:rPr sz="3600" b="1" dirty="0">
                <a:latin typeface="Times New Roman"/>
                <a:cs typeface="Times New Roman"/>
              </a:rPr>
              <a:t>ảnh </a:t>
            </a:r>
            <a:r>
              <a:rPr sz="3600" b="1" spc="-5" dirty="0">
                <a:latin typeface="Times New Roman"/>
                <a:cs typeface="Times New Roman"/>
              </a:rPr>
              <a:t>thì chúng </a:t>
            </a:r>
            <a:r>
              <a:rPr sz="3600" b="1" dirty="0">
                <a:latin typeface="Times New Roman"/>
                <a:cs typeface="Times New Roman"/>
              </a:rPr>
              <a:t>ta  </a:t>
            </a:r>
            <a:r>
              <a:rPr sz="3600" b="1" spc="-5" dirty="0">
                <a:latin typeface="Times New Roman"/>
                <a:cs typeface="Times New Roman"/>
              </a:rPr>
              <a:t>phải </a:t>
            </a:r>
            <a:r>
              <a:rPr sz="3600" b="1" dirty="0">
                <a:latin typeface="Times New Roman"/>
                <a:cs typeface="Times New Roman"/>
              </a:rPr>
              <a:t>tách </a:t>
            </a:r>
            <a:r>
              <a:rPr sz="3600" b="1" spc="-5" dirty="0">
                <a:latin typeface="Times New Roman"/>
                <a:cs typeface="Times New Roman"/>
              </a:rPr>
              <a:t>được </a:t>
            </a:r>
            <a:r>
              <a:rPr sz="3600" b="1" dirty="0">
                <a:latin typeface="Times New Roman"/>
                <a:cs typeface="Times New Roman"/>
              </a:rPr>
              <a:t>các </a:t>
            </a:r>
            <a:r>
              <a:rPr sz="3600" b="1" spc="-5" dirty="0">
                <a:latin typeface="Times New Roman"/>
                <a:cs typeface="Times New Roman"/>
              </a:rPr>
              <a:t>đối </a:t>
            </a:r>
            <a:r>
              <a:rPr sz="3600" b="1" dirty="0">
                <a:latin typeface="Times New Roman"/>
                <a:cs typeface="Times New Roman"/>
              </a:rPr>
              <a:t>tượng trong ảnh  </a:t>
            </a:r>
            <a:r>
              <a:rPr sz="3600" b="1" spc="-5" dirty="0">
                <a:latin typeface="Times New Roman"/>
                <a:cs typeface="Times New Roman"/>
              </a:rPr>
              <a:t>ra </a:t>
            </a:r>
            <a:r>
              <a:rPr sz="3600" b="1" dirty="0">
                <a:latin typeface="Times New Roman"/>
                <a:cs typeface="Times New Roman"/>
              </a:rPr>
              <a:t>làm các </a:t>
            </a:r>
            <a:r>
              <a:rPr sz="3600" b="1" spc="-5" dirty="0">
                <a:latin typeface="Times New Roman"/>
                <a:cs typeface="Times New Roman"/>
              </a:rPr>
              <a:t>vùng </a:t>
            </a:r>
            <a:r>
              <a:rPr sz="3600" b="1" dirty="0">
                <a:latin typeface="Times New Roman"/>
                <a:cs typeface="Times New Roman"/>
              </a:rPr>
              <a:t>riêng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biệt.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dirty="0">
                <a:latin typeface="Times New Roman"/>
                <a:cs typeface="Times New Roman"/>
              </a:rPr>
              <a:t>Tách chữ, </a:t>
            </a:r>
            <a:r>
              <a:rPr sz="3600" b="1" spc="-5" dirty="0">
                <a:latin typeface="Times New Roman"/>
                <a:cs typeface="Times New Roman"/>
              </a:rPr>
              <a:t>số, </a:t>
            </a:r>
            <a:r>
              <a:rPr sz="3600" b="1" dirty="0">
                <a:latin typeface="Times New Roman"/>
                <a:cs typeface="Times New Roman"/>
              </a:rPr>
              <a:t>ảnh </a:t>
            </a:r>
            <a:r>
              <a:rPr sz="3600" b="1" spc="-5" dirty="0">
                <a:latin typeface="Times New Roman"/>
                <a:cs typeface="Times New Roman"/>
              </a:rPr>
              <a:t>trong </a:t>
            </a:r>
            <a:r>
              <a:rPr sz="3600" b="1" dirty="0">
                <a:latin typeface="Times New Roman"/>
                <a:cs typeface="Times New Roman"/>
              </a:rPr>
              <a:t>văn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bản</a:t>
            </a:r>
            <a:endParaRPr sz="3600">
              <a:latin typeface="Times New Roman"/>
              <a:cs typeface="Times New Roman"/>
            </a:endParaRPr>
          </a:p>
          <a:p>
            <a:pPr marL="584200" marR="184785" lvl="1" indent="-11430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dirty="0">
                <a:latin typeface="Times New Roman"/>
                <a:cs typeface="Times New Roman"/>
              </a:rPr>
              <a:t>Tách các vùng cháy rừng </a:t>
            </a:r>
            <a:r>
              <a:rPr sz="3600" b="1" spc="-5" dirty="0">
                <a:latin typeface="Times New Roman"/>
                <a:cs typeface="Times New Roman"/>
              </a:rPr>
              <a:t>để </a:t>
            </a:r>
            <a:r>
              <a:rPr sz="3600" b="1" dirty="0">
                <a:latin typeface="Times New Roman"/>
                <a:cs typeface="Times New Roman"/>
              </a:rPr>
              <a:t>xác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định  </a:t>
            </a:r>
            <a:r>
              <a:rPr sz="3600" b="1" spc="-5" dirty="0">
                <a:latin typeface="Times New Roman"/>
                <a:cs typeface="Times New Roman"/>
              </a:rPr>
              <a:t>độ thiệt hại trong </a:t>
            </a:r>
            <a:r>
              <a:rPr sz="3600" b="1" dirty="0">
                <a:latin typeface="Times New Roman"/>
                <a:cs typeface="Times New Roman"/>
              </a:rPr>
              <a:t>ảnh vệ </a:t>
            </a:r>
            <a:r>
              <a:rPr sz="3600" b="1" spc="-5" dirty="0">
                <a:latin typeface="Times New Roman"/>
                <a:cs typeface="Times New Roman"/>
              </a:rPr>
              <a:t>tinh </a:t>
            </a:r>
            <a:r>
              <a:rPr sz="3600" b="1" dirty="0">
                <a:latin typeface="Times New Roman"/>
                <a:cs typeface="Times New Roman"/>
              </a:rPr>
              <a:t>về cháy  rừng</a:t>
            </a:r>
            <a:endParaRPr sz="3600">
              <a:latin typeface="Times New Roman"/>
              <a:cs typeface="Times New Roman"/>
            </a:endParaRPr>
          </a:p>
          <a:p>
            <a:pPr marL="584200" marR="576580" lvl="1" indent="-114300">
              <a:lnSpc>
                <a:spcPct val="100000"/>
              </a:lnSpc>
              <a:spcBef>
                <a:spcPts val="870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dirty="0">
                <a:latin typeface="Times New Roman"/>
                <a:cs typeface="Times New Roman"/>
              </a:rPr>
              <a:t>Tách các loại vi </a:t>
            </a:r>
            <a:r>
              <a:rPr sz="3600" b="1" spc="-5" dirty="0">
                <a:latin typeface="Times New Roman"/>
                <a:cs typeface="Times New Roman"/>
              </a:rPr>
              <a:t>khuẩn, </a:t>
            </a:r>
            <a:r>
              <a:rPr sz="3600" b="1" dirty="0">
                <a:latin typeface="Times New Roman"/>
                <a:cs typeface="Times New Roman"/>
              </a:rPr>
              <a:t>vi rút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trong  ứng dụng </a:t>
            </a:r>
            <a:r>
              <a:rPr sz="3600" b="1" dirty="0">
                <a:latin typeface="Times New Roman"/>
                <a:cs typeface="Times New Roman"/>
              </a:rPr>
              <a:t>y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học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72397"/>
            <a:ext cx="3355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5.1. Phân vùng</a:t>
            </a:r>
            <a:r>
              <a:rPr sz="32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624672"/>
            <a:ext cx="8303895" cy="518287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381760">
              <a:lnSpc>
                <a:spcPct val="100000"/>
              </a:lnSpc>
              <a:spcBef>
                <a:spcPts val="134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5.3. Phân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vùng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theo miền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đồng</a:t>
            </a:r>
            <a:r>
              <a:rPr sz="2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  <a:tab pos="1483360" algn="l"/>
                <a:tab pos="2565400" algn="l"/>
                <a:tab pos="3444875" algn="l"/>
                <a:tab pos="4344670" algn="l"/>
                <a:tab pos="5290820" algn="l"/>
                <a:tab pos="6485890" algn="l"/>
                <a:tab pos="7409815" algn="l"/>
              </a:tabLst>
            </a:pP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ân	v</a:t>
            </a:r>
            <a:r>
              <a:rPr sz="3200" b="1" spc="-15" dirty="0">
                <a:latin typeface="Times New Roman"/>
                <a:cs typeface="Times New Roman"/>
              </a:rPr>
              <a:t>ù</a:t>
            </a:r>
            <a:r>
              <a:rPr sz="3200" b="1" dirty="0">
                <a:latin typeface="Times New Roman"/>
                <a:cs typeface="Times New Roman"/>
              </a:rPr>
              <a:t>ng	ảnh	</a:t>
            </a:r>
            <a:r>
              <a:rPr sz="3200" b="1" spc="-5" dirty="0">
                <a:latin typeface="Times New Roman"/>
                <a:cs typeface="Times New Roman"/>
              </a:rPr>
              <a:t>d</a:t>
            </a:r>
            <a:r>
              <a:rPr sz="3200" b="1" spc="-15" dirty="0">
                <a:latin typeface="Times New Roman"/>
                <a:cs typeface="Times New Roman"/>
              </a:rPr>
              <a:t>ự</a:t>
            </a:r>
            <a:r>
              <a:rPr sz="3200" b="1" dirty="0">
                <a:latin typeface="Times New Roman"/>
                <a:cs typeface="Times New Roman"/>
              </a:rPr>
              <a:t>a	tr</a:t>
            </a:r>
            <a:r>
              <a:rPr sz="3200" b="1" spc="-20" dirty="0">
                <a:latin typeface="Times New Roman"/>
                <a:cs typeface="Times New Roman"/>
              </a:rPr>
              <a:t>ê</a:t>
            </a:r>
            <a:r>
              <a:rPr sz="3200" b="1" dirty="0">
                <a:latin typeface="Times New Roman"/>
                <a:cs typeface="Times New Roman"/>
              </a:rPr>
              <a:t>n	th</a:t>
            </a:r>
            <a:r>
              <a:rPr sz="3200" b="1" spc="-3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ộc	tí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h	</a:t>
            </a:r>
            <a:r>
              <a:rPr sz="3200" b="1" spc="-20" dirty="0">
                <a:latin typeface="Times New Roman"/>
                <a:cs typeface="Times New Roman"/>
              </a:rPr>
              <a:t>q</a:t>
            </a:r>
            <a:r>
              <a:rPr sz="3200" b="1" dirty="0">
                <a:latin typeface="Times New Roman"/>
                <a:cs typeface="Times New Roman"/>
              </a:rPr>
              <a:t>uan  trọng nào </a:t>
            </a:r>
            <a:r>
              <a:rPr sz="3200" b="1" spc="-5" dirty="0">
                <a:latin typeface="Times New Roman"/>
                <a:cs typeface="Times New Roman"/>
              </a:rPr>
              <a:t>đó </a:t>
            </a:r>
            <a:r>
              <a:rPr sz="3200" b="1" dirty="0">
                <a:latin typeface="Times New Roman"/>
                <a:cs typeface="Times New Roman"/>
              </a:rPr>
              <a:t>của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miền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  <a:tab pos="1225550" algn="l"/>
                <a:tab pos="2366010" algn="l"/>
                <a:tab pos="3233420" algn="l"/>
                <a:tab pos="3968115" algn="l"/>
                <a:tab pos="4540885" algn="l"/>
                <a:tab pos="5589905" algn="l"/>
                <a:tab pos="6231255" algn="l"/>
                <a:tab pos="6786245" algn="l"/>
                <a:tab pos="7632065" algn="l"/>
              </a:tabLst>
            </a:pPr>
            <a:r>
              <a:rPr sz="3200" b="1" dirty="0">
                <a:latin typeface="Times New Roman"/>
                <a:cs typeface="Times New Roman"/>
              </a:rPr>
              <a:t>Mỗi	th</a:t>
            </a:r>
            <a:r>
              <a:rPr sz="3200" b="1" spc="-2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ộc	tính	</a:t>
            </a:r>
            <a:r>
              <a:rPr sz="3200" b="1" spc="-10" dirty="0">
                <a:latin typeface="Times New Roman"/>
                <a:cs typeface="Times New Roman"/>
              </a:rPr>
              <a:t>kh</a:t>
            </a:r>
            <a:r>
              <a:rPr sz="3200" b="1" dirty="0">
                <a:latin typeface="Times New Roman"/>
                <a:cs typeface="Times New Roman"/>
              </a:rPr>
              <a:t>i	sử	</a:t>
            </a:r>
            <a:r>
              <a:rPr sz="3200" b="1" spc="-2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ụ</a:t>
            </a:r>
            <a:r>
              <a:rPr sz="3200" b="1" spc="-1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thì	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ó	m</a:t>
            </a:r>
            <a:r>
              <a:rPr sz="3200" b="1" spc="-10" dirty="0">
                <a:latin typeface="Times New Roman"/>
                <a:cs typeface="Times New Roman"/>
              </a:rPr>
              <a:t>ộ</a:t>
            </a:r>
            <a:r>
              <a:rPr sz="3200" b="1" dirty="0">
                <a:latin typeface="Times New Roman"/>
                <a:cs typeface="Times New Roman"/>
              </a:rPr>
              <a:t>t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iêu  chuẩn </a:t>
            </a:r>
            <a:r>
              <a:rPr sz="3200" b="1" spc="-5" dirty="0">
                <a:latin typeface="Times New Roman"/>
                <a:cs typeface="Times New Roman"/>
              </a:rPr>
              <a:t>phân đoạn </a:t>
            </a:r>
            <a:r>
              <a:rPr sz="3200" b="1" dirty="0">
                <a:latin typeface="Times New Roman"/>
                <a:cs typeface="Times New Roman"/>
              </a:rPr>
              <a:t>tương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ứng.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Thuộc tính: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mức </a:t>
            </a:r>
            <a:r>
              <a:rPr sz="3200" b="1" dirty="0">
                <a:latin typeface="Times New Roman"/>
                <a:cs typeface="Times New Roman"/>
              </a:rPr>
              <a:t>xám,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màu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sắc,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kết </a:t>
            </a:r>
            <a:r>
              <a:rPr sz="3200" b="1" dirty="0">
                <a:latin typeface="Times New Roman"/>
                <a:cs typeface="Times New Roman"/>
              </a:rPr>
              <a:t>cấu…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7757"/>
            <a:ext cx="830072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Mức </a:t>
            </a:r>
            <a:r>
              <a:rPr sz="3200" b="1" spc="-5" dirty="0">
                <a:latin typeface="Times New Roman"/>
                <a:cs typeface="Times New Roman"/>
              </a:rPr>
              <a:t>độ hiệu </a:t>
            </a:r>
            <a:r>
              <a:rPr sz="3200" b="1" spc="-10" dirty="0">
                <a:latin typeface="Times New Roman"/>
                <a:cs typeface="Times New Roman"/>
              </a:rPr>
              <a:t>quả </a:t>
            </a:r>
            <a:r>
              <a:rPr sz="3200" b="1" spc="-5" dirty="0">
                <a:latin typeface="Times New Roman"/>
                <a:cs typeface="Times New Roman"/>
              </a:rPr>
              <a:t>thường phụ </a:t>
            </a:r>
            <a:r>
              <a:rPr sz="3200" b="1" spc="-10" dirty="0">
                <a:latin typeface="Times New Roman"/>
                <a:cs typeface="Times New Roman"/>
              </a:rPr>
              <a:t>thuộc </a:t>
            </a:r>
            <a:r>
              <a:rPr sz="3200" b="1" spc="-5" dirty="0">
                <a:latin typeface="Times New Roman"/>
                <a:cs typeface="Times New Roman"/>
              </a:rPr>
              <a:t>vào </a:t>
            </a:r>
            <a:r>
              <a:rPr sz="3200" b="1" dirty="0">
                <a:latin typeface="Times New Roman"/>
                <a:cs typeface="Times New Roman"/>
              </a:rPr>
              <a:t>việc  </a:t>
            </a:r>
            <a:r>
              <a:rPr sz="3200" b="1" spc="-5" dirty="0">
                <a:latin typeface="Times New Roman"/>
                <a:cs typeface="Times New Roman"/>
              </a:rPr>
              <a:t>đánh </a:t>
            </a:r>
            <a:r>
              <a:rPr sz="3200" b="1" dirty="0">
                <a:latin typeface="Times New Roman"/>
                <a:cs typeface="Times New Roman"/>
              </a:rPr>
              <a:t>giá </a:t>
            </a:r>
            <a:r>
              <a:rPr sz="3200" b="1" spc="-5" dirty="0">
                <a:latin typeface="Times New Roman"/>
                <a:cs typeface="Times New Roman"/>
              </a:rPr>
              <a:t>độ </a:t>
            </a:r>
            <a:r>
              <a:rPr sz="3200" b="1" dirty="0">
                <a:latin typeface="Times New Roman"/>
                <a:cs typeface="Times New Roman"/>
              </a:rPr>
              <a:t>thuần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nhất.</a:t>
            </a:r>
            <a:endParaRPr sz="3200">
              <a:latin typeface="Times New Roman"/>
              <a:cs typeface="Times New Roman"/>
            </a:endParaRPr>
          </a:p>
          <a:p>
            <a:pPr marL="584200" marR="956944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Thông </a:t>
            </a:r>
            <a:r>
              <a:rPr sz="3200" b="1" i="1" spc="-5" dirty="0">
                <a:latin typeface="Times New Roman"/>
                <a:cs typeface="Times New Roman"/>
              </a:rPr>
              <a:t>thường </a:t>
            </a:r>
            <a:r>
              <a:rPr sz="3200" b="1" i="1" dirty="0">
                <a:latin typeface="Times New Roman"/>
                <a:cs typeface="Times New Roman"/>
              </a:rPr>
              <a:t>là </a:t>
            </a:r>
            <a:r>
              <a:rPr sz="3200" b="1" i="1" spc="-5" dirty="0">
                <a:latin typeface="Times New Roman"/>
                <a:cs typeface="Times New Roman"/>
              </a:rPr>
              <a:t>trung </a:t>
            </a:r>
            <a:r>
              <a:rPr sz="3200" b="1" i="1" dirty="0">
                <a:latin typeface="Times New Roman"/>
                <a:cs typeface="Times New Roman"/>
              </a:rPr>
              <a:t>bình và độ</a:t>
            </a:r>
            <a:r>
              <a:rPr sz="3200" b="1" i="1" spc="-11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lệch  chuẩn</a:t>
            </a:r>
            <a:r>
              <a:rPr sz="3200" b="1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ba </a:t>
            </a:r>
            <a:r>
              <a:rPr sz="3200" b="1" dirty="0">
                <a:latin typeface="Times New Roman"/>
                <a:cs typeface="Times New Roman"/>
              </a:rPr>
              <a:t>cách tiếp cận chủ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yếu:</a:t>
            </a:r>
            <a:endParaRPr sz="3200">
              <a:latin typeface="Times New Roman"/>
              <a:cs typeface="Times New Roman"/>
            </a:endParaRPr>
          </a:p>
          <a:p>
            <a:pPr marL="584200" marR="228600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Phương </a:t>
            </a:r>
            <a:r>
              <a:rPr sz="3200" b="1" i="1" dirty="0">
                <a:latin typeface="Times New Roman"/>
                <a:cs typeface="Times New Roman"/>
              </a:rPr>
              <a:t>pháp phân tách-cây tứ phân</a:t>
            </a:r>
            <a:r>
              <a:rPr sz="3200" b="1" i="1" spc="-13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(split-  quad</a:t>
            </a:r>
            <a:r>
              <a:rPr sz="3200" b="1" i="1" spc="-2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trees)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Phương </a:t>
            </a:r>
            <a:r>
              <a:rPr sz="3200" b="1" i="1" dirty="0">
                <a:latin typeface="Times New Roman"/>
                <a:cs typeface="Times New Roman"/>
              </a:rPr>
              <a:t>pháp </a:t>
            </a:r>
            <a:r>
              <a:rPr sz="3200" b="1" i="1" spc="-5" dirty="0">
                <a:latin typeface="Times New Roman"/>
                <a:cs typeface="Times New Roman"/>
              </a:rPr>
              <a:t>hợp</a:t>
            </a:r>
            <a:r>
              <a:rPr sz="3200" b="1" i="1" spc="-5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(merge)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Phương </a:t>
            </a:r>
            <a:r>
              <a:rPr sz="3200" b="1" i="1" dirty="0">
                <a:latin typeface="Times New Roman"/>
                <a:cs typeface="Times New Roman"/>
              </a:rPr>
              <a:t>pháp tách-hợp</a:t>
            </a:r>
            <a:r>
              <a:rPr sz="3200" b="1" i="1" spc="-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(split-merge)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65529"/>
            <a:ext cx="830389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Về </a:t>
            </a:r>
            <a:r>
              <a:rPr sz="3600" b="1" spc="-5" dirty="0">
                <a:latin typeface="Times New Roman"/>
                <a:cs typeface="Times New Roman"/>
              </a:rPr>
              <a:t>nguyên </a:t>
            </a:r>
            <a:r>
              <a:rPr sz="3600" b="1" dirty="0">
                <a:latin typeface="Times New Roman"/>
                <a:cs typeface="Times New Roman"/>
              </a:rPr>
              <a:t>tắc, </a:t>
            </a:r>
            <a:r>
              <a:rPr sz="3600" b="1" spc="-5" dirty="0">
                <a:latin typeface="Times New Roman"/>
                <a:cs typeface="Times New Roman"/>
              </a:rPr>
              <a:t>phương pháp </a:t>
            </a:r>
            <a:r>
              <a:rPr sz="3600" b="1" dirty="0">
                <a:latin typeface="Times New Roman"/>
                <a:cs typeface="Times New Roman"/>
              </a:rPr>
              <a:t>này </a:t>
            </a:r>
            <a:r>
              <a:rPr sz="3600" b="1" spc="-5" dirty="0">
                <a:latin typeface="Times New Roman"/>
                <a:cs typeface="Times New Roman"/>
              </a:rPr>
              <a:t>kiểm  </a:t>
            </a:r>
            <a:r>
              <a:rPr sz="3600" b="1" dirty="0">
                <a:latin typeface="Times New Roman"/>
                <a:cs typeface="Times New Roman"/>
              </a:rPr>
              <a:t>tra tính </a:t>
            </a:r>
            <a:r>
              <a:rPr sz="3600" b="1" spc="-5" dirty="0">
                <a:latin typeface="Times New Roman"/>
                <a:cs typeface="Times New Roman"/>
              </a:rPr>
              <a:t>hợp </a:t>
            </a:r>
            <a:r>
              <a:rPr sz="3600" b="1" dirty="0">
                <a:latin typeface="Times New Roman"/>
                <a:cs typeface="Times New Roman"/>
              </a:rPr>
              <a:t>thức của tiêu chuẩn tổng  thể trên miền </a:t>
            </a:r>
            <a:r>
              <a:rPr sz="3600" b="1" spc="-5" dirty="0">
                <a:latin typeface="Times New Roman"/>
                <a:cs typeface="Times New Roman"/>
              </a:rPr>
              <a:t>lớn. Nếu </a:t>
            </a:r>
            <a:r>
              <a:rPr sz="3600" b="1" dirty="0">
                <a:latin typeface="Times New Roman"/>
                <a:cs typeface="Times New Roman"/>
              </a:rPr>
              <a:t>đã </a:t>
            </a:r>
            <a:r>
              <a:rPr sz="3600" b="1" spc="-5" dirty="0">
                <a:latin typeface="Times New Roman"/>
                <a:cs typeface="Times New Roman"/>
              </a:rPr>
              <a:t>đạt </a:t>
            </a:r>
            <a:r>
              <a:rPr sz="3600" b="1" dirty="0">
                <a:latin typeface="Times New Roman"/>
                <a:cs typeface="Times New Roman"/>
              </a:rPr>
              <a:t>chuẩn </a:t>
            </a:r>
            <a:r>
              <a:rPr sz="3600" b="1" spc="-5" dirty="0">
                <a:latin typeface="Times New Roman"/>
                <a:cs typeface="Times New Roman"/>
              </a:rPr>
              <a:t>thì  </a:t>
            </a:r>
            <a:r>
              <a:rPr sz="3600" b="1" dirty="0">
                <a:latin typeface="Times New Roman"/>
                <a:cs typeface="Times New Roman"/>
              </a:rPr>
              <a:t>việc phân </a:t>
            </a:r>
            <a:r>
              <a:rPr sz="3600" b="1" spc="-5" dirty="0">
                <a:latin typeface="Times New Roman"/>
                <a:cs typeface="Times New Roman"/>
              </a:rPr>
              <a:t>đoạn kết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thúc.</a:t>
            </a:r>
            <a:endParaRPr sz="36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869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Nếu không, vùng </a:t>
            </a:r>
            <a:r>
              <a:rPr sz="3600" b="1" spc="-10" dirty="0">
                <a:latin typeface="Times New Roman"/>
                <a:cs typeface="Times New Roman"/>
              </a:rPr>
              <a:t>được </a:t>
            </a:r>
            <a:r>
              <a:rPr sz="3600" b="1" dirty="0">
                <a:latin typeface="Times New Roman"/>
                <a:cs typeface="Times New Roman"/>
              </a:rPr>
              <a:t>chia nhỏ làm 4  vùng </a:t>
            </a:r>
            <a:r>
              <a:rPr sz="3600" b="1" spc="-10" dirty="0">
                <a:latin typeface="Times New Roman"/>
                <a:cs typeface="Times New Roman"/>
              </a:rPr>
              <a:t>và </a:t>
            </a:r>
            <a:r>
              <a:rPr sz="3600" b="1" dirty="0">
                <a:latin typeface="Times New Roman"/>
                <a:cs typeface="Times New Roman"/>
              </a:rPr>
              <a:t>sử </a:t>
            </a:r>
            <a:r>
              <a:rPr sz="3600" b="1" spc="-5" dirty="0">
                <a:latin typeface="Times New Roman"/>
                <a:cs typeface="Times New Roman"/>
              </a:rPr>
              <a:t>dụng </a:t>
            </a:r>
            <a:r>
              <a:rPr sz="3600" b="1" dirty="0">
                <a:latin typeface="Times New Roman"/>
                <a:cs typeface="Times New Roman"/>
              </a:rPr>
              <a:t>đệ quy </a:t>
            </a:r>
            <a:r>
              <a:rPr sz="3600" b="1" spc="-10" dirty="0">
                <a:latin typeface="Times New Roman"/>
                <a:cs typeface="Times New Roman"/>
              </a:rPr>
              <a:t>để </a:t>
            </a:r>
            <a:r>
              <a:rPr sz="3600" b="1" dirty="0">
                <a:latin typeface="Times New Roman"/>
                <a:cs typeface="Times New Roman"/>
              </a:rPr>
              <a:t>thực </a:t>
            </a:r>
            <a:r>
              <a:rPr sz="3600" b="1" spc="-5" dirty="0">
                <a:latin typeface="Times New Roman"/>
                <a:cs typeface="Times New Roman"/>
              </a:rPr>
              <a:t>hiện  trên từng vùng</a:t>
            </a:r>
            <a:r>
              <a:rPr sz="3600" b="1" spc="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nhỏ.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5776" y="865758"/>
            <a:ext cx="5090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Tách </a:t>
            </a:r>
            <a:r>
              <a:rPr sz="3200" spc="5" dirty="0">
                <a:solidFill>
                  <a:srgbClr val="FF0000"/>
                </a:solidFill>
              </a:rPr>
              <a:t>cây </a:t>
            </a:r>
            <a:r>
              <a:rPr sz="3200" dirty="0">
                <a:solidFill>
                  <a:srgbClr val="FF0000"/>
                </a:solidFill>
              </a:rPr>
              <a:t>tứ </a:t>
            </a:r>
            <a:r>
              <a:rPr sz="3200" spc="-5" dirty="0">
                <a:solidFill>
                  <a:srgbClr val="FF0000"/>
                </a:solidFill>
              </a:rPr>
              <a:t>phân (quad</a:t>
            </a:r>
            <a:r>
              <a:rPr sz="3200" spc="-8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tree)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9282"/>
            <a:ext cx="8303895" cy="35979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9900" marR="6350" indent="-457834">
              <a:lnSpc>
                <a:spcPts val="3829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  <a:tab pos="1303655" algn="l"/>
                <a:tab pos="2832100" algn="l"/>
                <a:tab pos="3245485" algn="l"/>
                <a:tab pos="4056379" algn="l"/>
                <a:tab pos="5223510" algn="l"/>
                <a:tab pos="6282055" algn="l"/>
                <a:tab pos="749998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Vớ</a:t>
            </a:r>
            <a:r>
              <a:rPr sz="3200" b="1" dirty="0">
                <a:latin typeface="Times New Roman"/>
                <a:cs typeface="Times New Roman"/>
              </a:rPr>
              <a:t>i	</a:t>
            </a:r>
            <a:r>
              <a:rPr sz="3200" b="1" spc="-5" dirty="0">
                <a:latin typeface="Times New Roman"/>
                <a:cs typeface="Times New Roman"/>
              </a:rPr>
              <a:t>ng</a:t>
            </a:r>
            <a:r>
              <a:rPr sz="3200" b="1" spc="-15" dirty="0">
                <a:latin typeface="Times New Roman"/>
                <a:cs typeface="Times New Roman"/>
              </a:rPr>
              <a:t>ư</a:t>
            </a:r>
            <a:r>
              <a:rPr sz="3200" b="1" dirty="0">
                <a:latin typeface="Times New Roman"/>
                <a:cs typeface="Times New Roman"/>
              </a:rPr>
              <a:t>ỡng	</a:t>
            </a:r>
            <a:r>
              <a:rPr sz="3200" b="1" dirty="0">
                <a:latin typeface="Symbol"/>
                <a:cs typeface="Symbol"/>
              </a:rPr>
              <a:t>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c</a:t>
            </a:r>
            <a:r>
              <a:rPr sz="3200" b="1" spc="-15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o	trước	vù</a:t>
            </a:r>
            <a:r>
              <a:rPr sz="3200" b="1" spc="-2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th</a:t>
            </a:r>
            <a:r>
              <a:rPr sz="3200" b="1" spc="-1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ần	</a:t>
            </a:r>
            <a:r>
              <a:rPr sz="3200" b="1" spc="-20" dirty="0">
                <a:latin typeface="Times New Roman"/>
                <a:cs typeface="Times New Roman"/>
              </a:rPr>
              <a:t>n</a:t>
            </a:r>
            <a:r>
              <a:rPr sz="3200" b="1" spc="-5" dirty="0">
                <a:latin typeface="Times New Roman"/>
                <a:cs typeface="Times New Roman"/>
              </a:rPr>
              <a:t>hất  phải </a:t>
            </a:r>
            <a:r>
              <a:rPr sz="3200" b="1" dirty="0">
                <a:latin typeface="Times New Roman"/>
                <a:cs typeface="Times New Roman"/>
              </a:rPr>
              <a:t>thỏa mãn </a:t>
            </a:r>
            <a:r>
              <a:rPr sz="3200" b="1" spc="-5" dirty="0">
                <a:latin typeface="Times New Roman"/>
                <a:cs typeface="Times New Roman"/>
              </a:rPr>
              <a:t>điều kiện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|max-min|&lt;</a:t>
            </a:r>
            <a:r>
              <a:rPr sz="32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endParaRPr sz="3200">
              <a:latin typeface="Times New Roman"/>
              <a:cs typeface="Times New Roman"/>
            </a:endParaRPr>
          </a:p>
          <a:p>
            <a:pPr marL="812800" marR="96520" lvl="1" indent="-457200">
              <a:lnSpc>
                <a:spcPct val="100000"/>
              </a:lnSpc>
              <a:spcBef>
                <a:spcPts val="550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với max </a:t>
            </a:r>
            <a:r>
              <a:rPr sz="2800" b="1" dirty="0">
                <a:latin typeface="Times New Roman"/>
                <a:cs typeface="Times New Roman"/>
              </a:rPr>
              <a:t>và </a:t>
            </a:r>
            <a:r>
              <a:rPr sz="2800" b="1" spc="-5" dirty="0">
                <a:latin typeface="Times New Roman"/>
                <a:cs typeface="Times New Roman"/>
              </a:rPr>
              <a:t>min là </a:t>
            </a:r>
            <a:r>
              <a:rPr sz="2800" b="1" dirty="0">
                <a:latin typeface="Times New Roman"/>
                <a:cs typeface="Times New Roman"/>
              </a:rPr>
              <a:t>giá </a:t>
            </a:r>
            <a:r>
              <a:rPr sz="2800" b="1" spc="-5" dirty="0">
                <a:latin typeface="Times New Roman"/>
                <a:cs typeface="Times New Roman"/>
              </a:rPr>
              <a:t>trị độ xám lớn nhất và </a:t>
            </a:r>
            <a:r>
              <a:rPr sz="2800" b="1" spc="-10" dirty="0">
                <a:latin typeface="Times New Roman"/>
                <a:cs typeface="Times New Roman"/>
              </a:rPr>
              <a:t>nhỏ  </a:t>
            </a:r>
            <a:r>
              <a:rPr sz="2800" b="1" spc="-5" dirty="0">
                <a:latin typeface="Times New Roman"/>
                <a:cs typeface="Times New Roman"/>
              </a:rPr>
              <a:t>nhất trong miền cần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chia.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31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1810"/>
              </a:spcBef>
              <a:buFont typeface="Wingdings"/>
              <a:buChar char=""/>
              <a:tabLst>
                <a:tab pos="470534" algn="l"/>
                <a:tab pos="1629410" algn="l"/>
                <a:tab pos="2540000" algn="l"/>
                <a:tab pos="3855085" algn="l"/>
                <a:tab pos="4493895" algn="l"/>
                <a:tab pos="5290820" algn="l"/>
                <a:tab pos="5862955" algn="l"/>
                <a:tab pos="6545580" algn="l"/>
                <a:tab pos="7501255" algn="l"/>
              </a:tabLst>
            </a:pPr>
            <a:r>
              <a:rPr sz="3200" b="1" dirty="0">
                <a:latin typeface="Times New Roman"/>
                <a:cs typeface="Times New Roman"/>
              </a:rPr>
              <a:t>Hoặc	t</a:t>
            </a:r>
            <a:r>
              <a:rPr sz="3200" b="1" spc="-15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êu	ch</a:t>
            </a:r>
            <a:r>
              <a:rPr sz="3200" b="1" spc="-20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ẩn	</a:t>
            </a:r>
            <a:r>
              <a:rPr sz="3200" b="1" spc="-10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ó	t</a:t>
            </a:r>
            <a:r>
              <a:rPr sz="3200" b="1" spc="-20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ể	</a:t>
            </a:r>
            <a:r>
              <a:rPr sz="3200" b="1" spc="-15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à	</a:t>
            </a:r>
            <a:r>
              <a:rPr sz="3200" b="1" spc="-20" dirty="0">
                <a:latin typeface="Times New Roman"/>
                <a:cs typeface="Times New Roman"/>
              </a:rPr>
              <a:t>đ</a:t>
            </a:r>
            <a:r>
              <a:rPr sz="3200" b="1" dirty="0">
                <a:latin typeface="Times New Roman"/>
                <a:cs typeface="Times New Roman"/>
              </a:rPr>
              <a:t>ộ	lệch	b</a:t>
            </a:r>
            <a:r>
              <a:rPr sz="3200" b="1" spc="-20" dirty="0">
                <a:latin typeface="Times New Roman"/>
                <a:cs typeface="Times New Roman"/>
              </a:rPr>
              <a:t>ì</a:t>
            </a:r>
            <a:r>
              <a:rPr sz="3200" b="1" dirty="0">
                <a:latin typeface="Times New Roman"/>
                <a:cs typeface="Times New Roman"/>
              </a:rPr>
              <a:t>nh  </a:t>
            </a:r>
            <a:r>
              <a:rPr sz="3200" b="1" spc="-5" dirty="0">
                <a:latin typeface="Times New Roman"/>
                <a:cs typeface="Times New Roman"/>
              </a:rPr>
              <a:t>phương</a:t>
            </a:r>
            <a:r>
              <a:rPr sz="3200" b="1" spc="3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trung</a:t>
            </a:r>
            <a:r>
              <a:rPr sz="3200" b="1" spc="3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bình</a:t>
            </a:r>
            <a:r>
              <a:rPr sz="3200" b="1" spc="3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nhỏ</a:t>
            </a:r>
            <a:r>
              <a:rPr sz="3200" b="1" spc="3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hơn</a:t>
            </a:r>
            <a:r>
              <a:rPr sz="3200" b="1" spc="3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θ</a:t>
            </a:r>
            <a:r>
              <a:rPr sz="3200" b="1" spc="3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spc="3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với</a:t>
            </a:r>
            <a:r>
              <a:rPr sz="3200" b="1" spc="3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r>
              <a:rPr sz="3200" b="1" spc="34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là</a:t>
            </a:r>
            <a:r>
              <a:rPr sz="3200" b="1" spc="3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giá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430344"/>
            <a:ext cx="2553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trị trung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bình)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6504" y="529976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680" y="0"/>
                </a:lnTo>
              </a:path>
            </a:pathLst>
          </a:custGeom>
          <a:ln w="16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6643" y="5120591"/>
            <a:ext cx="1327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50" spc="1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6585" y="4676966"/>
            <a:ext cx="782320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15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-135" dirty="0">
                <a:latin typeface="Times New Roman"/>
                <a:cs typeface="Times New Roman"/>
              </a:rPr>
              <a:t> </a:t>
            </a:r>
            <a:r>
              <a:rPr sz="7125" spc="-3247" baseline="-32163" dirty="0">
                <a:latin typeface="Symbol"/>
                <a:cs typeface="Symbol"/>
              </a:rPr>
              <a:t></a:t>
            </a:r>
            <a:endParaRPr sz="7125" baseline="-32163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3569" y="5110732"/>
            <a:ext cx="194310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20065" algn="l"/>
                <a:tab pos="1438275" algn="l"/>
              </a:tabLst>
            </a:pPr>
            <a:r>
              <a:rPr sz="3150" spc="135" dirty="0">
                <a:latin typeface="Times New Roman"/>
                <a:cs typeface="Times New Roman"/>
              </a:rPr>
              <a:t>(</a:t>
            </a:r>
            <a:r>
              <a:rPr sz="3150" i="1" spc="135" dirty="0">
                <a:latin typeface="Times New Roman"/>
                <a:cs typeface="Times New Roman"/>
              </a:rPr>
              <a:t>x	</a:t>
            </a:r>
            <a:r>
              <a:rPr sz="3150" spc="45" dirty="0">
                <a:latin typeface="Symbol"/>
                <a:cs typeface="Symbol"/>
              </a:rPr>
              <a:t></a:t>
            </a:r>
            <a:r>
              <a:rPr sz="3150" spc="-130" dirty="0">
                <a:latin typeface="Times New Roman"/>
                <a:cs typeface="Times New Roman"/>
              </a:rPr>
              <a:t> </a:t>
            </a:r>
            <a:r>
              <a:rPr sz="3150" i="1" spc="135" dirty="0">
                <a:latin typeface="Times New Roman"/>
                <a:cs typeface="Times New Roman"/>
              </a:rPr>
              <a:t>x</a:t>
            </a:r>
            <a:r>
              <a:rPr sz="3150" spc="135" dirty="0">
                <a:latin typeface="Times New Roman"/>
                <a:cs typeface="Times New Roman"/>
              </a:rPr>
              <a:t>)	</a:t>
            </a:r>
            <a:r>
              <a:rPr sz="3150" spc="45" dirty="0">
                <a:latin typeface="Symbol"/>
                <a:cs typeface="Symbol"/>
              </a:rPr>
              <a:t></a:t>
            </a:r>
            <a:r>
              <a:rPr sz="3150" spc="-459" dirty="0">
                <a:latin typeface="Times New Roman"/>
                <a:cs typeface="Times New Roman"/>
              </a:rPr>
              <a:t> </a:t>
            </a:r>
            <a:r>
              <a:rPr sz="3350" i="1" spc="-60" dirty="0">
                <a:latin typeface="Symbol"/>
                <a:cs typeface="Symbol"/>
              </a:rPr>
              <a:t>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228" y="5449544"/>
            <a:ext cx="21844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150" i="1" spc="40" dirty="0">
                <a:latin typeface="Times New Roman"/>
                <a:cs typeface="Times New Roman"/>
              </a:rPr>
              <a:t>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9377" y="4891202"/>
            <a:ext cx="1327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50" i="1" spc="1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984" y="5687709"/>
            <a:ext cx="3340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50" i="1" spc="145" dirty="0">
                <a:latin typeface="Times New Roman"/>
                <a:cs typeface="Times New Roman"/>
              </a:rPr>
              <a:t>i</a:t>
            </a:r>
            <a:r>
              <a:rPr sz="1850" spc="-100" dirty="0">
                <a:latin typeface="Symbol"/>
                <a:cs typeface="Symbol"/>
              </a:rPr>
              <a:t></a:t>
            </a: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2377" y="5402576"/>
            <a:ext cx="7937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50" i="1" spc="1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7" y="4872228"/>
            <a:ext cx="2900680" cy="1152525"/>
          </a:xfrm>
          <a:custGeom>
            <a:avLst/>
            <a:gdLst/>
            <a:ahLst/>
            <a:cxnLst/>
            <a:rect l="l" t="t" r="r" b="b"/>
            <a:pathLst>
              <a:path w="2900679" h="1152525">
                <a:moveTo>
                  <a:pt x="0" y="1152144"/>
                </a:moveTo>
                <a:lnTo>
                  <a:pt x="2900172" y="1152144"/>
                </a:lnTo>
                <a:lnTo>
                  <a:pt x="290017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40" y="100076"/>
            <a:ext cx="8302625" cy="614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Trong giải thuật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|max-min|&lt;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θ </a:t>
            </a:r>
            <a:r>
              <a:rPr sz="2800" b="1" spc="-5" dirty="0">
                <a:latin typeface="Times New Roman"/>
                <a:cs typeface="Times New Roman"/>
              </a:rPr>
              <a:t>, </a:t>
            </a:r>
            <a:r>
              <a:rPr sz="2800" b="1" spc="-10" dirty="0">
                <a:latin typeface="Times New Roman"/>
                <a:cs typeface="Times New Roman"/>
              </a:rPr>
              <a:t>khi </a:t>
            </a:r>
            <a:r>
              <a:rPr sz="2800" b="1" spc="-5" dirty="0">
                <a:latin typeface="Times New Roman"/>
                <a:cs typeface="Times New Roman"/>
              </a:rPr>
              <a:t>miền là </a:t>
            </a:r>
            <a:r>
              <a:rPr sz="2800" b="1" dirty="0">
                <a:latin typeface="Times New Roman"/>
                <a:cs typeface="Times New Roman"/>
              </a:rPr>
              <a:t>đồng  nhất </a:t>
            </a:r>
            <a:r>
              <a:rPr sz="2800" b="1" spc="-5" dirty="0">
                <a:latin typeface="Times New Roman"/>
                <a:cs typeface="Times New Roman"/>
              </a:rPr>
              <a:t>cần </a:t>
            </a:r>
            <a:r>
              <a:rPr sz="2800" b="1" dirty="0">
                <a:latin typeface="Times New Roman"/>
                <a:cs typeface="Times New Roman"/>
              </a:rPr>
              <a:t>tính lại </a:t>
            </a:r>
            <a:r>
              <a:rPr sz="2800" b="1" spc="-5" dirty="0">
                <a:latin typeface="Times New Roman"/>
                <a:cs typeface="Times New Roman"/>
              </a:rPr>
              <a:t>giá trị </a:t>
            </a:r>
            <a:r>
              <a:rPr sz="2800" b="1" dirty="0">
                <a:latin typeface="Times New Roman"/>
                <a:cs typeface="Times New Roman"/>
              </a:rPr>
              <a:t>trung bình và </a:t>
            </a:r>
            <a:r>
              <a:rPr sz="2800" b="1" spc="-5" dirty="0">
                <a:latin typeface="Times New Roman"/>
                <a:cs typeface="Times New Roman"/>
              </a:rPr>
              <a:t>cập </a:t>
            </a:r>
            <a:r>
              <a:rPr sz="2800" b="1" dirty="0">
                <a:latin typeface="Times New Roman"/>
                <a:cs typeface="Times New Roman"/>
              </a:rPr>
              <a:t>nhật lại  ảnh đầu </a:t>
            </a:r>
            <a:r>
              <a:rPr sz="2800" b="1" spc="-5" dirty="0">
                <a:latin typeface="Times New Roman"/>
                <a:cs typeface="Times New Roman"/>
              </a:rPr>
              <a:t>ra. Giá trị trung </a:t>
            </a:r>
            <a:r>
              <a:rPr sz="2800" b="1" dirty="0">
                <a:latin typeface="Times New Roman"/>
                <a:cs typeface="Times New Roman"/>
              </a:rPr>
              <a:t>bình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dirty="0">
                <a:latin typeface="Times New Roman"/>
                <a:cs typeface="Times New Roman"/>
              </a:rPr>
              <a:t>tính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bởi:</a:t>
            </a:r>
            <a:endParaRPr sz="2800">
              <a:latin typeface="Times New Roman"/>
              <a:cs typeface="Times New Roman"/>
            </a:endParaRPr>
          </a:p>
          <a:p>
            <a:pPr marL="698500" lvl="1" indent="-343535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99135" algn="l"/>
              </a:tabLst>
            </a:pP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Tổng giá trị mức xám/ tổng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sz="24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điểm.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5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Thuật toán </a:t>
            </a:r>
            <a:r>
              <a:rPr sz="2800" b="1" dirty="0">
                <a:latin typeface="Times New Roman"/>
                <a:cs typeface="Times New Roman"/>
              </a:rPr>
              <a:t>này </a:t>
            </a:r>
            <a:r>
              <a:rPr sz="2800" b="1" spc="-5" dirty="0">
                <a:latin typeface="Times New Roman"/>
                <a:cs typeface="Times New Roman"/>
              </a:rPr>
              <a:t>tạo nên một </a:t>
            </a:r>
            <a:r>
              <a:rPr sz="2800" b="1" dirty="0">
                <a:latin typeface="Times New Roman"/>
                <a:cs typeface="Times New Roman"/>
              </a:rPr>
              <a:t>cây </a:t>
            </a:r>
            <a:r>
              <a:rPr sz="2800" b="1" spc="-5" dirty="0">
                <a:latin typeface="Times New Roman"/>
                <a:cs typeface="Times New Roman"/>
              </a:rPr>
              <a:t>mà mỗi </a:t>
            </a:r>
            <a:r>
              <a:rPr sz="2800" b="1" dirty="0">
                <a:latin typeface="Times New Roman"/>
                <a:cs typeface="Times New Roman"/>
              </a:rPr>
              <a:t>nút </a:t>
            </a:r>
            <a:r>
              <a:rPr sz="2800" b="1" spc="-5" dirty="0">
                <a:latin typeface="Times New Roman"/>
                <a:cs typeface="Times New Roman"/>
              </a:rPr>
              <a:t>cha </a:t>
            </a:r>
            <a:r>
              <a:rPr sz="2800" b="1" spc="-15" dirty="0">
                <a:latin typeface="Times New Roman"/>
                <a:cs typeface="Times New Roman"/>
              </a:rPr>
              <a:t>có </a:t>
            </a:r>
            <a:r>
              <a:rPr sz="2800" b="1" spc="6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4 nút con ở mọi mức, trừ mức </a:t>
            </a:r>
            <a:r>
              <a:rPr sz="2800" b="1" dirty="0">
                <a:latin typeface="Times New Roman"/>
                <a:cs typeface="Times New Roman"/>
              </a:rPr>
              <a:t>ngoài cùng. </a:t>
            </a:r>
            <a:r>
              <a:rPr sz="2800" b="1" spc="-5" dirty="0">
                <a:latin typeface="Times New Roman"/>
                <a:cs typeface="Times New Roman"/>
              </a:rPr>
              <a:t>Vì thế  cây </a:t>
            </a:r>
            <a:r>
              <a:rPr sz="2800" b="1" dirty="0">
                <a:latin typeface="Times New Roman"/>
                <a:cs typeface="Times New Roman"/>
              </a:rPr>
              <a:t>này </a:t>
            </a:r>
            <a:r>
              <a:rPr sz="2800" b="1" spc="-10" dirty="0">
                <a:latin typeface="Times New Roman"/>
                <a:cs typeface="Times New Roman"/>
              </a:rPr>
              <a:t>có </a:t>
            </a:r>
            <a:r>
              <a:rPr sz="2800" b="1" spc="-5" dirty="0">
                <a:latin typeface="Times New Roman"/>
                <a:cs typeface="Times New Roman"/>
              </a:rPr>
              <a:t>tên là cây tứ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phân.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Một </a:t>
            </a:r>
            <a:r>
              <a:rPr sz="2800" b="1" dirty="0">
                <a:latin typeface="Times New Roman"/>
                <a:cs typeface="Times New Roman"/>
              </a:rPr>
              <a:t>vùng thoả mãn </a:t>
            </a:r>
            <a:r>
              <a:rPr sz="2800" b="1" spc="-5" dirty="0">
                <a:latin typeface="Times New Roman"/>
                <a:cs typeface="Times New Roman"/>
              </a:rPr>
              <a:t>tiêu chuẩn tạo nên một </a:t>
            </a:r>
            <a:r>
              <a:rPr sz="2800" b="1" dirty="0">
                <a:latin typeface="Times New Roman"/>
                <a:cs typeface="Times New Roman"/>
              </a:rPr>
              <a:t>nút lá,  </a:t>
            </a:r>
            <a:r>
              <a:rPr sz="2800" b="1" spc="-5" dirty="0">
                <a:latin typeface="Times New Roman"/>
                <a:cs typeface="Times New Roman"/>
              </a:rPr>
              <a:t>nếu </a:t>
            </a:r>
            <a:r>
              <a:rPr sz="2800" b="1" dirty="0">
                <a:latin typeface="Times New Roman"/>
                <a:cs typeface="Times New Roman"/>
              </a:rPr>
              <a:t>không </a:t>
            </a:r>
            <a:r>
              <a:rPr sz="2800" b="1" spc="-5" dirty="0">
                <a:latin typeface="Times New Roman"/>
                <a:cs typeface="Times New Roman"/>
              </a:rPr>
              <a:t>sẽ tạo nên một nút trong và 4 nút con  tương </a:t>
            </a:r>
            <a:r>
              <a:rPr sz="2800" b="1" spc="-10" dirty="0">
                <a:latin typeface="Times New Roman"/>
                <a:cs typeface="Times New Roman"/>
              </a:rPr>
              <a:t>ứng </a:t>
            </a:r>
            <a:r>
              <a:rPr sz="2800" b="1" spc="-5" dirty="0">
                <a:latin typeface="Times New Roman"/>
                <a:cs typeface="Times New Roman"/>
              </a:rPr>
              <a:t>của việc chia làm 4 </a:t>
            </a:r>
            <a:r>
              <a:rPr sz="2800" b="1" dirty="0">
                <a:latin typeface="Times New Roman"/>
                <a:cs typeface="Times New Roman"/>
              </a:rPr>
              <a:t>vùng. </a:t>
            </a:r>
            <a:r>
              <a:rPr sz="2800" b="1" spc="-5" dirty="0">
                <a:latin typeface="Times New Roman"/>
                <a:cs typeface="Times New Roman"/>
              </a:rPr>
              <a:t>Mỗi </a:t>
            </a:r>
            <a:r>
              <a:rPr sz="2800" b="1" dirty="0">
                <a:latin typeface="Times New Roman"/>
                <a:cs typeface="Times New Roman"/>
              </a:rPr>
              <a:t>nút lá </a:t>
            </a:r>
            <a:r>
              <a:rPr sz="2800" b="1" spc="-5" dirty="0">
                <a:latin typeface="Times New Roman"/>
                <a:cs typeface="Times New Roman"/>
              </a:rPr>
              <a:t>của  cây </a:t>
            </a:r>
            <a:r>
              <a:rPr sz="2800" b="1" spc="-10" dirty="0">
                <a:latin typeface="Times New Roman"/>
                <a:cs typeface="Times New Roman"/>
              </a:rPr>
              <a:t>biểu diễn </a:t>
            </a:r>
            <a:r>
              <a:rPr sz="2800" b="1" spc="-5" dirty="0">
                <a:latin typeface="Times New Roman"/>
                <a:cs typeface="Times New Roman"/>
              </a:rPr>
              <a:t>một </a:t>
            </a:r>
            <a:r>
              <a:rPr sz="2800" b="1" dirty="0">
                <a:latin typeface="Times New Roman"/>
                <a:cs typeface="Times New Roman"/>
              </a:rPr>
              <a:t>vùng đã phân </a:t>
            </a:r>
            <a:r>
              <a:rPr sz="2800" b="1" spc="-5" dirty="0">
                <a:latin typeface="Times New Roman"/>
                <a:cs typeface="Times New Roman"/>
              </a:rPr>
              <a:t>chia theo tiêu  chuẩn.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668" y="958460"/>
            <a:ext cx="8288732" cy="5899539"/>
            <a:chOff x="245668" y="958461"/>
            <a:chExt cx="8288732" cy="5268603"/>
          </a:xfrm>
        </p:grpSpPr>
        <p:sp>
          <p:nvSpPr>
            <p:cNvPr id="5" name="object 5"/>
            <p:cNvSpPr/>
            <p:nvPr/>
          </p:nvSpPr>
          <p:spPr>
            <a:xfrm>
              <a:off x="245668" y="958461"/>
              <a:ext cx="4423605" cy="2423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3276600"/>
              <a:ext cx="4495800" cy="2950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2884" y="890336"/>
            <a:ext cx="8773160" cy="5624830"/>
            <a:chOff x="332884" y="890336"/>
            <a:chExt cx="8773160" cy="5624830"/>
          </a:xfrm>
        </p:grpSpPr>
        <p:sp>
          <p:nvSpPr>
            <p:cNvPr id="5" name="object 5"/>
            <p:cNvSpPr/>
            <p:nvPr/>
          </p:nvSpPr>
          <p:spPr>
            <a:xfrm>
              <a:off x="332884" y="890336"/>
              <a:ext cx="4213099" cy="2888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184" y="3047999"/>
              <a:ext cx="4585716" cy="3467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1582" y="296621"/>
            <a:ext cx="36404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000"/>
                </a:solidFill>
              </a:rPr>
              <a:t>Tách </a:t>
            </a:r>
            <a:r>
              <a:rPr sz="2400" dirty="0">
                <a:solidFill>
                  <a:srgbClr val="008000"/>
                </a:solidFill>
              </a:rPr>
              <a:t>cây tứ </a:t>
            </a:r>
            <a:r>
              <a:rPr sz="2400" spc="-5" dirty="0">
                <a:solidFill>
                  <a:srgbClr val="008000"/>
                </a:solidFill>
              </a:rPr>
              <a:t>phân </a:t>
            </a:r>
            <a:r>
              <a:rPr sz="2400" dirty="0">
                <a:solidFill>
                  <a:srgbClr val="008000"/>
                </a:solidFill>
              </a:rPr>
              <a:t>(tổng</a:t>
            </a:r>
            <a:r>
              <a:rPr sz="2400" spc="-60" dirty="0">
                <a:solidFill>
                  <a:srgbClr val="008000"/>
                </a:solidFill>
              </a:rPr>
              <a:t> </a:t>
            </a:r>
            <a:r>
              <a:rPr sz="2400" dirty="0">
                <a:solidFill>
                  <a:srgbClr val="008000"/>
                </a:solidFill>
              </a:rPr>
              <a:t>thể)</a:t>
            </a:r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8991600" cy="4325620"/>
            <a:chOff x="0" y="0"/>
            <a:chExt cx="8991600" cy="4325620"/>
          </a:xfrm>
        </p:grpSpPr>
        <p:sp>
          <p:nvSpPr>
            <p:cNvPr id="6" name="object 6"/>
            <p:cNvSpPr/>
            <p:nvPr/>
          </p:nvSpPr>
          <p:spPr>
            <a:xfrm>
              <a:off x="1752600" y="629412"/>
              <a:ext cx="7239000" cy="3695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590800" cy="1958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4422394"/>
            <a:ext cx="88328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20" dirty="0">
                <a:latin typeface="Times New Roman"/>
                <a:cs typeface="Times New Roman"/>
              </a:rPr>
              <a:t>Tiêu </a:t>
            </a:r>
            <a:r>
              <a:rPr sz="2800" b="1" spc="-5" dirty="0">
                <a:latin typeface="Times New Roman"/>
                <a:cs typeface="Times New Roman"/>
              </a:rPr>
              <a:t>chuẩn </a:t>
            </a:r>
            <a:r>
              <a:rPr sz="2800" b="1" dirty="0">
                <a:latin typeface="Times New Roman"/>
                <a:cs typeface="Times New Roman"/>
              </a:rPr>
              <a:t>phân vùng </a:t>
            </a:r>
            <a:r>
              <a:rPr sz="2800" b="1" spc="-5" dirty="0">
                <a:latin typeface="Times New Roman"/>
                <a:cs typeface="Times New Roman"/>
              </a:rPr>
              <a:t>ở </a:t>
            </a:r>
            <a:r>
              <a:rPr sz="2800" b="1" dirty="0">
                <a:latin typeface="Times New Roman"/>
                <a:cs typeface="Times New Roman"/>
              </a:rPr>
              <a:t>đây </a:t>
            </a:r>
            <a:r>
              <a:rPr sz="2800" b="1" spc="-10" dirty="0">
                <a:latin typeface="Times New Roman"/>
                <a:cs typeface="Times New Roman"/>
              </a:rPr>
              <a:t>là </a:t>
            </a:r>
            <a:r>
              <a:rPr sz="2800" b="1" spc="-5" dirty="0">
                <a:latin typeface="Times New Roman"/>
                <a:cs typeface="Times New Roman"/>
              </a:rPr>
              <a:t>màu sắc. </a:t>
            </a:r>
            <a:r>
              <a:rPr sz="2800" b="1" spc="-10" dirty="0">
                <a:latin typeface="Times New Roman"/>
                <a:cs typeface="Times New Roman"/>
              </a:rPr>
              <a:t>Nếu </a:t>
            </a:r>
            <a:r>
              <a:rPr sz="2800" b="1" spc="-5" dirty="0">
                <a:latin typeface="Times New Roman"/>
                <a:cs typeface="Times New Roman"/>
              </a:rPr>
              <a:t>mọi </a:t>
            </a:r>
            <a:r>
              <a:rPr sz="2800" b="1" spc="-10" dirty="0">
                <a:latin typeface="Times New Roman"/>
                <a:cs typeface="Times New Roman"/>
              </a:rPr>
              <a:t>điểm  </a:t>
            </a:r>
            <a:r>
              <a:rPr sz="2800" b="1" spc="-5" dirty="0">
                <a:latin typeface="Times New Roman"/>
                <a:cs typeface="Times New Roman"/>
              </a:rPr>
              <a:t>của </a:t>
            </a:r>
            <a:r>
              <a:rPr sz="2800" b="1" dirty="0">
                <a:latin typeface="Times New Roman"/>
                <a:cs typeface="Times New Roman"/>
              </a:rPr>
              <a:t>vùng </a:t>
            </a:r>
            <a:r>
              <a:rPr sz="2800" b="1" spc="-5" dirty="0">
                <a:latin typeface="Times New Roman"/>
                <a:cs typeface="Times New Roman"/>
              </a:rPr>
              <a:t>là màu trắng sẽ tạo nên </a:t>
            </a:r>
            <a:r>
              <a:rPr sz="2800" b="1" dirty="0">
                <a:latin typeface="Times New Roman"/>
                <a:cs typeface="Times New Roman"/>
              </a:rPr>
              <a:t>một nút </a:t>
            </a:r>
            <a:r>
              <a:rPr sz="2800" b="1" spc="-5" dirty="0">
                <a:latin typeface="Times New Roman"/>
                <a:cs typeface="Times New Roman"/>
              </a:rPr>
              <a:t>lá trắng </a:t>
            </a:r>
            <a:r>
              <a:rPr sz="2800" b="1" dirty="0">
                <a:latin typeface="Times New Roman"/>
                <a:cs typeface="Times New Roman"/>
              </a:rPr>
              <a:t>và  </a:t>
            </a:r>
            <a:r>
              <a:rPr sz="2800" b="1" spc="-5" dirty="0">
                <a:latin typeface="Times New Roman"/>
                <a:cs typeface="Times New Roman"/>
              </a:rPr>
              <a:t>tương tự như vậy với nút lá đen. Nút màu ghi </a:t>
            </a:r>
            <a:r>
              <a:rPr sz="2800" b="1" dirty="0">
                <a:latin typeface="Times New Roman"/>
                <a:cs typeface="Times New Roman"/>
              </a:rPr>
              <a:t>có </a:t>
            </a:r>
            <a:r>
              <a:rPr sz="2800" b="1" spc="-5" dirty="0">
                <a:latin typeface="Times New Roman"/>
                <a:cs typeface="Times New Roman"/>
              </a:rPr>
              <a:t>nghĩa  là </a:t>
            </a:r>
            <a:r>
              <a:rPr sz="2800" b="1" dirty="0">
                <a:latin typeface="Times New Roman"/>
                <a:cs typeface="Times New Roman"/>
              </a:rPr>
              <a:t>vùng </a:t>
            </a:r>
            <a:r>
              <a:rPr sz="2800" b="1" spc="-10" dirty="0">
                <a:latin typeface="Times New Roman"/>
                <a:cs typeface="Times New Roman"/>
              </a:rPr>
              <a:t>không </a:t>
            </a:r>
            <a:r>
              <a:rPr sz="2800" b="1" spc="-5" dirty="0">
                <a:latin typeface="Times New Roman"/>
                <a:cs typeface="Times New Roman"/>
              </a:rPr>
              <a:t>thuần </a:t>
            </a:r>
            <a:r>
              <a:rPr sz="2800" b="1" dirty="0">
                <a:latin typeface="Times New Roman"/>
                <a:cs typeface="Times New Roman"/>
              </a:rPr>
              <a:t>nhất và phải </a:t>
            </a:r>
            <a:r>
              <a:rPr sz="2800" b="1" spc="-5" dirty="0">
                <a:latin typeface="Times New Roman"/>
                <a:cs typeface="Times New Roman"/>
              </a:rPr>
              <a:t>tiếp tục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chia.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3505" y="1799713"/>
          <a:ext cx="2992754" cy="4428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74">
                <a:tc>
                  <a:txBody>
                    <a:bodyPr/>
                    <a:lstStyle/>
                    <a:p>
                      <a:pPr marL="37465">
                        <a:lnSpc>
                          <a:spcPts val="3279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279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ts val="3279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3279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3279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3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3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9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400">
                <a:tc>
                  <a:txBody>
                    <a:bodyPr/>
                    <a:lstStyle/>
                    <a:p>
                      <a:pPr marL="37465">
                        <a:lnSpc>
                          <a:spcPts val="355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55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ts val="355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355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5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3550"/>
                        </a:lnSpc>
                        <a:spcBef>
                          <a:spcPts val="26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7040" y="100076"/>
            <a:ext cx="8327390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60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482600" marR="17780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82600" algn="l"/>
                <a:tab pos="483234" algn="l"/>
              </a:tabLst>
            </a:pPr>
            <a:r>
              <a:rPr sz="2800" spc="-5" dirty="0">
                <a:latin typeface="Times New Roman"/>
                <a:cs typeface="Times New Roman"/>
              </a:rPr>
              <a:t>Ví </a:t>
            </a:r>
            <a:r>
              <a:rPr sz="2800" dirty="0">
                <a:latin typeface="Times New Roman"/>
                <a:cs typeface="Times New Roman"/>
              </a:rPr>
              <a:t>dụ: </a:t>
            </a:r>
            <a:r>
              <a:rPr sz="2800" spc="-5" dirty="0">
                <a:latin typeface="Times New Roman"/>
                <a:cs typeface="Times New Roman"/>
              </a:rPr>
              <a:t>Cho ảnh I(m, </a:t>
            </a:r>
            <a:r>
              <a:rPr sz="2800" dirty="0">
                <a:latin typeface="Times New Roman"/>
                <a:cs typeface="Times New Roman"/>
              </a:rPr>
              <a:t>n) </a:t>
            </a:r>
            <a:r>
              <a:rPr sz="2800" spc="-5" dirty="0">
                <a:latin typeface="Times New Roman"/>
                <a:cs typeface="Times New Roman"/>
              </a:rPr>
              <a:t>, hãy </a:t>
            </a:r>
            <a:r>
              <a:rPr sz="2800" dirty="0">
                <a:latin typeface="Times New Roman"/>
                <a:cs typeface="Times New Roman"/>
              </a:rPr>
              <a:t>phân vùng </a:t>
            </a:r>
            <a:r>
              <a:rPr sz="2800" spc="-5" dirty="0">
                <a:latin typeface="Times New Roman"/>
                <a:cs typeface="Times New Roman"/>
              </a:rPr>
              <a:t>theo tiêu </a:t>
            </a:r>
            <a:r>
              <a:rPr sz="2800" spc="-10" dirty="0">
                <a:latin typeface="Times New Roman"/>
                <a:cs typeface="Times New Roman"/>
              </a:rPr>
              <a:t>chí:  </a:t>
            </a:r>
            <a:r>
              <a:rPr sz="2800" spc="-5" dirty="0">
                <a:latin typeface="Times New Roman"/>
                <a:cs typeface="Times New Roman"/>
              </a:rPr>
              <a:t>ngưỡng θ=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R="165100" algn="ctr">
              <a:lnSpc>
                <a:spcPts val="3360"/>
              </a:lnSpc>
              <a:spcBef>
                <a:spcPts val="265"/>
              </a:spcBef>
              <a:tabLst>
                <a:tab pos="3985260" algn="l"/>
              </a:tabLst>
            </a:pPr>
            <a:r>
              <a:rPr sz="4500" spc="104" baseline="-4629" dirty="0">
                <a:latin typeface="Symbol"/>
                <a:cs typeface="Symbol"/>
              </a:rPr>
              <a:t></a:t>
            </a:r>
            <a:r>
              <a:rPr sz="3000" spc="70" dirty="0">
                <a:latin typeface="Times New Roman"/>
                <a:cs typeface="Times New Roman"/>
              </a:rPr>
              <a:t>2	</a:t>
            </a:r>
            <a:r>
              <a:rPr sz="3000" spc="95" dirty="0">
                <a:latin typeface="Times New Roman"/>
                <a:cs typeface="Times New Roman"/>
              </a:rPr>
              <a:t>8</a:t>
            </a:r>
            <a:r>
              <a:rPr sz="4500" spc="142" baseline="-4629" dirty="0">
                <a:latin typeface="Symbol"/>
                <a:cs typeface="Symbol"/>
              </a:rPr>
              <a:t></a:t>
            </a:r>
            <a:endParaRPr sz="4500" baseline="-4629">
              <a:latin typeface="Symbol"/>
              <a:cs typeface="Symbol"/>
            </a:endParaRPr>
          </a:p>
          <a:p>
            <a:pPr marR="165100" algn="ctr">
              <a:lnSpc>
                <a:spcPts val="3360"/>
              </a:lnSpc>
              <a:tabLst>
                <a:tab pos="3985260" algn="l"/>
              </a:tabLst>
            </a:pPr>
            <a:r>
              <a:rPr sz="3000" spc="70" dirty="0">
                <a:latin typeface="Symbol"/>
                <a:cs typeface="Symbol"/>
              </a:rPr>
              <a:t></a:t>
            </a:r>
            <a:r>
              <a:rPr sz="4500" spc="104" baseline="-25925" dirty="0">
                <a:latin typeface="Times New Roman"/>
                <a:cs typeface="Times New Roman"/>
              </a:rPr>
              <a:t>2	</a:t>
            </a:r>
            <a:r>
              <a:rPr sz="4500" spc="142" baseline="-25925" dirty="0">
                <a:latin typeface="Times New Roman"/>
                <a:cs typeface="Times New Roman"/>
              </a:rPr>
              <a:t>8</a:t>
            </a:r>
            <a:r>
              <a:rPr sz="3000" spc="95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3301" y="2506542"/>
            <a:ext cx="38798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3240"/>
              </a:lnSpc>
              <a:spcBef>
                <a:spcPts val="105"/>
              </a:spcBef>
            </a:pPr>
            <a:r>
              <a:rPr sz="3000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  <a:p>
            <a:pPr marR="5080" algn="r">
              <a:lnSpc>
                <a:spcPts val="3240"/>
              </a:lnSpc>
            </a:pPr>
            <a:r>
              <a:rPr sz="4500" spc="284" baseline="-2777" dirty="0">
                <a:latin typeface="Times New Roman"/>
                <a:cs typeface="Times New Roman"/>
              </a:rPr>
              <a:t>9</a:t>
            </a:r>
            <a:r>
              <a:rPr sz="3000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206" y="2506541"/>
            <a:ext cx="43116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3240"/>
              </a:lnSpc>
              <a:spcBef>
                <a:spcPts val="105"/>
              </a:spcBef>
            </a:pPr>
            <a:r>
              <a:rPr sz="3000" dirty="0">
                <a:latin typeface="Symbol"/>
                <a:cs typeface="Symbol"/>
              </a:rPr>
              <a:t></a:t>
            </a:r>
            <a:endParaRPr sz="3000">
              <a:latin typeface="Symbol"/>
              <a:cs typeface="Symbol"/>
            </a:endParaRPr>
          </a:p>
          <a:p>
            <a:pPr marL="38100">
              <a:lnSpc>
                <a:spcPts val="2880"/>
              </a:lnSpc>
            </a:pPr>
            <a:r>
              <a:rPr sz="3000" spc="70" dirty="0">
                <a:latin typeface="Symbol"/>
                <a:cs typeface="Symbol"/>
              </a:rPr>
              <a:t></a:t>
            </a:r>
            <a:r>
              <a:rPr sz="4500" spc="104" baseline="-2777" dirty="0">
                <a:latin typeface="Times New Roman"/>
                <a:cs typeface="Times New Roman"/>
              </a:rPr>
              <a:t>2</a:t>
            </a:r>
            <a:endParaRPr sz="4500" baseline="-2777">
              <a:latin typeface="Times New Roman"/>
              <a:cs typeface="Times New Roman"/>
            </a:endParaRPr>
          </a:p>
          <a:p>
            <a:pPr marL="38100">
              <a:lnSpc>
                <a:spcPts val="3240"/>
              </a:lnSpc>
            </a:pPr>
            <a:r>
              <a:rPr sz="3000" spc="45" dirty="0">
                <a:latin typeface="Symbol"/>
                <a:cs typeface="Symbol"/>
              </a:rPr>
              <a:t></a:t>
            </a:r>
            <a:r>
              <a:rPr sz="4500" spc="67" baseline="-32407" dirty="0">
                <a:latin typeface="Times New Roman"/>
                <a:cs typeface="Times New Roman"/>
              </a:rPr>
              <a:t>8</a:t>
            </a:r>
            <a:endParaRPr sz="4500" baseline="-3240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8208" y="3237983"/>
            <a:ext cx="43815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0" spc="142" baseline="-32407" dirty="0">
                <a:latin typeface="Times New Roman"/>
                <a:cs typeface="Times New Roman"/>
              </a:rPr>
              <a:t>1</a:t>
            </a:r>
            <a:r>
              <a:rPr sz="3000" spc="95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8535" y="3602883"/>
            <a:ext cx="1727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7" y="3742197"/>
            <a:ext cx="1666239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i="1" dirty="0">
                <a:latin typeface="Times New Roman"/>
                <a:cs typeface="Times New Roman"/>
              </a:rPr>
              <a:t>I</a:t>
            </a:r>
            <a:r>
              <a:rPr sz="3000" i="1" spc="-40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i="1" spc="20" dirty="0">
                <a:latin typeface="Times New Roman"/>
                <a:cs typeface="Times New Roman"/>
              </a:rPr>
              <a:t>m</a:t>
            </a:r>
            <a:r>
              <a:rPr sz="3000" spc="20" dirty="0">
                <a:latin typeface="Times New Roman"/>
                <a:cs typeface="Times New Roman"/>
              </a:rPr>
              <a:t>,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i="1" spc="20" dirty="0">
                <a:latin typeface="Times New Roman"/>
                <a:cs typeface="Times New Roman"/>
              </a:rPr>
              <a:t>n</a:t>
            </a:r>
            <a:r>
              <a:rPr sz="3000" spc="20" dirty="0">
                <a:latin typeface="Times New Roman"/>
                <a:cs typeface="Times New Roman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Symbol"/>
                <a:cs typeface="Symbol"/>
              </a:rPr>
              <a:t>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4500" baseline="20370" dirty="0">
                <a:latin typeface="Symbol"/>
                <a:cs typeface="Symbol"/>
              </a:rPr>
              <a:t></a:t>
            </a:r>
            <a:endParaRPr sz="4500" baseline="2037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2206" y="3968540"/>
            <a:ext cx="42481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45" dirty="0">
                <a:latin typeface="Symbol"/>
                <a:cs typeface="Symbol"/>
              </a:rPr>
              <a:t></a:t>
            </a:r>
            <a:r>
              <a:rPr sz="4500" spc="67" baseline="-9259" dirty="0">
                <a:latin typeface="Times New Roman"/>
                <a:cs typeface="Times New Roman"/>
              </a:rPr>
              <a:t>7</a:t>
            </a:r>
            <a:endParaRPr sz="4500" baseline="-925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3562" y="3968540"/>
            <a:ext cx="43307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0" spc="112" baseline="-9259" dirty="0">
                <a:latin typeface="Times New Roman"/>
                <a:cs typeface="Times New Roman"/>
              </a:rPr>
              <a:t>2</a:t>
            </a:r>
            <a:r>
              <a:rPr sz="3000" spc="75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7606" y="4334197"/>
            <a:ext cx="1727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latin typeface="Symbol"/>
                <a:cs typeface="Symbol"/>
              </a:rPr>
              <a:t>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8535" y="4334197"/>
            <a:ext cx="1727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206" y="4606705"/>
            <a:ext cx="431165" cy="942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0" spc="67" baseline="-13888" dirty="0">
                <a:latin typeface="Symbol"/>
                <a:cs typeface="Symbol"/>
              </a:rPr>
              <a:t></a:t>
            </a:r>
            <a:r>
              <a:rPr sz="3000" spc="45" dirty="0"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3000" spc="70" dirty="0">
                <a:latin typeface="Symbol"/>
                <a:cs typeface="Symbol"/>
              </a:rPr>
              <a:t></a:t>
            </a:r>
            <a:r>
              <a:rPr sz="4500" spc="104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7901" y="4606705"/>
            <a:ext cx="438784" cy="942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sz="3000" spc="75" dirty="0">
                <a:latin typeface="Times New Roman"/>
                <a:cs typeface="Times New Roman"/>
              </a:rPr>
              <a:t>2</a:t>
            </a:r>
            <a:r>
              <a:rPr sz="4500" spc="112" baseline="-13888" dirty="0">
                <a:latin typeface="Symbol"/>
                <a:cs typeface="Symbol"/>
              </a:rPr>
              <a:t></a:t>
            </a:r>
            <a:endParaRPr sz="4500" baseline="-13888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4500" spc="142" baseline="-16666" dirty="0">
                <a:latin typeface="Times New Roman"/>
                <a:cs typeface="Times New Roman"/>
              </a:rPr>
              <a:t>9</a:t>
            </a:r>
            <a:r>
              <a:rPr sz="3000" spc="95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2206" y="5431201"/>
            <a:ext cx="431165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3060"/>
              </a:lnSpc>
              <a:spcBef>
                <a:spcPts val="105"/>
              </a:spcBef>
            </a:pPr>
            <a:r>
              <a:rPr sz="3000" dirty="0">
                <a:latin typeface="Symbol"/>
                <a:cs typeface="Symbol"/>
              </a:rPr>
              <a:t></a:t>
            </a:r>
            <a:endParaRPr sz="3000">
              <a:latin typeface="Symbol"/>
              <a:cs typeface="Symbol"/>
            </a:endParaRPr>
          </a:p>
          <a:p>
            <a:pPr marL="38100">
              <a:lnSpc>
                <a:spcPts val="3060"/>
              </a:lnSpc>
            </a:pPr>
            <a:r>
              <a:rPr sz="4500" spc="-509" baseline="-3703" dirty="0">
                <a:latin typeface="Symbol"/>
                <a:cs typeface="Symbol"/>
              </a:rPr>
              <a:t></a:t>
            </a:r>
            <a:r>
              <a:rPr sz="4500" spc="-509" baseline="-12962" dirty="0">
                <a:latin typeface="Symbol"/>
                <a:cs typeface="Symbol"/>
              </a:rPr>
              <a:t></a:t>
            </a:r>
            <a:r>
              <a:rPr sz="3000" spc="-340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7901" y="5431201"/>
            <a:ext cx="438784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r">
              <a:lnSpc>
                <a:spcPts val="3060"/>
              </a:lnSpc>
              <a:spcBef>
                <a:spcPts val="105"/>
              </a:spcBef>
            </a:pPr>
            <a:r>
              <a:rPr sz="3000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  <a:p>
            <a:pPr marR="30480" algn="r">
              <a:lnSpc>
                <a:spcPts val="3060"/>
              </a:lnSpc>
            </a:pPr>
            <a:r>
              <a:rPr sz="3000" spc="190" dirty="0">
                <a:latin typeface="Times New Roman"/>
                <a:cs typeface="Times New Roman"/>
              </a:rPr>
              <a:t>9</a:t>
            </a:r>
            <a:r>
              <a:rPr sz="4500" spc="-1739" baseline="-3703" dirty="0">
                <a:latin typeface="Symbol"/>
                <a:cs typeface="Symbol"/>
              </a:rPr>
              <a:t></a:t>
            </a:r>
            <a:r>
              <a:rPr sz="4500" baseline="-12962" dirty="0">
                <a:latin typeface="Symbol"/>
                <a:cs typeface="Symbol"/>
              </a:rPr>
              <a:t></a:t>
            </a:r>
            <a:endParaRPr sz="4500" baseline="-12962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34451"/>
            <a:ext cx="8303259" cy="5252085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R="72390" algn="ctr">
              <a:lnSpc>
                <a:spcPct val="100000"/>
              </a:lnSpc>
              <a:spcBef>
                <a:spcPts val="195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pháp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hợp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14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Ý </a:t>
            </a:r>
            <a:r>
              <a:rPr sz="3200" b="1" spc="-5" dirty="0">
                <a:latin typeface="Times New Roman"/>
                <a:cs typeface="Times New Roman"/>
              </a:rPr>
              <a:t>tưởng </a:t>
            </a:r>
            <a:r>
              <a:rPr sz="3200" b="1" dirty="0">
                <a:latin typeface="Times New Roman"/>
                <a:cs typeface="Times New Roman"/>
              </a:rPr>
              <a:t>là xem xét ảnh </a:t>
            </a:r>
            <a:r>
              <a:rPr sz="3200" b="1" spc="-5" dirty="0">
                <a:latin typeface="Times New Roman"/>
                <a:cs typeface="Times New Roman"/>
              </a:rPr>
              <a:t>từ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miền </a:t>
            </a:r>
            <a:r>
              <a:rPr sz="3200" b="1" spc="-10" dirty="0">
                <a:latin typeface="Times New Roman"/>
                <a:cs typeface="Times New Roman"/>
              </a:rPr>
              <a:t>nhỏ nhất  </a:t>
            </a:r>
            <a:r>
              <a:rPr sz="3200" b="1" spc="5" dirty="0">
                <a:latin typeface="Times New Roman"/>
                <a:cs typeface="Times New Roman"/>
              </a:rPr>
              <a:t>rồi </a:t>
            </a:r>
            <a:r>
              <a:rPr sz="3200" b="1" spc="-10" dirty="0">
                <a:latin typeface="Times New Roman"/>
                <a:cs typeface="Times New Roman"/>
              </a:rPr>
              <a:t>tổ hợp </a:t>
            </a:r>
            <a:r>
              <a:rPr sz="3200" b="1" spc="-5" dirty="0">
                <a:latin typeface="Times New Roman"/>
                <a:cs typeface="Times New Roman"/>
              </a:rPr>
              <a:t>chúng </a:t>
            </a:r>
            <a:r>
              <a:rPr sz="3200" b="1" dirty="0">
                <a:latin typeface="Times New Roman"/>
                <a:cs typeface="Times New Roman"/>
              </a:rPr>
              <a:t>lại </a:t>
            </a:r>
            <a:r>
              <a:rPr sz="3200" b="1" spc="-5" dirty="0">
                <a:latin typeface="Times New Roman"/>
                <a:cs typeface="Times New Roman"/>
              </a:rPr>
              <a:t>nếu thỏa mãn </a:t>
            </a:r>
            <a:r>
              <a:rPr sz="3200" b="1" dirty="0">
                <a:latin typeface="Times New Roman"/>
                <a:cs typeface="Times New Roman"/>
              </a:rPr>
              <a:t>tiêu chuẩn  của một miền lớn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hơn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Tiếp </a:t>
            </a:r>
            <a:r>
              <a:rPr sz="3200" b="1" spc="-5" dirty="0">
                <a:latin typeface="Times New Roman"/>
                <a:cs typeface="Times New Roman"/>
              </a:rPr>
              <a:t>tục </a:t>
            </a:r>
            <a:r>
              <a:rPr sz="3200" b="1" dirty="0">
                <a:latin typeface="Times New Roman"/>
                <a:cs typeface="Times New Roman"/>
              </a:rPr>
              <a:t>thực </a:t>
            </a:r>
            <a:r>
              <a:rPr sz="3200" b="1" spc="-5" dirty="0">
                <a:latin typeface="Times New Roman"/>
                <a:cs typeface="Times New Roman"/>
              </a:rPr>
              <a:t>hiện </a:t>
            </a:r>
            <a:r>
              <a:rPr sz="3200" b="1" dirty="0">
                <a:latin typeface="Times New Roman"/>
                <a:cs typeface="Times New Roman"/>
              </a:rPr>
              <a:t>hợp cho đến </a:t>
            </a:r>
            <a:r>
              <a:rPr sz="3200" b="1" spc="-5" dirty="0">
                <a:latin typeface="Times New Roman"/>
                <a:cs typeface="Times New Roman"/>
              </a:rPr>
              <a:t>khi không  hợp được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nữa.</a:t>
            </a:r>
            <a:endParaRPr sz="32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Tiêu chuẩn </a:t>
            </a:r>
            <a:r>
              <a:rPr sz="3200" b="1" spc="-5" dirty="0">
                <a:latin typeface="Times New Roman"/>
                <a:cs typeface="Times New Roman"/>
              </a:rPr>
              <a:t>để hợp </a:t>
            </a:r>
            <a:r>
              <a:rPr sz="3200" b="1" dirty="0">
                <a:latin typeface="Times New Roman"/>
                <a:cs typeface="Times New Roman"/>
              </a:rPr>
              <a:t>hai miền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là: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 algn="just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Chúng phải cùng đạt tiêu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chuẩn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 algn="just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Chúng phải </a:t>
            </a:r>
            <a:r>
              <a:rPr sz="3200" b="1" dirty="0">
                <a:latin typeface="Times New Roman"/>
                <a:cs typeface="Times New Roman"/>
              </a:rPr>
              <a:t>ở cạnh </a:t>
            </a:r>
            <a:r>
              <a:rPr sz="3200" b="1" spc="-5" dirty="0">
                <a:latin typeface="Times New Roman"/>
                <a:cs typeface="Times New Roman"/>
              </a:rPr>
              <a:t>nhau (liên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thông)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796" y="152400"/>
            <a:ext cx="4350512" cy="58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854710"/>
            <a:ext cx="8302625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Hình </a:t>
            </a:r>
            <a:r>
              <a:rPr sz="4000" b="1" dirty="0">
                <a:latin typeface="Times New Roman"/>
                <a:cs typeface="Times New Roman"/>
              </a:rPr>
              <a:t>dáng </a:t>
            </a:r>
            <a:r>
              <a:rPr sz="4000" b="1" spc="-10" dirty="0">
                <a:latin typeface="Times New Roman"/>
                <a:cs typeface="Times New Roman"/>
              </a:rPr>
              <a:t>đối </a:t>
            </a:r>
            <a:r>
              <a:rPr sz="4000" b="1" dirty="0">
                <a:latin typeface="Times New Roman"/>
                <a:cs typeface="Times New Roman"/>
              </a:rPr>
              <a:t>tượng </a:t>
            </a:r>
            <a:r>
              <a:rPr sz="4000" b="1" spc="-10" dirty="0">
                <a:latin typeface="Times New Roman"/>
                <a:cs typeface="Times New Roman"/>
              </a:rPr>
              <a:t>phụ </a:t>
            </a:r>
            <a:r>
              <a:rPr sz="4000" b="1" spc="-5" dirty="0">
                <a:latin typeface="Times New Roman"/>
                <a:cs typeface="Times New Roman"/>
              </a:rPr>
              <a:t>thuộc </a:t>
            </a:r>
            <a:r>
              <a:rPr sz="4000" b="1" dirty="0">
                <a:latin typeface="Times New Roman"/>
                <a:cs typeface="Times New Roman"/>
              </a:rPr>
              <a:t>vào  </a:t>
            </a:r>
            <a:r>
              <a:rPr sz="4000" b="1" spc="-5" dirty="0">
                <a:latin typeface="Times New Roman"/>
                <a:cs typeface="Times New Roman"/>
              </a:rPr>
              <a:t>biên </a:t>
            </a:r>
            <a:r>
              <a:rPr sz="4000" b="1" dirty="0">
                <a:latin typeface="Times New Roman"/>
                <a:cs typeface="Times New Roman"/>
              </a:rPr>
              <a:t>vật </a:t>
            </a:r>
            <a:r>
              <a:rPr sz="4000" b="1" spc="-5" dirty="0">
                <a:latin typeface="Times New Roman"/>
                <a:cs typeface="Times New Roman"/>
              </a:rPr>
              <a:t>thể hoặc một vùng </a:t>
            </a:r>
            <a:r>
              <a:rPr sz="4000" b="1" spc="-10" dirty="0">
                <a:latin typeface="Times New Roman"/>
                <a:cs typeface="Times New Roman"/>
              </a:rPr>
              <a:t>động  nhất </a:t>
            </a:r>
            <a:r>
              <a:rPr sz="4000" b="1" spc="-5" dirty="0">
                <a:latin typeface="Times New Roman"/>
                <a:cs typeface="Times New Roman"/>
              </a:rPr>
              <a:t>thể </a:t>
            </a:r>
            <a:r>
              <a:rPr sz="4000" b="1" spc="-10" dirty="0">
                <a:latin typeface="Times New Roman"/>
                <a:cs typeface="Times New Roman"/>
              </a:rPr>
              <a:t>hiện </a:t>
            </a:r>
            <a:r>
              <a:rPr sz="4000" b="1" dirty="0">
                <a:latin typeface="Times New Roman"/>
                <a:cs typeface="Times New Roman"/>
              </a:rPr>
              <a:t>vị </a:t>
            </a:r>
            <a:r>
              <a:rPr sz="4000" b="1" spc="-5" dirty="0">
                <a:latin typeface="Times New Roman"/>
                <a:cs typeface="Times New Roman"/>
              </a:rPr>
              <a:t>trí của </a:t>
            </a:r>
            <a:r>
              <a:rPr sz="4000" b="1" spc="-10" dirty="0">
                <a:latin typeface="Times New Roman"/>
                <a:cs typeface="Times New Roman"/>
              </a:rPr>
              <a:t>đối</a:t>
            </a:r>
            <a:r>
              <a:rPr sz="4000" b="1" spc="7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tượng</a:t>
            </a:r>
            <a:endParaRPr sz="40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965"/>
              </a:spcBef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b="1" spc="-10" dirty="0">
                <a:latin typeface="Times New Roman"/>
                <a:cs typeface="Times New Roman"/>
              </a:rPr>
              <a:t>Để </a:t>
            </a:r>
            <a:r>
              <a:rPr sz="4000" b="1" spc="-5" dirty="0">
                <a:latin typeface="Times New Roman"/>
                <a:cs typeface="Times New Roman"/>
              </a:rPr>
              <a:t>phát hiện </a:t>
            </a:r>
            <a:r>
              <a:rPr sz="4000" b="1" dirty="0">
                <a:latin typeface="Times New Roman"/>
                <a:cs typeface="Times New Roman"/>
              </a:rPr>
              <a:t>vùng </a:t>
            </a:r>
            <a:r>
              <a:rPr sz="4000" b="1" spc="-5" dirty="0">
                <a:latin typeface="Times New Roman"/>
                <a:cs typeface="Times New Roman"/>
              </a:rPr>
              <a:t>thì </a:t>
            </a:r>
            <a:r>
              <a:rPr sz="4000" b="1" dirty="0">
                <a:latin typeface="Times New Roman"/>
                <a:cs typeface="Times New Roman"/>
              </a:rPr>
              <a:t>có </a:t>
            </a:r>
            <a:r>
              <a:rPr sz="4000" b="1" spc="-5" dirty="0">
                <a:latin typeface="Times New Roman"/>
                <a:cs typeface="Times New Roman"/>
              </a:rPr>
              <a:t>thể phát  </a:t>
            </a:r>
            <a:r>
              <a:rPr sz="4000" b="1" spc="-10" dirty="0">
                <a:latin typeface="Times New Roman"/>
                <a:cs typeface="Times New Roman"/>
              </a:rPr>
              <a:t>hiện </a:t>
            </a:r>
            <a:r>
              <a:rPr sz="4000" b="1" dirty="0">
                <a:latin typeface="Times New Roman"/>
                <a:cs typeface="Times New Roman"/>
              </a:rPr>
              <a:t>biên </a:t>
            </a:r>
            <a:r>
              <a:rPr sz="4000" b="1" spc="-5" dirty="0">
                <a:latin typeface="Times New Roman"/>
                <a:cs typeface="Times New Roman"/>
              </a:rPr>
              <a:t>giữa các vùng </a:t>
            </a:r>
            <a:r>
              <a:rPr sz="4000" b="1" spc="-10" dirty="0">
                <a:latin typeface="Times New Roman"/>
                <a:cs typeface="Times New Roman"/>
              </a:rPr>
              <a:t>hoặc </a:t>
            </a:r>
            <a:r>
              <a:rPr sz="4000" b="1" dirty="0">
                <a:latin typeface="Times New Roman"/>
                <a:cs typeface="Times New Roman"/>
              </a:rPr>
              <a:t>phát  </a:t>
            </a:r>
            <a:r>
              <a:rPr sz="4000" b="1" spc="-10" dirty="0">
                <a:latin typeface="Times New Roman"/>
                <a:cs typeface="Times New Roman"/>
              </a:rPr>
              <a:t>hiện </a:t>
            </a:r>
            <a:r>
              <a:rPr sz="4000" b="1" spc="-5" dirty="0">
                <a:latin typeface="Times New Roman"/>
                <a:cs typeface="Times New Roman"/>
              </a:rPr>
              <a:t>trực tiếp</a:t>
            </a:r>
            <a:r>
              <a:rPr sz="4000" b="1" spc="4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vùng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619453"/>
            <a:ext cx="830262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Phương pháp </a:t>
            </a:r>
            <a:r>
              <a:rPr sz="3000" b="1" dirty="0">
                <a:latin typeface="Times New Roman"/>
                <a:cs typeface="Times New Roman"/>
              </a:rPr>
              <a:t>tách </a:t>
            </a:r>
            <a:r>
              <a:rPr sz="3000" b="1" spc="-5" dirty="0">
                <a:latin typeface="Times New Roman"/>
                <a:cs typeface="Times New Roman"/>
              </a:rPr>
              <a:t>quá chi tiết, và </a:t>
            </a:r>
            <a:r>
              <a:rPr sz="3000" b="1" dirty="0">
                <a:latin typeface="Times New Roman"/>
                <a:cs typeface="Times New Roman"/>
              </a:rPr>
              <a:t>tăng </a:t>
            </a:r>
            <a:r>
              <a:rPr sz="3000" b="1" spc="-5" dirty="0">
                <a:latin typeface="Times New Roman"/>
                <a:cs typeface="Times New Roman"/>
              </a:rPr>
              <a:t>độ </a:t>
            </a:r>
            <a:r>
              <a:rPr sz="3000" b="1" spc="-10" dirty="0">
                <a:latin typeface="Times New Roman"/>
                <a:cs typeface="Times New Roman"/>
              </a:rPr>
              <a:t>phức  </a:t>
            </a:r>
            <a:r>
              <a:rPr sz="3000" b="1" dirty="0">
                <a:latin typeface="Times New Roman"/>
                <a:cs typeface="Times New Roman"/>
              </a:rPr>
              <a:t>tạp rất</a:t>
            </a:r>
            <a:r>
              <a:rPr sz="3000" b="1" spc="-5" dirty="0">
                <a:latin typeface="Times New Roman"/>
                <a:cs typeface="Times New Roman"/>
              </a:rPr>
              <a:t> nhanh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356235" algn="l"/>
                <a:tab pos="1806575" algn="l"/>
                <a:tab pos="2795905" algn="l"/>
                <a:tab pos="3594100" algn="l"/>
                <a:tab pos="4394835" algn="l"/>
                <a:tab pos="5257165" algn="l"/>
                <a:tab pos="6055995" algn="l"/>
                <a:tab pos="7273925" algn="l"/>
              </a:tabLst>
            </a:pPr>
            <a:r>
              <a:rPr sz="3000" b="1" dirty="0">
                <a:latin typeface="Times New Roman"/>
                <a:cs typeface="Times New Roman"/>
              </a:rPr>
              <a:t>Phương	</a:t>
            </a:r>
            <a:r>
              <a:rPr sz="3000" b="1" spc="-5" dirty="0">
                <a:latin typeface="Times New Roman"/>
                <a:cs typeface="Times New Roman"/>
              </a:rPr>
              <a:t>pháp	hợ</a:t>
            </a:r>
            <a:r>
              <a:rPr sz="3000" b="1" dirty="0">
                <a:latin typeface="Times New Roman"/>
                <a:cs typeface="Times New Roman"/>
              </a:rPr>
              <a:t>p	</a:t>
            </a:r>
            <a:r>
              <a:rPr sz="3000" b="1" spc="-5" dirty="0">
                <a:latin typeface="Times New Roman"/>
                <a:cs typeface="Times New Roman"/>
              </a:rPr>
              <a:t>đơ</a:t>
            </a:r>
            <a:r>
              <a:rPr sz="3000" b="1" dirty="0">
                <a:latin typeface="Times New Roman"/>
                <a:cs typeface="Times New Roman"/>
              </a:rPr>
              <a:t>n	giản	</a:t>
            </a:r>
            <a:r>
              <a:rPr sz="3000" b="1" spc="-5" dirty="0">
                <a:latin typeface="Times New Roman"/>
                <a:cs typeface="Times New Roman"/>
              </a:rPr>
              <a:t>hơ</a:t>
            </a:r>
            <a:r>
              <a:rPr sz="3000" b="1" dirty="0">
                <a:latin typeface="Times New Roman"/>
                <a:cs typeface="Times New Roman"/>
              </a:rPr>
              <a:t>n	</a:t>
            </a:r>
            <a:r>
              <a:rPr sz="3000" b="1" spc="-5" dirty="0">
                <a:latin typeface="Times New Roman"/>
                <a:cs typeface="Times New Roman"/>
              </a:rPr>
              <a:t>nhưn</a:t>
            </a:r>
            <a:r>
              <a:rPr sz="3000" b="1" dirty="0">
                <a:latin typeface="Times New Roman"/>
                <a:cs typeface="Times New Roman"/>
              </a:rPr>
              <a:t>g	</a:t>
            </a:r>
            <a:r>
              <a:rPr sz="3000" b="1" spc="-20" dirty="0">
                <a:latin typeface="Times New Roman"/>
                <a:cs typeface="Times New Roman"/>
              </a:rPr>
              <a:t>k</a:t>
            </a:r>
            <a:r>
              <a:rPr sz="3000" b="1" spc="-5" dirty="0">
                <a:latin typeface="Times New Roman"/>
                <a:cs typeface="Times New Roman"/>
              </a:rPr>
              <a:t>hông  cho </a:t>
            </a:r>
            <a:r>
              <a:rPr sz="3000" b="1" dirty="0">
                <a:latin typeface="Times New Roman"/>
                <a:cs typeface="Times New Roman"/>
              </a:rPr>
              <a:t>thấy </a:t>
            </a:r>
            <a:r>
              <a:rPr sz="3000" b="1" spc="-5" dirty="0">
                <a:latin typeface="Times New Roman"/>
                <a:cs typeface="Times New Roman"/>
              </a:rPr>
              <a:t>cấu </a:t>
            </a:r>
            <a:r>
              <a:rPr sz="3000" b="1" dirty="0">
                <a:latin typeface="Times New Roman"/>
                <a:cs typeface="Times New Roman"/>
              </a:rPr>
              <a:t>trúc </a:t>
            </a:r>
            <a:r>
              <a:rPr sz="3000" b="1" spc="-5" dirty="0">
                <a:latin typeface="Times New Roman"/>
                <a:cs typeface="Times New Roman"/>
              </a:rPr>
              <a:t>liên quan giữa các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vùng</a:t>
            </a: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356235" algn="l"/>
              </a:tabLst>
            </a:pPr>
            <a:r>
              <a:rPr sz="3000" b="1" dirty="0">
                <a:latin typeface="Times New Roman"/>
                <a:cs typeface="Times New Roman"/>
              </a:rPr>
              <a:t>Ta có thể </a:t>
            </a:r>
            <a:r>
              <a:rPr sz="3000" b="1" spc="-5" dirty="0">
                <a:latin typeface="Times New Roman"/>
                <a:cs typeface="Times New Roman"/>
              </a:rPr>
              <a:t>kết hợp </a:t>
            </a:r>
            <a:r>
              <a:rPr sz="3000" b="1" dirty="0">
                <a:latin typeface="Times New Roman"/>
                <a:cs typeface="Times New Roman"/>
              </a:rPr>
              <a:t>2 </a:t>
            </a:r>
            <a:r>
              <a:rPr sz="3000" b="1" spc="-5" dirty="0">
                <a:latin typeface="Times New Roman"/>
                <a:cs typeface="Times New Roman"/>
              </a:rPr>
              <a:t>phương pháp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trên</a:t>
            </a:r>
            <a:endParaRPr sz="3000">
              <a:latin typeface="Times New Roman"/>
              <a:cs typeface="Times New Roman"/>
            </a:endParaRPr>
          </a:p>
          <a:p>
            <a:pPr marL="584200" marR="873125" lvl="1" indent="-114300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"/>
              <a:tabLst>
                <a:tab pos="774065" algn="l"/>
              </a:tabLst>
            </a:pPr>
            <a:r>
              <a:rPr sz="3000" b="1" dirty="0">
                <a:latin typeface="Times New Roman"/>
                <a:cs typeface="Times New Roman"/>
              </a:rPr>
              <a:t>Trước </a:t>
            </a:r>
            <a:r>
              <a:rPr sz="3000" b="1" spc="-5" dirty="0">
                <a:latin typeface="Times New Roman"/>
                <a:cs typeface="Times New Roman"/>
              </a:rPr>
              <a:t>tiên </a:t>
            </a:r>
            <a:r>
              <a:rPr sz="3000" b="1" dirty="0">
                <a:latin typeface="Times New Roman"/>
                <a:cs typeface="Times New Roman"/>
              </a:rPr>
              <a:t>tách </a:t>
            </a:r>
            <a:r>
              <a:rPr sz="3000" b="1" spc="-5" dirty="0">
                <a:latin typeface="Times New Roman"/>
                <a:cs typeface="Times New Roman"/>
              </a:rPr>
              <a:t>để </a:t>
            </a:r>
            <a:r>
              <a:rPr sz="3000" b="1" dirty="0">
                <a:latin typeface="Times New Roman"/>
                <a:cs typeface="Times New Roman"/>
              </a:rPr>
              <a:t>tạo cây tứ </a:t>
            </a:r>
            <a:r>
              <a:rPr sz="3000" b="1" spc="-5" dirty="0">
                <a:latin typeface="Times New Roman"/>
                <a:cs typeface="Times New Roman"/>
              </a:rPr>
              <a:t>phân,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phân  đoạn </a:t>
            </a:r>
            <a:r>
              <a:rPr sz="3000" b="1" dirty="0">
                <a:latin typeface="Times New Roman"/>
                <a:cs typeface="Times New Roman"/>
              </a:rPr>
              <a:t>theo </a:t>
            </a:r>
            <a:r>
              <a:rPr sz="3000" b="1" spc="-5" dirty="0">
                <a:latin typeface="Times New Roman"/>
                <a:cs typeface="Times New Roman"/>
              </a:rPr>
              <a:t>hướng </a:t>
            </a:r>
            <a:r>
              <a:rPr sz="3000" b="1" dirty="0">
                <a:latin typeface="Times New Roman"/>
                <a:cs typeface="Times New Roman"/>
              </a:rPr>
              <a:t>từ </a:t>
            </a:r>
            <a:r>
              <a:rPr sz="3000" b="1" spc="-5" dirty="0">
                <a:latin typeface="Times New Roman"/>
                <a:cs typeface="Times New Roman"/>
              </a:rPr>
              <a:t>gốc </a:t>
            </a:r>
            <a:r>
              <a:rPr sz="3000" b="1" dirty="0">
                <a:latin typeface="Times New Roman"/>
                <a:cs typeface="Times New Roman"/>
              </a:rPr>
              <a:t>tới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lá</a:t>
            </a:r>
            <a:endParaRPr sz="3000">
              <a:latin typeface="Times New Roman"/>
              <a:cs typeface="Times New Roman"/>
            </a:endParaRPr>
          </a:p>
          <a:p>
            <a:pPr marL="584200" marR="188595" lvl="1" indent="-1143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"/>
              <a:tabLst>
                <a:tab pos="774065" algn="l"/>
              </a:tabLst>
            </a:pPr>
            <a:r>
              <a:rPr sz="3000" b="1" dirty="0">
                <a:latin typeface="Times New Roman"/>
                <a:cs typeface="Times New Roman"/>
              </a:rPr>
              <a:t>Tiến </a:t>
            </a:r>
            <a:r>
              <a:rPr sz="3000" b="1" spc="-5" dirty="0">
                <a:latin typeface="Times New Roman"/>
                <a:cs typeface="Times New Roman"/>
              </a:rPr>
              <a:t>hành duyệt </a:t>
            </a:r>
            <a:r>
              <a:rPr sz="3000" b="1" dirty="0">
                <a:latin typeface="Times New Roman"/>
                <a:cs typeface="Times New Roman"/>
              </a:rPr>
              <a:t>cây theo </a:t>
            </a:r>
            <a:r>
              <a:rPr sz="3000" b="1" spc="-5" dirty="0">
                <a:latin typeface="Times New Roman"/>
                <a:cs typeface="Times New Roman"/>
              </a:rPr>
              <a:t>hướng ngược </a:t>
            </a:r>
            <a:r>
              <a:rPr sz="3000" b="1" dirty="0">
                <a:latin typeface="Times New Roman"/>
                <a:cs typeface="Times New Roman"/>
              </a:rPr>
              <a:t>lại</a:t>
            </a:r>
            <a:r>
              <a:rPr sz="3000" b="1" spc="-9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và  </a:t>
            </a:r>
            <a:r>
              <a:rPr sz="3000" b="1" spc="-5" dirty="0">
                <a:latin typeface="Times New Roman"/>
                <a:cs typeface="Times New Roman"/>
              </a:rPr>
              <a:t>hợp </a:t>
            </a:r>
            <a:r>
              <a:rPr sz="3000" b="1" dirty="0">
                <a:latin typeface="Times New Roman"/>
                <a:cs typeface="Times New Roman"/>
              </a:rPr>
              <a:t>các vùng có cùng </a:t>
            </a:r>
            <a:r>
              <a:rPr sz="3000" b="1" spc="-5" dirty="0">
                <a:latin typeface="Times New Roman"/>
                <a:cs typeface="Times New Roman"/>
              </a:rPr>
              <a:t>tiêu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chuẩn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0352" y="815466"/>
            <a:ext cx="6542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0000"/>
                </a:solidFill>
              </a:rPr>
              <a:t>Phương </a:t>
            </a:r>
            <a:r>
              <a:rPr sz="3300" spc="-5" dirty="0">
                <a:solidFill>
                  <a:srgbClr val="FF0000"/>
                </a:solidFill>
              </a:rPr>
              <a:t>pháp </a:t>
            </a:r>
            <a:r>
              <a:rPr sz="3300" dirty="0">
                <a:solidFill>
                  <a:srgbClr val="FF0000"/>
                </a:solidFill>
              </a:rPr>
              <a:t>tách </a:t>
            </a:r>
            <a:r>
              <a:rPr sz="3300" spc="-5" dirty="0">
                <a:solidFill>
                  <a:srgbClr val="FF0000"/>
                </a:solidFill>
              </a:rPr>
              <a:t>hợp</a:t>
            </a:r>
            <a:r>
              <a:rPr sz="3300" spc="-70" dirty="0">
                <a:solidFill>
                  <a:srgbClr val="FF0000"/>
                </a:solidFill>
              </a:rPr>
              <a:t> </a:t>
            </a:r>
            <a:r>
              <a:rPr sz="3300" dirty="0">
                <a:solidFill>
                  <a:srgbClr val="FF0000"/>
                </a:solidFill>
              </a:rPr>
              <a:t>(split-merge)</a:t>
            </a:r>
            <a:endParaRPr sz="3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076"/>
            <a:ext cx="8442960" cy="595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19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Giải </a:t>
            </a:r>
            <a:r>
              <a:rPr sz="2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thuật </a:t>
            </a:r>
            <a:r>
              <a:rPr sz="2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gồm </a:t>
            </a:r>
            <a:r>
              <a:rPr sz="2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một số bước</a:t>
            </a:r>
            <a:r>
              <a:rPr sz="22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sau: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i. Kiểm tra tiêu chuẩn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đồng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nhất</a:t>
            </a:r>
            <a:endParaRPr sz="2400">
              <a:latin typeface="Times New Roman"/>
              <a:cs typeface="Times New Roman"/>
            </a:endParaRPr>
          </a:p>
          <a:p>
            <a:pPr marL="698500" marR="508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i1. </a:t>
            </a:r>
            <a:r>
              <a:rPr sz="2400" b="1" spc="-5" dirty="0">
                <a:latin typeface="Times New Roman"/>
                <a:cs typeface="Times New Roman"/>
              </a:rPr>
              <a:t>Nếu không </a:t>
            </a:r>
            <a:r>
              <a:rPr sz="2400" b="1" dirty="0">
                <a:latin typeface="Times New Roman"/>
                <a:cs typeface="Times New Roman"/>
              </a:rPr>
              <a:t>thoả mãn và </a:t>
            </a:r>
            <a:r>
              <a:rPr sz="2400" b="1" spc="-5" dirty="0">
                <a:latin typeface="Times New Roman"/>
                <a:cs typeface="Times New Roman"/>
              </a:rPr>
              <a:t>số điểm </a:t>
            </a:r>
            <a:r>
              <a:rPr sz="2400" b="1" dirty="0">
                <a:latin typeface="Times New Roman"/>
                <a:cs typeface="Times New Roman"/>
              </a:rPr>
              <a:t>trong </a:t>
            </a:r>
            <a:r>
              <a:rPr sz="2400" b="1" spc="-5" dirty="0">
                <a:latin typeface="Times New Roman"/>
                <a:cs typeface="Times New Roman"/>
              </a:rPr>
              <a:t>vùng </a:t>
            </a:r>
            <a:r>
              <a:rPr sz="2400" b="1" dirty="0">
                <a:latin typeface="Times New Roman"/>
                <a:cs typeface="Times New Roman"/>
              </a:rPr>
              <a:t>lớn </a:t>
            </a:r>
            <a:r>
              <a:rPr sz="2400" b="1" spc="-5" dirty="0">
                <a:latin typeface="Times New Roman"/>
                <a:cs typeface="Times New Roman"/>
              </a:rPr>
              <a:t>hơn </a:t>
            </a:r>
            <a:r>
              <a:rPr sz="2400" b="1" dirty="0">
                <a:latin typeface="Times New Roman"/>
                <a:cs typeface="Times New Roman"/>
              </a:rPr>
              <a:t>một  </a:t>
            </a:r>
            <a:r>
              <a:rPr sz="2400" b="1" spc="-5" dirty="0">
                <a:latin typeface="Times New Roman"/>
                <a:cs typeface="Times New Roman"/>
              </a:rPr>
              <a:t>điểm, </a:t>
            </a:r>
            <a:r>
              <a:rPr sz="2400" b="1" dirty="0">
                <a:latin typeface="Times New Roman"/>
                <a:cs typeface="Times New Roman"/>
              </a:rPr>
              <a:t>tách làm 4 vùng (trên, </a:t>
            </a:r>
            <a:r>
              <a:rPr sz="2400" b="1" spc="-5" dirty="0">
                <a:latin typeface="Times New Roman"/>
                <a:cs typeface="Times New Roman"/>
              </a:rPr>
              <a:t>dưới, </a:t>
            </a:r>
            <a:r>
              <a:rPr sz="2400" b="1" dirty="0">
                <a:latin typeface="Times New Roman"/>
                <a:cs typeface="Times New Roman"/>
              </a:rPr>
              <a:t>trái, </a:t>
            </a:r>
            <a:r>
              <a:rPr sz="2400" b="1" spc="-5" dirty="0">
                <a:latin typeface="Times New Roman"/>
                <a:cs typeface="Times New Roman"/>
              </a:rPr>
              <a:t>phải) bằng </a:t>
            </a:r>
            <a:r>
              <a:rPr sz="2400" b="1" dirty="0">
                <a:latin typeface="Times New Roman"/>
                <a:cs typeface="Times New Roman"/>
              </a:rPr>
              <a:t>cách gọi  </a:t>
            </a:r>
            <a:r>
              <a:rPr sz="2400" b="1" spc="-5" dirty="0">
                <a:latin typeface="Times New Roman"/>
                <a:cs typeface="Times New Roman"/>
              </a:rPr>
              <a:t>đệ quy. Nếu </a:t>
            </a:r>
            <a:r>
              <a:rPr sz="2400" b="1" dirty="0">
                <a:latin typeface="Times New Roman"/>
                <a:cs typeface="Times New Roman"/>
              </a:rPr>
              <a:t>kết </a:t>
            </a:r>
            <a:r>
              <a:rPr sz="2400" b="1" spc="-5" dirty="0">
                <a:latin typeface="Times New Roman"/>
                <a:cs typeface="Times New Roman"/>
              </a:rPr>
              <a:t>quả </a:t>
            </a:r>
            <a:r>
              <a:rPr sz="2400" b="1" dirty="0">
                <a:latin typeface="Times New Roman"/>
                <a:cs typeface="Times New Roman"/>
              </a:rPr>
              <a:t>tách xong và </a:t>
            </a:r>
            <a:r>
              <a:rPr sz="2400" b="1" spc="-5" dirty="0">
                <a:latin typeface="Times New Roman"/>
                <a:cs typeface="Times New Roman"/>
              </a:rPr>
              <a:t>không </a:t>
            </a:r>
            <a:r>
              <a:rPr sz="2400" b="1" dirty="0">
                <a:latin typeface="Times New Roman"/>
                <a:cs typeface="Times New Roman"/>
              </a:rPr>
              <a:t>tách </a:t>
            </a:r>
            <a:r>
              <a:rPr sz="2400" b="1" spc="-5" dirty="0">
                <a:latin typeface="Times New Roman"/>
                <a:cs typeface="Times New Roman"/>
              </a:rPr>
              <a:t>được nữa  </a:t>
            </a:r>
            <a:r>
              <a:rPr sz="2400" b="1" dirty="0">
                <a:latin typeface="Times New Roman"/>
                <a:cs typeface="Times New Roman"/>
              </a:rPr>
              <a:t>chuyển </a:t>
            </a:r>
            <a:r>
              <a:rPr sz="2400" b="1" spc="-5" dirty="0">
                <a:latin typeface="Times New Roman"/>
                <a:cs typeface="Times New Roman"/>
              </a:rPr>
              <a:t>sang bước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ii.</a:t>
            </a:r>
            <a:endParaRPr sz="24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i2. </a:t>
            </a:r>
            <a:r>
              <a:rPr sz="2400" b="1" spc="-5" dirty="0">
                <a:latin typeface="Times New Roman"/>
                <a:cs typeface="Times New Roman"/>
              </a:rPr>
              <a:t>Nếu </a:t>
            </a:r>
            <a:r>
              <a:rPr sz="2400" b="1" dirty="0">
                <a:latin typeface="Times New Roman"/>
                <a:cs typeface="Times New Roman"/>
              </a:rPr>
              <a:t>tiêu </a:t>
            </a:r>
            <a:r>
              <a:rPr sz="2400" b="1" spc="-5" dirty="0">
                <a:latin typeface="Times New Roman"/>
                <a:cs typeface="Times New Roman"/>
              </a:rPr>
              <a:t>chuẩn đồng nhất </a:t>
            </a:r>
            <a:r>
              <a:rPr sz="2400" b="1" dirty="0">
                <a:latin typeface="Times New Roman"/>
                <a:cs typeface="Times New Roman"/>
              </a:rPr>
              <a:t>là </a:t>
            </a:r>
            <a:r>
              <a:rPr sz="2400" b="1" spc="-5" dirty="0">
                <a:latin typeface="Times New Roman"/>
                <a:cs typeface="Times New Roman"/>
              </a:rPr>
              <a:t>thoả </a:t>
            </a:r>
            <a:r>
              <a:rPr sz="2400" b="1" dirty="0">
                <a:latin typeface="Times New Roman"/>
                <a:cs typeface="Times New Roman"/>
              </a:rPr>
              <a:t>mãn thì tiến </a:t>
            </a:r>
            <a:r>
              <a:rPr sz="2400" b="1" spc="-5" dirty="0">
                <a:latin typeface="Times New Roman"/>
                <a:cs typeface="Times New Roman"/>
              </a:rPr>
              <a:t>hành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hợp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vùng và cập </a:t>
            </a:r>
            <a:r>
              <a:rPr sz="2400" b="1" spc="-5" dirty="0">
                <a:latin typeface="Times New Roman"/>
                <a:cs typeface="Times New Roman"/>
              </a:rPr>
              <a:t>nhật </a:t>
            </a:r>
            <a:r>
              <a:rPr sz="2400" b="1" dirty="0">
                <a:latin typeface="Times New Roman"/>
                <a:cs typeface="Times New Roman"/>
              </a:rPr>
              <a:t>giá trị trung </a:t>
            </a:r>
            <a:r>
              <a:rPr sz="2400" b="1" spc="-5" dirty="0">
                <a:latin typeface="Times New Roman"/>
                <a:cs typeface="Times New Roman"/>
              </a:rPr>
              <a:t>bình cho vùng.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ii. Hợp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vùng</a:t>
            </a:r>
            <a:endParaRPr sz="2400">
              <a:latin typeface="Times New Roman"/>
              <a:cs typeface="Times New Roman"/>
            </a:endParaRPr>
          </a:p>
          <a:p>
            <a:pPr marL="698500" lvl="1" indent="-65468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6991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Cần </a:t>
            </a:r>
            <a:r>
              <a:rPr sz="2400" b="1" dirty="0">
                <a:latin typeface="Times New Roman"/>
                <a:cs typeface="Times New Roman"/>
              </a:rPr>
              <a:t>kiểm tra 4 lân cận </a:t>
            </a:r>
            <a:r>
              <a:rPr sz="2400" b="1" spc="-5" dirty="0">
                <a:latin typeface="Times New Roman"/>
                <a:cs typeface="Times New Roman"/>
              </a:rPr>
              <a:t>đã nêu </a:t>
            </a:r>
            <a:r>
              <a:rPr sz="2400" b="1" dirty="0">
                <a:latin typeface="Times New Roman"/>
                <a:cs typeface="Times New Roman"/>
              </a:rPr>
              <a:t>trên. </a:t>
            </a:r>
            <a:r>
              <a:rPr sz="2400" b="1" spc="-5" dirty="0">
                <a:latin typeface="Times New Roman"/>
                <a:cs typeface="Times New Roman"/>
              </a:rPr>
              <a:t>Có </a:t>
            </a:r>
            <a:r>
              <a:rPr sz="2400" b="1" dirty="0">
                <a:latin typeface="Times New Roman"/>
                <a:cs typeface="Times New Roman"/>
              </a:rPr>
              <a:t>thể có </a:t>
            </a:r>
            <a:r>
              <a:rPr sz="2400" b="1" spc="-5" dirty="0">
                <a:latin typeface="Times New Roman"/>
                <a:cs typeface="Times New Roman"/>
              </a:rPr>
              <a:t>nhiều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vùng</a:t>
            </a:r>
            <a:endParaRPr sz="2400">
              <a:latin typeface="Times New Roman"/>
              <a:cs typeface="Times New Roman"/>
            </a:endParaRPr>
          </a:p>
          <a:p>
            <a:pPr marL="88265"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thoả mãn </a:t>
            </a:r>
            <a:r>
              <a:rPr sz="2400" b="1" spc="-5" dirty="0">
                <a:latin typeface="Times New Roman"/>
                <a:cs typeface="Times New Roman"/>
              </a:rPr>
              <a:t>khi đó </a:t>
            </a:r>
            <a:r>
              <a:rPr sz="2400" b="1" dirty="0">
                <a:latin typeface="Times New Roman"/>
                <a:cs typeface="Times New Roman"/>
              </a:rPr>
              <a:t>ta </a:t>
            </a:r>
            <a:r>
              <a:rPr sz="2400" b="1" spc="-5" dirty="0">
                <a:latin typeface="Times New Roman"/>
                <a:cs typeface="Times New Roman"/>
              </a:rPr>
              <a:t>chọn vùng </a:t>
            </a:r>
            <a:r>
              <a:rPr sz="2400" b="1" dirty="0">
                <a:latin typeface="Times New Roman"/>
                <a:cs typeface="Times New Roman"/>
              </a:rPr>
              <a:t>tối </a:t>
            </a:r>
            <a:r>
              <a:rPr sz="2400" b="1" spc="-5" dirty="0">
                <a:latin typeface="Times New Roman"/>
                <a:cs typeface="Times New Roman"/>
              </a:rPr>
              <a:t>ưu </a:t>
            </a:r>
            <a:r>
              <a:rPr sz="2400" b="1" dirty="0">
                <a:latin typeface="Times New Roman"/>
                <a:cs typeface="Times New Roman"/>
              </a:rPr>
              <a:t>rồi tiến </a:t>
            </a:r>
            <a:r>
              <a:rPr sz="2400" b="1" spc="-5" dirty="0">
                <a:latin typeface="Times New Roman"/>
                <a:cs typeface="Times New Roman"/>
              </a:rPr>
              <a:t>hành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hợp.</a:t>
            </a:r>
            <a:endParaRPr sz="2400">
              <a:latin typeface="Times New Roman"/>
              <a:cs typeface="Times New Roman"/>
            </a:endParaRPr>
          </a:p>
          <a:p>
            <a:pPr marL="698500" marR="58801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699135" algn="l"/>
              </a:tabLst>
            </a:pPr>
            <a:r>
              <a:rPr sz="2400" b="1" dirty="0">
                <a:latin typeface="Times New Roman"/>
                <a:cs typeface="Times New Roman"/>
              </a:rPr>
              <a:t>Phương </a:t>
            </a:r>
            <a:r>
              <a:rPr sz="2400" b="1" spc="-5" dirty="0">
                <a:latin typeface="Times New Roman"/>
                <a:cs typeface="Times New Roman"/>
              </a:rPr>
              <a:t>pháp này </a:t>
            </a:r>
            <a:r>
              <a:rPr sz="2400" b="1" dirty="0">
                <a:latin typeface="Times New Roman"/>
                <a:cs typeface="Times New Roman"/>
              </a:rPr>
              <a:t>thu </a:t>
            </a:r>
            <a:r>
              <a:rPr sz="2400" b="1" spc="-5" dirty="0">
                <a:latin typeface="Times New Roman"/>
                <a:cs typeface="Times New Roman"/>
              </a:rPr>
              <a:t>được </a:t>
            </a:r>
            <a:r>
              <a:rPr sz="2400" b="1" dirty="0">
                <a:latin typeface="Times New Roman"/>
                <a:cs typeface="Times New Roman"/>
              </a:rPr>
              <a:t>kết </a:t>
            </a:r>
            <a:r>
              <a:rPr sz="2400" b="1" spc="-5" dirty="0">
                <a:latin typeface="Times New Roman"/>
                <a:cs typeface="Times New Roman"/>
              </a:rPr>
              <a:t>quả số </a:t>
            </a:r>
            <a:r>
              <a:rPr sz="2400" b="1" dirty="0">
                <a:latin typeface="Times New Roman"/>
                <a:cs typeface="Times New Roman"/>
              </a:rPr>
              <a:t>vùng là </a:t>
            </a:r>
            <a:r>
              <a:rPr sz="2400" b="1" spc="-5" dirty="0">
                <a:latin typeface="Times New Roman"/>
                <a:cs typeface="Times New Roman"/>
              </a:rPr>
              <a:t>nhỏ hơn  phương pháp </a:t>
            </a:r>
            <a:r>
              <a:rPr sz="2400" b="1" dirty="0">
                <a:latin typeface="Times New Roman"/>
                <a:cs typeface="Times New Roman"/>
              </a:rPr>
              <a:t>tách và ảnh </a:t>
            </a:r>
            <a:r>
              <a:rPr sz="2400" b="1" spc="-5" dirty="0">
                <a:latin typeface="Times New Roman"/>
                <a:cs typeface="Times New Roman"/>
              </a:rPr>
              <a:t>được </a:t>
            </a:r>
            <a:r>
              <a:rPr sz="2400" b="1" dirty="0">
                <a:latin typeface="Times New Roman"/>
                <a:cs typeface="Times New Roman"/>
              </a:rPr>
              <a:t>làm trơn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hơn.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3191" y="760476"/>
            <a:ext cx="8522335" cy="5335905"/>
            <a:chOff x="393191" y="760476"/>
            <a:chExt cx="8522335" cy="5335905"/>
          </a:xfrm>
        </p:grpSpPr>
        <p:sp>
          <p:nvSpPr>
            <p:cNvPr id="5" name="object 5"/>
            <p:cNvSpPr/>
            <p:nvPr/>
          </p:nvSpPr>
          <p:spPr>
            <a:xfrm>
              <a:off x="393191" y="760476"/>
              <a:ext cx="2112264" cy="13228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811" y="2103120"/>
              <a:ext cx="2112264" cy="399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5936" y="768096"/>
              <a:ext cx="2110740" cy="53279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69536" y="768096"/>
              <a:ext cx="2112264" cy="3992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03136" y="768096"/>
              <a:ext cx="2112264" cy="39928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9536" y="4773167"/>
              <a:ext cx="2112264" cy="1322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3136" y="4773167"/>
              <a:ext cx="2112264" cy="1322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856234"/>
            <a:ext cx="8836025" cy="514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latin typeface="Times New Roman"/>
                <a:cs typeface="Times New Roman"/>
              </a:rPr>
              <a:t>Có thể </a:t>
            </a:r>
            <a:r>
              <a:rPr sz="3600" b="1" spc="-5" dirty="0">
                <a:latin typeface="Times New Roman"/>
                <a:cs typeface="Times New Roman"/>
              </a:rPr>
              <a:t>hiểu phân vùng là </a:t>
            </a:r>
            <a:r>
              <a:rPr sz="3600" b="1" dirty="0">
                <a:latin typeface="Times New Roman"/>
                <a:cs typeface="Times New Roman"/>
              </a:rPr>
              <a:t>tiến </a:t>
            </a:r>
            <a:r>
              <a:rPr sz="3600" b="1" spc="-5" dirty="0">
                <a:latin typeface="Times New Roman"/>
                <a:cs typeface="Times New Roman"/>
              </a:rPr>
              <a:t>trình </a:t>
            </a:r>
            <a:r>
              <a:rPr sz="3600" b="1" dirty="0">
                <a:latin typeface="Times New Roman"/>
                <a:cs typeface="Times New Roman"/>
              </a:rPr>
              <a:t>chia  ảnh </a:t>
            </a:r>
            <a:r>
              <a:rPr sz="3600" b="1" spc="-5" dirty="0">
                <a:latin typeface="Times New Roman"/>
                <a:cs typeface="Times New Roman"/>
              </a:rPr>
              <a:t>thành nhiều </a:t>
            </a:r>
            <a:r>
              <a:rPr sz="3600" b="1" dirty="0">
                <a:latin typeface="Times New Roman"/>
                <a:cs typeface="Times New Roman"/>
              </a:rPr>
              <a:t>vùng, </a:t>
            </a:r>
            <a:r>
              <a:rPr sz="3600" b="1" spc="-5" dirty="0">
                <a:latin typeface="Times New Roman"/>
                <a:cs typeface="Times New Roman"/>
              </a:rPr>
              <a:t>mỗi vùng </a:t>
            </a:r>
            <a:r>
              <a:rPr sz="3600" b="1" dirty="0">
                <a:latin typeface="Times New Roman"/>
                <a:cs typeface="Times New Roman"/>
              </a:rPr>
              <a:t>chứa </a:t>
            </a:r>
            <a:r>
              <a:rPr sz="3600" b="1" spc="-5" dirty="0">
                <a:latin typeface="Times New Roman"/>
                <a:cs typeface="Times New Roman"/>
              </a:rPr>
              <a:t>một  đối </a:t>
            </a:r>
            <a:r>
              <a:rPr sz="3600" b="1" dirty="0">
                <a:latin typeface="Times New Roman"/>
                <a:cs typeface="Times New Roman"/>
              </a:rPr>
              <a:t>tượng hay </a:t>
            </a:r>
            <a:r>
              <a:rPr sz="3600" b="1" spc="-5" dirty="0">
                <a:latin typeface="Times New Roman"/>
                <a:cs typeface="Times New Roman"/>
              </a:rPr>
              <a:t>nhóm đối </a:t>
            </a:r>
            <a:r>
              <a:rPr sz="3600" b="1" dirty="0">
                <a:latin typeface="Times New Roman"/>
                <a:cs typeface="Times New Roman"/>
              </a:rPr>
              <a:t>tượng </a:t>
            </a:r>
            <a:r>
              <a:rPr sz="3600" b="1" spc="-5" dirty="0">
                <a:latin typeface="Times New Roman"/>
                <a:cs typeface="Times New Roman"/>
              </a:rPr>
              <a:t>cùng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kiểu.</a:t>
            </a:r>
            <a:endParaRPr sz="3600">
              <a:latin typeface="Times New Roman"/>
              <a:cs typeface="Times New Roman"/>
            </a:endParaRPr>
          </a:p>
          <a:p>
            <a:pPr marL="376555" indent="-364490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Phân vùng có ba </a:t>
            </a:r>
            <a:r>
              <a:rPr sz="3600" b="1" dirty="0">
                <a:latin typeface="Times New Roman"/>
                <a:cs typeface="Times New Roman"/>
              </a:rPr>
              <a:t>loại </a:t>
            </a:r>
            <a:r>
              <a:rPr sz="3600" b="1" spc="-5" dirty="0">
                <a:latin typeface="Times New Roman"/>
                <a:cs typeface="Times New Roman"/>
              </a:rPr>
              <a:t>khác </a:t>
            </a:r>
            <a:r>
              <a:rPr sz="3600" b="1" dirty="0">
                <a:latin typeface="Times New Roman"/>
                <a:cs typeface="Times New Roman"/>
              </a:rPr>
              <a:t>nhau:</a:t>
            </a:r>
            <a:endParaRPr sz="3600">
              <a:latin typeface="Times New Roman"/>
              <a:cs typeface="Times New Roman"/>
            </a:endParaRPr>
          </a:p>
          <a:p>
            <a:pPr marL="584200" marR="484505" lvl="1" indent="-114300">
              <a:lnSpc>
                <a:spcPct val="100000"/>
              </a:lnSpc>
              <a:spcBef>
                <a:spcPts val="69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Kỹ </a:t>
            </a:r>
            <a:r>
              <a:rPr sz="2800" b="1" i="1" dirty="0">
                <a:latin typeface="Times New Roman"/>
                <a:cs typeface="Times New Roman"/>
              </a:rPr>
              <a:t>thuật </a:t>
            </a:r>
            <a:r>
              <a:rPr sz="2800" b="1" i="1" spc="-5" dirty="0">
                <a:latin typeface="Times New Roman"/>
                <a:cs typeface="Times New Roman"/>
              </a:rPr>
              <a:t>cục </a:t>
            </a:r>
            <a:r>
              <a:rPr sz="2800" b="1" i="1" dirty="0">
                <a:latin typeface="Times New Roman"/>
                <a:cs typeface="Times New Roman"/>
              </a:rPr>
              <a:t>bộ </a:t>
            </a:r>
            <a:r>
              <a:rPr sz="2800" b="1" spc="-10" dirty="0">
                <a:latin typeface="Times New Roman"/>
                <a:cs typeface="Times New Roman"/>
              </a:rPr>
              <a:t>dựa </a:t>
            </a:r>
            <a:r>
              <a:rPr sz="2800" b="1" spc="-5" dirty="0">
                <a:latin typeface="Times New Roman"/>
                <a:cs typeface="Times New Roman"/>
              </a:rPr>
              <a:t>vào </a:t>
            </a:r>
            <a:r>
              <a:rPr sz="2800" b="1" dirty="0">
                <a:latin typeface="Times New Roman"/>
                <a:cs typeface="Times New Roman"/>
              </a:rPr>
              <a:t>thông tin </a:t>
            </a:r>
            <a:r>
              <a:rPr sz="2800" b="1" spc="-5" dirty="0">
                <a:latin typeface="Times New Roman"/>
                <a:cs typeface="Times New Roman"/>
              </a:rPr>
              <a:t>cục </a:t>
            </a:r>
            <a:r>
              <a:rPr sz="2800" b="1" dirty="0">
                <a:latin typeface="Times New Roman"/>
                <a:cs typeface="Times New Roman"/>
              </a:rPr>
              <a:t>bộ </a:t>
            </a:r>
            <a:r>
              <a:rPr sz="2800" b="1" spc="-5" dirty="0">
                <a:latin typeface="Times New Roman"/>
                <a:cs typeface="Times New Roman"/>
              </a:rPr>
              <a:t>của </a:t>
            </a:r>
            <a:r>
              <a:rPr sz="2800" b="1" spc="-10" dirty="0">
                <a:latin typeface="Times New Roman"/>
                <a:cs typeface="Times New Roman"/>
              </a:rPr>
              <a:t>điểm  </a:t>
            </a:r>
            <a:r>
              <a:rPr sz="2800" b="1" dirty="0">
                <a:latin typeface="Times New Roman"/>
                <a:cs typeface="Times New Roman"/>
              </a:rPr>
              <a:t>ảnh.</a:t>
            </a:r>
            <a:endParaRPr sz="2800">
              <a:latin typeface="Times New Roman"/>
              <a:cs typeface="Times New Roman"/>
            </a:endParaRPr>
          </a:p>
          <a:p>
            <a:pPr marL="584200" marR="184150" lvl="1" indent="-11430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Kỹ </a:t>
            </a:r>
            <a:r>
              <a:rPr sz="2800" b="1" i="1" dirty="0">
                <a:latin typeface="Times New Roman"/>
                <a:cs typeface="Times New Roman"/>
              </a:rPr>
              <a:t>thuật </a:t>
            </a:r>
            <a:r>
              <a:rPr sz="2800" b="1" i="1" spc="-5" dirty="0">
                <a:latin typeface="Times New Roman"/>
                <a:cs typeface="Times New Roman"/>
              </a:rPr>
              <a:t>toàn thể </a:t>
            </a:r>
            <a:r>
              <a:rPr sz="2800" b="1" spc="-10" dirty="0">
                <a:latin typeface="Times New Roman"/>
                <a:cs typeface="Times New Roman"/>
              </a:rPr>
              <a:t>dựa </a:t>
            </a:r>
            <a:r>
              <a:rPr sz="2800" b="1" spc="-5" dirty="0">
                <a:latin typeface="Times New Roman"/>
                <a:cs typeface="Times New Roman"/>
              </a:rPr>
              <a:t>vào </a:t>
            </a:r>
            <a:r>
              <a:rPr sz="2800" b="1" dirty="0">
                <a:latin typeface="Times New Roman"/>
                <a:cs typeface="Times New Roman"/>
              </a:rPr>
              <a:t>thông tin </a:t>
            </a:r>
            <a:r>
              <a:rPr sz="2800" b="1" spc="-5" dirty="0">
                <a:latin typeface="Times New Roman"/>
                <a:cs typeface="Times New Roman"/>
              </a:rPr>
              <a:t>của </a:t>
            </a:r>
            <a:r>
              <a:rPr sz="2800" b="1" dirty="0">
                <a:latin typeface="Times New Roman"/>
                <a:cs typeface="Times New Roman"/>
              </a:rPr>
              <a:t>toàn </a:t>
            </a:r>
            <a:r>
              <a:rPr sz="2800" b="1" spc="-5" dirty="0">
                <a:latin typeface="Times New Roman"/>
                <a:cs typeface="Times New Roman"/>
              </a:rPr>
              <a:t>ảnh </a:t>
            </a:r>
            <a:r>
              <a:rPr sz="2800" b="1" dirty="0">
                <a:latin typeface="Times New Roman"/>
                <a:cs typeface="Times New Roman"/>
              </a:rPr>
              <a:t>(sơ  </a:t>
            </a:r>
            <a:r>
              <a:rPr sz="2800" b="1" spc="-5" dirty="0">
                <a:latin typeface="Times New Roman"/>
                <a:cs typeface="Times New Roman"/>
              </a:rPr>
              <a:t>đồ </a:t>
            </a:r>
            <a:r>
              <a:rPr sz="2800" b="1" dirty="0">
                <a:latin typeface="Times New Roman"/>
                <a:cs typeface="Times New Roman"/>
              </a:rPr>
              <a:t>tần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suất)</a:t>
            </a:r>
            <a:endParaRPr sz="2800">
              <a:latin typeface="Times New Roman"/>
              <a:cs typeface="Times New Roman"/>
            </a:endParaRPr>
          </a:p>
          <a:p>
            <a:pPr marL="584200" marR="784225" lvl="1" indent="-11430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Kỹ </a:t>
            </a:r>
            <a:r>
              <a:rPr sz="2800" b="1" i="1" dirty="0">
                <a:latin typeface="Times New Roman"/>
                <a:cs typeface="Times New Roman"/>
              </a:rPr>
              <a:t>thuật </a:t>
            </a:r>
            <a:r>
              <a:rPr sz="2800" b="1" i="1" spc="-5" dirty="0">
                <a:latin typeface="Times New Roman"/>
                <a:cs typeface="Times New Roman"/>
              </a:rPr>
              <a:t>tách, hợp, </a:t>
            </a:r>
            <a:r>
              <a:rPr sz="2800" b="1" i="1" dirty="0">
                <a:latin typeface="Times New Roman"/>
                <a:cs typeface="Times New Roman"/>
              </a:rPr>
              <a:t>giãn </a:t>
            </a:r>
            <a:r>
              <a:rPr sz="2800" b="1" spc="-5" dirty="0">
                <a:latin typeface="Times New Roman"/>
                <a:cs typeface="Times New Roman"/>
              </a:rPr>
              <a:t>sử </a:t>
            </a:r>
            <a:r>
              <a:rPr sz="2800" b="1" spc="-10" dirty="0">
                <a:latin typeface="Times New Roman"/>
                <a:cs typeface="Times New Roman"/>
              </a:rPr>
              <a:t>dụng khái niệm </a:t>
            </a:r>
            <a:r>
              <a:rPr sz="2800" b="1" spc="-5" dirty="0">
                <a:latin typeface="Times New Roman"/>
                <a:cs typeface="Times New Roman"/>
              </a:rPr>
              <a:t>đồng  </a:t>
            </a:r>
            <a:r>
              <a:rPr sz="2800" b="1" dirty="0">
                <a:latin typeface="Times New Roman"/>
                <a:cs typeface="Times New Roman"/>
              </a:rPr>
              <a:t>nhất và gần về </a:t>
            </a:r>
            <a:r>
              <a:rPr sz="2800" b="1" spc="-5" dirty="0">
                <a:latin typeface="Times New Roman"/>
                <a:cs typeface="Times New Roman"/>
              </a:rPr>
              <a:t>hình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học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04415"/>
            <a:ext cx="8074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70534" algn="l"/>
              </a:tabLst>
            </a:pPr>
            <a:r>
              <a:rPr sz="3600" b="1" dirty="0">
                <a:latin typeface="Times New Roman"/>
                <a:cs typeface="Times New Roman"/>
              </a:rPr>
              <a:t>Trước </a:t>
            </a:r>
            <a:r>
              <a:rPr sz="3600" b="1" spc="-5" dirty="0">
                <a:latin typeface="Times New Roman"/>
                <a:cs typeface="Times New Roman"/>
              </a:rPr>
              <a:t>khi phân </a:t>
            </a:r>
            <a:r>
              <a:rPr sz="3600" b="1" dirty="0">
                <a:latin typeface="Times New Roman"/>
                <a:cs typeface="Times New Roman"/>
              </a:rPr>
              <a:t>vùng </a:t>
            </a:r>
            <a:r>
              <a:rPr sz="3600" b="1" spc="-5" dirty="0">
                <a:latin typeface="Times New Roman"/>
                <a:cs typeface="Times New Roman"/>
              </a:rPr>
              <a:t>thông thường thì  biểu </a:t>
            </a:r>
            <a:r>
              <a:rPr sz="3600" b="1" dirty="0">
                <a:latin typeface="Times New Roman"/>
                <a:cs typeface="Times New Roman"/>
              </a:rPr>
              <a:t>đồ tần xuất ảnh sẽ </a:t>
            </a:r>
            <a:r>
              <a:rPr sz="3600" b="1" spc="-5" dirty="0">
                <a:latin typeface="Times New Roman"/>
                <a:cs typeface="Times New Roman"/>
              </a:rPr>
              <a:t>được </a:t>
            </a:r>
            <a:r>
              <a:rPr sz="3600" b="1" dirty="0">
                <a:latin typeface="Times New Roman"/>
                <a:cs typeface="Times New Roman"/>
              </a:rPr>
              <a:t>làm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trơn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8157" y="780034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5.2. Làm trơn</a:t>
            </a:r>
            <a:r>
              <a:rPr sz="3600" spc="-10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ảnh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9389" y="100076"/>
            <a:ext cx="520319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5.2.1. Phân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vùng ảnh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theo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ngưỡng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771015"/>
            <a:ext cx="830262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Phân vùng </a:t>
            </a:r>
            <a:r>
              <a:rPr sz="3600" b="1" dirty="0">
                <a:latin typeface="Times New Roman"/>
                <a:cs typeface="Times New Roman"/>
              </a:rPr>
              <a:t>theo </a:t>
            </a:r>
            <a:r>
              <a:rPr sz="3600" b="1" spc="-5" dirty="0">
                <a:latin typeface="Times New Roman"/>
                <a:cs typeface="Times New Roman"/>
              </a:rPr>
              <a:t>ngưỡng là </a:t>
            </a:r>
            <a:r>
              <a:rPr sz="3600" b="1" dirty="0">
                <a:latin typeface="Times New Roman"/>
                <a:cs typeface="Times New Roman"/>
              </a:rPr>
              <a:t>tách 2 vật thể  </a:t>
            </a:r>
            <a:r>
              <a:rPr sz="3600" b="1" spc="-5" dirty="0">
                <a:latin typeface="Times New Roman"/>
                <a:cs typeface="Times New Roman"/>
              </a:rPr>
              <a:t>bằng </a:t>
            </a:r>
            <a:r>
              <a:rPr sz="3600" b="1" dirty="0">
                <a:latin typeface="Times New Roman"/>
                <a:cs typeface="Times New Roman"/>
              </a:rPr>
              <a:t>một </a:t>
            </a:r>
            <a:r>
              <a:rPr sz="3600" b="1" spc="-5" dirty="0">
                <a:latin typeface="Times New Roman"/>
                <a:cs typeface="Times New Roman"/>
              </a:rPr>
              <a:t>ngưỡng </a:t>
            </a:r>
            <a:r>
              <a:rPr sz="3600" b="1" dirty="0">
                <a:latin typeface="Times New Roman"/>
                <a:cs typeface="Times New Roman"/>
              </a:rPr>
              <a:t>chọn tự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động</a:t>
            </a:r>
            <a:endParaRPr sz="36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86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Việc </a:t>
            </a:r>
            <a:r>
              <a:rPr sz="3600" b="1" dirty="0">
                <a:latin typeface="Times New Roman"/>
                <a:cs typeface="Times New Roman"/>
              </a:rPr>
              <a:t>chọn </a:t>
            </a:r>
            <a:r>
              <a:rPr sz="3600" b="1" spc="-5" dirty="0">
                <a:latin typeface="Times New Roman"/>
                <a:cs typeface="Times New Roman"/>
              </a:rPr>
              <a:t>ngưỡng này </a:t>
            </a:r>
            <a:r>
              <a:rPr sz="3600" b="1" dirty="0">
                <a:latin typeface="Times New Roman"/>
                <a:cs typeface="Times New Roman"/>
              </a:rPr>
              <a:t>sẽ thực </a:t>
            </a:r>
            <a:r>
              <a:rPr sz="3600" b="1" spc="-5" dirty="0">
                <a:latin typeface="Times New Roman"/>
                <a:cs typeface="Times New Roman"/>
              </a:rPr>
              <a:t>hiện </a:t>
            </a:r>
            <a:r>
              <a:rPr sz="3600" b="1" dirty="0">
                <a:latin typeface="Times New Roman"/>
                <a:cs typeface="Times New Roman"/>
              </a:rPr>
              <a:t>trên  </a:t>
            </a:r>
            <a:r>
              <a:rPr sz="3600" b="1" spc="-5" dirty="0">
                <a:latin typeface="Times New Roman"/>
                <a:cs typeface="Times New Roman"/>
              </a:rPr>
              <a:t>biểu </a:t>
            </a:r>
            <a:r>
              <a:rPr sz="3600" b="1" dirty="0">
                <a:latin typeface="Times New Roman"/>
                <a:cs typeface="Times New Roman"/>
              </a:rPr>
              <a:t>đồ tần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suất.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870"/>
              </a:spcBef>
              <a:buSzPct val="97222"/>
              <a:buFont typeface="Wingdings"/>
              <a:buChar char=""/>
              <a:tabLst>
                <a:tab pos="377825" algn="l"/>
                <a:tab pos="1167765" algn="l"/>
                <a:tab pos="2891790" algn="l"/>
                <a:tab pos="3834129" algn="l"/>
                <a:tab pos="4446270" algn="l"/>
                <a:tab pos="5669280" algn="l"/>
                <a:tab pos="6635115" algn="l"/>
                <a:tab pos="7832090" algn="l"/>
              </a:tabLst>
            </a:pPr>
            <a:r>
              <a:rPr sz="3600" b="1" dirty="0">
                <a:latin typeface="Times New Roman"/>
                <a:cs typeface="Times New Roman"/>
              </a:rPr>
              <a:t>Và	</a:t>
            </a:r>
            <a:r>
              <a:rPr sz="3600" b="1" spc="-5" dirty="0">
                <a:latin typeface="Times New Roman"/>
                <a:cs typeface="Times New Roman"/>
              </a:rPr>
              <a:t>ng</a:t>
            </a:r>
            <a:r>
              <a:rPr sz="3600" b="1" spc="-15" dirty="0">
                <a:latin typeface="Times New Roman"/>
                <a:cs typeface="Times New Roman"/>
              </a:rPr>
              <a:t>ư</a:t>
            </a:r>
            <a:r>
              <a:rPr sz="3600" b="1" dirty="0">
                <a:latin typeface="Times New Roman"/>
                <a:cs typeface="Times New Roman"/>
              </a:rPr>
              <a:t>ỡng	n</a:t>
            </a:r>
            <a:r>
              <a:rPr sz="3600" b="1" spc="-15" dirty="0">
                <a:latin typeface="Times New Roman"/>
                <a:cs typeface="Times New Roman"/>
              </a:rPr>
              <a:t>à</a:t>
            </a:r>
            <a:r>
              <a:rPr sz="3600" b="1" dirty="0">
                <a:latin typeface="Times New Roman"/>
                <a:cs typeface="Times New Roman"/>
              </a:rPr>
              <a:t>y	sẽ	</a:t>
            </a:r>
            <a:r>
              <a:rPr sz="3600" b="1" spc="-15" dirty="0">
                <a:latin typeface="Times New Roman"/>
                <a:cs typeface="Times New Roman"/>
              </a:rPr>
              <a:t>p</a:t>
            </a:r>
            <a:r>
              <a:rPr sz="3600" b="1" dirty="0">
                <a:latin typeface="Times New Roman"/>
                <a:cs typeface="Times New Roman"/>
              </a:rPr>
              <a:t>hân	</a:t>
            </a:r>
            <a:r>
              <a:rPr sz="3600" b="1" spc="-5" dirty="0">
                <a:latin typeface="Times New Roman"/>
                <a:cs typeface="Times New Roman"/>
              </a:rPr>
              <a:t>bi</a:t>
            </a:r>
            <a:r>
              <a:rPr sz="3600" b="1" spc="-25" dirty="0">
                <a:latin typeface="Times New Roman"/>
                <a:cs typeface="Times New Roman"/>
              </a:rPr>
              <a:t>ệ</a:t>
            </a:r>
            <a:r>
              <a:rPr sz="3600" b="1" dirty="0">
                <a:latin typeface="Times New Roman"/>
                <a:cs typeface="Times New Roman"/>
              </a:rPr>
              <a:t>t	vùng	</a:t>
            </a:r>
            <a:r>
              <a:rPr sz="3600" b="1" spc="-5" dirty="0">
                <a:latin typeface="Times New Roman"/>
                <a:cs typeface="Times New Roman"/>
              </a:rPr>
              <a:t>và  nền.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398214" y="1411044"/>
            <a:ext cx="8342215" cy="3012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838200"/>
            <a:ext cx="8531860" cy="422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Giả sử </a:t>
            </a:r>
            <a:r>
              <a:rPr sz="3200" b="1" spc="-5" dirty="0">
                <a:latin typeface="Times New Roman"/>
                <a:cs typeface="Times New Roman"/>
              </a:rPr>
              <a:t>chúng </a:t>
            </a:r>
            <a:r>
              <a:rPr sz="3200" b="1" spc="-10" dirty="0">
                <a:latin typeface="Times New Roman"/>
                <a:cs typeface="Times New Roman"/>
              </a:rPr>
              <a:t>ta </a:t>
            </a:r>
            <a:r>
              <a:rPr sz="3200" b="1" dirty="0">
                <a:latin typeface="Times New Roman"/>
                <a:cs typeface="Times New Roman"/>
              </a:rPr>
              <a:t>có ảnh </a:t>
            </a:r>
            <a:r>
              <a:rPr sz="3200" b="1" spc="-5" dirty="0">
                <a:latin typeface="Times New Roman"/>
                <a:cs typeface="Times New Roman"/>
              </a:rPr>
              <a:t>bao </a:t>
            </a:r>
            <a:r>
              <a:rPr sz="3200" b="1" dirty="0">
                <a:latin typeface="Times New Roman"/>
                <a:cs typeface="Times New Roman"/>
              </a:rPr>
              <a:t>gồm </a:t>
            </a:r>
            <a:r>
              <a:rPr sz="3200" b="1" spc="-5" dirty="0">
                <a:latin typeface="Times New Roman"/>
                <a:cs typeface="Times New Roman"/>
              </a:rPr>
              <a:t>đối tượng </a:t>
            </a:r>
            <a:r>
              <a:rPr sz="3200" b="1" spc="-10" dirty="0">
                <a:latin typeface="Times New Roman"/>
                <a:cs typeface="Times New Roman"/>
              </a:rPr>
              <a:t>và  </a:t>
            </a:r>
            <a:r>
              <a:rPr sz="3200" b="1" spc="-5" dirty="0">
                <a:latin typeface="Times New Roman"/>
                <a:cs typeface="Times New Roman"/>
              </a:rPr>
              <a:t>nền.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  <a:tab pos="1684655" algn="l"/>
                <a:tab pos="2178050" algn="l"/>
                <a:tab pos="2853690" algn="l"/>
                <a:tab pos="3797300" algn="l"/>
                <a:tab pos="4269740" algn="l"/>
                <a:tab pos="4964430" algn="l"/>
                <a:tab pos="6153785" algn="l"/>
                <a:tab pos="6717665" algn="l"/>
                <a:tab pos="7504430" algn="l"/>
                <a:tab pos="7974965" algn="l"/>
              </a:tabLst>
            </a:pPr>
            <a:r>
              <a:rPr sz="3200" b="1" dirty="0">
                <a:latin typeface="Times New Roman"/>
                <a:cs typeface="Times New Roman"/>
              </a:rPr>
              <a:t>Ch</a:t>
            </a:r>
            <a:r>
              <a:rPr sz="3200" b="1" spc="-15" dirty="0">
                <a:latin typeface="Times New Roman"/>
                <a:cs typeface="Times New Roman"/>
              </a:rPr>
              <a:t>ú</a:t>
            </a:r>
            <a:r>
              <a:rPr sz="3200" b="1" dirty="0">
                <a:latin typeface="Times New Roman"/>
                <a:cs typeface="Times New Roman"/>
              </a:rPr>
              <a:t>ng	</a:t>
            </a:r>
            <a:r>
              <a:rPr sz="3200" b="1" spc="-15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a	g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ả	</a:t>
            </a:r>
            <a:r>
              <a:rPr sz="3200" b="1" spc="-5" dirty="0">
                <a:latin typeface="Times New Roman"/>
                <a:cs typeface="Times New Roman"/>
              </a:rPr>
              <a:t>đ</a:t>
            </a:r>
            <a:r>
              <a:rPr sz="3200" b="1" spc="-25" dirty="0">
                <a:latin typeface="Times New Roman"/>
                <a:cs typeface="Times New Roman"/>
              </a:rPr>
              <a:t>ị</a:t>
            </a:r>
            <a:r>
              <a:rPr sz="3200" b="1" spc="-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h	</a:t>
            </a:r>
            <a:r>
              <a:rPr sz="3200" b="1" spc="-5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à	</a:t>
            </a:r>
            <a:r>
              <a:rPr sz="3200" b="1" spc="-20" dirty="0">
                <a:latin typeface="Times New Roman"/>
                <a:cs typeface="Times New Roman"/>
              </a:rPr>
              <a:t>đ</a:t>
            </a:r>
            <a:r>
              <a:rPr sz="3200" b="1" dirty="0">
                <a:latin typeface="Times New Roman"/>
                <a:cs typeface="Times New Roman"/>
              </a:rPr>
              <a:t>ối	tượ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và	</a:t>
            </a:r>
            <a:r>
              <a:rPr sz="3200" b="1" spc="-2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ền	</a:t>
            </a:r>
            <a:r>
              <a:rPr sz="3200" b="1" spc="-20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à	hai  </a:t>
            </a:r>
            <a:r>
              <a:rPr sz="3200" b="1" spc="-5" dirty="0">
                <a:latin typeface="Times New Roman"/>
                <a:cs typeface="Times New Roman"/>
              </a:rPr>
              <a:t>phân phối </a:t>
            </a:r>
            <a:r>
              <a:rPr sz="3200" b="1" dirty="0">
                <a:latin typeface="Times New Roman"/>
                <a:cs typeface="Times New Roman"/>
              </a:rPr>
              <a:t>thống </a:t>
            </a:r>
            <a:r>
              <a:rPr sz="3200" b="1" spc="-5" dirty="0">
                <a:latin typeface="Times New Roman"/>
                <a:cs typeface="Times New Roman"/>
              </a:rPr>
              <a:t>kê </a:t>
            </a:r>
            <a:r>
              <a:rPr sz="3200" b="1" dirty="0">
                <a:latin typeface="Times New Roman"/>
                <a:cs typeface="Times New Roman"/>
              </a:rPr>
              <a:t>riêng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biệt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Phân </a:t>
            </a:r>
            <a:r>
              <a:rPr sz="3200" b="1" spc="-10" dirty="0">
                <a:latin typeface="Times New Roman"/>
                <a:cs typeface="Times New Roman"/>
              </a:rPr>
              <a:t>phối </a:t>
            </a:r>
            <a:r>
              <a:rPr sz="3200" b="1" spc="-5" dirty="0">
                <a:latin typeface="Times New Roman"/>
                <a:cs typeface="Times New Roman"/>
              </a:rPr>
              <a:t>nền bao </a:t>
            </a:r>
            <a:r>
              <a:rPr sz="3200" b="1" dirty="0">
                <a:latin typeface="Times New Roman"/>
                <a:cs typeface="Times New Roman"/>
              </a:rPr>
              <a:t>giờ </a:t>
            </a:r>
            <a:r>
              <a:rPr sz="3200" b="1" spc="-5" dirty="0">
                <a:latin typeface="Times New Roman"/>
                <a:cs typeface="Times New Roman"/>
              </a:rPr>
              <a:t>cũng </a:t>
            </a:r>
            <a:r>
              <a:rPr sz="3200" b="1" dirty="0">
                <a:latin typeface="Times New Roman"/>
                <a:cs typeface="Times New Roman"/>
              </a:rPr>
              <a:t>lớn </a:t>
            </a:r>
            <a:r>
              <a:rPr sz="3200" b="1" spc="-5" dirty="0">
                <a:latin typeface="Times New Roman"/>
                <a:cs typeface="Times New Roman"/>
              </a:rPr>
              <a:t>hơn </a:t>
            </a:r>
            <a:r>
              <a:rPr sz="3200" b="1" dirty="0">
                <a:latin typeface="Times New Roman"/>
                <a:cs typeface="Times New Roman"/>
              </a:rPr>
              <a:t>rất </a:t>
            </a:r>
            <a:r>
              <a:rPr sz="3200" b="1" spc="-5" dirty="0">
                <a:latin typeface="Times New Roman"/>
                <a:cs typeface="Times New Roman"/>
              </a:rPr>
              <a:t>nhiều  </a:t>
            </a:r>
            <a:r>
              <a:rPr sz="3200" b="1" dirty="0">
                <a:latin typeface="Times New Roman"/>
                <a:cs typeface="Times New Roman"/>
              </a:rPr>
              <a:t>so với </a:t>
            </a:r>
            <a:r>
              <a:rPr sz="3200" b="1" spc="-5" dirty="0">
                <a:latin typeface="Times New Roman"/>
                <a:cs typeface="Times New Roman"/>
              </a:rPr>
              <a:t>phân bố đối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tượng.</a:t>
            </a:r>
            <a:endParaRPr sz="32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Biểu </a:t>
            </a:r>
            <a:r>
              <a:rPr sz="3200" b="1" spc="-5" dirty="0">
                <a:latin typeface="Times New Roman"/>
                <a:cs typeface="Times New Roman"/>
              </a:rPr>
              <a:t>đồ </a:t>
            </a:r>
            <a:r>
              <a:rPr sz="3200" b="1" dirty="0">
                <a:latin typeface="Times New Roman"/>
                <a:cs typeface="Times New Roman"/>
              </a:rPr>
              <a:t>tần </a:t>
            </a:r>
            <a:r>
              <a:rPr sz="3200" b="1" spc="-5" dirty="0">
                <a:latin typeface="Times New Roman"/>
                <a:cs typeface="Times New Roman"/>
              </a:rPr>
              <a:t>suất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ảnh </a:t>
            </a:r>
            <a:r>
              <a:rPr sz="3200" b="1" dirty="0">
                <a:latin typeface="Times New Roman"/>
                <a:cs typeface="Times New Roman"/>
              </a:rPr>
              <a:t>sẽ </a:t>
            </a:r>
            <a:r>
              <a:rPr sz="3200" b="1" spc="-5" dirty="0">
                <a:latin typeface="Times New Roman"/>
                <a:cs typeface="Times New Roman"/>
              </a:rPr>
              <a:t>là </a:t>
            </a:r>
            <a:r>
              <a:rPr sz="3200" b="1" spc="-10" dirty="0">
                <a:latin typeface="Times New Roman"/>
                <a:cs typeface="Times New Roman"/>
              </a:rPr>
              <a:t>tổ </a:t>
            </a:r>
            <a:r>
              <a:rPr sz="3200" b="1" spc="-5" dirty="0">
                <a:latin typeface="Times New Roman"/>
                <a:cs typeface="Times New Roman"/>
              </a:rPr>
              <a:t>hợp của hai  phân phối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này.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4736591"/>
            <a:ext cx="5105400" cy="212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1643</Words>
  <Application>Microsoft Office PowerPoint</Application>
  <PresentationFormat>On-screen Show (4:3)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Symbol</vt:lpstr>
      <vt:lpstr>Times New Roman</vt:lpstr>
      <vt:lpstr>UTM Yves KT</vt:lpstr>
      <vt:lpstr>Wingdings</vt:lpstr>
      <vt:lpstr>Office Theme</vt:lpstr>
      <vt:lpstr>BÀI GIẢNG MÔN: XỬ LÝ ẢNH</vt:lpstr>
      <vt:lpstr>PowerPoint Presentation</vt:lpstr>
      <vt:lpstr>BÀI GIẢNG MÔN: XỬ LÝ ẢNH</vt:lpstr>
      <vt:lpstr>BÀI GIẢNG MÔN: XỬ LÝ ẢNH</vt:lpstr>
      <vt:lpstr>PowerPoint Presentation</vt:lpstr>
      <vt:lpstr>5.2. Làm trơn ảnh</vt:lpstr>
      <vt:lpstr>PowerPoint Presentation</vt:lpstr>
      <vt:lpstr>BÀI GIẢNG MÔN: XỬ LÝ ẢNH</vt:lpstr>
      <vt:lpstr>PowerPoint Presentation</vt:lpstr>
      <vt:lpstr>5.2.2. Thuật toán đẳng điệu</vt:lpstr>
      <vt:lpstr>PowerPoint Presentation</vt:lpstr>
      <vt:lpstr> (k 1)  m( f , k)  m(b, k)</vt:lpstr>
      <vt:lpstr>PowerPoint Presentation</vt:lpstr>
      <vt:lpstr>5.2.3. Thuật toán đối xứng nền</vt:lpstr>
      <vt:lpstr>PowerPoint Presentation</vt:lpstr>
      <vt:lpstr>BÀI GIẢNG MÔN: XỬ LÝ ẢNH</vt:lpstr>
      <vt:lpstr>PowerPoint Presentation</vt:lpstr>
      <vt:lpstr>BÀI GIẢNG MÔN: XỬ LÝ ẢNH</vt:lpstr>
      <vt:lpstr>Ngưỡng với Bimodal Histogram</vt:lpstr>
      <vt:lpstr>PowerPoint Presentation</vt:lpstr>
      <vt:lpstr>PowerPoint Presentation</vt:lpstr>
      <vt:lpstr>Tách cây tứ phân (quad tree)</vt:lpstr>
      <vt:lpstr>PowerPoint Presentation</vt:lpstr>
      <vt:lpstr>PowerPoint Presentation</vt:lpstr>
      <vt:lpstr>BÀI GIẢNG MÔN: XỬ LÝ ẢNH</vt:lpstr>
      <vt:lpstr>BÀI GIẢNG MÔN: XỬ LÝ ẢNH</vt:lpstr>
      <vt:lpstr>Tách cây tứ phân (tổng thể)</vt:lpstr>
      <vt:lpstr>PowerPoint Presentation</vt:lpstr>
      <vt:lpstr>PowerPoint Presentation</vt:lpstr>
      <vt:lpstr>Phương pháp tách hợp (split-merge)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Lecture2-PassiveComponents1</dc:title>
  <dc:subject>Electronic Devices</dc:subject>
  <dc:creator>Tran Thuy Ha</dc:creator>
  <cp:lastModifiedBy>Đình Nguyên Nguyễn</cp:lastModifiedBy>
  <cp:revision>4</cp:revision>
  <dcterms:created xsi:type="dcterms:W3CDTF">2021-08-11T09:39:36Z</dcterms:created>
  <dcterms:modified xsi:type="dcterms:W3CDTF">2021-08-26T00:30:06Z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2021-08-11T00:00:00Z</vt:filetime>
  </property>
</Properties>
</file>