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3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4" y="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7380-CA50-413D-B34B-8B439E43AB52}" type="datetimeFigureOut">
              <a:rPr lang="en-US" smtClean="0"/>
              <a:t>30/08/2021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A977-D542-4F98-B7DF-D821414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AC6E-5F23-40B8-8E83-F51989F41E01}" type="datetimeFigureOut">
              <a:rPr lang="en-US" smtClean="0"/>
              <a:t>30/08/2021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BA533-8968-4C44-8CF6-6099C9A2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8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6743" y="100076"/>
            <a:ext cx="435051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8FC7-0C8E-4453-8747-693CAEF7B61C}" type="datetime1">
              <a:rPr lang="en-US" smtClean="0"/>
              <a:t>30/08/2021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4FA0-CF04-45ED-B214-F58BD3EA9DBA}" type="datetime1">
              <a:rPr lang="en-US" smtClean="0"/>
              <a:t>30/08/2021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76322" y="6298341"/>
            <a:ext cx="4463415" cy="54102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1594" algn="ctr">
              <a:lnSpc>
                <a:spcPts val="1845"/>
              </a:lnSpc>
            </a:pPr>
            <a:r>
              <a:rPr spc="-10" dirty="0"/>
              <a:t>GIẢNG VIÊN: </a:t>
            </a:r>
            <a:r>
              <a:rPr spc="-5" dirty="0"/>
              <a:t>THS. TRẦN THÚY</a:t>
            </a:r>
            <a:r>
              <a:rPr spc="-165" dirty="0"/>
              <a:t> </a:t>
            </a:r>
            <a:r>
              <a:rPr spc="-10" dirty="0"/>
              <a:t>HÀ</a:t>
            </a: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pc="-5" dirty="0"/>
              <a:t>BỘ </a:t>
            </a:r>
            <a:r>
              <a:rPr spc="-10" dirty="0"/>
              <a:t>MÔN: KỸ </a:t>
            </a:r>
            <a:r>
              <a:rPr spc="-5" dirty="0"/>
              <a:t>THUẬT </a:t>
            </a:r>
            <a:r>
              <a:rPr spc="-10" dirty="0"/>
              <a:t>ĐIỆN </a:t>
            </a:r>
            <a:r>
              <a:rPr spc="-5" dirty="0"/>
              <a:t>TỬ - </a:t>
            </a:r>
            <a:r>
              <a:rPr spc="-15" dirty="0"/>
              <a:t>KHOA</a:t>
            </a:r>
            <a:r>
              <a:rPr spc="-85" dirty="0"/>
              <a:t> </a:t>
            </a:r>
            <a:r>
              <a:rPr spc="-5" dirty="0"/>
              <a:t>KTDT1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8CC3-D7F1-4860-B522-61DB71C99B05}" type="datetime1">
              <a:rPr lang="en-US" smtClean="0"/>
              <a:t>30/08/2021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8916-38B5-4B9E-9DD2-89C1E364C7E2}" type="datetime1">
              <a:rPr lang="en-US" smtClean="0"/>
              <a:t>30/08/2021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0" y="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0" y="719328"/>
                </a:moveTo>
                <a:lnTo>
                  <a:pt x="9144000" y="719328"/>
                </a:lnTo>
                <a:lnTo>
                  <a:pt x="914400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25908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00076"/>
            <a:ext cx="91440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634" y="1084834"/>
            <a:ext cx="8380730" cy="452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0C74-4645-46F2-B3FD-7C2451D334B1}" type="datetime1">
              <a:rPr lang="en-US" smtClean="0"/>
              <a:t>30/08/2021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2664" y="6441564"/>
            <a:ext cx="83312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30" dirty="0"/>
              <a:t>Trang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81558"/>
            <a:ext cx="8300720" cy="433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5690">
              <a:lnSpc>
                <a:spcPct val="100000"/>
              </a:lnSpc>
              <a:spcBef>
                <a:spcPts val="95"/>
              </a:spcBef>
            </a:pPr>
            <a:r>
              <a:rPr sz="3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5.4. Phân vùng </a:t>
            </a:r>
            <a:r>
              <a:rPr sz="3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dựa </a:t>
            </a:r>
            <a:r>
              <a:rPr sz="3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theo </a:t>
            </a:r>
            <a:r>
              <a:rPr sz="3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sz="31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biên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dirty="0">
                <a:latin typeface="Times New Roman"/>
                <a:cs typeface="Times New Roman"/>
              </a:rPr>
              <a:t>Phân </a:t>
            </a:r>
            <a:r>
              <a:rPr sz="3200" b="1" spc="-5" dirty="0">
                <a:latin typeface="Times New Roman"/>
                <a:cs typeface="Times New Roman"/>
              </a:rPr>
              <a:t>vùng </a:t>
            </a:r>
            <a:r>
              <a:rPr sz="3200" b="1" spc="-10" dirty="0">
                <a:latin typeface="Times New Roman"/>
                <a:cs typeface="Times New Roman"/>
              </a:rPr>
              <a:t>dựa </a:t>
            </a:r>
            <a:r>
              <a:rPr sz="3200" b="1" spc="-5" dirty="0">
                <a:latin typeface="Times New Roman"/>
                <a:cs typeface="Times New Roman"/>
              </a:rPr>
              <a:t>theo đường biên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10" dirty="0">
                <a:latin typeface="Times New Roman"/>
                <a:cs typeface="Times New Roman"/>
              </a:rPr>
              <a:t>bước  </a:t>
            </a:r>
            <a:r>
              <a:rPr sz="3200" b="1" dirty="0"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Thực hiện phát hiện </a:t>
            </a:r>
            <a:r>
              <a:rPr sz="3200" b="1" dirty="0">
                <a:latin typeface="Times New Roman"/>
                <a:cs typeface="Times New Roman"/>
              </a:rPr>
              <a:t>và làm </a:t>
            </a:r>
            <a:r>
              <a:rPr sz="3200" b="1" spc="-5" dirty="0">
                <a:latin typeface="Times New Roman"/>
                <a:cs typeface="Times New Roman"/>
              </a:rPr>
              <a:t>nổi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biên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Làm </a:t>
            </a:r>
            <a:r>
              <a:rPr sz="3200" b="1" spc="-5" dirty="0">
                <a:latin typeface="Times New Roman"/>
                <a:cs typeface="Times New Roman"/>
              </a:rPr>
              <a:t>mảnh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biên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Nhị phân hóa đường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biên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Miêu tả </a:t>
            </a:r>
            <a:r>
              <a:rPr sz="3200" b="1" spc="-5" dirty="0">
                <a:latin typeface="Times New Roman"/>
                <a:cs typeface="Times New Roman"/>
              </a:rPr>
              <a:t>đường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biên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"/>
            <a:ext cx="83026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BÀI GIẢNG MÔN: </a:t>
            </a:r>
            <a:r>
              <a:rPr sz="1600" b="1" spc="15" dirty="0">
                <a:latin typeface="Times New Roman"/>
                <a:cs typeface="Times New Roman"/>
              </a:rPr>
              <a:t>XỬ </a:t>
            </a:r>
            <a:r>
              <a:rPr sz="1600" b="1" dirty="0">
                <a:latin typeface="Times New Roman"/>
                <a:cs typeface="Times New Roman"/>
              </a:rPr>
              <a:t>LÝ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ẢNH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5.4.2. Phương pháp </a:t>
            </a: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cấu </a:t>
            </a:r>
            <a:r>
              <a:rPr lang="vi-VN" sz="20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trúc</a:t>
            </a:r>
            <a:endParaRPr lang="en-US" sz="2000" b="1" spc="-5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519" y="1371600"/>
            <a:ext cx="8282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6725"/>
            <a:r>
              <a:rPr lang="en-US" smtClean="0"/>
              <a:t>	</a:t>
            </a:r>
            <a:r>
              <a:rPr lang="vi-VN" smtClean="0"/>
              <a:t>Kết </a:t>
            </a:r>
            <a:r>
              <a:rPr lang="vi-VN"/>
              <a:t>cấu sợi có cấu trúc thuần nhất là những texels xác định, mà sự xuất hiện </a:t>
            </a:r>
            <a:r>
              <a:rPr lang="vi-VN"/>
              <a:t>lặp </a:t>
            </a:r>
            <a:r>
              <a:rPr lang="vi-VN" smtClean="0"/>
              <a:t>đi</a:t>
            </a:r>
            <a:r>
              <a:rPr lang="en-US" smtClean="0"/>
              <a:t> </a:t>
            </a:r>
            <a:r>
              <a:rPr lang="vi-VN" smtClean="0"/>
              <a:t>lặp </a:t>
            </a:r>
            <a:r>
              <a:rPr lang="vi-VN"/>
              <a:t>lại tuân theo một luật tất định hay ngẫu nhiên nào đấy. Một texel về thực tế </a:t>
            </a:r>
            <a:r>
              <a:rPr lang="vi-VN"/>
              <a:t>là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nhóm </a:t>
            </a:r>
            <a:r>
              <a:rPr lang="vi-VN"/>
              <a:t>các điểm ảnh có cùng một số tính chất bất biến lặp trên ảnh. Một texel cũng </a:t>
            </a:r>
            <a:r>
              <a:rPr lang="vi-VN"/>
              <a:t>có </a:t>
            </a:r>
            <a:r>
              <a:rPr lang="vi-VN" smtClean="0"/>
              <a:t>định</a:t>
            </a:r>
            <a:r>
              <a:rPr lang="en-US" smtClean="0"/>
              <a:t> </a:t>
            </a:r>
            <a:r>
              <a:rPr lang="vi-VN" smtClean="0"/>
              <a:t>nghĩa </a:t>
            </a:r>
            <a:r>
              <a:rPr lang="vi-VN"/>
              <a:t>theo mức xám, theo bề mặt hay tính đồng nhất đối với một số các tính chất </a:t>
            </a:r>
            <a:r>
              <a:rPr lang="vi-VN"/>
              <a:t>như </a:t>
            </a:r>
            <a:r>
              <a:rPr lang="vi-VN" smtClean="0"/>
              <a:t>kích</a:t>
            </a:r>
            <a:r>
              <a:rPr lang="en-US" smtClean="0"/>
              <a:t> </a:t>
            </a:r>
            <a:r>
              <a:rPr lang="vi-VN" smtClean="0"/>
              <a:t>thước</a:t>
            </a:r>
            <a:r>
              <a:rPr lang="vi-VN"/>
              <a:t>, hướng, lược đồ bậc hai (ma trận tương tranh).</a:t>
            </a:r>
          </a:p>
          <a:p>
            <a:pPr defTabSz="466725"/>
            <a:r>
              <a:rPr lang="en-US" smtClean="0"/>
              <a:t>	</a:t>
            </a:r>
            <a:r>
              <a:rPr lang="vi-VN" smtClean="0"/>
              <a:t>Với </a:t>
            </a:r>
            <a:r>
              <a:rPr lang="vi-VN"/>
              <a:t>các texel được phân bố ngẫu nhiên, tính kết cấu sợi tương ứng của nó </a:t>
            </a:r>
            <a:r>
              <a:rPr lang="vi-VN"/>
              <a:t>được </a:t>
            </a:r>
            <a:r>
              <a:rPr lang="vi-VN" smtClean="0"/>
              <a:t>coi</a:t>
            </a:r>
            <a:r>
              <a:rPr lang="en-US" smtClean="0"/>
              <a:t> </a:t>
            </a:r>
            <a:r>
              <a:rPr lang="vi-VN" smtClean="0"/>
              <a:t>là </a:t>
            </a:r>
            <a:r>
              <a:rPr lang="vi-VN"/>
              <a:t>yếu (Weak) ngược với qui luật phân bố tất định gọi là khỏe (Strong). Khi tính </a:t>
            </a:r>
            <a:r>
              <a:rPr lang="vi-VN"/>
              <a:t>kết </a:t>
            </a:r>
            <a:r>
              <a:rPr lang="vi-VN" smtClean="0"/>
              <a:t>cấu</a:t>
            </a:r>
            <a:r>
              <a:rPr lang="en-US" smtClean="0"/>
              <a:t> </a:t>
            </a:r>
            <a:r>
              <a:rPr lang="vi-VN" smtClean="0"/>
              <a:t>sợi </a:t>
            </a:r>
            <a:r>
              <a:rPr lang="vi-VN"/>
              <a:t>là yếu, luật phân bố có thể đo bởi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7839" y="3977243"/>
            <a:ext cx="84785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Mật độ gờ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mtClean="0"/>
              <a:t>Các </a:t>
            </a:r>
            <a:r>
              <a:rPr lang="vi-VN"/>
              <a:t>loạt dài của các texel liên thông tối đa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mtClean="0"/>
              <a:t>Mật </a:t>
            </a:r>
            <a:r>
              <a:rPr lang="vi-VN"/>
              <a:t>độ cực trị tương đối; số pixel trên một đơn vị diện tích có mức xám cực trị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địa phương so với các lân cận.</a:t>
            </a:r>
          </a:p>
          <a:p>
            <a:r>
              <a:rPr lang="vi-VN"/>
              <a:t>Ngoài hai cách tiếp cận trên, người ta còn dùng cách tiếp cận khác bằng cách </a:t>
            </a:r>
            <a:r>
              <a:rPr lang="vi-VN"/>
              <a:t>lấy </a:t>
            </a:r>
            <a:r>
              <a:rPr lang="vi-VN" smtClean="0"/>
              <a:t>tổ</a:t>
            </a:r>
            <a:r>
              <a:rPr lang="en-US" smtClean="0"/>
              <a:t> </a:t>
            </a:r>
            <a:r>
              <a:rPr lang="vi-VN" smtClean="0"/>
              <a:t>hợp </a:t>
            </a:r>
            <a:r>
              <a:rPr lang="vi-VN"/>
              <a:t>2 cách trên và gọi là kỹ thuật mosaic. Mô hình này biểu diễn các quá trình </a:t>
            </a:r>
            <a:r>
              <a:rPr lang="vi-VN"/>
              <a:t>học </a:t>
            </a:r>
            <a:r>
              <a:rPr lang="vi-VN" smtClean="0"/>
              <a:t>ngẫu</a:t>
            </a:r>
            <a:r>
              <a:rPr lang="en-US" smtClean="0"/>
              <a:t> </a:t>
            </a:r>
            <a:r>
              <a:rPr lang="vi-VN" smtClean="0"/>
              <a:t>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"/>
            <a:ext cx="830262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BÀI GIẢNG MÔN: </a:t>
            </a:r>
            <a:r>
              <a:rPr sz="1600" b="1" spc="15" dirty="0">
                <a:latin typeface="Times New Roman"/>
                <a:cs typeface="Times New Roman"/>
              </a:rPr>
              <a:t>XỬ </a:t>
            </a:r>
            <a:r>
              <a:rPr sz="1600" b="1" dirty="0">
                <a:latin typeface="Times New Roman"/>
                <a:cs typeface="Times New Roman"/>
              </a:rPr>
              <a:t>LÝ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ẢNH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5.4.3. Tiếp cận theo tính kết cấu</a:t>
            </a:r>
            <a:endParaRPr lang="en-US" sz="2000" b="1" spc="-5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880" y="1447800"/>
            <a:ext cx="80740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8000"/>
            <a:r>
              <a:rPr lang="en-US" smtClean="0"/>
              <a:t>	</a:t>
            </a:r>
            <a:r>
              <a:rPr lang="vi-VN" smtClean="0"/>
              <a:t>Khi </a:t>
            </a:r>
            <a:r>
              <a:rPr lang="vi-VN"/>
              <a:t>đối tượng xuất hiện trên một nền có tính kết cấu cao, việc phân đoạn </a:t>
            </a:r>
            <a:r>
              <a:rPr lang="vi-VN"/>
              <a:t>dựa </a:t>
            </a:r>
            <a:r>
              <a:rPr lang="vi-VN" smtClean="0"/>
              <a:t>vào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kết cấu trở nên quan trọng. Nguyên nhân là kết cấu sợi thường chứa mật độ cao </a:t>
            </a:r>
            <a:r>
              <a:rPr lang="vi-VN"/>
              <a:t>các </a:t>
            </a:r>
            <a:r>
              <a:rPr lang="vi-VN" smtClean="0"/>
              <a:t>gờ</a:t>
            </a:r>
            <a:r>
              <a:rPr lang="en-US" smtClean="0"/>
              <a:t> </a:t>
            </a:r>
            <a:r>
              <a:rPr lang="vi-VN" smtClean="0"/>
              <a:t>(edge</a:t>
            </a:r>
            <a:r>
              <a:rPr lang="vi-VN"/>
              <a:t>) làm cho phân đoạn theo biên kém hiệu quả, trừ phi ta loại tính kết cấu. </a:t>
            </a:r>
            <a:r>
              <a:rPr lang="vi-VN"/>
              <a:t>Việc </a:t>
            </a:r>
            <a:r>
              <a:rPr lang="vi-VN" smtClean="0"/>
              <a:t>phân</a:t>
            </a:r>
            <a:r>
              <a:rPr lang="en-US" smtClean="0"/>
              <a:t> </a:t>
            </a:r>
            <a:r>
              <a:rPr lang="vi-VN" smtClean="0"/>
              <a:t>đoạn </a:t>
            </a:r>
            <a:r>
              <a:rPr lang="vi-VN"/>
              <a:t>dựa vào miền đồng nhất cũng có thể áp dụng cho các đặc trưng kết cấu và </a:t>
            </a:r>
            <a:r>
              <a:rPr lang="vi-VN"/>
              <a:t>có </a:t>
            </a:r>
            <a:r>
              <a:rPr lang="vi-VN" smtClean="0"/>
              <a:t>thể</a:t>
            </a:r>
            <a:r>
              <a:rPr lang="en-US" smtClean="0"/>
              <a:t> </a:t>
            </a:r>
            <a:r>
              <a:rPr lang="vi-VN" smtClean="0"/>
              <a:t>dùng </a:t>
            </a:r>
            <a:r>
              <a:rPr lang="vi-VN"/>
              <a:t>để phân đoạn các miền có tính kết cấu.</a:t>
            </a:r>
          </a:p>
          <a:p>
            <a:pPr defTabSz="508000"/>
            <a:r>
              <a:rPr lang="en-US" smtClean="0"/>
              <a:t>	</a:t>
            </a:r>
            <a:r>
              <a:rPr lang="vi-VN" smtClean="0"/>
              <a:t>Nhìn </a:t>
            </a:r>
            <a:r>
              <a:rPr lang="vi-VN"/>
              <a:t>chung, việc phân loại và phân vùng dựa vào kết cấu là một vấn đề phức tạp</a:t>
            </a:r>
            <a:r>
              <a:rPr lang="vi-VN"/>
              <a:t>. </a:t>
            </a:r>
            <a:r>
              <a:rPr lang="vi-VN" smtClean="0"/>
              <a:t>Ở</a:t>
            </a:r>
            <a:r>
              <a:rPr lang="en-US" smtClean="0"/>
              <a:t> </a:t>
            </a:r>
            <a:r>
              <a:rPr lang="vi-VN" smtClean="0"/>
              <a:t>đây</a:t>
            </a:r>
            <a:r>
              <a:rPr lang="vi-VN"/>
              <a:t>, tài liệu chỉ mang tính chất giới thiệu. Có thể giải quyết vấn đề này trong thực tế </a:t>
            </a:r>
            <a:r>
              <a:rPr lang="vi-VN"/>
              <a:t>nếu </a:t>
            </a:r>
            <a:r>
              <a:rPr lang="vi-VN" smtClean="0"/>
              <a:t>ta</a:t>
            </a:r>
            <a:r>
              <a:rPr lang="en-US" smtClean="0"/>
              <a:t> </a:t>
            </a:r>
            <a:r>
              <a:rPr lang="vi-VN" smtClean="0"/>
              <a:t>biết </a:t>
            </a:r>
            <a:r>
              <a:rPr lang="vi-VN"/>
              <a:t>trước các loại kết cấu (dựa vào quy luật hay các phân bố của nó).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99361"/>
            <a:ext cx="807402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Về </a:t>
            </a:r>
            <a:r>
              <a:rPr sz="3600" b="1" spc="-5" dirty="0">
                <a:latin typeface="Times New Roman"/>
                <a:cs typeface="Times New Roman"/>
              </a:rPr>
              <a:t>định nghĩa </a:t>
            </a:r>
            <a:r>
              <a:rPr sz="3600" b="1" dirty="0">
                <a:latin typeface="Times New Roman"/>
                <a:cs typeface="Times New Roman"/>
              </a:rPr>
              <a:t>ta </a:t>
            </a:r>
            <a:r>
              <a:rPr sz="3600" b="1" spc="-5" dirty="0">
                <a:latin typeface="Times New Roman"/>
                <a:cs typeface="Times New Roman"/>
              </a:rPr>
              <a:t>có biên là </a:t>
            </a:r>
            <a:r>
              <a:rPr sz="3600" b="1" dirty="0">
                <a:latin typeface="Times New Roman"/>
                <a:cs typeface="Times New Roman"/>
              </a:rPr>
              <a:t>sự thay </a:t>
            </a:r>
            <a:r>
              <a:rPr sz="3600" b="1" spc="-5" dirty="0">
                <a:latin typeface="Times New Roman"/>
                <a:cs typeface="Times New Roman"/>
              </a:rPr>
              <a:t>đổi  đột ngột </a:t>
            </a:r>
            <a:r>
              <a:rPr sz="3600" b="1" dirty="0">
                <a:latin typeface="Times New Roman"/>
                <a:cs typeface="Times New Roman"/>
              </a:rPr>
              <a:t>của mức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xám.</a:t>
            </a:r>
            <a:endParaRPr sz="36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thể sử </a:t>
            </a:r>
            <a:r>
              <a:rPr sz="3600" b="1" spc="-5" dirty="0">
                <a:latin typeface="Times New Roman"/>
                <a:cs typeface="Times New Roman"/>
              </a:rPr>
              <a:t>dụng </a:t>
            </a:r>
            <a:r>
              <a:rPr sz="3600" b="1" dirty="0">
                <a:latin typeface="Times New Roman"/>
                <a:cs typeface="Times New Roman"/>
              </a:rPr>
              <a:t>các </a:t>
            </a:r>
            <a:r>
              <a:rPr sz="3600" b="1" spc="-5" dirty="0">
                <a:latin typeface="Times New Roman"/>
                <a:cs typeface="Times New Roman"/>
              </a:rPr>
              <a:t>phương pháp phát  hiện biên </a:t>
            </a:r>
            <a:r>
              <a:rPr sz="3600" b="1" dirty="0">
                <a:latin typeface="Times New Roman"/>
                <a:cs typeface="Times New Roman"/>
              </a:rPr>
              <a:t>trực tiếp đã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học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7841" y="857757"/>
            <a:ext cx="2531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Phát </a:t>
            </a:r>
            <a:r>
              <a:rPr sz="3200" spc="-5" dirty="0">
                <a:solidFill>
                  <a:srgbClr val="FF0000"/>
                </a:solidFill>
              </a:rPr>
              <a:t>hiện</a:t>
            </a:r>
            <a:r>
              <a:rPr sz="3200" spc="-10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biên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67052"/>
            <a:ext cx="845693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Làm </a:t>
            </a:r>
            <a:r>
              <a:rPr sz="3200" b="1" spc="-5" dirty="0">
                <a:latin typeface="Times New Roman"/>
                <a:cs typeface="Times New Roman"/>
              </a:rPr>
              <a:t>cho </a:t>
            </a:r>
            <a:r>
              <a:rPr sz="3200" b="1" dirty="0">
                <a:latin typeface="Times New Roman"/>
                <a:cs typeface="Times New Roman"/>
              </a:rPr>
              <a:t>biên mảnh </a:t>
            </a:r>
            <a:r>
              <a:rPr sz="3200" b="1" spc="-5" dirty="0">
                <a:latin typeface="Times New Roman"/>
                <a:cs typeface="Times New Roman"/>
              </a:rPr>
              <a:t>chỉ </a:t>
            </a: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10" dirty="0">
                <a:latin typeface="Times New Roman"/>
                <a:cs typeface="Times New Roman"/>
              </a:rPr>
              <a:t>độ </a:t>
            </a:r>
            <a:r>
              <a:rPr sz="3200" b="1" dirty="0">
                <a:latin typeface="Times New Roman"/>
                <a:cs typeface="Times New Roman"/>
              </a:rPr>
              <a:t>rộng 1 </a:t>
            </a:r>
            <a:r>
              <a:rPr sz="3200" b="1" spc="-5" dirty="0">
                <a:latin typeface="Times New Roman"/>
                <a:cs typeface="Times New Roman"/>
              </a:rPr>
              <a:t>điểm  </a:t>
            </a:r>
            <a:r>
              <a:rPr sz="3200" b="1" dirty="0">
                <a:latin typeface="Times New Roman"/>
                <a:cs typeface="Times New Roman"/>
              </a:rPr>
              <a:t>ảnh.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Trong </a:t>
            </a:r>
            <a:r>
              <a:rPr sz="3200" b="1" dirty="0">
                <a:latin typeface="Times New Roman"/>
                <a:cs typeface="Times New Roman"/>
              </a:rPr>
              <a:t>Laplace thì thường ta sẽ có </a:t>
            </a:r>
            <a:r>
              <a:rPr sz="3200" b="1" spc="-5" dirty="0">
                <a:latin typeface="Times New Roman"/>
                <a:cs typeface="Times New Roman"/>
              </a:rPr>
              <a:t>biên </a:t>
            </a:r>
            <a:r>
              <a:rPr sz="3200" b="1" spc="-10" dirty="0">
                <a:latin typeface="Times New Roman"/>
                <a:cs typeface="Times New Roman"/>
              </a:rPr>
              <a:t>độ  </a:t>
            </a:r>
            <a:r>
              <a:rPr sz="3200" b="1" dirty="0">
                <a:latin typeface="Times New Roman"/>
                <a:cs typeface="Times New Roman"/>
              </a:rPr>
              <a:t>rộng một </a:t>
            </a:r>
            <a:r>
              <a:rPr sz="3200" b="1" spc="-5" dirty="0">
                <a:latin typeface="Times New Roman"/>
                <a:cs typeface="Times New Roman"/>
              </a:rPr>
              <a:t>điểm khi </a:t>
            </a:r>
            <a:r>
              <a:rPr sz="3200" b="1" dirty="0">
                <a:latin typeface="Times New Roman"/>
                <a:cs typeface="Times New Roman"/>
              </a:rPr>
              <a:t>tìm </a:t>
            </a:r>
            <a:r>
              <a:rPr sz="3200" b="1" spc="-5" dirty="0">
                <a:latin typeface="Times New Roman"/>
                <a:cs typeface="Times New Roman"/>
              </a:rPr>
              <a:t>điểm bằng </a:t>
            </a:r>
            <a:r>
              <a:rPr sz="3200" b="1" dirty="0">
                <a:latin typeface="Times New Roman"/>
                <a:cs typeface="Times New Roman"/>
              </a:rPr>
              <a:t>0 </a:t>
            </a:r>
            <a:r>
              <a:rPr sz="3200" b="1" spc="-5" dirty="0">
                <a:latin typeface="Times New Roman"/>
                <a:cs typeface="Times New Roman"/>
              </a:rPr>
              <a:t>hoặc </a:t>
            </a:r>
            <a:r>
              <a:rPr sz="3200" b="1" dirty="0">
                <a:latin typeface="Times New Roman"/>
                <a:cs typeface="Times New Roman"/>
              </a:rPr>
              <a:t>gần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Tuy </a:t>
            </a:r>
            <a:r>
              <a:rPr sz="3200" b="1" spc="-5" dirty="0">
                <a:latin typeface="Times New Roman"/>
                <a:cs typeface="Times New Roman"/>
              </a:rPr>
              <a:t>nhiên trong Grandient thì chúng </a:t>
            </a:r>
            <a:r>
              <a:rPr sz="3200" b="1" dirty="0">
                <a:latin typeface="Times New Roman"/>
                <a:cs typeface="Times New Roman"/>
              </a:rPr>
              <a:t>ta </a:t>
            </a:r>
            <a:r>
              <a:rPr sz="3200" b="1" spc="-5" dirty="0">
                <a:latin typeface="Times New Roman"/>
                <a:cs typeface="Times New Roman"/>
              </a:rPr>
              <a:t>phải  </a:t>
            </a:r>
            <a:r>
              <a:rPr sz="3200" b="1" dirty="0">
                <a:latin typeface="Times New Roman"/>
                <a:cs typeface="Times New Roman"/>
              </a:rPr>
              <a:t>lọc cực </a:t>
            </a:r>
            <a:r>
              <a:rPr sz="3200" b="1" spc="-5" dirty="0">
                <a:latin typeface="Times New Roman"/>
                <a:cs typeface="Times New Roman"/>
              </a:rPr>
              <a:t>đại hoặc </a:t>
            </a:r>
            <a:r>
              <a:rPr sz="3200" b="1" dirty="0">
                <a:latin typeface="Times New Roman"/>
                <a:cs typeface="Times New Roman"/>
              </a:rPr>
              <a:t>cực tiểu </a:t>
            </a:r>
            <a:r>
              <a:rPr sz="3200" b="1" spc="-5" dirty="0">
                <a:latin typeface="Times New Roman"/>
                <a:cs typeface="Times New Roman"/>
              </a:rPr>
              <a:t>địa </a:t>
            </a:r>
            <a:r>
              <a:rPr sz="3200" b="1" spc="-10" dirty="0">
                <a:latin typeface="Times New Roman"/>
                <a:cs typeface="Times New Roman"/>
              </a:rPr>
              <a:t>phương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tạo </a:t>
            </a:r>
            <a:r>
              <a:rPr sz="3200" b="1" spc="-10" dirty="0">
                <a:latin typeface="Times New Roman"/>
                <a:cs typeface="Times New Roman"/>
              </a:rPr>
              <a:t>ra  </a:t>
            </a:r>
            <a:r>
              <a:rPr sz="3200" b="1" dirty="0">
                <a:latin typeface="Times New Roman"/>
                <a:cs typeface="Times New Roman"/>
              </a:rPr>
              <a:t>biên mảnh 1 </a:t>
            </a:r>
            <a:r>
              <a:rPr sz="3200" b="1" spc="-5" dirty="0">
                <a:latin typeface="Times New Roman"/>
                <a:cs typeface="Times New Roman"/>
              </a:rPr>
              <a:t>điểm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2873" y="768857"/>
            <a:ext cx="2780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Làm mảnh</a:t>
            </a:r>
            <a:r>
              <a:rPr sz="3200" spc="-10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biên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05357"/>
            <a:ext cx="8302625" cy="4560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Nhị phân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hóa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biên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SzPct val="97222"/>
              <a:buFont typeface="Wingdings"/>
              <a:buChar char=""/>
              <a:tabLst>
                <a:tab pos="377825" algn="l"/>
                <a:tab pos="1346200" algn="l"/>
                <a:tab pos="2594610" algn="l"/>
                <a:tab pos="3562350" algn="l"/>
                <a:tab pos="5083810" algn="l"/>
                <a:tab pos="6177915" algn="l"/>
                <a:tab pos="755459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Nh</a:t>
            </a:r>
            <a:r>
              <a:rPr sz="3600" b="1" dirty="0">
                <a:latin typeface="Times New Roman"/>
                <a:cs typeface="Times New Roman"/>
              </a:rPr>
              <a:t>ị	ph</a:t>
            </a:r>
            <a:r>
              <a:rPr sz="3600" b="1" spc="-15" dirty="0">
                <a:latin typeface="Times New Roman"/>
                <a:cs typeface="Times New Roman"/>
              </a:rPr>
              <a:t>â</a:t>
            </a:r>
            <a:r>
              <a:rPr sz="3600" b="1" dirty="0">
                <a:latin typeface="Times New Roman"/>
                <a:cs typeface="Times New Roman"/>
              </a:rPr>
              <a:t>n	hóa	</a:t>
            </a:r>
            <a:r>
              <a:rPr sz="3600" b="1" spc="-5" dirty="0">
                <a:latin typeface="Times New Roman"/>
                <a:cs typeface="Times New Roman"/>
              </a:rPr>
              <a:t>đườn</a:t>
            </a:r>
            <a:r>
              <a:rPr sz="3600" b="1" dirty="0">
                <a:latin typeface="Times New Roman"/>
                <a:cs typeface="Times New Roman"/>
              </a:rPr>
              <a:t>g	biên	</a:t>
            </a:r>
            <a:r>
              <a:rPr sz="3600" b="1" spc="-5" dirty="0">
                <a:latin typeface="Times New Roman"/>
                <a:cs typeface="Times New Roman"/>
              </a:rPr>
              <a:t>nhằ</a:t>
            </a:r>
            <a:r>
              <a:rPr sz="3600" b="1" dirty="0">
                <a:latin typeface="Times New Roman"/>
                <a:cs typeface="Times New Roman"/>
              </a:rPr>
              <a:t>m	</a:t>
            </a:r>
            <a:r>
              <a:rPr sz="3600" b="1" spc="-20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àm  giảm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nhiễu</a:t>
            </a:r>
            <a:endParaRPr sz="3600">
              <a:latin typeface="Times New Roman"/>
              <a:cs typeface="Times New Roman"/>
            </a:endParaRPr>
          </a:p>
          <a:p>
            <a:pPr marL="377190" indent="-365125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Loại bỏ </a:t>
            </a:r>
            <a:r>
              <a:rPr sz="3600" b="1" spc="-5" dirty="0">
                <a:latin typeface="Times New Roman"/>
                <a:cs typeface="Times New Roman"/>
              </a:rPr>
              <a:t>đường </a:t>
            </a:r>
            <a:r>
              <a:rPr sz="3600" b="1" dirty="0">
                <a:latin typeface="Times New Roman"/>
                <a:cs typeface="Times New Roman"/>
              </a:rPr>
              <a:t>biên không cần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thiết</a:t>
            </a:r>
            <a:endParaRPr sz="36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Tránh </a:t>
            </a:r>
            <a:r>
              <a:rPr sz="3600" b="1" dirty="0">
                <a:latin typeface="Times New Roman"/>
                <a:cs typeface="Times New Roman"/>
              </a:rPr>
              <a:t>trường </a:t>
            </a:r>
            <a:r>
              <a:rPr sz="3600" b="1" spc="-5" dirty="0">
                <a:latin typeface="Times New Roman"/>
                <a:cs typeface="Times New Roman"/>
              </a:rPr>
              <a:t>hợp quá nhiều biên song  </a:t>
            </a:r>
            <a:r>
              <a:rPr sz="3600" b="1" dirty="0">
                <a:latin typeface="Times New Roman"/>
                <a:cs typeface="Times New Roman"/>
              </a:rPr>
              <a:t>song.</a:t>
            </a:r>
            <a:endParaRPr sz="3600">
              <a:latin typeface="Times New Roman"/>
              <a:cs typeface="Times New Roman"/>
            </a:endParaRPr>
          </a:p>
          <a:p>
            <a:pPr marL="377190" indent="-36512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Thường sử dụng</a:t>
            </a:r>
            <a:r>
              <a:rPr sz="3600" b="1" spc="-4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ngưỡng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772538"/>
            <a:ext cx="830199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  <a:tab pos="1006475" algn="l"/>
                <a:tab pos="1925320" algn="l"/>
                <a:tab pos="2484755" algn="l"/>
                <a:tab pos="3201035" algn="l"/>
                <a:tab pos="4253230" algn="l"/>
                <a:tab pos="4830445" algn="l"/>
                <a:tab pos="5885815" algn="l"/>
                <a:tab pos="6984365" algn="l"/>
                <a:tab pos="7813675" algn="l"/>
              </a:tabLst>
            </a:pPr>
            <a:r>
              <a:rPr sz="3200" b="1" dirty="0">
                <a:latin typeface="Times New Roman"/>
                <a:cs typeface="Times New Roman"/>
              </a:rPr>
              <a:t>Để	biên	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ó	thể	</a:t>
            </a:r>
            <a:r>
              <a:rPr sz="3200" b="1" spc="-5" dirty="0">
                <a:latin typeface="Times New Roman"/>
                <a:cs typeface="Times New Roman"/>
              </a:rPr>
              <a:t>đượ</a:t>
            </a:r>
            <a:r>
              <a:rPr sz="3200" b="1" dirty="0">
                <a:latin typeface="Times New Roman"/>
                <a:cs typeface="Times New Roman"/>
              </a:rPr>
              <a:t>c	sử	</a:t>
            </a:r>
            <a:r>
              <a:rPr sz="3200" b="1" spc="-10" dirty="0">
                <a:latin typeface="Times New Roman"/>
                <a:cs typeface="Times New Roman"/>
              </a:rPr>
              <a:t>dụn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-5" dirty="0">
                <a:latin typeface="Times New Roman"/>
                <a:cs typeface="Times New Roman"/>
              </a:rPr>
              <a:t>h</a:t>
            </a:r>
            <a:r>
              <a:rPr sz="3200" b="1" spc="-1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ật	tiện	thì  </a:t>
            </a:r>
            <a:r>
              <a:rPr sz="3200" b="1" spc="-5" dirty="0">
                <a:latin typeface="Times New Roman"/>
                <a:cs typeface="Times New Roman"/>
              </a:rPr>
              <a:t>phải được </a:t>
            </a:r>
            <a:r>
              <a:rPr sz="3200" b="1" dirty="0">
                <a:latin typeface="Times New Roman"/>
                <a:cs typeface="Times New Roman"/>
              </a:rPr>
              <a:t>mã hóa cho </a:t>
            </a:r>
            <a:r>
              <a:rPr sz="3200" b="1" spc="-5" dirty="0">
                <a:latin typeface="Times New Roman"/>
                <a:cs typeface="Times New Roman"/>
              </a:rPr>
              <a:t>đơn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giản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Có thể </a:t>
            </a:r>
            <a:r>
              <a:rPr sz="3200" b="1" spc="-5" dirty="0">
                <a:latin typeface="Times New Roman"/>
                <a:cs typeface="Times New Roman"/>
              </a:rPr>
              <a:t>sử dụng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đơn vị mã hóa để </a:t>
            </a:r>
            <a:r>
              <a:rPr sz="3200" b="1" spc="-10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 </a:t>
            </a:r>
            <a:r>
              <a:rPr sz="3200" b="1" spc="5" dirty="0">
                <a:latin typeface="Times New Roman"/>
                <a:cs typeface="Times New Roman"/>
              </a:rPr>
              <a:t>gần </a:t>
            </a:r>
            <a:r>
              <a:rPr sz="3200" b="1" spc="-10" dirty="0">
                <a:latin typeface="Times New Roman"/>
                <a:cs typeface="Times New Roman"/>
              </a:rPr>
              <a:t>đúng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như: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điểm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đoạn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thẳng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cung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tròn…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2166" y="705357"/>
            <a:ext cx="3442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Miêu tả </a:t>
            </a:r>
            <a:r>
              <a:rPr sz="3200" spc="-5" dirty="0">
                <a:solidFill>
                  <a:srgbClr val="FF0000"/>
                </a:solidFill>
              </a:rPr>
              <a:t>đường</a:t>
            </a:r>
            <a:r>
              <a:rPr sz="3200" spc="-9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biên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"/>
            <a:ext cx="8302625" cy="527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45669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5.5. Phân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vùng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theo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kết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cấu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bề</a:t>
            </a:r>
            <a:r>
              <a:rPr sz="28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mặt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Kết cấu bề </a:t>
            </a:r>
            <a:r>
              <a:rPr sz="3200" b="1" spc="-5" dirty="0">
                <a:latin typeface="Times New Roman"/>
                <a:cs typeface="Times New Roman"/>
              </a:rPr>
              <a:t>mặt thường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sự </a:t>
            </a:r>
            <a:r>
              <a:rPr sz="3200" b="1" spc="-5" dirty="0">
                <a:latin typeface="Times New Roman"/>
                <a:cs typeface="Times New Roman"/>
              </a:rPr>
              <a:t>lặp </a:t>
            </a:r>
            <a:r>
              <a:rPr sz="3200" b="1" dirty="0">
                <a:latin typeface="Times New Roman"/>
                <a:cs typeface="Times New Roman"/>
              </a:rPr>
              <a:t>lại </a:t>
            </a:r>
            <a:r>
              <a:rPr sz="3200" b="1" spc="-5" dirty="0">
                <a:latin typeface="Times New Roman"/>
                <a:cs typeface="Times New Roman"/>
              </a:rPr>
              <a:t>của </a:t>
            </a:r>
            <a:r>
              <a:rPr sz="3200" b="1" dirty="0">
                <a:latin typeface="Times New Roman"/>
                <a:cs typeface="Times New Roman"/>
              </a:rPr>
              <a:t>các  </a:t>
            </a:r>
            <a:r>
              <a:rPr sz="3200" b="1" spc="-5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sợi cơ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bản.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Sự </a:t>
            </a:r>
            <a:r>
              <a:rPr sz="3200" b="1" dirty="0">
                <a:latin typeface="Times New Roman"/>
                <a:cs typeface="Times New Roman"/>
              </a:rPr>
              <a:t>lặp </a:t>
            </a:r>
            <a:r>
              <a:rPr sz="3200" b="1" spc="-10" dirty="0">
                <a:latin typeface="Times New Roman"/>
                <a:cs typeface="Times New Roman"/>
              </a:rPr>
              <a:t>lại </a:t>
            </a:r>
            <a:r>
              <a:rPr sz="3200" b="1" spc="-5" dirty="0">
                <a:latin typeface="Times New Roman"/>
                <a:cs typeface="Times New Roman"/>
              </a:rPr>
              <a:t>có </a:t>
            </a:r>
            <a:r>
              <a:rPr sz="3200" b="1" dirty="0">
                <a:latin typeface="Times New Roman"/>
                <a:cs typeface="Times New Roman"/>
              </a:rPr>
              <a:t>thể có tính </a:t>
            </a:r>
            <a:r>
              <a:rPr sz="3200" b="1" spc="-5" dirty="0">
                <a:latin typeface="Times New Roman"/>
                <a:cs typeface="Times New Roman"/>
              </a:rPr>
              <a:t>ngẫu nhiên hoặc </a:t>
            </a:r>
            <a:r>
              <a:rPr sz="3200" b="1" spc="-10" dirty="0">
                <a:latin typeface="Times New Roman"/>
                <a:cs typeface="Times New Roman"/>
              </a:rPr>
              <a:t>có  </a:t>
            </a:r>
            <a:r>
              <a:rPr sz="3200" b="1" dirty="0">
                <a:latin typeface="Times New Roman"/>
                <a:cs typeface="Times New Roman"/>
              </a:rPr>
              <a:t>chu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kỳ.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Có hai loại </a:t>
            </a:r>
            <a:r>
              <a:rPr sz="3200" b="1" spc="-5" dirty="0">
                <a:latin typeface="Times New Roman"/>
                <a:cs typeface="Times New Roman"/>
              </a:rPr>
              <a:t>kết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cấu: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Thống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kê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Cấu </a:t>
            </a:r>
            <a:r>
              <a:rPr sz="3200" b="1" dirty="0">
                <a:latin typeface="Times New Roman"/>
                <a:cs typeface="Times New Roman"/>
              </a:rPr>
              <a:t>trúc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"/>
            <a:ext cx="8302625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BÀI GIẢNG MÔN: </a:t>
            </a:r>
            <a:r>
              <a:rPr sz="1600" b="1" spc="15" dirty="0">
                <a:latin typeface="Times New Roman"/>
                <a:cs typeface="Times New Roman"/>
              </a:rPr>
              <a:t>XỬ </a:t>
            </a:r>
            <a:r>
              <a:rPr sz="1600" b="1" dirty="0">
                <a:latin typeface="Times New Roman"/>
                <a:cs typeface="Times New Roman"/>
              </a:rPr>
              <a:t>LÝ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ẢNH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456690">
              <a:lnSpc>
                <a:spcPct val="100000"/>
              </a:lnSpc>
            </a:pP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5.4.1. Phương pháp thống kê</a:t>
            </a:r>
            <a:endParaRPr sz="2000" smtClean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56235" algn="l"/>
              </a:tabLst>
            </a:pPr>
            <a:r>
              <a:rPr lang="vi-VN" sz="2400">
                <a:latin typeface="Times New Roman"/>
                <a:cs typeface="Times New Roman"/>
              </a:rPr>
              <a:t>Tính kết cấu ngẫu nhiên rất phù hợp với các đặc trưng thống kê. Vì vậy, người </a:t>
            </a:r>
            <a:r>
              <a:rPr lang="vi-VN" sz="2400">
                <a:latin typeface="Times New Roman"/>
                <a:cs typeface="Times New Roman"/>
              </a:rPr>
              <a:t>ta </a:t>
            </a:r>
            <a:r>
              <a:rPr lang="vi-VN" sz="2400" smtClean="0">
                <a:latin typeface="Times New Roman"/>
                <a:cs typeface="Times New Roman"/>
              </a:rPr>
              <a:t>cóthể </a:t>
            </a:r>
            <a:r>
              <a:rPr lang="vi-VN" sz="2400">
                <a:latin typeface="Times New Roman"/>
                <a:cs typeface="Times New Roman"/>
              </a:rPr>
              <a:t>dùng các đặc trưng ngẫu nhiên để đo nó như: Hàm tự tương </a:t>
            </a:r>
            <a:r>
              <a:rPr lang="vi-VN" sz="2400">
                <a:latin typeface="Times New Roman"/>
                <a:cs typeface="Times New Roman"/>
              </a:rPr>
              <a:t>quan </a:t>
            </a:r>
            <a:r>
              <a:rPr lang="en-US" sz="2400" smtClean="0">
                <a:latin typeface="Times New Roman"/>
                <a:cs typeface="Times New Roman"/>
              </a:rPr>
              <a:t>A</a:t>
            </a:r>
            <a:r>
              <a:rPr lang="vi-VN" sz="2400" smtClean="0">
                <a:latin typeface="Times New Roman"/>
                <a:cs typeface="Times New Roman"/>
              </a:rPr>
              <a:t>utoCorrelationFunction- </a:t>
            </a:r>
            <a:r>
              <a:rPr lang="vi-VN" sz="2400">
                <a:latin typeface="Times New Roman"/>
                <a:cs typeface="Times New Roman"/>
              </a:rPr>
              <a:t>ACF), các biến đổi mật độ gờ, ma trận tương </a:t>
            </a:r>
            <a:r>
              <a:rPr lang="vi-VN" sz="2400">
                <a:latin typeface="Times New Roman"/>
                <a:cs typeface="Times New Roman"/>
              </a:rPr>
              <a:t>tranh</a:t>
            </a:r>
            <a:r>
              <a:rPr lang="vi-VN" sz="2400" smtClean="0">
                <a:latin typeface="Times New Roman"/>
                <a:cs typeface="Times New Roman"/>
              </a:rPr>
              <a:t>,…</a:t>
            </a:r>
            <a:endParaRPr lang="en-US" sz="2400" smtClean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56235" algn="l"/>
              </a:tabLst>
            </a:pPr>
            <a:r>
              <a:rPr lang="vi-VN" sz="2400">
                <a:latin typeface="Times New Roman"/>
                <a:cs typeface="Times New Roman"/>
              </a:rPr>
              <a:t>Theo cách tiếp cận bằng hàm tự tương quan, độ thô của kết cấu sợi tỉ lệ với </a:t>
            </a:r>
            <a:r>
              <a:rPr lang="vi-VN" sz="2400">
                <a:latin typeface="Times New Roman"/>
                <a:cs typeface="Times New Roman"/>
              </a:rPr>
              <a:t>độ </a:t>
            </a:r>
            <a:r>
              <a:rPr lang="vi-VN" sz="2400" smtClean="0">
                <a:latin typeface="Times New Roman"/>
                <a:cs typeface="Times New Roman"/>
              </a:rPr>
              <a:t>rộng</a:t>
            </a:r>
            <a:r>
              <a:rPr lang="en-US" sz="2400" smtClean="0">
                <a:latin typeface="Times New Roman"/>
                <a:cs typeface="Times New Roman"/>
              </a:rPr>
              <a:t> </a:t>
            </a:r>
            <a:r>
              <a:rPr lang="vi-VN" sz="2400" smtClean="0">
                <a:latin typeface="Times New Roman"/>
                <a:cs typeface="Times New Roman"/>
              </a:rPr>
              <a:t>của </a:t>
            </a:r>
            <a:r>
              <a:rPr lang="vi-VN" sz="2400">
                <a:latin typeface="Times New Roman"/>
                <a:cs typeface="Times New Roman"/>
              </a:rPr>
              <a:t>ACF, được biểu diễn bởi khoảng cách x0, yo sao cho r(x0,0) = r(0, y0) </a:t>
            </a:r>
            <a:r>
              <a:rPr lang="vi-VN" sz="2400">
                <a:latin typeface="Times New Roman"/>
                <a:cs typeface="Times New Roman"/>
              </a:rPr>
              <a:t>= </a:t>
            </a:r>
            <a:r>
              <a:rPr lang="vi-VN" sz="2400" smtClean="0">
                <a:latin typeface="Times New Roman"/>
                <a:cs typeface="Times New Roman"/>
              </a:rPr>
              <a:t>1</a:t>
            </a:r>
            <a:endParaRPr lang="en-US" sz="2400" smtClean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635"/>
              </a:spcBef>
              <a:buFont typeface="Wingdings"/>
              <a:buChar char=""/>
              <a:tabLst>
                <a:tab pos="356235" algn="l"/>
              </a:tabLst>
            </a:pPr>
            <a:r>
              <a:rPr lang="vi-VN" sz="2400">
                <a:latin typeface="Times New Roman"/>
                <a:cs typeface="Times New Roman"/>
              </a:rPr>
              <a:t>Các đặc trưng của kết cấu sợi như độ thô, độ mịn hay hướng có thể ước </a:t>
            </a:r>
            <a:r>
              <a:rPr lang="vi-VN" sz="2400">
                <a:latin typeface="Times New Roman"/>
                <a:cs typeface="Times New Roman"/>
              </a:rPr>
              <a:t>lượng </a:t>
            </a:r>
            <a:r>
              <a:rPr lang="vi-VN" sz="2400" smtClean="0">
                <a:latin typeface="Times New Roman"/>
                <a:cs typeface="Times New Roman"/>
              </a:rPr>
              <a:t>nhờ</a:t>
            </a:r>
            <a:r>
              <a:rPr lang="en-US" sz="2400" smtClean="0">
                <a:latin typeface="Times New Roman"/>
                <a:cs typeface="Times New Roman"/>
              </a:rPr>
              <a:t> </a:t>
            </a:r>
            <a:r>
              <a:rPr lang="vi-VN" sz="2400" smtClean="0">
                <a:latin typeface="Times New Roman"/>
                <a:cs typeface="Times New Roman"/>
              </a:rPr>
              <a:t>các </a:t>
            </a:r>
            <a:r>
              <a:rPr lang="vi-VN" sz="2400">
                <a:latin typeface="Times New Roman"/>
                <a:cs typeface="Times New Roman"/>
              </a:rPr>
              <a:t>biến đổi ảnh bằng kỹ thuật lọc tuyến tính.</a:t>
            </a:r>
            <a:endParaRPr sz="240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6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"/>
            <a:ext cx="830262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BÀI GIẢNG MÔN: </a:t>
            </a:r>
            <a:r>
              <a:rPr sz="1600" b="1" spc="15" dirty="0">
                <a:latin typeface="Times New Roman"/>
                <a:cs typeface="Times New Roman"/>
              </a:rPr>
              <a:t>XỬ </a:t>
            </a:r>
            <a:r>
              <a:rPr sz="1600" b="1" dirty="0">
                <a:latin typeface="Times New Roman"/>
                <a:cs typeface="Times New Roman"/>
              </a:rPr>
              <a:t>LÝ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ẢNH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5.4.1. Phương pháp </a:t>
            </a: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thống </a:t>
            </a:r>
            <a:r>
              <a:rPr lang="vi-VN" sz="20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kê</a:t>
            </a:r>
            <a:endParaRPr lang="en-US" sz="2000" b="1" spc="-5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lang="vi-VN" sz="2000">
                <a:latin typeface="Times New Roman"/>
                <a:cs typeface="Times New Roman"/>
              </a:rPr>
              <a:t>Lược đồ hiệu </a:t>
            </a:r>
            <a:r>
              <a:rPr lang="vi-VN" sz="2000">
                <a:latin typeface="Times New Roman"/>
                <a:cs typeface="Times New Roman"/>
              </a:rPr>
              <a:t>mức </a:t>
            </a:r>
            <a:r>
              <a:rPr lang="vi-VN" sz="2000" smtClean="0">
                <a:latin typeface="Times New Roman"/>
                <a:cs typeface="Times New Roman"/>
              </a:rPr>
              <a:t>xám</a:t>
            </a:r>
            <a:endParaRPr sz="200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8000"/>
            <a:r>
              <a:rPr lang="en-US" smtClean="0"/>
              <a:t>	</a:t>
            </a:r>
            <a:r>
              <a:rPr lang="vi-VN" smtClean="0"/>
              <a:t>Lược </a:t>
            </a:r>
            <a:r>
              <a:rPr lang="vi-VN"/>
              <a:t>đồ hiệu mức xám dùng để mô tả các thông tin mang tính không gian </a:t>
            </a:r>
            <a:r>
              <a:rPr lang="vi-VN"/>
              <a:t>và </a:t>
            </a:r>
            <a:r>
              <a:rPr lang="vi-VN" smtClean="0"/>
              <a:t>được</a:t>
            </a:r>
            <a:r>
              <a:rPr lang="en-US" smtClean="0"/>
              <a:t> </a:t>
            </a:r>
            <a:r>
              <a:rPr lang="vi-VN" smtClean="0"/>
              <a:t>định </a:t>
            </a:r>
            <a:r>
              <a:rPr lang="vi-VN"/>
              <a:t>nghĩa như sau. Cho d=(d1, d2) là vecto dịch chuyển giữa 2 điểm ảnh và g(d) </a:t>
            </a:r>
            <a:r>
              <a:rPr lang="vi-VN"/>
              <a:t>là </a:t>
            </a:r>
            <a:r>
              <a:rPr lang="vi-VN" smtClean="0"/>
              <a:t>hiệu</a:t>
            </a:r>
            <a:r>
              <a:rPr lang="en-US" smtClean="0"/>
              <a:t> </a:t>
            </a:r>
            <a:r>
              <a:rPr lang="vi-VN" smtClean="0"/>
              <a:t>mức </a:t>
            </a:r>
            <a:r>
              <a:rPr lang="vi-VN"/>
              <a:t>xám với khoảng cách d:</a:t>
            </a:r>
          </a:p>
          <a:p>
            <a:pPr algn="just" defTabSz="508000"/>
            <a:r>
              <a:rPr lang="vi-VN"/>
              <a:t>g(d) = | f(k,l) – f(k+d1, l+d2) | (5.27)</a:t>
            </a:r>
          </a:p>
          <a:p>
            <a:pPr algn="just" defTabSz="508000"/>
            <a:r>
              <a:rPr lang="en-US" smtClean="0"/>
              <a:t>	</a:t>
            </a:r>
            <a:r>
              <a:rPr lang="vi-VN" smtClean="0"/>
              <a:t>với </a:t>
            </a:r>
            <a:r>
              <a:rPr lang="vi-VN"/>
              <a:t>hàm f(k, l) cho giá trị mức xám tại tọa độ (k, l). Gọi hg(g, d) là lược đồ </a:t>
            </a:r>
            <a:r>
              <a:rPr lang="vi-VN"/>
              <a:t>của </a:t>
            </a:r>
            <a:r>
              <a:rPr lang="vi-VN" smtClean="0"/>
              <a:t>hiệu</a:t>
            </a:r>
            <a:r>
              <a:rPr lang="en-US" smtClean="0"/>
              <a:t> </a:t>
            </a:r>
            <a:r>
              <a:rPr lang="vi-VN" smtClean="0"/>
              <a:t>mức </a:t>
            </a:r>
            <a:r>
              <a:rPr lang="vi-VN"/>
              <a:t>xám khoảng cách d. Với mỗi khoảng cách d ta có một lược đồ mức xám riêng.</a:t>
            </a:r>
          </a:p>
          <a:p>
            <a:pPr algn="just" defTabSz="508000"/>
            <a:r>
              <a:rPr lang="en-US" smtClean="0"/>
              <a:t>	</a:t>
            </a:r>
            <a:r>
              <a:rPr lang="vi-VN" smtClean="0"/>
              <a:t>Với </a:t>
            </a:r>
            <a:r>
              <a:rPr lang="vi-VN"/>
              <a:t>một miền ảnh có kết cấu thô, lược đồ hg(g, d) có khuynh hướng tập </a:t>
            </a:r>
            <a:r>
              <a:rPr lang="vi-VN"/>
              <a:t>trung </a:t>
            </a:r>
            <a:r>
              <a:rPr lang="vi-VN" smtClean="0"/>
              <a:t>xung</a:t>
            </a:r>
            <a:r>
              <a:rPr lang="en-US" smtClean="0"/>
              <a:t> </a:t>
            </a:r>
            <a:r>
              <a:rPr lang="vi-VN" smtClean="0"/>
              <a:t>quanh </a:t>
            </a:r>
            <a:r>
              <a:rPr lang="vi-VN"/>
              <a:t>g=0 với khoảng cách d nhỏ. Trái lại, với một miền ảnh có kết cấu mịn, hg(g, d</a:t>
            </a:r>
            <a:r>
              <a:rPr lang="vi-VN"/>
              <a:t>) </a:t>
            </a:r>
            <a:r>
              <a:rPr lang="vi-VN" smtClean="0"/>
              <a:t>sẽ</a:t>
            </a:r>
            <a:r>
              <a:rPr lang="en-US" smtClean="0"/>
              <a:t> </a:t>
            </a:r>
            <a:r>
              <a:rPr lang="vi-VN" smtClean="0"/>
              <a:t>phân </a:t>
            </a:r>
            <a:r>
              <a:rPr lang="vi-VN"/>
              <a:t>nhánh dù với vecto dịch chuyển d khá nhỏ. Dựa trên lược đồ này, người ta </a:t>
            </a:r>
            <a:r>
              <a:rPr lang="vi-VN"/>
              <a:t>định </a:t>
            </a:r>
            <a:r>
              <a:rPr lang="vi-VN" smtClean="0"/>
              <a:t>nghĩa</a:t>
            </a:r>
            <a:r>
              <a:rPr lang="en-US" smtClean="0"/>
              <a:t> </a:t>
            </a:r>
            <a:r>
              <a:rPr lang="vi-VN" smtClean="0"/>
              <a:t>lại </a:t>
            </a:r>
            <a:r>
              <a:rPr lang="vi-VN"/>
              <a:t>một số đại lượng: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"/>
            <a:ext cx="830262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BÀI GIẢNG MÔN: </a:t>
            </a:r>
            <a:r>
              <a:rPr sz="1600" b="1" spc="15" dirty="0">
                <a:latin typeface="Times New Roman"/>
                <a:cs typeface="Times New Roman"/>
              </a:rPr>
              <a:t>XỬ </a:t>
            </a:r>
            <a:r>
              <a:rPr sz="1600" b="1" dirty="0">
                <a:latin typeface="Times New Roman"/>
                <a:cs typeface="Times New Roman"/>
              </a:rPr>
              <a:t>LÝ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ẢNH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5.4.1. Phương pháp </a:t>
            </a:r>
            <a:r>
              <a:rPr lang="vi-VN" sz="2000" b="1" spc="-5">
                <a:solidFill>
                  <a:srgbClr val="FF0000"/>
                </a:solidFill>
                <a:latin typeface="Times New Roman"/>
                <a:cs typeface="Times New Roman"/>
              </a:rPr>
              <a:t>thống </a:t>
            </a:r>
            <a:r>
              <a:rPr lang="vi-VN" sz="20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kê</a:t>
            </a:r>
            <a:endParaRPr lang="en-US" sz="2000" b="1" spc="-5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</a:pPr>
            <a:r>
              <a:rPr lang="vi-VN" sz="2000">
                <a:latin typeface="Times New Roman"/>
                <a:cs typeface="Times New Roman"/>
              </a:rPr>
              <a:t>Ma trận xuất hiện liên hiệp mức xám</a:t>
            </a:r>
            <a:endParaRPr sz="2000" smtClean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508000"/>
            <a:r>
              <a:rPr lang="en-US" smtClean="0"/>
              <a:t>	</a:t>
            </a:r>
            <a:r>
              <a:rPr lang="vi-VN" smtClean="0"/>
              <a:t>Lược </a:t>
            </a:r>
            <a:r>
              <a:rPr lang="vi-VN"/>
              <a:t>đồ hiệu mức xám dùng để mô tả các thông tin mang tính không gian </a:t>
            </a:r>
            <a:r>
              <a:rPr lang="vi-VN"/>
              <a:t>và </a:t>
            </a:r>
            <a:r>
              <a:rPr lang="vi-VN" smtClean="0"/>
              <a:t>được</a:t>
            </a:r>
            <a:r>
              <a:rPr lang="en-US" smtClean="0"/>
              <a:t> </a:t>
            </a:r>
            <a:r>
              <a:rPr lang="vi-VN" smtClean="0"/>
              <a:t>định </a:t>
            </a:r>
            <a:r>
              <a:rPr lang="vi-VN"/>
              <a:t>nghĩa như sau. Cho d=(d1, d2) là vecto dịch chuyển giữa 2 điểm ảnh và g(d) </a:t>
            </a:r>
            <a:r>
              <a:rPr lang="vi-VN"/>
              <a:t>là </a:t>
            </a:r>
            <a:r>
              <a:rPr lang="vi-VN" smtClean="0"/>
              <a:t>hiệu</a:t>
            </a:r>
            <a:r>
              <a:rPr lang="en-US" smtClean="0"/>
              <a:t> </a:t>
            </a:r>
            <a:r>
              <a:rPr lang="vi-VN" smtClean="0"/>
              <a:t>mức </a:t>
            </a:r>
            <a:r>
              <a:rPr lang="vi-VN"/>
              <a:t>xám với khoảng cách d:</a:t>
            </a:r>
          </a:p>
          <a:p>
            <a:pPr algn="just" defTabSz="508000"/>
            <a:r>
              <a:rPr lang="vi-VN"/>
              <a:t>g(d) = | f(k,l) – f(k+d1, l+d2) | (5.27)</a:t>
            </a:r>
          </a:p>
          <a:p>
            <a:pPr algn="just" defTabSz="508000"/>
            <a:r>
              <a:rPr lang="en-US" smtClean="0"/>
              <a:t>	</a:t>
            </a:r>
            <a:r>
              <a:rPr lang="vi-VN" smtClean="0"/>
              <a:t>với </a:t>
            </a:r>
            <a:r>
              <a:rPr lang="vi-VN"/>
              <a:t>hàm f(k, l) cho giá trị mức xám tại tọa độ (k, l). Gọi hg(g, d) là lược đồ </a:t>
            </a:r>
            <a:r>
              <a:rPr lang="vi-VN"/>
              <a:t>của </a:t>
            </a:r>
            <a:r>
              <a:rPr lang="vi-VN" smtClean="0"/>
              <a:t>hiệu</a:t>
            </a:r>
            <a:r>
              <a:rPr lang="en-US" smtClean="0"/>
              <a:t> </a:t>
            </a:r>
            <a:r>
              <a:rPr lang="vi-VN" smtClean="0"/>
              <a:t>mức </a:t>
            </a:r>
            <a:r>
              <a:rPr lang="vi-VN"/>
              <a:t>xám khoảng cách d. Với mỗi khoảng cách d ta có một lược đồ mức xám riêng.</a:t>
            </a:r>
          </a:p>
          <a:p>
            <a:pPr algn="just" defTabSz="508000"/>
            <a:r>
              <a:rPr lang="en-US" smtClean="0"/>
              <a:t>	</a:t>
            </a:r>
            <a:r>
              <a:rPr lang="vi-VN" smtClean="0"/>
              <a:t>Với </a:t>
            </a:r>
            <a:r>
              <a:rPr lang="vi-VN"/>
              <a:t>một miền ảnh có kết cấu thô, lược đồ hg(g, d) có khuynh hướng tập </a:t>
            </a:r>
            <a:r>
              <a:rPr lang="vi-VN"/>
              <a:t>trung </a:t>
            </a:r>
            <a:r>
              <a:rPr lang="vi-VN" smtClean="0"/>
              <a:t>xung</a:t>
            </a:r>
            <a:r>
              <a:rPr lang="en-US" smtClean="0"/>
              <a:t> </a:t>
            </a:r>
            <a:r>
              <a:rPr lang="vi-VN" smtClean="0"/>
              <a:t>quanh </a:t>
            </a:r>
            <a:r>
              <a:rPr lang="vi-VN"/>
              <a:t>g=0 với khoảng cách d nhỏ. Trái lại, với một miền ảnh có kết cấu mịn, hg(g, d</a:t>
            </a:r>
            <a:r>
              <a:rPr lang="vi-VN"/>
              <a:t>) </a:t>
            </a:r>
            <a:r>
              <a:rPr lang="vi-VN" smtClean="0"/>
              <a:t>sẽ</a:t>
            </a:r>
            <a:r>
              <a:rPr lang="en-US" smtClean="0"/>
              <a:t> </a:t>
            </a:r>
            <a:r>
              <a:rPr lang="vi-VN" smtClean="0"/>
              <a:t>phân </a:t>
            </a:r>
            <a:r>
              <a:rPr lang="vi-VN"/>
              <a:t>nhánh dù với vecto dịch chuyển d khá nhỏ. Dựa trên lược đồ này, người ta </a:t>
            </a:r>
            <a:r>
              <a:rPr lang="vi-VN"/>
              <a:t>định </a:t>
            </a:r>
            <a:r>
              <a:rPr lang="vi-VN" smtClean="0"/>
              <a:t>nghĩa</a:t>
            </a:r>
            <a:r>
              <a:rPr lang="en-US" smtClean="0"/>
              <a:t> </a:t>
            </a:r>
            <a:r>
              <a:rPr lang="vi-VN" smtClean="0"/>
              <a:t>lại </a:t>
            </a:r>
            <a:r>
              <a:rPr lang="vi-VN"/>
              <a:t>một số đại lượng: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523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Phát hiện biên</vt:lpstr>
      <vt:lpstr>Làm mảnh biên</vt:lpstr>
      <vt:lpstr>PowerPoint Presentation</vt:lpstr>
      <vt:lpstr>Miêu tả đường biên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Lecture2-PassiveComponents1</dc:title>
  <dc:subject>Electronic Devices</dc:subject>
  <dc:creator>Tran Thuy Ha</dc:creator>
  <cp:lastModifiedBy>Đình Nguyên Nguyễn</cp:lastModifiedBy>
  <cp:revision>5</cp:revision>
  <dcterms:created xsi:type="dcterms:W3CDTF">2021-08-11T09:39:36Z</dcterms:created>
  <dcterms:modified xsi:type="dcterms:W3CDTF">2021-08-30T06:22:25Z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2021-08-11T00:00:00Z</vt:filetime>
  </property>
</Properties>
</file>