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519" r:id="rId2"/>
    <p:sldId id="520" r:id="rId3"/>
    <p:sldId id="521" r:id="rId4"/>
    <p:sldId id="522" r:id="rId5"/>
    <p:sldId id="523" r:id="rId6"/>
    <p:sldId id="524" r:id="rId7"/>
    <p:sldId id="525" r:id="rId8"/>
    <p:sldId id="526" r:id="rId9"/>
    <p:sldId id="527" r:id="rId10"/>
    <p:sldId id="528" r:id="rId11"/>
    <p:sldId id="529" r:id="rId12"/>
    <p:sldId id="530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0" r:id="rId23"/>
    <p:sldId id="541" r:id="rId24"/>
    <p:sldId id="542" r:id="rId25"/>
    <p:sldId id="543" r:id="rId26"/>
    <p:sldId id="544" r:id="rId27"/>
    <p:sldId id="545" r:id="rId28"/>
    <p:sldId id="546" r:id="rId29"/>
    <p:sldId id="547" r:id="rId30"/>
    <p:sldId id="548" r:id="rId31"/>
    <p:sldId id="549" r:id="rId32"/>
    <p:sldId id="550" r:id="rId33"/>
    <p:sldId id="551" r:id="rId34"/>
    <p:sldId id="552" r:id="rId35"/>
    <p:sldId id="553" r:id="rId36"/>
    <p:sldId id="554" r:id="rId37"/>
    <p:sldId id="555" r:id="rId38"/>
    <p:sldId id="556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17380-CA50-413D-B34B-8B439E43AB52}" type="datetimeFigureOut">
              <a:rPr lang="en-US" smtClean="0"/>
              <a:t>06/09/2021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3A977-D542-4F98-B7DF-D8214145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515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BAC6E-5F23-40B8-8E83-F51989F41E01}" type="datetimeFigureOut">
              <a:rPr lang="en-US" smtClean="0"/>
              <a:t>06/09/2021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BA533-8968-4C44-8CF6-6099C9A2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588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96743" y="100076"/>
            <a:ext cx="4350512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g object 18"/>
          <p:cNvSpPr/>
          <p:nvPr/>
        </p:nvSpPr>
        <p:spPr>
          <a:xfrm>
            <a:off x="762" y="-9719"/>
            <a:ext cx="9144000" cy="719455"/>
          </a:xfrm>
          <a:custGeom>
            <a:avLst/>
            <a:gdLst/>
            <a:ahLst/>
            <a:cxnLst/>
            <a:rect l="l" t="t" r="r" b="b"/>
            <a:pathLst>
              <a:path w="9144000" h="719455">
                <a:moveTo>
                  <a:pt x="0" y="719328"/>
                </a:moveTo>
                <a:lnTo>
                  <a:pt x="9144000" y="719328"/>
                </a:lnTo>
                <a:lnTo>
                  <a:pt x="9144000" y="0"/>
                </a:lnTo>
                <a:lnTo>
                  <a:pt x="0" y="0"/>
                </a:lnTo>
                <a:lnTo>
                  <a:pt x="0" y="719328"/>
                </a:lnTo>
                <a:close/>
              </a:path>
            </a:pathLst>
          </a:custGeom>
          <a:ln w="25908">
            <a:solidFill>
              <a:srgbClr val="00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634" y="55685"/>
            <a:ext cx="838073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1634" y="1084834"/>
            <a:ext cx="8380730" cy="4525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hf hdr="0" ftr="0" dt="0"/>
  <p:txStyles>
    <p:titleStyle>
      <a:lvl1pPr algn="ctr"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2150491"/>
            <a:ext cx="7359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CHƯƠNG </a:t>
            </a:r>
            <a:r>
              <a:rPr sz="40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6. </a:t>
            </a:r>
            <a:r>
              <a:rPr sz="40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NHẬN DẠNG</a:t>
            </a:r>
            <a:r>
              <a:rPr sz="4000" b="1" spc="4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ẢNH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705357"/>
            <a:ext cx="8608695" cy="558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Trong trường </a:t>
            </a:r>
            <a:r>
              <a:rPr sz="3200" b="1" spc="-10" dirty="0">
                <a:latin typeface="Times New Roman"/>
                <a:cs typeface="Times New Roman"/>
              </a:rPr>
              <a:t>hợp </a:t>
            </a:r>
            <a:r>
              <a:rPr sz="3200" b="1" dirty="0">
                <a:latin typeface="Times New Roman"/>
                <a:cs typeface="Times New Roman"/>
              </a:rPr>
              <a:t>g </a:t>
            </a:r>
            <a:r>
              <a:rPr sz="3200" b="1" spc="-10" dirty="0">
                <a:latin typeface="Times New Roman"/>
                <a:cs typeface="Times New Roman"/>
              </a:rPr>
              <a:t>là </a:t>
            </a:r>
            <a:r>
              <a:rPr sz="3200" b="1" spc="-5" dirty="0">
                <a:latin typeface="Times New Roman"/>
                <a:cs typeface="Times New Roman"/>
              </a:rPr>
              <a:t>tuyến tính, người </a:t>
            </a:r>
            <a:r>
              <a:rPr sz="3200" b="1" spc="-10" dirty="0">
                <a:latin typeface="Times New Roman"/>
                <a:cs typeface="Times New Roman"/>
              </a:rPr>
              <a:t>ta </a:t>
            </a:r>
            <a:r>
              <a:rPr sz="3200" b="1" spc="-5" dirty="0">
                <a:latin typeface="Times New Roman"/>
                <a:cs typeface="Times New Roman"/>
              </a:rPr>
              <a:t>nói  là </a:t>
            </a:r>
            <a:r>
              <a:rPr sz="3200" b="1" dirty="0">
                <a:latin typeface="Times New Roman"/>
                <a:cs typeface="Times New Roman"/>
              </a:rPr>
              <a:t>việc </a:t>
            </a:r>
            <a:r>
              <a:rPr sz="3200" b="1" spc="-5" dirty="0">
                <a:latin typeface="Times New Roman"/>
                <a:cs typeface="Times New Roman"/>
              </a:rPr>
              <a:t>phân </a:t>
            </a:r>
            <a:r>
              <a:rPr sz="3200" b="1" dirty="0">
                <a:latin typeface="Times New Roman"/>
                <a:cs typeface="Times New Roman"/>
              </a:rPr>
              <a:t>lớp </a:t>
            </a:r>
            <a:r>
              <a:rPr sz="3200" b="1" spc="-5" dirty="0">
                <a:latin typeface="Times New Roman"/>
                <a:cs typeface="Times New Roman"/>
              </a:rPr>
              <a:t>là tuyến </a:t>
            </a:r>
            <a:r>
              <a:rPr sz="3200" b="1" dirty="0">
                <a:latin typeface="Times New Roman"/>
                <a:cs typeface="Times New Roman"/>
              </a:rPr>
              <a:t>tính </a:t>
            </a:r>
            <a:r>
              <a:rPr sz="3200" b="1" spc="-5" dirty="0">
                <a:latin typeface="Times New Roman"/>
                <a:cs typeface="Times New Roman"/>
              </a:rPr>
              <a:t>hay </a:t>
            </a:r>
            <a:r>
              <a:rPr sz="3200" b="1" dirty="0">
                <a:latin typeface="Times New Roman"/>
                <a:cs typeface="Times New Roman"/>
              </a:rPr>
              <a:t>siêu </a:t>
            </a:r>
            <a:r>
              <a:rPr sz="3200" b="1" spc="-10" dirty="0">
                <a:latin typeface="Times New Roman"/>
                <a:cs typeface="Times New Roman"/>
              </a:rPr>
              <a:t>phẳng  </a:t>
            </a:r>
            <a:r>
              <a:rPr sz="3200" b="1" dirty="0">
                <a:latin typeface="Times New Roman"/>
                <a:cs typeface="Times New Roman"/>
              </a:rPr>
              <a:t>(Hyperplane).</a:t>
            </a:r>
            <a:endParaRPr sz="320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Các </a:t>
            </a:r>
            <a:r>
              <a:rPr sz="3200" b="1" spc="-5" dirty="0">
                <a:latin typeface="Times New Roman"/>
                <a:cs typeface="Times New Roman"/>
              </a:rPr>
              <a:t>hàm phân biệt thường được </a:t>
            </a:r>
            <a:r>
              <a:rPr sz="3200" b="1" dirty="0">
                <a:latin typeface="Times New Roman"/>
                <a:cs typeface="Times New Roman"/>
              </a:rPr>
              <a:t>xây </a:t>
            </a:r>
            <a:r>
              <a:rPr sz="3200" b="1" spc="-10" dirty="0">
                <a:latin typeface="Times New Roman"/>
                <a:cs typeface="Times New Roman"/>
              </a:rPr>
              <a:t>dựng </a:t>
            </a:r>
            <a:r>
              <a:rPr sz="3200" b="1" spc="-5" dirty="0">
                <a:latin typeface="Times New Roman"/>
                <a:cs typeface="Times New Roman"/>
              </a:rPr>
              <a:t>dựa  </a:t>
            </a:r>
            <a:r>
              <a:rPr sz="3200" b="1" dirty="0">
                <a:latin typeface="Times New Roman"/>
                <a:cs typeface="Times New Roman"/>
              </a:rPr>
              <a:t>trên </a:t>
            </a:r>
            <a:r>
              <a:rPr sz="3200" b="1" spc="-10" dirty="0">
                <a:latin typeface="Times New Roman"/>
                <a:cs typeface="Times New Roman"/>
              </a:rPr>
              <a:t>khái </a:t>
            </a:r>
            <a:r>
              <a:rPr sz="3200" b="1" spc="-5" dirty="0">
                <a:latin typeface="Times New Roman"/>
                <a:cs typeface="Times New Roman"/>
              </a:rPr>
              <a:t>niệm </a:t>
            </a:r>
            <a:r>
              <a:rPr sz="3200" b="1" spc="-10" dirty="0">
                <a:latin typeface="Times New Roman"/>
                <a:cs typeface="Times New Roman"/>
              </a:rPr>
              <a:t>khoảng </a:t>
            </a:r>
            <a:r>
              <a:rPr sz="3200" b="1" dirty="0">
                <a:latin typeface="Times New Roman"/>
                <a:cs typeface="Times New Roman"/>
              </a:rPr>
              <a:t>cách </a:t>
            </a:r>
            <a:r>
              <a:rPr sz="3200" b="1" spc="-5" dirty="0">
                <a:latin typeface="Times New Roman"/>
                <a:cs typeface="Times New Roman"/>
              </a:rPr>
              <a:t>hay dựa vào </a:t>
            </a:r>
            <a:r>
              <a:rPr sz="3200" b="1" dirty="0">
                <a:latin typeface="Times New Roman"/>
                <a:cs typeface="Times New Roman"/>
              </a:rPr>
              <a:t>xác  </a:t>
            </a:r>
            <a:r>
              <a:rPr sz="3200" b="1" spc="-5" dirty="0">
                <a:latin typeface="Times New Roman"/>
                <a:cs typeface="Times New Roman"/>
              </a:rPr>
              <a:t>suất </a:t>
            </a:r>
            <a:r>
              <a:rPr sz="3200" b="1" dirty="0">
                <a:latin typeface="Times New Roman"/>
                <a:cs typeface="Times New Roman"/>
              </a:rPr>
              <a:t>có </a:t>
            </a:r>
            <a:r>
              <a:rPr sz="3200" b="1" spc="-5" dirty="0">
                <a:latin typeface="Times New Roman"/>
                <a:cs typeface="Times New Roman"/>
              </a:rPr>
              <a:t>điều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kiện.</a:t>
            </a:r>
            <a:endParaRPr sz="32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528320" algn="l"/>
              </a:tabLst>
            </a:pPr>
            <a:r>
              <a:rPr sz="3200" b="1" dirty="0">
                <a:latin typeface="Times New Roman"/>
                <a:cs typeface="Times New Roman"/>
              </a:rPr>
              <a:t>Nếu </a:t>
            </a:r>
            <a:r>
              <a:rPr sz="3200" b="1" spc="-5" dirty="0">
                <a:latin typeface="Times New Roman"/>
                <a:cs typeface="Times New Roman"/>
              </a:rPr>
              <a:t>khoảng </a:t>
            </a:r>
            <a:r>
              <a:rPr sz="3200" b="1" dirty="0">
                <a:latin typeface="Times New Roman"/>
                <a:cs typeface="Times New Roman"/>
              </a:rPr>
              <a:t>cách </a:t>
            </a:r>
            <a:r>
              <a:rPr sz="3200" b="1" spc="-5" dirty="0">
                <a:latin typeface="Times New Roman"/>
                <a:cs typeface="Times New Roman"/>
              </a:rPr>
              <a:t>nhỏ hơn </a:t>
            </a:r>
            <a:r>
              <a:rPr sz="3200" b="1" dirty="0">
                <a:latin typeface="Times New Roman"/>
                <a:cs typeface="Times New Roman"/>
              </a:rPr>
              <a:t>một </a:t>
            </a:r>
            <a:r>
              <a:rPr sz="3200" b="1" spc="-5" dirty="0">
                <a:latin typeface="Times New Roman"/>
                <a:cs typeface="Times New Roman"/>
              </a:rPr>
              <a:t>ngưỡng </a:t>
            </a:r>
            <a:r>
              <a:rPr sz="3200" b="1" dirty="0">
                <a:latin typeface="Times New Roman"/>
                <a:cs typeface="Times New Roman"/>
              </a:rPr>
              <a:t>τ </a:t>
            </a:r>
            <a:r>
              <a:rPr sz="3200" b="1" spc="-10" dirty="0">
                <a:latin typeface="Times New Roman"/>
                <a:cs typeface="Times New Roman"/>
              </a:rPr>
              <a:t>nào  </a:t>
            </a:r>
            <a:r>
              <a:rPr sz="3200" b="1" dirty="0">
                <a:latin typeface="Times New Roman"/>
                <a:cs typeface="Times New Roman"/>
              </a:rPr>
              <a:t>đấy thì coi 2 </a:t>
            </a:r>
            <a:r>
              <a:rPr sz="3200" b="1" spc="-5" dirty="0">
                <a:latin typeface="Times New Roman"/>
                <a:cs typeface="Times New Roman"/>
              </a:rPr>
              <a:t>đối </a:t>
            </a:r>
            <a:r>
              <a:rPr sz="3200" b="1" dirty="0">
                <a:latin typeface="Times New Roman"/>
                <a:cs typeface="Times New Roman"/>
              </a:rPr>
              <a:t>tượng </a:t>
            </a:r>
            <a:r>
              <a:rPr sz="3200" b="1" spc="-10" dirty="0">
                <a:latin typeface="Times New Roman"/>
                <a:cs typeface="Times New Roman"/>
              </a:rPr>
              <a:t>là </a:t>
            </a:r>
            <a:r>
              <a:rPr sz="3200" b="1" dirty="0">
                <a:latin typeface="Times New Roman"/>
                <a:cs typeface="Times New Roman"/>
              </a:rPr>
              <a:t>giống </a:t>
            </a:r>
            <a:r>
              <a:rPr sz="3200" b="1" spc="-5" dirty="0">
                <a:latin typeface="Times New Roman"/>
                <a:cs typeface="Times New Roman"/>
              </a:rPr>
              <a:t>nhau và </a:t>
            </a:r>
            <a:r>
              <a:rPr sz="3200" b="1" dirty="0">
                <a:latin typeface="Times New Roman"/>
                <a:cs typeface="Times New Roman"/>
              </a:rPr>
              <a:t>gộp  chúng vào </a:t>
            </a:r>
            <a:r>
              <a:rPr sz="3200" b="1" spc="-5" dirty="0">
                <a:latin typeface="Times New Roman"/>
                <a:cs typeface="Times New Roman"/>
              </a:rPr>
              <a:t>một lớp. Ngược </a:t>
            </a:r>
            <a:r>
              <a:rPr sz="3200" b="1" dirty="0">
                <a:latin typeface="Times New Roman"/>
                <a:cs typeface="Times New Roman"/>
              </a:rPr>
              <a:t>lại, </a:t>
            </a:r>
            <a:r>
              <a:rPr sz="3200" b="1" spc="-5" dirty="0">
                <a:latin typeface="Times New Roman"/>
                <a:cs typeface="Times New Roman"/>
              </a:rPr>
              <a:t>nếu </a:t>
            </a:r>
            <a:r>
              <a:rPr sz="3200" b="1" spc="-10" dirty="0">
                <a:latin typeface="Times New Roman"/>
                <a:cs typeface="Times New Roman"/>
              </a:rPr>
              <a:t>khoảng  </a:t>
            </a:r>
            <a:r>
              <a:rPr sz="3200" b="1" spc="5" dirty="0">
                <a:latin typeface="Times New Roman"/>
                <a:cs typeface="Times New Roman"/>
              </a:rPr>
              <a:t>cách </a:t>
            </a:r>
            <a:r>
              <a:rPr sz="3200" b="1" dirty="0">
                <a:latin typeface="Times New Roman"/>
                <a:cs typeface="Times New Roman"/>
              </a:rPr>
              <a:t>lớn </a:t>
            </a:r>
            <a:r>
              <a:rPr sz="3200" b="1" spc="-5" dirty="0">
                <a:latin typeface="Times New Roman"/>
                <a:cs typeface="Times New Roman"/>
              </a:rPr>
              <a:t>hơn ngưỡng, </a:t>
            </a:r>
            <a:r>
              <a:rPr sz="3200" b="1" dirty="0">
                <a:latin typeface="Times New Roman"/>
                <a:cs typeface="Times New Roman"/>
              </a:rPr>
              <a:t>có </a:t>
            </a:r>
            <a:r>
              <a:rPr sz="3200" b="1" spc="-5" dirty="0">
                <a:latin typeface="Times New Roman"/>
                <a:cs typeface="Times New Roman"/>
              </a:rPr>
              <a:t>nghĩa </a:t>
            </a:r>
            <a:r>
              <a:rPr sz="3200" b="1" spc="-10" dirty="0">
                <a:latin typeface="Times New Roman"/>
                <a:cs typeface="Times New Roman"/>
              </a:rPr>
              <a:t>là </a:t>
            </a:r>
            <a:r>
              <a:rPr sz="3200" b="1" spc="-5" dirty="0">
                <a:latin typeface="Times New Roman"/>
                <a:cs typeface="Times New Roman"/>
              </a:rPr>
              <a:t>chúng </a:t>
            </a:r>
            <a:r>
              <a:rPr sz="3200" b="1" spc="-10" dirty="0">
                <a:latin typeface="Times New Roman"/>
                <a:cs typeface="Times New Roman"/>
              </a:rPr>
              <a:t>khác  </a:t>
            </a:r>
            <a:r>
              <a:rPr sz="3200" b="1" dirty="0">
                <a:latin typeface="Times New Roman"/>
                <a:cs typeface="Times New Roman"/>
              </a:rPr>
              <a:t>nhau và tách thành 2</a:t>
            </a:r>
            <a:r>
              <a:rPr sz="3200" b="1" spc="-9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lớp.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281" y="814832"/>
            <a:ext cx="8475345" cy="510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57320" marR="5080" indent="-3945254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Thuật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toán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nhận dạng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không gian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(thuật toán </a:t>
            </a: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nhận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dạng </a:t>
            </a: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trong </a:t>
            </a:r>
            <a:r>
              <a:rPr sz="24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tự  </a:t>
            </a: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học)</a:t>
            </a:r>
            <a:endParaRPr sz="2400">
              <a:latin typeface="Times New Roman"/>
              <a:cs typeface="Times New Roman"/>
            </a:endParaRPr>
          </a:p>
          <a:p>
            <a:pPr marL="539115" indent="-365125">
              <a:lnSpc>
                <a:spcPct val="100000"/>
              </a:lnSpc>
              <a:spcBef>
                <a:spcPts val="565"/>
              </a:spcBef>
              <a:buSzPct val="97222"/>
              <a:buFont typeface="Wingdings"/>
              <a:buChar char=""/>
              <a:tabLst>
                <a:tab pos="539750" algn="l"/>
              </a:tabLst>
            </a:pPr>
            <a:r>
              <a:rPr sz="3600" b="1" dirty="0">
                <a:latin typeface="Times New Roman"/>
                <a:cs typeface="Times New Roman"/>
              </a:rPr>
              <a:t>Một số thuật toán tiêu</a:t>
            </a:r>
            <a:r>
              <a:rPr sz="3600" b="1" spc="-5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biểu</a:t>
            </a:r>
            <a:endParaRPr sz="3600">
              <a:latin typeface="Times New Roman"/>
              <a:cs typeface="Times New Roman"/>
            </a:endParaRPr>
          </a:p>
          <a:p>
            <a:pPr marL="746760" marR="313055" lvl="1" indent="-114300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996950" algn="l"/>
              </a:tabLst>
            </a:pPr>
            <a:r>
              <a:rPr sz="3600" b="1" dirty="0">
                <a:latin typeface="Times New Roman"/>
                <a:cs typeface="Times New Roman"/>
              </a:rPr>
              <a:t>Thuật </a:t>
            </a:r>
            <a:r>
              <a:rPr sz="3600" b="1" spc="-5" dirty="0">
                <a:latin typeface="Times New Roman"/>
                <a:cs typeface="Times New Roman"/>
              </a:rPr>
              <a:t>toán dựa </a:t>
            </a:r>
            <a:r>
              <a:rPr sz="3600" b="1" dirty="0">
                <a:latin typeface="Times New Roman"/>
                <a:cs typeface="Times New Roman"/>
              </a:rPr>
              <a:t>vào </a:t>
            </a:r>
            <a:r>
              <a:rPr sz="3600" b="1" spc="-5" dirty="0">
                <a:latin typeface="Times New Roman"/>
                <a:cs typeface="Times New Roman"/>
              </a:rPr>
              <a:t>khoảng </a:t>
            </a:r>
            <a:r>
              <a:rPr sz="3600" b="1" dirty="0">
                <a:latin typeface="Times New Roman"/>
                <a:cs typeface="Times New Roman"/>
              </a:rPr>
              <a:t>cách</a:t>
            </a:r>
            <a:r>
              <a:rPr sz="3600" b="1" spc="-8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lớn  nhất</a:t>
            </a:r>
            <a:endParaRPr sz="3600">
              <a:latin typeface="Times New Roman"/>
              <a:cs typeface="Times New Roman"/>
            </a:endParaRPr>
          </a:p>
          <a:p>
            <a:pPr marL="996315" lvl="1" indent="-364490">
              <a:lnSpc>
                <a:spcPct val="100000"/>
              </a:lnSpc>
              <a:spcBef>
                <a:spcPts val="870"/>
              </a:spcBef>
              <a:buSzPct val="97222"/>
              <a:buFont typeface="Wingdings"/>
              <a:buChar char=""/>
              <a:tabLst>
                <a:tab pos="996950" algn="l"/>
              </a:tabLst>
            </a:pPr>
            <a:r>
              <a:rPr sz="3600" b="1" dirty="0">
                <a:latin typeface="Times New Roman"/>
                <a:cs typeface="Times New Roman"/>
              </a:rPr>
              <a:t>Thuật </a:t>
            </a:r>
            <a:r>
              <a:rPr sz="3600" b="1" spc="-5" dirty="0">
                <a:latin typeface="Times New Roman"/>
                <a:cs typeface="Times New Roman"/>
              </a:rPr>
              <a:t>toán </a:t>
            </a:r>
            <a:r>
              <a:rPr sz="3600" b="1" dirty="0">
                <a:latin typeface="Times New Roman"/>
                <a:cs typeface="Times New Roman"/>
              </a:rPr>
              <a:t>k </a:t>
            </a:r>
            <a:r>
              <a:rPr sz="3600" b="1" spc="-5" dirty="0">
                <a:latin typeface="Times New Roman"/>
                <a:cs typeface="Times New Roman"/>
              </a:rPr>
              <a:t>trung </a:t>
            </a:r>
            <a:r>
              <a:rPr sz="3600" b="1" spc="-10" dirty="0">
                <a:latin typeface="Times New Roman"/>
                <a:cs typeface="Times New Roman"/>
              </a:rPr>
              <a:t>bình</a:t>
            </a:r>
            <a:r>
              <a:rPr sz="3600" b="1" spc="-3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(K-mean)</a:t>
            </a:r>
            <a:endParaRPr sz="3600">
              <a:latin typeface="Times New Roman"/>
              <a:cs typeface="Times New Roman"/>
            </a:endParaRPr>
          </a:p>
          <a:p>
            <a:pPr marL="996315" lvl="1" indent="-364490">
              <a:lnSpc>
                <a:spcPct val="100000"/>
              </a:lnSpc>
              <a:spcBef>
                <a:spcPts val="860"/>
              </a:spcBef>
              <a:buSzPct val="97222"/>
              <a:buFont typeface="Wingdings"/>
              <a:buChar char=""/>
              <a:tabLst>
                <a:tab pos="996950" algn="l"/>
              </a:tabLst>
            </a:pPr>
            <a:r>
              <a:rPr sz="3600" b="1" dirty="0">
                <a:latin typeface="Times New Roman"/>
                <a:cs typeface="Times New Roman"/>
              </a:rPr>
              <a:t>Thuật </a:t>
            </a:r>
            <a:r>
              <a:rPr sz="3600" b="1" spc="-5" dirty="0">
                <a:latin typeface="Times New Roman"/>
                <a:cs typeface="Times New Roman"/>
              </a:rPr>
              <a:t>toán</a:t>
            </a:r>
            <a:r>
              <a:rPr sz="3600" b="1" spc="-2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ISODATA</a:t>
            </a:r>
            <a:endParaRPr sz="3600">
              <a:latin typeface="Times New Roman"/>
              <a:cs typeface="Times New Roman"/>
            </a:endParaRPr>
          </a:p>
          <a:p>
            <a:pPr marL="746760" marR="624840" lvl="1" indent="-114300">
              <a:lnSpc>
                <a:spcPct val="100000"/>
              </a:lnSpc>
              <a:spcBef>
                <a:spcPts val="870"/>
              </a:spcBef>
              <a:buSzPct val="97222"/>
              <a:buFont typeface="Wingdings"/>
              <a:buChar char=""/>
              <a:tabLst>
                <a:tab pos="996950" algn="l"/>
              </a:tabLst>
            </a:pPr>
            <a:r>
              <a:rPr sz="3600" b="1" dirty="0">
                <a:latin typeface="Times New Roman"/>
                <a:cs typeface="Times New Roman"/>
              </a:rPr>
              <a:t>Thuật </a:t>
            </a:r>
            <a:r>
              <a:rPr sz="3600" b="1" spc="-5" dirty="0">
                <a:latin typeface="Times New Roman"/>
                <a:cs typeface="Times New Roman"/>
              </a:rPr>
              <a:t>toán </a:t>
            </a:r>
            <a:r>
              <a:rPr sz="3600" b="1" dirty="0">
                <a:latin typeface="Times New Roman"/>
                <a:cs typeface="Times New Roman"/>
              </a:rPr>
              <a:t>k láng giềng</a:t>
            </a:r>
            <a:r>
              <a:rPr sz="3600" b="1" spc="-6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(K-nearest  neighbor)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604600"/>
            <a:ext cx="8303259" cy="3837304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R="70485" algn="ctr">
              <a:lnSpc>
                <a:spcPct val="100000"/>
              </a:lnSpc>
              <a:spcBef>
                <a:spcPts val="151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Thuật toán K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trung bình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(K -</a:t>
            </a: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means)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190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Đây </a:t>
            </a:r>
            <a:r>
              <a:rPr sz="3200" b="1" spc="-10" dirty="0">
                <a:latin typeface="Times New Roman"/>
                <a:cs typeface="Times New Roman"/>
              </a:rPr>
              <a:t>là </a:t>
            </a:r>
            <a:r>
              <a:rPr sz="3200" b="1" spc="-5" dirty="0">
                <a:latin typeface="Times New Roman"/>
                <a:cs typeface="Times New Roman"/>
              </a:rPr>
              <a:t>thuật toán dựa vào </a:t>
            </a:r>
            <a:r>
              <a:rPr sz="3200" b="1" spc="5" dirty="0">
                <a:latin typeface="Times New Roman"/>
                <a:cs typeface="Times New Roman"/>
              </a:rPr>
              <a:t>K </a:t>
            </a:r>
            <a:r>
              <a:rPr sz="3200" b="1" spc="-10" dirty="0">
                <a:latin typeface="Times New Roman"/>
                <a:cs typeface="Times New Roman"/>
              </a:rPr>
              <a:t>phần </a:t>
            </a:r>
            <a:r>
              <a:rPr sz="3200" b="1" dirty="0">
                <a:latin typeface="Times New Roman"/>
                <a:cs typeface="Times New Roman"/>
              </a:rPr>
              <a:t>tử </a:t>
            </a:r>
            <a:r>
              <a:rPr sz="3200" b="1" spc="-5" dirty="0">
                <a:latin typeface="Times New Roman"/>
                <a:cs typeface="Times New Roman"/>
              </a:rPr>
              <a:t>đầu </a:t>
            </a:r>
            <a:r>
              <a:rPr sz="3200" b="1" dirty="0">
                <a:latin typeface="Times New Roman"/>
                <a:cs typeface="Times New Roman"/>
              </a:rPr>
              <a:t>tiên  </a:t>
            </a:r>
            <a:r>
              <a:rPr sz="3200" b="1" spc="-5" dirty="0">
                <a:latin typeface="Times New Roman"/>
                <a:cs typeface="Times New Roman"/>
              </a:rPr>
              <a:t>trong </a:t>
            </a:r>
            <a:r>
              <a:rPr sz="3200" b="1" spc="-10" dirty="0">
                <a:latin typeface="Times New Roman"/>
                <a:cs typeface="Times New Roman"/>
              </a:rPr>
              <a:t>không </a:t>
            </a:r>
            <a:r>
              <a:rPr sz="3200" b="1" spc="-5" dirty="0">
                <a:latin typeface="Times New Roman"/>
                <a:cs typeface="Times New Roman"/>
              </a:rPr>
              <a:t>gian </a:t>
            </a:r>
            <a:r>
              <a:rPr sz="3200" b="1" dirty="0">
                <a:latin typeface="Times New Roman"/>
                <a:cs typeface="Times New Roman"/>
              </a:rPr>
              <a:t>(xác </a:t>
            </a:r>
            <a:r>
              <a:rPr sz="3200" b="1" spc="-5" dirty="0">
                <a:latin typeface="Times New Roman"/>
                <a:cs typeface="Times New Roman"/>
              </a:rPr>
              <a:t>định </a:t>
            </a:r>
            <a:r>
              <a:rPr sz="3200" b="1" dirty="0">
                <a:latin typeface="Times New Roman"/>
                <a:cs typeface="Times New Roman"/>
              </a:rPr>
              <a:t>K </a:t>
            </a:r>
            <a:r>
              <a:rPr sz="3200" b="1" spc="-5" dirty="0">
                <a:latin typeface="Times New Roman"/>
                <a:cs typeface="Times New Roman"/>
              </a:rPr>
              <a:t>lớp </a:t>
            </a:r>
            <a:r>
              <a:rPr sz="3200" b="1" dirty="0">
                <a:latin typeface="Times New Roman"/>
                <a:cs typeface="Times New Roman"/>
              </a:rPr>
              <a:t>với K </a:t>
            </a:r>
            <a:r>
              <a:rPr sz="3200" b="1" spc="-20" dirty="0">
                <a:latin typeface="Times New Roman"/>
                <a:cs typeface="Times New Roman"/>
              </a:rPr>
              <a:t>đã  </a:t>
            </a:r>
            <a:r>
              <a:rPr sz="3200" b="1" dirty="0">
                <a:latin typeface="Times New Roman"/>
                <a:cs typeface="Times New Roman"/>
              </a:rPr>
              <a:t>cho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trước)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Cách </a:t>
            </a:r>
            <a:r>
              <a:rPr sz="3200" b="1" spc="-5" dirty="0">
                <a:latin typeface="Times New Roman"/>
                <a:cs typeface="Times New Roman"/>
              </a:rPr>
              <a:t>chọn </a:t>
            </a:r>
            <a:r>
              <a:rPr sz="3200" b="1" spc="5" dirty="0">
                <a:latin typeface="Times New Roman"/>
                <a:cs typeface="Times New Roman"/>
              </a:rPr>
              <a:t>K </a:t>
            </a:r>
            <a:r>
              <a:rPr sz="3200" b="1" spc="-10" dirty="0">
                <a:latin typeface="Times New Roman"/>
                <a:cs typeface="Times New Roman"/>
              </a:rPr>
              <a:t>là </a:t>
            </a:r>
            <a:r>
              <a:rPr sz="3200" b="1" dirty="0">
                <a:latin typeface="Times New Roman"/>
                <a:cs typeface="Times New Roman"/>
              </a:rPr>
              <a:t>tìm </a:t>
            </a:r>
            <a:r>
              <a:rPr sz="3200" b="1" spc="5" dirty="0">
                <a:latin typeface="Times New Roman"/>
                <a:cs typeface="Times New Roman"/>
              </a:rPr>
              <a:t>K </a:t>
            </a:r>
            <a:r>
              <a:rPr sz="3200" b="1" spc="-5" dirty="0">
                <a:latin typeface="Times New Roman"/>
                <a:cs typeface="Times New Roman"/>
              </a:rPr>
              <a:t>lớp </a:t>
            </a:r>
            <a:r>
              <a:rPr sz="3200" b="1" dirty="0">
                <a:latin typeface="Times New Roman"/>
                <a:cs typeface="Times New Roman"/>
              </a:rPr>
              <a:t>sao cho </a:t>
            </a:r>
            <a:r>
              <a:rPr sz="3200" b="1" spc="-5" dirty="0">
                <a:latin typeface="Times New Roman"/>
                <a:cs typeface="Times New Roman"/>
              </a:rPr>
              <a:t>khoảng  trung bình </a:t>
            </a:r>
            <a:r>
              <a:rPr sz="3200" b="1" dirty="0">
                <a:latin typeface="Times New Roman"/>
                <a:cs typeface="Times New Roman"/>
              </a:rPr>
              <a:t>giữa </a:t>
            </a:r>
            <a:r>
              <a:rPr sz="3200" b="1" spc="5" dirty="0">
                <a:latin typeface="Times New Roman"/>
                <a:cs typeface="Times New Roman"/>
              </a:rPr>
              <a:t>các </a:t>
            </a:r>
            <a:r>
              <a:rPr sz="3200" b="1" spc="-10" dirty="0">
                <a:latin typeface="Times New Roman"/>
                <a:cs typeface="Times New Roman"/>
              </a:rPr>
              <a:t>phần </a:t>
            </a:r>
            <a:r>
              <a:rPr sz="3200" b="1" dirty="0">
                <a:latin typeface="Times New Roman"/>
                <a:cs typeface="Times New Roman"/>
              </a:rPr>
              <a:t>tử </a:t>
            </a:r>
            <a:r>
              <a:rPr sz="3200" b="1" spc="-5" dirty="0">
                <a:latin typeface="Times New Roman"/>
                <a:cs typeface="Times New Roman"/>
              </a:rPr>
              <a:t>và </a:t>
            </a:r>
            <a:r>
              <a:rPr sz="3200" b="1" dirty="0">
                <a:latin typeface="Times New Roman"/>
                <a:cs typeface="Times New Roman"/>
              </a:rPr>
              <a:t>tâm của lớp  </a:t>
            </a:r>
            <a:r>
              <a:rPr sz="3200" b="1" spc="5" dirty="0">
                <a:latin typeface="Times New Roman"/>
                <a:cs typeface="Times New Roman"/>
              </a:rPr>
              <a:t>các </a:t>
            </a:r>
            <a:r>
              <a:rPr sz="3200" b="1" spc="-5" dirty="0">
                <a:latin typeface="Times New Roman"/>
                <a:cs typeface="Times New Roman"/>
              </a:rPr>
              <a:t>phần </a:t>
            </a:r>
            <a:r>
              <a:rPr sz="3200" b="1" dirty="0">
                <a:latin typeface="Times New Roman"/>
                <a:cs typeface="Times New Roman"/>
              </a:rPr>
              <a:t>tử này </a:t>
            </a:r>
            <a:r>
              <a:rPr sz="3200" b="1" spc="-5" dirty="0">
                <a:latin typeface="Times New Roman"/>
                <a:cs typeface="Times New Roman"/>
              </a:rPr>
              <a:t>thuộc là nhỏ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nhất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4512640"/>
            <a:ext cx="37598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Dựa vào công</a:t>
            </a:r>
            <a:r>
              <a:rPr sz="3200" b="1" spc="-1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thức: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80915" y="5271384"/>
            <a:ext cx="306705" cy="0"/>
          </a:xfrm>
          <a:custGeom>
            <a:avLst/>
            <a:gdLst/>
            <a:ahLst/>
            <a:cxnLst/>
            <a:rect l="l" t="t" r="r" b="b"/>
            <a:pathLst>
              <a:path w="306704">
                <a:moveTo>
                  <a:pt x="0" y="0"/>
                </a:moveTo>
                <a:lnTo>
                  <a:pt x="306297" y="0"/>
                </a:lnTo>
              </a:path>
            </a:pathLst>
          </a:custGeom>
          <a:ln w="163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48380" y="4812200"/>
            <a:ext cx="143510" cy="256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500" i="1" spc="25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4741" y="5235064"/>
            <a:ext cx="99695" cy="256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2768" y="5009561"/>
            <a:ext cx="20129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600" i="1" spc="35" dirty="0">
                <a:latin typeface="Times New Roman"/>
                <a:cs typeface="Times New Roman"/>
              </a:rPr>
              <a:t>Z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91353" y="4729702"/>
            <a:ext cx="589915" cy="963294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65"/>
              </a:spcBef>
              <a:tabLst>
                <a:tab pos="359410" algn="l"/>
              </a:tabLst>
            </a:pPr>
            <a:r>
              <a:rPr sz="3900" spc="52" baseline="-35256" dirty="0">
                <a:latin typeface="Symbol"/>
                <a:cs typeface="Symbol"/>
              </a:rPr>
              <a:t></a:t>
            </a:r>
            <a:r>
              <a:rPr sz="3900" spc="52" baseline="-35256" dirty="0">
                <a:latin typeface="Times New Roman"/>
                <a:cs typeface="Times New Roman"/>
              </a:rPr>
              <a:t>	</a:t>
            </a:r>
            <a:r>
              <a:rPr sz="2600" spc="3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  <a:spcBef>
                <a:spcPts val="575"/>
              </a:spcBef>
            </a:pPr>
            <a:r>
              <a:rPr sz="2600" i="1" spc="40" dirty="0"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0945" y="5009561"/>
            <a:ext cx="200850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979805" algn="l"/>
              </a:tabLst>
            </a:pPr>
            <a:r>
              <a:rPr sz="2600" i="1" spc="35" dirty="0">
                <a:latin typeface="Times New Roman"/>
                <a:cs typeface="Times New Roman"/>
              </a:rPr>
              <a:t>X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250" i="1" spc="15" baseline="-25925" dirty="0">
                <a:latin typeface="Times New Roman"/>
                <a:cs typeface="Times New Roman"/>
              </a:rPr>
              <a:t>j</a:t>
            </a:r>
            <a:r>
              <a:rPr sz="2250" i="1" spc="-75" baseline="-2592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,	</a:t>
            </a:r>
            <a:r>
              <a:rPr sz="2600" i="1" spc="35" dirty="0">
                <a:latin typeface="Times New Roman"/>
                <a:cs typeface="Times New Roman"/>
              </a:rPr>
              <a:t>X </a:t>
            </a:r>
            <a:r>
              <a:rPr sz="2250" i="1" spc="15" baseline="-25925" dirty="0">
                <a:latin typeface="Times New Roman"/>
                <a:cs typeface="Times New Roman"/>
              </a:rPr>
              <a:t>j</a:t>
            </a:r>
            <a:r>
              <a:rPr sz="2250" i="1" spc="75" baseline="-2592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Symbol"/>
                <a:cs typeface="Symbol"/>
              </a:rPr>
              <a:t></a:t>
            </a:r>
            <a:r>
              <a:rPr sz="2600" i="1" spc="95" dirty="0">
                <a:latin typeface="Times New Roman"/>
                <a:cs typeface="Times New Roman"/>
              </a:rPr>
              <a:t>C</a:t>
            </a:r>
            <a:r>
              <a:rPr sz="2250" i="1" spc="142" baseline="-25925" dirty="0">
                <a:latin typeface="Times New Roman"/>
                <a:cs typeface="Times New Roman"/>
              </a:rPr>
              <a:t>k</a:t>
            </a:r>
            <a:endParaRPr sz="2250" baseline="-2592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41383" y="4919076"/>
            <a:ext cx="375285" cy="800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ts val="4480"/>
              </a:lnSpc>
              <a:spcBef>
                <a:spcPts val="120"/>
              </a:spcBef>
            </a:pPr>
            <a:r>
              <a:rPr sz="3900" spc="70" dirty="0">
                <a:latin typeface="Symbol"/>
                <a:cs typeface="Symbol"/>
              </a:rPr>
              <a:t></a:t>
            </a:r>
            <a:endParaRPr sz="3900">
              <a:latin typeface="Symbol"/>
              <a:cs typeface="Symbol"/>
            </a:endParaRPr>
          </a:p>
          <a:p>
            <a:pPr marL="71120">
              <a:lnSpc>
                <a:spcPts val="1600"/>
              </a:lnSpc>
            </a:pPr>
            <a:r>
              <a:rPr sz="1500" i="1" spc="10" dirty="0">
                <a:latin typeface="Times New Roman"/>
                <a:cs typeface="Times New Roman"/>
              </a:rPr>
              <a:t>j</a:t>
            </a:r>
            <a:r>
              <a:rPr sz="1500" i="1" spc="-27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Symbol"/>
                <a:cs typeface="Symbol"/>
              </a:rPr>
              <a:t></a:t>
            </a:r>
            <a:r>
              <a:rPr sz="1500" spc="-2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42688" y="4796028"/>
            <a:ext cx="3546475" cy="977265"/>
          </a:xfrm>
          <a:custGeom>
            <a:avLst/>
            <a:gdLst/>
            <a:ahLst/>
            <a:cxnLst/>
            <a:rect l="l" t="t" r="r" b="b"/>
            <a:pathLst>
              <a:path w="3546475" h="977264">
                <a:moveTo>
                  <a:pt x="0" y="976884"/>
                </a:moveTo>
                <a:lnTo>
                  <a:pt x="3546348" y="976884"/>
                </a:lnTo>
                <a:lnTo>
                  <a:pt x="3546348" y="0"/>
                </a:lnTo>
                <a:lnTo>
                  <a:pt x="0" y="0"/>
                </a:lnTo>
                <a:lnTo>
                  <a:pt x="0" y="976884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761153"/>
            <a:ext cx="8255634" cy="51828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Các </a:t>
            </a:r>
            <a:r>
              <a:rPr sz="3200" b="1" spc="-5" dirty="0">
                <a:latin typeface="Times New Roman"/>
                <a:cs typeface="Times New Roman"/>
              </a:rPr>
              <a:t>bước </a:t>
            </a:r>
            <a:r>
              <a:rPr sz="3200" b="1" dirty="0">
                <a:latin typeface="Times New Roman"/>
                <a:cs typeface="Times New Roman"/>
              </a:rPr>
              <a:t>thực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hiện:</a:t>
            </a:r>
            <a:endParaRPr sz="3200">
              <a:latin typeface="Times New Roman"/>
              <a:cs typeface="Times New Roman"/>
            </a:endParaRPr>
          </a:p>
          <a:p>
            <a:pPr marL="870585" marR="374650" lvl="1" indent="-515620">
              <a:lnSpc>
                <a:spcPct val="100000"/>
              </a:lnSpc>
              <a:spcBef>
                <a:spcPts val="71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3000" b="1" spc="-5" dirty="0">
                <a:latin typeface="Times New Roman"/>
                <a:cs typeface="Times New Roman"/>
              </a:rPr>
              <a:t>Chọn ngẫu nhiên </a:t>
            </a:r>
            <a:r>
              <a:rPr sz="3000" b="1" dirty="0">
                <a:latin typeface="Times New Roman"/>
                <a:cs typeface="Times New Roman"/>
              </a:rPr>
              <a:t>K tâm </a:t>
            </a:r>
            <a:r>
              <a:rPr sz="3000" b="1" spc="-5" dirty="0">
                <a:latin typeface="Times New Roman"/>
                <a:cs typeface="Times New Roman"/>
              </a:rPr>
              <a:t>(centroid) </a:t>
            </a:r>
            <a:r>
              <a:rPr sz="3000" b="1" dirty="0">
                <a:latin typeface="Times New Roman"/>
                <a:cs typeface="Times New Roman"/>
              </a:rPr>
              <a:t>cho K  cụm </a:t>
            </a:r>
            <a:r>
              <a:rPr sz="3000" b="1" spc="-5" dirty="0">
                <a:latin typeface="Times New Roman"/>
                <a:cs typeface="Times New Roman"/>
              </a:rPr>
              <a:t>(cluster). </a:t>
            </a:r>
            <a:r>
              <a:rPr sz="3000" b="1" dirty="0">
                <a:latin typeface="Times New Roman"/>
                <a:cs typeface="Times New Roman"/>
              </a:rPr>
              <a:t>Mỗi cụm </a:t>
            </a:r>
            <a:r>
              <a:rPr sz="3000" b="1" spc="-5" dirty="0">
                <a:latin typeface="Times New Roman"/>
                <a:cs typeface="Times New Roman"/>
              </a:rPr>
              <a:t>được đại diện bằng  </a:t>
            </a:r>
            <a:r>
              <a:rPr sz="3000" b="1" dirty="0">
                <a:latin typeface="Times New Roman"/>
                <a:cs typeface="Times New Roman"/>
              </a:rPr>
              <a:t>các tâm của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cụm.</a:t>
            </a:r>
            <a:endParaRPr sz="3000">
              <a:latin typeface="Times New Roman"/>
              <a:cs typeface="Times New Roman"/>
            </a:endParaRPr>
          </a:p>
          <a:p>
            <a:pPr marL="870585" marR="274320" lvl="1" indent="-51562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3000" b="1" dirty="0">
                <a:latin typeface="Times New Roman"/>
                <a:cs typeface="Times New Roman"/>
              </a:rPr>
              <a:t>Tính </a:t>
            </a:r>
            <a:r>
              <a:rPr sz="3000" b="1" spc="-5" dirty="0">
                <a:latin typeface="Times New Roman"/>
                <a:cs typeface="Times New Roman"/>
              </a:rPr>
              <a:t>khoảng </a:t>
            </a:r>
            <a:r>
              <a:rPr sz="3000" b="1" dirty="0">
                <a:latin typeface="Times New Roman"/>
                <a:cs typeface="Times New Roman"/>
              </a:rPr>
              <a:t>cách giữa các </a:t>
            </a:r>
            <a:r>
              <a:rPr sz="3000" b="1" spc="-5" dirty="0">
                <a:latin typeface="Times New Roman"/>
                <a:cs typeface="Times New Roman"/>
              </a:rPr>
              <a:t>đối </a:t>
            </a:r>
            <a:r>
              <a:rPr sz="3000" b="1" dirty="0">
                <a:latin typeface="Times New Roman"/>
                <a:cs typeface="Times New Roman"/>
              </a:rPr>
              <a:t>tượng </a:t>
            </a:r>
            <a:r>
              <a:rPr sz="3000" b="1" spc="-5" dirty="0">
                <a:latin typeface="Times New Roman"/>
                <a:cs typeface="Times New Roman"/>
              </a:rPr>
              <a:t>đến</a:t>
            </a:r>
            <a:r>
              <a:rPr sz="3000" b="1" spc="-10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K  tâm </a:t>
            </a:r>
            <a:r>
              <a:rPr sz="3000" b="1" spc="-5" dirty="0">
                <a:latin typeface="Times New Roman"/>
                <a:cs typeface="Times New Roman"/>
              </a:rPr>
              <a:t>(thường dùng khoảng </a:t>
            </a:r>
            <a:r>
              <a:rPr sz="3000" b="1" dirty="0">
                <a:latin typeface="Times New Roman"/>
                <a:cs typeface="Times New Roman"/>
              </a:rPr>
              <a:t>cách</a:t>
            </a:r>
            <a:r>
              <a:rPr sz="3000" b="1" spc="-9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Euclidean).</a:t>
            </a:r>
            <a:endParaRPr sz="3000">
              <a:latin typeface="Times New Roman"/>
              <a:cs typeface="Times New Roman"/>
            </a:endParaRPr>
          </a:p>
          <a:p>
            <a:pPr marL="870585" lvl="1" indent="-51562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3000" b="1" spc="-5" dirty="0">
                <a:latin typeface="Times New Roman"/>
                <a:cs typeface="Times New Roman"/>
              </a:rPr>
              <a:t>Nhóm </a:t>
            </a:r>
            <a:r>
              <a:rPr sz="3000" b="1" dirty="0">
                <a:latin typeface="Times New Roman"/>
                <a:cs typeface="Times New Roman"/>
              </a:rPr>
              <a:t>các </a:t>
            </a:r>
            <a:r>
              <a:rPr sz="3000" b="1" spc="-5" dirty="0">
                <a:latin typeface="Times New Roman"/>
                <a:cs typeface="Times New Roman"/>
              </a:rPr>
              <a:t>đối </a:t>
            </a:r>
            <a:r>
              <a:rPr sz="3000" b="1" dirty="0">
                <a:latin typeface="Times New Roman"/>
                <a:cs typeface="Times New Roman"/>
              </a:rPr>
              <a:t>tượng vào </a:t>
            </a:r>
            <a:r>
              <a:rPr sz="3000" b="1" spc="-5" dirty="0">
                <a:latin typeface="Times New Roman"/>
                <a:cs typeface="Times New Roman"/>
              </a:rPr>
              <a:t>nhóm </a:t>
            </a:r>
            <a:r>
              <a:rPr sz="3000" b="1" dirty="0">
                <a:latin typeface="Times New Roman"/>
                <a:cs typeface="Times New Roman"/>
              </a:rPr>
              <a:t>gần</a:t>
            </a:r>
            <a:r>
              <a:rPr sz="3000" b="1" spc="-6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nhất.</a:t>
            </a:r>
            <a:endParaRPr sz="3000">
              <a:latin typeface="Times New Roman"/>
              <a:cs typeface="Times New Roman"/>
            </a:endParaRPr>
          </a:p>
          <a:p>
            <a:pPr marL="870585" lvl="1" indent="-51562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3000" b="1" spc="-5" dirty="0">
                <a:latin typeface="Times New Roman"/>
                <a:cs typeface="Times New Roman"/>
              </a:rPr>
              <a:t>Xác </a:t>
            </a:r>
            <a:r>
              <a:rPr sz="3000" b="1" spc="-10" dirty="0">
                <a:latin typeface="Times New Roman"/>
                <a:cs typeface="Times New Roman"/>
              </a:rPr>
              <a:t>định </a:t>
            </a:r>
            <a:r>
              <a:rPr sz="3000" b="1" dirty="0">
                <a:latin typeface="Times New Roman"/>
                <a:cs typeface="Times New Roman"/>
              </a:rPr>
              <a:t>lại tâm mới cho các</a:t>
            </a:r>
            <a:r>
              <a:rPr sz="3000" b="1" spc="-2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nhóm.</a:t>
            </a:r>
            <a:endParaRPr sz="3000">
              <a:latin typeface="Times New Roman"/>
              <a:cs typeface="Times New Roman"/>
            </a:endParaRPr>
          </a:p>
          <a:p>
            <a:pPr marL="870585" marR="5080" lvl="1" indent="-51562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3000" b="1" dirty="0">
                <a:latin typeface="Times New Roman"/>
                <a:cs typeface="Times New Roman"/>
              </a:rPr>
              <a:t>Thực </a:t>
            </a:r>
            <a:r>
              <a:rPr sz="3000" b="1" spc="-5" dirty="0">
                <a:latin typeface="Times New Roman"/>
                <a:cs typeface="Times New Roman"/>
              </a:rPr>
              <a:t>hiện </a:t>
            </a:r>
            <a:r>
              <a:rPr sz="3000" b="1" dirty="0">
                <a:latin typeface="Times New Roman"/>
                <a:cs typeface="Times New Roman"/>
              </a:rPr>
              <a:t>lại </a:t>
            </a:r>
            <a:r>
              <a:rPr sz="3000" b="1" spc="-5" dirty="0">
                <a:latin typeface="Times New Roman"/>
                <a:cs typeface="Times New Roman"/>
              </a:rPr>
              <a:t>bước </a:t>
            </a:r>
            <a:r>
              <a:rPr sz="3000" b="1" dirty="0">
                <a:latin typeface="Times New Roman"/>
                <a:cs typeface="Times New Roman"/>
              </a:rPr>
              <a:t>2 cho </a:t>
            </a:r>
            <a:r>
              <a:rPr sz="3000" b="1" spc="-5" dirty="0">
                <a:latin typeface="Times New Roman"/>
                <a:cs typeface="Times New Roman"/>
              </a:rPr>
              <a:t>đến khi không </a:t>
            </a:r>
            <a:r>
              <a:rPr sz="3000" b="1" dirty="0">
                <a:latin typeface="Times New Roman"/>
                <a:cs typeface="Times New Roman"/>
              </a:rPr>
              <a:t>có </a:t>
            </a:r>
            <a:r>
              <a:rPr sz="3000" b="1" spc="-5" dirty="0">
                <a:latin typeface="Times New Roman"/>
                <a:cs typeface="Times New Roman"/>
              </a:rPr>
              <a:t>sự  </a:t>
            </a:r>
            <a:r>
              <a:rPr sz="3000" b="1" dirty="0">
                <a:latin typeface="Times New Roman"/>
                <a:cs typeface="Times New Roman"/>
              </a:rPr>
              <a:t>thay </a:t>
            </a:r>
            <a:r>
              <a:rPr sz="3000" b="1" spc="-5" dirty="0">
                <a:latin typeface="Times New Roman"/>
                <a:cs typeface="Times New Roman"/>
              </a:rPr>
              <a:t>đổi nhóm nào </a:t>
            </a:r>
            <a:r>
              <a:rPr sz="3000" b="1" dirty="0">
                <a:latin typeface="Times New Roman"/>
                <a:cs typeface="Times New Roman"/>
              </a:rPr>
              <a:t>của các </a:t>
            </a:r>
            <a:r>
              <a:rPr sz="3000" b="1" spc="-5" dirty="0">
                <a:latin typeface="Times New Roman"/>
                <a:cs typeface="Times New Roman"/>
              </a:rPr>
              <a:t>đối</a:t>
            </a:r>
            <a:r>
              <a:rPr sz="3000" b="1" spc="-4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tượng.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784605"/>
            <a:ext cx="67760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Times New Roman"/>
                <a:cs typeface="Times New Roman"/>
              </a:rPr>
              <a:t>Ví </a:t>
            </a:r>
            <a:r>
              <a:rPr sz="2400" b="0" dirty="0">
                <a:latin typeface="Times New Roman"/>
                <a:cs typeface="Times New Roman"/>
              </a:rPr>
              <a:t>dụ: phân lớp cho ảnh I </a:t>
            </a:r>
            <a:r>
              <a:rPr sz="2400" b="0" spc="-5" dirty="0">
                <a:latin typeface="Times New Roman"/>
                <a:cs typeface="Times New Roman"/>
              </a:rPr>
              <a:t>sau </a:t>
            </a:r>
            <a:r>
              <a:rPr sz="2400" b="0" dirty="0">
                <a:latin typeface="Times New Roman"/>
                <a:cs typeface="Times New Roman"/>
              </a:rPr>
              <a:t>theo thuật toán</a:t>
            </a:r>
            <a:r>
              <a:rPr sz="2400" b="0" spc="-100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Times New Roman"/>
                <a:cs typeface="Times New Roman"/>
              </a:rPr>
              <a:t>K-means: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674111"/>
            <a:ext cx="47193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Giả </a:t>
            </a:r>
            <a:r>
              <a:rPr sz="2400" dirty="0">
                <a:latin typeface="Times New Roman"/>
                <a:cs typeface="Times New Roman"/>
              </a:rPr>
              <a:t>sử ta </a:t>
            </a:r>
            <a:r>
              <a:rPr sz="2400" spc="-5" dirty="0">
                <a:latin typeface="Times New Roman"/>
                <a:cs typeface="Times New Roman"/>
              </a:rPr>
              <a:t>muốn </a:t>
            </a:r>
            <a:r>
              <a:rPr sz="2400" dirty="0">
                <a:latin typeface="Times New Roman"/>
                <a:cs typeface="Times New Roman"/>
              </a:rPr>
              <a:t>phân </a:t>
            </a:r>
            <a:r>
              <a:rPr sz="2400" spc="-5" dirty="0">
                <a:latin typeface="Times New Roman"/>
                <a:cs typeface="Times New Roman"/>
              </a:rPr>
              <a:t>thành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nhóm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k 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88635" y="1539239"/>
            <a:ext cx="3932554" cy="4036060"/>
            <a:chOff x="5088635" y="1539239"/>
            <a:chExt cx="3932554" cy="4036060"/>
          </a:xfrm>
        </p:grpSpPr>
        <p:sp>
          <p:nvSpPr>
            <p:cNvPr id="7" name="object 7"/>
            <p:cNvSpPr/>
            <p:nvPr/>
          </p:nvSpPr>
          <p:spPr>
            <a:xfrm>
              <a:off x="5088635" y="2590800"/>
              <a:ext cx="3932040" cy="29840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28231" y="1563623"/>
              <a:ext cx="381000" cy="990600"/>
            </a:xfrm>
            <a:custGeom>
              <a:avLst/>
              <a:gdLst/>
              <a:ahLst/>
              <a:cxnLst/>
              <a:rect l="l" t="t" r="r" b="b"/>
              <a:pathLst>
                <a:path w="381000" h="990600">
                  <a:moveTo>
                    <a:pt x="190499" y="0"/>
                  </a:moveTo>
                  <a:lnTo>
                    <a:pt x="139876" y="17691"/>
                  </a:lnTo>
                  <a:lnTo>
                    <a:pt x="94375" y="67620"/>
                  </a:lnTo>
                  <a:lnTo>
                    <a:pt x="74114" y="103198"/>
                  </a:lnTo>
                  <a:lnTo>
                    <a:pt x="55816" y="145065"/>
                  </a:lnTo>
                  <a:lnTo>
                    <a:pt x="39709" y="192632"/>
                  </a:lnTo>
                  <a:lnTo>
                    <a:pt x="26020" y="245307"/>
                  </a:lnTo>
                  <a:lnTo>
                    <a:pt x="14978" y="302502"/>
                  </a:lnTo>
                  <a:lnTo>
                    <a:pt x="6808" y="363625"/>
                  </a:lnTo>
                  <a:lnTo>
                    <a:pt x="1740" y="428088"/>
                  </a:lnTo>
                  <a:lnTo>
                    <a:pt x="0" y="495300"/>
                  </a:lnTo>
                  <a:lnTo>
                    <a:pt x="1740" y="562511"/>
                  </a:lnTo>
                  <a:lnTo>
                    <a:pt x="6808" y="626974"/>
                  </a:lnTo>
                  <a:lnTo>
                    <a:pt x="14978" y="688097"/>
                  </a:lnTo>
                  <a:lnTo>
                    <a:pt x="26020" y="745292"/>
                  </a:lnTo>
                  <a:lnTo>
                    <a:pt x="39709" y="797967"/>
                  </a:lnTo>
                  <a:lnTo>
                    <a:pt x="55816" y="845534"/>
                  </a:lnTo>
                  <a:lnTo>
                    <a:pt x="74114" y="887401"/>
                  </a:lnTo>
                  <a:lnTo>
                    <a:pt x="94375" y="922979"/>
                  </a:lnTo>
                  <a:lnTo>
                    <a:pt x="139876" y="972908"/>
                  </a:lnTo>
                  <a:lnTo>
                    <a:pt x="190499" y="990600"/>
                  </a:lnTo>
                  <a:lnTo>
                    <a:pt x="216338" y="986078"/>
                  </a:lnTo>
                  <a:lnTo>
                    <a:pt x="264628" y="951678"/>
                  </a:lnTo>
                  <a:lnTo>
                    <a:pt x="306885" y="887401"/>
                  </a:lnTo>
                  <a:lnTo>
                    <a:pt x="325183" y="845534"/>
                  </a:lnTo>
                  <a:lnTo>
                    <a:pt x="341290" y="797967"/>
                  </a:lnTo>
                  <a:lnTo>
                    <a:pt x="354979" y="745292"/>
                  </a:lnTo>
                  <a:lnTo>
                    <a:pt x="366021" y="688097"/>
                  </a:lnTo>
                  <a:lnTo>
                    <a:pt x="374191" y="626974"/>
                  </a:lnTo>
                  <a:lnTo>
                    <a:pt x="379259" y="562511"/>
                  </a:lnTo>
                  <a:lnTo>
                    <a:pt x="380999" y="495300"/>
                  </a:lnTo>
                  <a:lnTo>
                    <a:pt x="379259" y="428088"/>
                  </a:lnTo>
                  <a:lnTo>
                    <a:pt x="374191" y="363625"/>
                  </a:lnTo>
                  <a:lnTo>
                    <a:pt x="366021" y="302502"/>
                  </a:lnTo>
                  <a:lnTo>
                    <a:pt x="354979" y="245307"/>
                  </a:lnTo>
                  <a:lnTo>
                    <a:pt x="341290" y="192632"/>
                  </a:lnTo>
                  <a:lnTo>
                    <a:pt x="325183" y="145065"/>
                  </a:lnTo>
                  <a:lnTo>
                    <a:pt x="306885" y="103198"/>
                  </a:lnTo>
                  <a:lnTo>
                    <a:pt x="286624" y="67620"/>
                  </a:lnTo>
                  <a:lnTo>
                    <a:pt x="241123" y="17691"/>
                  </a:lnTo>
                  <a:lnTo>
                    <a:pt x="19049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28231" y="1563623"/>
              <a:ext cx="381000" cy="990600"/>
            </a:xfrm>
            <a:custGeom>
              <a:avLst/>
              <a:gdLst/>
              <a:ahLst/>
              <a:cxnLst/>
              <a:rect l="l" t="t" r="r" b="b"/>
              <a:pathLst>
                <a:path w="381000" h="990600">
                  <a:moveTo>
                    <a:pt x="0" y="495300"/>
                  </a:moveTo>
                  <a:lnTo>
                    <a:pt x="1740" y="428088"/>
                  </a:lnTo>
                  <a:lnTo>
                    <a:pt x="6808" y="363625"/>
                  </a:lnTo>
                  <a:lnTo>
                    <a:pt x="14978" y="302502"/>
                  </a:lnTo>
                  <a:lnTo>
                    <a:pt x="26020" y="245307"/>
                  </a:lnTo>
                  <a:lnTo>
                    <a:pt x="39709" y="192632"/>
                  </a:lnTo>
                  <a:lnTo>
                    <a:pt x="55816" y="145065"/>
                  </a:lnTo>
                  <a:lnTo>
                    <a:pt x="74114" y="103198"/>
                  </a:lnTo>
                  <a:lnTo>
                    <a:pt x="94375" y="67620"/>
                  </a:lnTo>
                  <a:lnTo>
                    <a:pt x="139876" y="17691"/>
                  </a:lnTo>
                  <a:lnTo>
                    <a:pt x="190499" y="0"/>
                  </a:lnTo>
                  <a:lnTo>
                    <a:pt x="216338" y="4521"/>
                  </a:lnTo>
                  <a:lnTo>
                    <a:pt x="264628" y="38921"/>
                  </a:lnTo>
                  <a:lnTo>
                    <a:pt x="306885" y="103198"/>
                  </a:lnTo>
                  <a:lnTo>
                    <a:pt x="325183" y="145065"/>
                  </a:lnTo>
                  <a:lnTo>
                    <a:pt x="341290" y="192632"/>
                  </a:lnTo>
                  <a:lnTo>
                    <a:pt x="354979" y="245307"/>
                  </a:lnTo>
                  <a:lnTo>
                    <a:pt x="366021" y="302502"/>
                  </a:lnTo>
                  <a:lnTo>
                    <a:pt x="374191" y="363625"/>
                  </a:lnTo>
                  <a:lnTo>
                    <a:pt x="379259" y="428088"/>
                  </a:lnTo>
                  <a:lnTo>
                    <a:pt x="380999" y="495300"/>
                  </a:lnTo>
                  <a:lnTo>
                    <a:pt x="379259" y="562511"/>
                  </a:lnTo>
                  <a:lnTo>
                    <a:pt x="374191" y="626974"/>
                  </a:lnTo>
                  <a:lnTo>
                    <a:pt x="366021" y="688097"/>
                  </a:lnTo>
                  <a:lnTo>
                    <a:pt x="354979" y="745292"/>
                  </a:lnTo>
                  <a:lnTo>
                    <a:pt x="341290" y="797967"/>
                  </a:lnTo>
                  <a:lnTo>
                    <a:pt x="325183" y="845534"/>
                  </a:lnTo>
                  <a:lnTo>
                    <a:pt x="306885" y="887401"/>
                  </a:lnTo>
                  <a:lnTo>
                    <a:pt x="286624" y="922979"/>
                  </a:lnTo>
                  <a:lnTo>
                    <a:pt x="241123" y="972908"/>
                  </a:lnTo>
                  <a:lnTo>
                    <a:pt x="190499" y="990600"/>
                  </a:lnTo>
                  <a:lnTo>
                    <a:pt x="164661" y="986078"/>
                  </a:lnTo>
                  <a:lnTo>
                    <a:pt x="116371" y="951678"/>
                  </a:lnTo>
                  <a:lnTo>
                    <a:pt x="74114" y="887401"/>
                  </a:lnTo>
                  <a:lnTo>
                    <a:pt x="55816" y="845534"/>
                  </a:lnTo>
                  <a:lnTo>
                    <a:pt x="39709" y="797967"/>
                  </a:lnTo>
                  <a:lnTo>
                    <a:pt x="26020" y="745292"/>
                  </a:lnTo>
                  <a:lnTo>
                    <a:pt x="14978" y="688097"/>
                  </a:lnTo>
                  <a:lnTo>
                    <a:pt x="6808" y="626974"/>
                  </a:lnTo>
                  <a:lnTo>
                    <a:pt x="1740" y="562511"/>
                  </a:lnTo>
                  <a:lnTo>
                    <a:pt x="0" y="495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43599" y="1543811"/>
              <a:ext cx="381000" cy="990600"/>
            </a:xfrm>
            <a:custGeom>
              <a:avLst/>
              <a:gdLst/>
              <a:ahLst/>
              <a:cxnLst/>
              <a:rect l="l" t="t" r="r" b="b"/>
              <a:pathLst>
                <a:path w="381000" h="990600">
                  <a:moveTo>
                    <a:pt x="190500" y="0"/>
                  </a:moveTo>
                  <a:lnTo>
                    <a:pt x="139876" y="17691"/>
                  </a:lnTo>
                  <a:lnTo>
                    <a:pt x="94375" y="67620"/>
                  </a:lnTo>
                  <a:lnTo>
                    <a:pt x="74114" y="103198"/>
                  </a:lnTo>
                  <a:lnTo>
                    <a:pt x="55816" y="145065"/>
                  </a:lnTo>
                  <a:lnTo>
                    <a:pt x="39709" y="192632"/>
                  </a:lnTo>
                  <a:lnTo>
                    <a:pt x="26020" y="245307"/>
                  </a:lnTo>
                  <a:lnTo>
                    <a:pt x="14978" y="302502"/>
                  </a:lnTo>
                  <a:lnTo>
                    <a:pt x="6808" y="363625"/>
                  </a:lnTo>
                  <a:lnTo>
                    <a:pt x="1740" y="428088"/>
                  </a:lnTo>
                  <a:lnTo>
                    <a:pt x="0" y="495300"/>
                  </a:lnTo>
                  <a:lnTo>
                    <a:pt x="1740" y="562511"/>
                  </a:lnTo>
                  <a:lnTo>
                    <a:pt x="6808" y="626974"/>
                  </a:lnTo>
                  <a:lnTo>
                    <a:pt x="14978" y="688097"/>
                  </a:lnTo>
                  <a:lnTo>
                    <a:pt x="26020" y="745292"/>
                  </a:lnTo>
                  <a:lnTo>
                    <a:pt x="39709" y="797967"/>
                  </a:lnTo>
                  <a:lnTo>
                    <a:pt x="55816" y="845534"/>
                  </a:lnTo>
                  <a:lnTo>
                    <a:pt x="74114" y="887401"/>
                  </a:lnTo>
                  <a:lnTo>
                    <a:pt x="94375" y="922979"/>
                  </a:lnTo>
                  <a:lnTo>
                    <a:pt x="139876" y="972908"/>
                  </a:lnTo>
                  <a:lnTo>
                    <a:pt x="190500" y="990600"/>
                  </a:lnTo>
                  <a:lnTo>
                    <a:pt x="216338" y="986078"/>
                  </a:lnTo>
                  <a:lnTo>
                    <a:pt x="264628" y="951678"/>
                  </a:lnTo>
                  <a:lnTo>
                    <a:pt x="306885" y="887401"/>
                  </a:lnTo>
                  <a:lnTo>
                    <a:pt x="325183" y="845534"/>
                  </a:lnTo>
                  <a:lnTo>
                    <a:pt x="341290" y="797967"/>
                  </a:lnTo>
                  <a:lnTo>
                    <a:pt x="354979" y="745292"/>
                  </a:lnTo>
                  <a:lnTo>
                    <a:pt x="366021" y="688097"/>
                  </a:lnTo>
                  <a:lnTo>
                    <a:pt x="374191" y="626974"/>
                  </a:lnTo>
                  <a:lnTo>
                    <a:pt x="379259" y="562511"/>
                  </a:lnTo>
                  <a:lnTo>
                    <a:pt x="381000" y="495300"/>
                  </a:lnTo>
                  <a:lnTo>
                    <a:pt x="379259" y="428088"/>
                  </a:lnTo>
                  <a:lnTo>
                    <a:pt x="374191" y="363625"/>
                  </a:lnTo>
                  <a:lnTo>
                    <a:pt x="366021" y="302502"/>
                  </a:lnTo>
                  <a:lnTo>
                    <a:pt x="354979" y="245307"/>
                  </a:lnTo>
                  <a:lnTo>
                    <a:pt x="341290" y="192632"/>
                  </a:lnTo>
                  <a:lnTo>
                    <a:pt x="325183" y="145065"/>
                  </a:lnTo>
                  <a:lnTo>
                    <a:pt x="306885" y="103198"/>
                  </a:lnTo>
                  <a:lnTo>
                    <a:pt x="286624" y="67620"/>
                  </a:lnTo>
                  <a:lnTo>
                    <a:pt x="241123" y="1769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43599" y="1543811"/>
              <a:ext cx="381000" cy="990600"/>
            </a:xfrm>
            <a:custGeom>
              <a:avLst/>
              <a:gdLst/>
              <a:ahLst/>
              <a:cxnLst/>
              <a:rect l="l" t="t" r="r" b="b"/>
              <a:pathLst>
                <a:path w="381000" h="990600">
                  <a:moveTo>
                    <a:pt x="0" y="495300"/>
                  </a:moveTo>
                  <a:lnTo>
                    <a:pt x="1740" y="428088"/>
                  </a:lnTo>
                  <a:lnTo>
                    <a:pt x="6808" y="363625"/>
                  </a:lnTo>
                  <a:lnTo>
                    <a:pt x="14978" y="302502"/>
                  </a:lnTo>
                  <a:lnTo>
                    <a:pt x="26020" y="245307"/>
                  </a:lnTo>
                  <a:lnTo>
                    <a:pt x="39709" y="192632"/>
                  </a:lnTo>
                  <a:lnTo>
                    <a:pt x="55816" y="145065"/>
                  </a:lnTo>
                  <a:lnTo>
                    <a:pt x="74114" y="103198"/>
                  </a:lnTo>
                  <a:lnTo>
                    <a:pt x="94375" y="67620"/>
                  </a:lnTo>
                  <a:lnTo>
                    <a:pt x="139876" y="17691"/>
                  </a:lnTo>
                  <a:lnTo>
                    <a:pt x="190500" y="0"/>
                  </a:lnTo>
                  <a:lnTo>
                    <a:pt x="216338" y="4521"/>
                  </a:lnTo>
                  <a:lnTo>
                    <a:pt x="264628" y="38921"/>
                  </a:lnTo>
                  <a:lnTo>
                    <a:pt x="306885" y="103198"/>
                  </a:lnTo>
                  <a:lnTo>
                    <a:pt x="325183" y="145065"/>
                  </a:lnTo>
                  <a:lnTo>
                    <a:pt x="341290" y="192632"/>
                  </a:lnTo>
                  <a:lnTo>
                    <a:pt x="354979" y="245307"/>
                  </a:lnTo>
                  <a:lnTo>
                    <a:pt x="366021" y="302502"/>
                  </a:lnTo>
                  <a:lnTo>
                    <a:pt x="374191" y="363625"/>
                  </a:lnTo>
                  <a:lnTo>
                    <a:pt x="379259" y="428088"/>
                  </a:lnTo>
                  <a:lnTo>
                    <a:pt x="381000" y="495300"/>
                  </a:lnTo>
                  <a:lnTo>
                    <a:pt x="379259" y="562511"/>
                  </a:lnTo>
                  <a:lnTo>
                    <a:pt x="374191" y="626974"/>
                  </a:lnTo>
                  <a:lnTo>
                    <a:pt x="366021" y="688097"/>
                  </a:lnTo>
                  <a:lnTo>
                    <a:pt x="354979" y="745292"/>
                  </a:lnTo>
                  <a:lnTo>
                    <a:pt x="341290" y="797967"/>
                  </a:lnTo>
                  <a:lnTo>
                    <a:pt x="325183" y="845534"/>
                  </a:lnTo>
                  <a:lnTo>
                    <a:pt x="306885" y="887401"/>
                  </a:lnTo>
                  <a:lnTo>
                    <a:pt x="286624" y="922979"/>
                  </a:lnTo>
                  <a:lnTo>
                    <a:pt x="241123" y="972908"/>
                  </a:lnTo>
                  <a:lnTo>
                    <a:pt x="190500" y="990600"/>
                  </a:lnTo>
                  <a:lnTo>
                    <a:pt x="164661" y="986078"/>
                  </a:lnTo>
                  <a:lnTo>
                    <a:pt x="116371" y="951678"/>
                  </a:lnTo>
                  <a:lnTo>
                    <a:pt x="74114" y="887401"/>
                  </a:lnTo>
                  <a:lnTo>
                    <a:pt x="55816" y="845534"/>
                  </a:lnTo>
                  <a:lnTo>
                    <a:pt x="39709" y="797967"/>
                  </a:lnTo>
                  <a:lnTo>
                    <a:pt x="26020" y="745292"/>
                  </a:lnTo>
                  <a:lnTo>
                    <a:pt x="14978" y="688097"/>
                  </a:lnTo>
                  <a:lnTo>
                    <a:pt x="6808" y="626974"/>
                  </a:lnTo>
                  <a:lnTo>
                    <a:pt x="1740" y="562511"/>
                  </a:lnTo>
                  <a:lnTo>
                    <a:pt x="0" y="495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51295" y="1816687"/>
            <a:ext cx="7848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i="1" spc="15" dirty="0">
                <a:latin typeface="Times New Roman"/>
                <a:cs typeface="Times New Roman"/>
              </a:rPr>
              <a:t>I </a:t>
            </a:r>
            <a:r>
              <a:rPr sz="3000" spc="25" dirty="0">
                <a:latin typeface="Symbol"/>
                <a:cs typeface="Symbol"/>
              </a:rPr>
              <a:t></a:t>
            </a:r>
            <a:r>
              <a:rPr sz="3000" spc="114" dirty="0">
                <a:latin typeface="Times New Roman"/>
                <a:cs typeface="Times New Roman"/>
              </a:rPr>
              <a:t> </a:t>
            </a:r>
            <a:r>
              <a:rPr sz="4500" spc="22" baseline="-16666" dirty="0">
                <a:latin typeface="Symbol"/>
                <a:cs typeface="Symbol"/>
              </a:rPr>
              <a:t></a:t>
            </a:r>
            <a:endParaRPr sz="4500" baseline="-16666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23609" y="1175131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85751" y="1158730"/>
            <a:ext cx="2312035" cy="152209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734060">
              <a:lnSpc>
                <a:spcPct val="100000"/>
              </a:lnSpc>
              <a:spcBef>
                <a:spcPts val="334"/>
              </a:spcBef>
              <a:tabLst>
                <a:tab pos="1252220" algn="l"/>
                <a:tab pos="1736089" algn="l"/>
              </a:tabLst>
            </a:pPr>
            <a:r>
              <a:rPr sz="3000" b="1" baseline="4166" dirty="0">
                <a:latin typeface="Times New Roman"/>
                <a:cs typeface="Times New Roman"/>
              </a:rPr>
              <a:t>B	</a:t>
            </a:r>
            <a:r>
              <a:rPr sz="2000" b="1" dirty="0">
                <a:latin typeface="Times New Roman"/>
                <a:cs typeface="Times New Roman"/>
              </a:rPr>
              <a:t>C	</a:t>
            </a:r>
            <a:r>
              <a:rPr sz="3000" b="1" baseline="1388" dirty="0">
                <a:latin typeface="Times New Roman"/>
                <a:cs typeface="Times New Roman"/>
              </a:rPr>
              <a:t>D</a:t>
            </a:r>
            <a:endParaRPr sz="3000" baseline="1388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345"/>
              </a:spcBef>
              <a:tabLst>
                <a:tab pos="772795" algn="l"/>
                <a:tab pos="1320165" algn="l"/>
                <a:tab pos="1863725" algn="l"/>
              </a:tabLst>
            </a:pPr>
            <a:r>
              <a:rPr sz="4500" spc="22" baseline="-4629" dirty="0">
                <a:latin typeface="Symbol"/>
                <a:cs typeface="Symbol"/>
              </a:rPr>
              <a:t></a:t>
            </a:r>
            <a:r>
              <a:rPr sz="4500" spc="-615" baseline="-4629" dirty="0">
                <a:latin typeface="Times New Roman"/>
                <a:cs typeface="Times New Roman"/>
              </a:rPr>
              <a:t> </a:t>
            </a:r>
            <a:r>
              <a:rPr sz="3000" spc="25" dirty="0">
                <a:latin typeface="Times New Roman"/>
                <a:cs typeface="Times New Roman"/>
              </a:rPr>
              <a:t>1	2	4	</a:t>
            </a:r>
            <a:r>
              <a:rPr sz="3000" spc="85" dirty="0">
                <a:latin typeface="Times New Roman"/>
                <a:cs typeface="Times New Roman"/>
              </a:rPr>
              <a:t>5</a:t>
            </a:r>
            <a:r>
              <a:rPr sz="4500" spc="127" baseline="-4629" dirty="0">
                <a:latin typeface="Symbol"/>
                <a:cs typeface="Symbol"/>
              </a:rPr>
              <a:t></a:t>
            </a:r>
            <a:endParaRPr sz="4500" baseline="-4629">
              <a:latin typeface="Symbol"/>
              <a:cs typeface="Symbol"/>
            </a:endParaRPr>
          </a:p>
          <a:p>
            <a:pPr marL="63500">
              <a:lnSpc>
                <a:spcPts val="2155"/>
              </a:lnSpc>
              <a:spcBef>
                <a:spcPts val="894"/>
              </a:spcBef>
              <a:tabLst>
                <a:tab pos="767080" algn="l"/>
                <a:tab pos="1320800" algn="l"/>
                <a:tab pos="1868170" algn="l"/>
              </a:tabLst>
            </a:pPr>
            <a:r>
              <a:rPr sz="4500" spc="22" baseline="-12962" dirty="0">
                <a:latin typeface="Symbol"/>
                <a:cs typeface="Symbol"/>
              </a:rPr>
              <a:t></a:t>
            </a:r>
            <a:r>
              <a:rPr sz="4500" spc="-615" baseline="-12962" dirty="0">
                <a:latin typeface="Times New Roman"/>
                <a:cs typeface="Times New Roman"/>
              </a:rPr>
              <a:t> </a:t>
            </a:r>
            <a:r>
              <a:rPr sz="3000" spc="25" dirty="0">
                <a:latin typeface="Times New Roman"/>
                <a:cs typeface="Times New Roman"/>
              </a:rPr>
              <a:t>1	1	3	</a:t>
            </a:r>
            <a:r>
              <a:rPr sz="3000" spc="70" dirty="0">
                <a:latin typeface="Times New Roman"/>
                <a:cs typeface="Times New Roman"/>
              </a:rPr>
              <a:t>4</a:t>
            </a:r>
            <a:r>
              <a:rPr sz="4500" spc="104" baseline="25925" dirty="0">
                <a:latin typeface="Symbol"/>
                <a:cs typeface="Symbol"/>
              </a:rPr>
              <a:t></a:t>
            </a:r>
            <a:endParaRPr sz="4500" baseline="25925">
              <a:latin typeface="Symbol"/>
              <a:cs typeface="Symbol"/>
            </a:endParaRPr>
          </a:p>
          <a:p>
            <a:pPr marR="81280" algn="r">
              <a:lnSpc>
                <a:spcPts val="2155"/>
              </a:lnSpc>
            </a:pPr>
            <a:r>
              <a:rPr sz="3000" spc="15" dirty="0">
                <a:latin typeface="Symbol"/>
                <a:cs typeface="Symbol"/>
              </a:rPr>
              <a:t>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30610" y="1228449"/>
            <a:ext cx="1480820" cy="116776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994"/>
              </a:spcBef>
              <a:tabLst>
                <a:tab pos="565150" algn="l"/>
                <a:tab pos="1109345" algn="l"/>
              </a:tabLst>
            </a:pPr>
            <a:r>
              <a:rPr sz="3000" spc="25" dirty="0">
                <a:latin typeface="Times New Roman"/>
                <a:cs typeface="Times New Roman"/>
              </a:rPr>
              <a:t>2	4	</a:t>
            </a:r>
            <a:r>
              <a:rPr sz="3000" spc="150" dirty="0">
                <a:latin typeface="Times New Roman"/>
                <a:cs typeface="Times New Roman"/>
              </a:rPr>
              <a:t>5</a:t>
            </a:r>
            <a:r>
              <a:rPr sz="4500" spc="22" baseline="-4629" dirty="0">
                <a:latin typeface="Symbol"/>
                <a:cs typeface="Symbol"/>
              </a:rPr>
              <a:t></a:t>
            </a:r>
            <a:endParaRPr sz="4500" baseline="-4629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565785" algn="l"/>
              </a:tabLst>
            </a:pPr>
            <a:r>
              <a:rPr sz="3000" spc="25" dirty="0">
                <a:latin typeface="Times New Roman"/>
                <a:cs typeface="Times New Roman"/>
              </a:rPr>
              <a:t>1	3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1195" y="1621615"/>
            <a:ext cx="102235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i="1" spc="15" dirty="0">
                <a:latin typeface="Times New Roman"/>
                <a:cs typeface="Times New Roman"/>
              </a:rPr>
              <a:t>I </a:t>
            </a:r>
            <a:r>
              <a:rPr sz="3000" spc="25" dirty="0">
                <a:latin typeface="Symbol"/>
                <a:cs typeface="Symbol"/>
              </a:rPr>
              <a:t>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4500" spc="22" baseline="36111" dirty="0">
                <a:latin typeface="Symbol"/>
                <a:cs typeface="Symbol"/>
              </a:rPr>
              <a:t></a:t>
            </a:r>
            <a:r>
              <a:rPr sz="4500" spc="-480" baseline="36111" dirty="0">
                <a:latin typeface="Times New Roman"/>
                <a:cs typeface="Times New Roman"/>
              </a:rPr>
              <a:t> </a:t>
            </a:r>
            <a:r>
              <a:rPr sz="4500" spc="37" baseline="40740" dirty="0">
                <a:latin typeface="Times New Roman"/>
                <a:cs typeface="Times New Roman"/>
              </a:rPr>
              <a:t>1</a:t>
            </a:r>
            <a:endParaRPr sz="4500" baseline="4074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01051" y="1736877"/>
            <a:ext cx="4622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15" dirty="0">
                <a:latin typeface="Symbol"/>
                <a:cs typeface="Symbol"/>
              </a:rPr>
              <a:t></a:t>
            </a:r>
            <a:r>
              <a:rPr sz="3000" spc="-459" dirty="0">
                <a:latin typeface="Times New Roman"/>
                <a:cs typeface="Times New Roman"/>
              </a:rPr>
              <a:t> </a:t>
            </a:r>
            <a:r>
              <a:rPr sz="4500" spc="37" baseline="-25925" dirty="0">
                <a:latin typeface="Times New Roman"/>
                <a:cs typeface="Times New Roman"/>
              </a:rPr>
              <a:t>1</a:t>
            </a:r>
            <a:endParaRPr sz="4500" baseline="-2592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05802" y="1736877"/>
            <a:ext cx="4311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500" spc="104" baseline="-25925" dirty="0">
                <a:latin typeface="Times New Roman"/>
                <a:cs typeface="Times New Roman"/>
              </a:rPr>
              <a:t>4</a:t>
            </a:r>
            <a:r>
              <a:rPr sz="3000" spc="70" dirty="0">
                <a:latin typeface="Symbol"/>
                <a:cs typeface="Symbol"/>
              </a:rPr>
              <a:t>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26451" y="2002861"/>
            <a:ext cx="21850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3110" algn="l"/>
              </a:tabLst>
            </a:pPr>
            <a:r>
              <a:rPr sz="3000" spc="15" dirty="0">
                <a:latin typeface="Symbol"/>
                <a:cs typeface="Symbol"/>
              </a:rPr>
              <a:t></a:t>
            </a:r>
            <a:r>
              <a:rPr sz="3000" spc="15" dirty="0">
                <a:latin typeface="Times New Roman"/>
                <a:cs typeface="Times New Roman"/>
              </a:rPr>
              <a:t>	</a:t>
            </a:r>
            <a:r>
              <a:rPr sz="3000" spc="15" dirty="0">
                <a:latin typeface="Symbol"/>
                <a:cs typeface="Symbol"/>
              </a:rPr>
              <a:t></a:t>
            </a:r>
            <a:endParaRPr sz="30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1140" y="2361789"/>
            <a:ext cx="8759190" cy="38296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Với </a:t>
            </a:r>
            <a:r>
              <a:rPr sz="3200" b="1" dirty="0">
                <a:latin typeface="Times New Roman"/>
                <a:cs typeface="Times New Roman"/>
              </a:rPr>
              <a:t>một tập </a:t>
            </a:r>
            <a:r>
              <a:rPr sz="3200" b="1" spc="5" dirty="0">
                <a:latin typeface="Times New Roman"/>
                <a:cs typeface="Times New Roman"/>
              </a:rPr>
              <a:t>gồm </a:t>
            </a:r>
            <a:r>
              <a:rPr sz="3200" b="1" i="1" dirty="0">
                <a:latin typeface="Times New Roman"/>
                <a:cs typeface="Times New Roman"/>
              </a:rPr>
              <a:t>m </a:t>
            </a:r>
            <a:r>
              <a:rPr sz="3200" b="1" spc="-5" dirty="0">
                <a:latin typeface="Times New Roman"/>
                <a:cs typeface="Times New Roman"/>
              </a:rPr>
              <a:t>đối</a:t>
            </a:r>
            <a:r>
              <a:rPr sz="3200" b="1" spc="-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tượng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Khoảng </a:t>
            </a:r>
            <a:r>
              <a:rPr sz="3200" b="1" dirty="0">
                <a:latin typeface="Times New Roman"/>
                <a:cs typeface="Times New Roman"/>
              </a:rPr>
              <a:t>cách </a:t>
            </a:r>
            <a:r>
              <a:rPr sz="3200" b="1" spc="-5" dirty="0">
                <a:latin typeface="Times New Roman"/>
                <a:cs typeface="Times New Roman"/>
              </a:rPr>
              <a:t>giữa </a:t>
            </a:r>
            <a:r>
              <a:rPr sz="3200" b="1" dirty="0">
                <a:latin typeface="Times New Roman"/>
                <a:cs typeface="Times New Roman"/>
              </a:rPr>
              <a:t>các </a:t>
            </a:r>
            <a:r>
              <a:rPr sz="3200" b="1" spc="-5" dirty="0">
                <a:latin typeface="Times New Roman"/>
                <a:cs typeface="Times New Roman"/>
              </a:rPr>
              <a:t>đối </a:t>
            </a:r>
            <a:r>
              <a:rPr sz="3200" b="1" dirty="0">
                <a:latin typeface="Times New Roman"/>
                <a:cs typeface="Times New Roman"/>
              </a:rPr>
              <a:t>tượng </a:t>
            </a:r>
            <a:r>
              <a:rPr sz="3200" b="1" spc="-5" dirty="0">
                <a:latin typeface="Times New Roman"/>
                <a:cs typeface="Times New Roman"/>
              </a:rPr>
              <a:t>có thể được </a:t>
            </a:r>
            <a:r>
              <a:rPr sz="3200" b="1" dirty="0">
                <a:latin typeface="Times New Roman"/>
                <a:cs typeface="Times New Roman"/>
              </a:rPr>
              <a:t>xác  </a:t>
            </a:r>
            <a:r>
              <a:rPr sz="3200" b="1" spc="-5" dirty="0">
                <a:latin typeface="Times New Roman"/>
                <a:cs typeface="Times New Roman"/>
              </a:rPr>
              <a:t>định như là đại </a:t>
            </a:r>
            <a:r>
              <a:rPr sz="3200" b="1" dirty="0">
                <a:latin typeface="Times New Roman"/>
                <a:cs typeface="Times New Roman"/>
              </a:rPr>
              <a:t>lượng </a:t>
            </a:r>
            <a:r>
              <a:rPr sz="3200" b="1" spc="-5" dirty="0">
                <a:latin typeface="Times New Roman"/>
                <a:cs typeface="Times New Roman"/>
              </a:rPr>
              <a:t>để phân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lớp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Khoảng </a:t>
            </a:r>
            <a:r>
              <a:rPr sz="3200" b="1" spc="5" dirty="0">
                <a:latin typeface="Times New Roman"/>
                <a:cs typeface="Times New Roman"/>
              </a:rPr>
              <a:t>cách </a:t>
            </a:r>
            <a:r>
              <a:rPr sz="3200" b="1" dirty="0">
                <a:latin typeface="Times New Roman"/>
                <a:cs typeface="Times New Roman"/>
              </a:rPr>
              <a:t>lớn </a:t>
            </a:r>
            <a:r>
              <a:rPr sz="3200" b="1" spc="-10" dirty="0">
                <a:latin typeface="Times New Roman"/>
                <a:cs typeface="Times New Roman"/>
              </a:rPr>
              <a:t>nhất ứng </a:t>
            </a:r>
            <a:r>
              <a:rPr sz="3200" b="1" dirty="0">
                <a:latin typeface="Times New Roman"/>
                <a:cs typeface="Times New Roman"/>
              </a:rPr>
              <a:t>với </a:t>
            </a:r>
            <a:r>
              <a:rPr sz="3200" b="1" spc="-10" dirty="0">
                <a:latin typeface="Times New Roman"/>
                <a:cs typeface="Times New Roman"/>
              </a:rPr>
              <a:t>phần </a:t>
            </a:r>
            <a:r>
              <a:rPr sz="3200" b="1" dirty="0">
                <a:latin typeface="Times New Roman"/>
                <a:cs typeface="Times New Roman"/>
              </a:rPr>
              <a:t>tử </a:t>
            </a:r>
            <a:r>
              <a:rPr sz="3200" b="1" spc="-5" dirty="0">
                <a:latin typeface="Times New Roman"/>
                <a:cs typeface="Times New Roman"/>
              </a:rPr>
              <a:t>xa </a:t>
            </a:r>
            <a:r>
              <a:rPr sz="3200" b="1" spc="-10" dirty="0">
                <a:latin typeface="Times New Roman"/>
                <a:cs typeface="Times New Roman"/>
              </a:rPr>
              <a:t>nhất  </a:t>
            </a:r>
            <a:r>
              <a:rPr sz="3200" b="1" dirty="0">
                <a:latin typeface="Times New Roman"/>
                <a:cs typeface="Times New Roman"/>
              </a:rPr>
              <a:t>tạo nên lớp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mới</a:t>
            </a:r>
            <a:endParaRPr sz="320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Sự phân </a:t>
            </a:r>
            <a:r>
              <a:rPr sz="3200" b="1" dirty="0">
                <a:latin typeface="Times New Roman"/>
                <a:cs typeface="Times New Roman"/>
              </a:rPr>
              <a:t>lớp sẽ </a:t>
            </a:r>
            <a:r>
              <a:rPr sz="3200" b="1" spc="-5" dirty="0">
                <a:latin typeface="Times New Roman"/>
                <a:cs typeface="Times New Roman"/>
              </a:rPr>
              <a:t>hình thành dần dần dựa </a:t>
            </a:r>
            <a:r>
              <a:rPr sz="3200" b="1" dirty="0">
                <a:latin typeface="Times New Roman"/>
                <a:cs typeface="Times New Roman"/>
              </a:rPr>
              <a:t>vào việc  tính </a:t>
            </a:r>
            <a:r>
              <a:rPr sz="3200" b="1" spc="-5" dirty="0">
                <a:latin typeface="Times New Roman"/>
                <a:cs typeface="Times New Roman"/>
              </a:rPr>
              <a:t>khoảng </a:t>
            </a:r>
            <a:r>
              <a:rPr sz="3200" b="1" spc="5" dirty="0">
                <a:latin typeface="Times New Roman"/>
                <a:cs typeface="Times New Roman"/>
              </a:rPr>
              <a:t>cách </a:t>
            </a:r>
            <a:r>
              <a:rPr sz="3200" b="1" dirty="0">
                <a:latin typeface="Times New Roman"/>
                <a:cs typeface="Times New Roman"/>
              </a:rPr>
              <a:t>giữa </a:t>
            </a:r>
            <a:r>
              <a:rPr sz="3200" b="1" spc="5" dirty="0">
                <a:latin typeface="Times New Roman"/>
                <a:cs typeface="Times New Roman"/>
              </a:rPr>
              <a:t>các </a:t>
            </a:r>
            <a:r>
              <a:rPr sz="3200" b="1" spc="-5" dirty="0">
                <a:latin typeface="Times New Roman"/>
                <a:cs typeface="Times New Roman"/>
              </a:rPr>
              <a:t>đối </a:t>
            </a:r>
            <a:r>
              <a:rPr sz="3200" b="1" dirty="0">
                <a:latin typeface="Times New Roman"/>
                <a:cs typeface="Times New Roman"/>
              </a:rPr>
              <a:t>tượng và </a:t>
            </a:r>
            <a:r>
              <a:rPr sz="3200" b="1" spc="5" dirty="0">
                <a:latin typeface="Times New Roman"/>
                <a:cs typeface="Times New Roman"/>
              </a:rPr>
              <a:t>các</a:t>
            </a:r>
            <a:r>
              <a:rPr sz="3200" b="1" spc="-1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lớp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3352" y="100076"/>
            <a:ext cx="4304030" cy="98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960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300" b="1" dirty="0">
                <a:solidFill>
                  <a:srgbClr val="FF0000"/>
                </a:solidFill>
                <a:latin typeface="Times New Roman"/>
                <a:cs typeface="Times New Roman"/>
              </a:rPr>
              <a:t>Thuật toán </a:t>
            </a:r>
            <a:r>
              <a:rPr sz="23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khoảng </a:t>
            </a:r>
            <a:r>
              <a:rPr sz="2300" b="1" dirty="0">
                <a:solidFill>
                  <a:srgbClr val="FF0000"/>
                </a:solidFill>
                <a:latin typeface="Times New Roman"/>
                <a:cs typeface="Times New Roman"/>
              </a:rPr>
              <a:t>cách </a:t>
            </a:r>
            <a:r>
              <a:rPr sz="23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lớn</a:t>
            </a:r>
            <a:r>
              <a:rPr sz="23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nhất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1037844"/>
            <a:ext cx="4267200" cy="1517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039" y="100076"/>
            <a:ext cx="8484235" cy="547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004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93700" algn="l"/>
              </a:tabLst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Bước</a:t>
            </a:r>
            <a:r>
              <a:rPr sz="28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1:</a:t>
            </a:r>
            <a:endParaRPr sz="2800">
              <a:latin typeface="Times New Roman"/>
              <a:cs typeface="Times New Roman"/>
            </a:endParaRPr>
          </a:p>
          <a:p>
            <a:pPr marL="622300" marR="71755" lvl="1" indent="-114935">
              <a:lnSpc>
                <a:spcPct val="100000"/>
              </a:lnSpc>
              <a:spcBef>
                <a:spcPts val="680"/>
              </a:spcBef>
              <a:buSzPct val="96428"/>
              <a:buFont typeface="Wingdings"/>
              <a:buChar char=""/>
              <a:tabLst>
                <a:tab pos="79121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Chọn hạt nhân ban </a:t>
            </a:r>
            <a:r>
              <a:rPr sz="2800" b="1" spc="5" dirty="0">
                <a:latin typeface="Times New Roman"/>
                <a:cs typeface="Times New Roman"/>
              </a:rPr>
              <a:t>đầu: </a:t>
            </a:r>
            <a:r>
              <a:rPr sz="2800" b="1" spc="-5" dirty="0">
                <a:latin typeface="Times New Roman"/>
                <a:cs typeface="Times New Roman"/>
              </a:rPr>
              <a:t>X</a:t>
            </a:r>
            <a:r>
              <a:rPr sz="2775" b="1" spc="-7" baseline="-21021" dirty="0">
                <a:latin typeface="Times New Roman"/>
                <a:cs typeface="Times New Roman"/>
              </a:rPr>
              <a:t>i </a:t>
            </a:r>
            <a:r>
              <a:rPr sz="2800" b="0" spc="180" dirty="0">
                <a:latin typeface="Tuffy"/>
                <a:cs typeface="Tuffy"/>
              </a:rPr>
              <a:t>∈ </a:t>
            </a:r>
            <a:r>
              <a:rPr sz="2800" b="1" dirty="0">
                <a:latin typeface="Times New Roman"/>
                <a:cs typeface="Times New Roman"/>
              </a:rPr>
              <a:t>C</a:t>
            </a:r>
            <a:r>
              <a:rPr sz="2775" b="1" baseline="-21021" dirty="0">
                <a:latin typeface="Times New Roman"/>
                <a:cs typeface="Times New Roman"/>
              </a:rPr>
              <a:t>1 </a:t>
            </a:r>
            <a:r>
              <a:rPr sz="2800" b="1" spc="-5" dirty="0">
                <a:latin typeface="Times New Roman"/>
                <a:cs typeface="Times New Roman"/>
              </a:rPr>
              <a:t>là lớp </a:t>
            </a:r>
            <a:r>
              <a:rPr sz="2800" b="1" dirty="0">
                <a:latin typeface="Times New Roman"/>
                <a:cs typeface="Times New Roman"/>
              </a:rPr>
              <a:t>g</a:t>
            </a:r>
            <a:r>
              <a:rPr sz="2775" b="1" baseline="-21021" dirty="0">
                <a:latin typeface="Times New Roman"/>
                <a:cs typeface="Times New Roman"/>
              </a:rPr>
              <a:t>1 </a:t>
            </a:r>
            <a:r>
              <a:rPr sz="2800" b="1" spc="-5" dirty="0">
                <a:latin typeface="Times New Roman"/>
                <a:cs typeface="Times New Roman"/>
              </a:rPr>
              <a:t>với </a:t>
            </a:r>
            <a:r>
              <a:rPr sz="2800" b="1" dirty="0">
                <a:latin typeface="Times New Roman"/>
                <a:cs typeface="Times New Roman"/>
              </a:rPr>
              <a:t>Z</a:t>
            </a:r>
            <a:r>
              <a:rPr sz="2775" b="1" baseline="-21021" dirty="0">
                <a:latin typeface="Times New Roman"/>
                <a:cs typeface="Times New Roman"/>
              </a:rPr>
              <a:t>1 </a:t>
            </a:r>
            <a:r>
              <a:rPr sz="2800" b="1" spc="-5" dirty="0">
                <a:latin typeface="Times New Roman"/>
                <a:cs typeface="Times New Roman"/>
              </a:rPr>
              <a:t>là  phần tử trung tâm (phần tử có khoảng cách trung  bình tới các phần tử </a:t>
            </a:r>
            <a:r>
              <a:rPr sz="2800" b="1" spc="-10" dirty="0">
                <a:latin typeface="Times New Roman"/>
                <a:cs typeface="Times New Roman"/>
              </a:rPr>
              <a:t>khác </a:t>
            </a:r>
            <a:r>
              <a:rPr sz="2800" b="1" spc="-5" dirty="0">
                <a:latin typeface="Times New Roman"/>
                <a:cs typeface="Times New Roman"/>
              </a:rPr>
              <a:t>tron</a:t>
            </a:r>
            <a:r>
              <a:rPr sz="2800" b="1" spc="45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g</a:t>
            </a:r>
            <a:r>
              <a:rPr sz="2775" b="1" spc="15" baseline="-21021" dirty="0">
                <a:latin typeface="Times New Roman"/>
                <a:cs typeface="Times New Roman"/>
              </a:rPr>
              <a:t>1</a:t>
            </a:r>
            <a:r>
              <a:rPr sz="2800" b="1" spc="1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622300" marR="184150" lvl="1" indent="-114935">
              <a:lnSpc>
                <a:spcPct val="100000"/>
              </a:lnSpc>
              <a:spcBef>
                <a:spcPts val="665"/>
              </a:spcBef>
              <a:buSzPct val="96428"/>
              <a:buFont typeface="Wingdings"/>
              <a:buChar char=""/>
              <a:tabLst>
                <a:tab pos="79121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Tính </a:t>
            </a:r>
            <a:r>
              <a:rPr sz="2800" b="1" dirty="0">
                <a:latin typeface="Times New Roman"/>
                <a:cs typeface="Times New Roman"/>
              </a:rPr>
              <a:t>tất </a:t>
            </a:r>
            <a:r>
              <a:rPr sz="2800" b="1" spc="-5" dirty="0">
                <a:latin typeface="Times New Roman"/>
                <a:cs typeface="Times New Roman"/>
              </a:rPr>
              <a:t>cả các </a:t>
            </a:r>
            <a:r>
              <a:rPr sz="2800" b="1" spc="-10" dirty="0">
                <a:latin typeface="Times New Roman"/>
                <a:cs typeface="Times New Roman"/>
              </a:rPr>
              <a:t>khoảng </a:t>
            </a:r>
            <a:r>
              <a:rPr sz="2800" b="1" spc="-5" dirty="0">
                <a:latin typeface="Times New Roman"/>
                <a:cs typeface="Times New Roman"/>
              </a:rPr>
              <a:t>cách </a:t>
            </a:r>
            <a:r>
              <a:rPr sz="2800" b="1" spc="10" dirty="0">
                <a:latin typeface="Times New Roman"/>
                <a:cs typeface="Times New Roman"/>
              </a:rPr>
              <a:t>D</a:t>
            </a:r>
            <a:r>
              <a:rPr sz="2775" b="1" spc="15" baseline="-21021" dirty="0">
                <a:latin typeface="Times New Roman"/>
                <a:cs typeface="Times New Roman"/>
              </a:rPr>
              <a:t>j1 </a:t>
            </a:r>
            <a:r>
              <a:rPr sz="2800" b="1" spc="-5" dirty="0">
                <a:latin typeface="Times New Roman"/>
                <a:cs typeface="Times New Roman"/>
              </a:rPr>
              <a:t>= </a:t>
            </a:r>
            <a:r>
              <a:rPr sz="2800" b="1" dirty="0">
                <a:latin typeface="Times New Roman"/>
                <a:cs typeface="Times New Roman"/>
              </a:rPr>
              <a:t>D(X</a:t>
            </a:r>
            <a:r>
              <a:rPr sz="2775" b="1" baseline="-21021" dirty="0">
                <a:latin typeface="Times New Roman"/>
                <a:cs typeface="Times New Roman"/>
              </a:rPr>
              <a:t>j</a:t>
            </a:r>
            <a:r>
              <a:rPr sz="2800" b="1" dirty="0">
                <a:latin typeface="Times New Roman"/>
                <a:cs typeface="Times New Roman"/>
              </a:rPr>
              <a:t>,Z</a:t>
            </a:r>
            <a:r>
              <a:rPr sz="2775" b="1" baseline="-21021" dirty="0">
                <a:latin typeface="Times New Roman"/>
                <a:cs typeface="Times New Roman"/>
              </a:rPr>
              <a:t>1</a:t>
            </a:r>
            <a:r>
              <a:rPr sz="2800" b="1" dirty="0">
                <a:latin typeface="Times New Roman"/>
                <a:cs typeface="Times New Roman"/>
              </a:rPr>
              <a:t>) </a:t>
            </a:r>
            <a:r>
              <a:rPr sz="2800" b="1" spc="-5" dirty="0">
                <a:latin typeface="Times New Roman"/>
                <a:cs typeface="Times New Roman"/>
              </a:rPr>
              <a:t>với j =  1..m</a:t>
            </a:r>
            <a:endParaRPr sz="2800">
              <a:latin typeface="Times New Roman"/>
              <a:cs typeface="Times New Roman"/>
            </a:endParaRPr>
          </a:p>
          <a:p>
            <a:pPr marL="622300" marR="66040" lvl="1" indent="-114935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79121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Tìm </a:t>
            </a:r>
            <a:r>
              <a:rPr sz="2800" b="1" spc="10" dirty="0">
                <a:latin typeface="Times New Roman"/>
                <a:cs typeface="Times New Roman"/>
              </a:rPr>
              <a:t>D</a:t>
            </a:r>
            <a:r>
              <a:rPr sz="2775" b="1" spc="15" baseline="-21021" dirty="0">
                <a:latin typeface="Times New Roman"/>
                <a:cs typeface="Times New Roman"/>
              </a:rPr>
              <a:t>k1 </a:t>
            </a:r>
            <a:r>
              <a:rPr sz="2800" b="1" spc="-5" dirty="0">
                <a:latin typeface="Times New Roman"/>
                <a:cs typeface="Times New Roman"/>
              </a:rPr>
              <a:t>lớn nhất. </a:t>
            </a:r>
            <a:r>
              <a:rPr sz="2800" b="1" spc="5" dirty="0">
                <a:latin typeface="Times New Roman"/>
                <a:cs typeface="Times New Roman"/>
              </a:rPr>
              <a:t>X</a:t>
            </a:r>
            <a:r>
              <a:rPr sz="2775" b="1" spc="7" baseline="-21021" dirty="0">
                <a:latin typeface="Times New Roman"/>
                <a:cs typeface="Times New Roman"/>
              </a:rPr>
              <a:t>k </a:t>
            </a:r>
            <a:r>
              <a:rPr sz="2800" b="1" spc="-5" dirty="0">
                <a:latin typeface="Times New Roman"/>
                <a:cs typeface="Times New Roman"/>
              </a:rPr>
              <a:t>là </a:t>
            </a:r>
            <a:r>
              <a:rPr sz="2800" b="1" dirty="0">
                <a:latin typeface="Times New Roman"/>
                <a:cs typeface="Times New Roman"/>
              </a:rPr>
              <a:t>phần </a:t>
            </a:r>
            <a:r>
              <a:rPr sz="2800" b="1" spc="-5" dirty="0">
                <a:latin typeface="Times New Roman"/>
                <a:cs typeface="Times New Roman"/>
              </a:rPr>
              <a:t>tử xa </a:t>
            </a:r>
            <a:r>
              <a:rPr sz="2800" b="1" dirty="0">
                <a:latin typeface="Times New Roman"/>
                <a:cs typeface="Times New Roman"/>
              </a:rPr>
              <a:t>nhất </a:t>
            </a:r>
            <a:r>
              <a:rPr sz="2800" b="1" spc="-5" dirty="0">
                <a:latin typeface="Times New Roman"/>
                <a:cs typeface="Times New Roman"/>
              </a:rPr>
              <a:t>của </a:t>
            </a:r>
            <a:r>
              <a:rPr sz="2800" b="1" dirty="0">
                <a:latin typeface="Times New Roman"/>
                <a:cs typeface="Times New Roman"/>
              </a:rPr>
              <a:t>nhóm  </a:t>
            </a:r>
            <a:r>
              <a:rPr sz="2800" b="1" spc="5" dirty="0">
                <a:latin typeface="Times New Roman"/>
                <a:cs typeface="Times New Roman"/>
              </a:rPr>
              <a:t>g</a:t>
            </a:r>
            <a:r>
              <a:rPr sz="2775" b="1" spc="7" baseline="-21021" dirty="0">
                <a:latin typeface="Times New Roman"/>
                <a:cs typeface="Times New Roman"/>
              </a:rPr>
              <a:t>1</a:t>
            </a:r>
            <a:endParaRPr sz="2775" baseline="-21021">
              <a:latin typeface="Times New Roman"/>
              <a:cs typeface="Times New Roman"/>
            </a:endParaRPr>
          </a:p>
          <a:p>
            <a:pPr marL="790575" lvl="1" indent="-283210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"/>
              <a:tabLst>
                <a:tab pos="791210" algn="l"/>
              </a:tabLst>
            </a:pPr>
            <a:r>
              <a:rPr sz="2800" b="1" dirty="0">
                <a:latin typeface="Times New Roman"/>
                <a:cs typeface="Times New Roman"/>
              </a:rPr>
              <a:t>X</a:t>
            </a:r>
            <a:r>
              <a:rPr sz="2775" b="1" baseline="-21021" dirty="0">
                <a:latin typeface="Times New Roman"/>
                <a:cs typeface="Times New Roman"/>
              </a:rPr>
              <a:t>k  </a:t>
            </a:r>
            <a:r>
              <a:rPr sz="2800" b="1" spc="-5" dirty="0">
                <a:latin typeface="Times New Roman"/>
                <a:cs typeface="Times New Roman"/>
              </a:rPr>
              <a:t>trở </a:t>
            </a:r>
            <a:r>
              <a:rPr sz="2800" b="1" dirty="0">
                <a:latin typeface="Times New Roman"/>
                <a:cs typeface="Times New Roman"/>
              </a:rPr>
              <a:t>thành </a:t>
            </a:r>
            <a:r>
              <a:rPr sz="2800" b="1" spc="-5" dirty="0">
                <a:latin typeface="Times New Roman"/>
                <a:cs typeface="Times New Roman"/>
              </a:rPr>
              <a:t>phần tử trung tâm </a:t>
            </a:r>
            <a:r>
              <a:rPr sz="2800" b="1" spc="15" dirty="0">
                <a:latin typeface="Times New Roman"/>
                <a:cs typeface="Times New Roman"/>
              </a:rPr>
              <a:t>Z</a:t>
            </a:r>
            <a:r>
              <a:rPr sz="2775" b="1" spc="22" baseline="-21021" dirty="0">
                <a:latin typeface="Times New Roman"/>
                <a:cs typeface="Times New Roman"/>
              </a:rPr>
              <a:t>2  </a:t>
            </a:r>
            <a:r>
              <a:rPr sz="2800" b="1" spc="-5" dirty="0">
                <a:latin typeface="Times New Roman"/>
                <a:cs typeface="Times New Roman"/>
              </a:rPr>
              <a:t>của lớp mới</a:t>
            </a:r>
            <a:r>
              <a:rPr sz="2800" b="1" spc="-4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g</a:t>
            </a:r>
            <a:r>
              <a:rPr sz="2775" b="1" baseline="-21021" dirty="0">
                <a:latin typeface="Times New Roman"/>
                <a:cs typeface="Times New Roman"/>
              </a:rPr>
              <a:t>2</a:t>
            </a:r>
            <a:r>
              <a:rPr sz="2800" b="1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790575" lvl="1" indent="-283210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79121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Tính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</a:t>
            </a:r>
            <a:r>
              <a:rPr sz="2775" b="1" baseline="-21021" dirty="0">
                <a:latin typeface="Times New Roman"/>
                <a:cs typeface="Times New Roman"/>
              </a:rPr>
              <a:t>1</a:t>
            </a:r>
            <a:r>
              <a:rPr sz="2800" b="1" dirty="0">
                <a:latin typeface="Times New Roman"/>
                <a:cs typeface="Times New Roman"/>
              </a:rPr>
              <a:t>=D</a:t>
            </a:r>
            <a:r>
              <a:rPr sz="2775" b="1" baseline="-21021" dirty="0">
                <a:latin typeface="Times New Roman"/>
                <a:cs typeface="Times New Roman"/>
              </a:rPr>
              <a:t>12</a:t>
            </a:r>
            <a:r>
              <a:rPr sz="2800" b="1" dirty="0">
                <a:latin typeface="Times New Roman"/>
                <a:cs typeface="Times New Roman"/>
              </a:rPr>
              <a:t>=D(Z</a:t>
            </a:r>
            <a:r>
              <a:rPr sz="2775" b="1" baseline="-21021" dirty="0">
                <a:latin typeface="Times New Roman"/>
                <a:cs typeface="Times New Roman"/>
              </a:rPr>
              <a:t>1</a:t>
            </a:r>
            <a:r>
              <a:rPr sz="2800" b="1" dirty="0">
                <a:latin typeface="Times New Roman"/>
                <a:cs typeface="Times New Roman"/>
              </a:rPr>
              <a:t>,Z</a:t>
            </a:r>
            <a:r>
              <a:rPr sz="2775" b="1" baseline="-21021" dirty="0">
                <a:latin typeface="Times New Roman"/>
                <a:cs typeface="Times New Roman"/>
              </a:rPr>
              <a:t>2</a:t>
            </a:r>
            <a:r>
              <a:rPr sz="2800" b="1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740" y="775293"/>
            <a:ext cx="8546465" cy="560832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55"/>
              </a:spcBef>
              <a:buFont typeface="Wingdings"/>
              <a:buChar char=""/>
              <a:tabLst>
                <a:tab pos="381000" algn="l"/>
              </a:tabLst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Bước</a:t>
            </a:r>
            <a:r>
              <a:rPr sz="28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2:</a:t>
            </a:r>
            <a:endParaRPr sz="2800">
              <a:latin typeface="Times New Roman"/>
              <a:cs typeface="Times New Roman"/>
            </a:endParaRPr>
          </a:p>
          <a:p>
            <a:pPr marL="819150" lvl="1" indent="-324485">
              <a:lnSpc>
                <a:spcPct val="100000"/>
              </a:lnSpc>
              <a:spcBef>
                <a:spcPts val="765"/>
              </a:spcBef>
              <a:buSzPct val="96875"/>
              <a:buFont typeface="Wingdings"/>
              <a:buChar char=""/>
              <a:tabLst>
                <a:tab pos="81978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Tính </a:t>
            </a:r>
            <a:r>
              <a:rPr sz="3200" b="1" dirty="0">
                <a:latin typeface="Times New Roman"/>
                <a:cs typeface="Times New Roman"/>
              </a:rPr>
              <a:t>các khoảng </a:t>
            </a:r>
            <a:r>
              <a:rPr sz="3200" b="1" spc="5" dirty="0">
                <a:latin typeface="Times New Roman"/>
                <a:cs typeface="Times New Roman"/>
              </a:rPr>
              <a:t>cách D</a:t>
            </a:r>
            <a:r>
              <a:rPr sz="3150" b="1" spc="7" baseline="-21164" dirty="0">
                <a:latin typeface="Times New Roman"/>
                <a:cs typeface="Times New Roman"/>
              </a:rPr>
              <a:t>j1</a:t>
            </a:r>
            <a:r>
              <a:rPr sz="3200" b="1" spc="5" dirty="0">
                <a:latin typeface="Times New Roman"/>
                <a:cs typeface="Times New Roman"/>
              </a:rPr>
              <a:t>,D</a:t>
            </a:r>
            <a:r>
              <a:rPr sz="3150" b="1" spc="7" baseline="-21164" dirty="0">
                <a:latin typeface="Times New Roman"/>
                <a:cs typeface="Times New Roman"/>
              </a:rPr>
              <a:t>j2 </a:t>
            </a:r>
            <a:r>
              <a:rPr sz="3200" b="1" dirty="0">
                <a:latin typeface="Times New Roman"/>
                <a:cs typeface="Times New Roman"/>
              </a:rPr>
              <a:t>với j =</a:t>
            </a:r>
            <a:r>
              <a:rPr sz="3200" b="1" spc="-36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1..m</a:t>
            </a:r>
            <a:endParaRPr sz="3200">
              <a:latin typeface="Times New Roman"/>
              <a:cs typeface="Times New Roman"/>
            </a:endParaRPr>
          </a:p>
          <a:p>
            <a:pPr marL="819150" lvl="1" indent="-32448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81978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Đặt </a:t>
            </a:r>
            <a:r>
              <a:rPr sz="3200" b="1" spc="10" dirty="0">
                <a:latin typeface="Times New Roman"/>
                <a:cs typeface="Times New Roman"/>
              </a:rPr>
              <a:t>D</a:t>
            </a:r>
            <a:r>
              <a:rPr sz="3150" b="1" spc="15" baseline="-21164" dirty="0">
                <a:latin typeface="Times New Roman"/>
                <a:cs typeface="Times New Roman"/>
              </a:rPr>
              <a:t>k </a:t>
            </a:r>
            <a:r>
              <a:rPr sz="3200" b="1" dirty="0">
                <a:latin typeface="Times New Roman"/>
                <a:cs typeface="Times New Roman"/>
              </a:rPr>
              <a:t>là </a:t>
            </a:r>
            <a:r>
              <a:rPr sz="3200" b="1" spc="-5" dirty="0">
                <a:latin typeface="Times New Roman"/>
                <a:cs typeface="Times New Roman"/>
              </a:rPr>
              <a:t>khoảng </a:t>
            </a:r>
            <a:r>
              <a:rPr sz="3200" b="1" dirty="0">
                <a:latin typeface="Times New Roman"/>
                <a:cs typeface="Times New Roman"/>
              </a:rPr>
              <a:t>cách lớn</a:t>
            </a:r>
            <a:r>
              <a:rPr sz="3200" b="1" spc="-34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nhất</a:t>
            </a:r>
            <a:endParaRPr sz="3200">
              <a:latin typeface="Times New Roman"/>
              <a:cs typeface="Times New Roman"/>
            </a:endParaRPr>
          </a:p>
          <a:p>
            <a:pPr marL="819150" lvl="1" indent="-32448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81978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Điều kiện kết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thúc</a:t>
            </a:r>
            <a:endParaRPr sz="3200">
              <a:latin typeface="Times New Roman"/>
              <a:cs typeface="Times New Roman"/>
            </a:endParaRPr>
          </a:p>
          <a:p>
            <a:pPr marL="1238885" marR="621030" lvl="2" indent="-228600">
              <a:lnSpc>
                <a:spcPct val="100000"/>
              </a:lnSpc>
              <a:spcBef>
                <a:spcPts val="765"/>
              </a:spcBef>
              <a:buSzPct val="96875"/>
              <a:buFont typeface="Wingdings"/>
              <a:buChar char=""/>
              <a:tabLst>
                <a:tab pos="1335405" algn="l"/>
              </a:tabLst>
            </a:pPr>
            <a:r>
              <a:rPr sz="3200" b="1" i="1" dirty="0">
                <a:latin typeface="Times New Roman"/>
                <a:cs typeface="Times New Roman"/>
              </a:rPr>
              <a:t>Nếu </a:t>
            </a:r>
            <a:r>
              <a:rPr sz="3200" b="1" i="1" spc="10" dirty="0">
                <a:latin typeface="Times New Roman"/>
                <a:cs typeface="Times New Roman"/>
              </a:rPr>
              <a:t>D</a:t>
            </a:r>
            <a:r>
              <a:rPr sz="3150" b="1" i="1" spc="15" baseline="-21164" dirty="0">
                <a:latin typeface="Times New Roman"/>
                <a:cs typeface="Times New Roman"/>
              </a:rPr>
              <a:t>k </a:t>
            </a:r>
            <a:r>
              <a:rPr sz="3200" b="1" i="1" dirty="0">
                <a:latin typeface="Times New Roman"/>
                <a:cs typeface="Times New Roman"/>
              </a:rPr>
              <a:t>&lt; </a:t>
            </a:r>
            <a:r>
              <a:rPr sz="3200" b="1" i="1" spc="5" dirty="0">
                <a:latin typeface="Times New Roman"/>
                <a:cs typeface="Times New Roman"/>
              </a:rPr>
              <a:t>θd</a:t>
            </a:r>
            <a:r>
              <a:rPr sz="3150" b="1" i="1" spc="7" baseline="-21164" dirty="0">
                <a:latin typeface="Times New Roman"/>
                <a:cs typeface="Times New Roman"/>
              </a:rPr>
              <a:t>1 </a:t>
            </a:r>
            <a:r>
              <a:rPr sz="3200" b="1" i="1" dirty="0">
                <a:latin typeface="Times New Roman"/>
                <a:cs typeface="Times New Roman"/>
              </a:rPr>
              <a:t>kết </a:t>
            </a:r>
            <a:r>
              <a:rPr sz="3200" b="1" i="1" spc="-5" dirty="0">
                <a:latin typeface="Times New Roman"/>
                <a:cs typeface="Times New Roman"/>
              </a:rPr>
              <a:t>thúc thuật </a:t>
            </a:r>
            <a:r>
              <a:rPr sz="3200" b="1" i="1" dirty="0">
                <a:latin typeface="Times New Roman"/>
                <a:cs typeface="Times New Roman"/>
              </a:rPr>
              <a:t>toán </a:t>
            </a:r>
            <a:r>
              <a:rPr sz="3200" b="1" i="1" spc="-5" dirty="0">
                <a:latin typeface="Times New Roman"/>
                <a:cs typeface="Times New Roman"/>
              </a:rPr>
              <a:t>(phân  </a:t>
            </a:r>
            <a:r>
              <a:rPr sz="3200" b="1" i="1" dirty="0">
                <a:latin typeface="Times New Roman"/>
                <a:cs typeface="Times New Roman"/>
              </a:rPr>
              <a:t>lớp</a:t>
            </a:r>
            <a:r>
              <a:rPr sz="3200" b="1" i="1" spc="-1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xong)</a:t>
            </a:r>
            <a:endParaRPr sz="3200">
              <a:latin typeface="Times New Roman"/>
              <a:cs typeface="Times New Roman"/>
            </a:endParaRPr>
          </a:p>
          <a:p>
            <a:pPr marL="1238885" marR="30480" lvl="2" indent="-2286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1334770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Nếu </a:t>
            </a:r>
            <a:r>
              <a:rPr sz="3200" b="1" i="1" dirty="0">
                <a:latin typeface="Times New Roman"/>
                <a:cs typeface="Times New Roman"/>
              </a:rPr>
              <a:t>không </a:t>
            </a:r>
            <a:r>
              <a:rPr sz="3200" b="1" i="1" spc="-5" dirty="0">
                <a:latin typeface="Times New Roman"/>
                <a:cs typeface="Times New Roman"/>
              </a:rPr>
              <a:t>sẽ </a:t>
            </a:r>
            <a:r>
              <a:rPr sz="3200" b="1" i="1" dirty="0">
                <a:latin typeface="Times New Roman"/>
                <a:cs typeface="Times New Roman"/>
              </a:rPr>
              <a:t>tạo </a:t>
            </a:r>
            <a:r>
              <a:rPr sz="3200" b="1" i="1" spc="-5" dirty="0">
                <a:latin typeface="Times New Roman"/>
                <a:cs typeface="Times New Roman"/>
              </a:rPr>
              <a:t>nên lớp </a:t>
            </a:r>
            <a:r>
              <a:rPr sz="3200" b="1" i="1" spc="15" dirty="0">
                <a:latin typeface="Times New Roman"/>
                <a:cs typeface="Times New Roman"/>
              </a:rPr>
              <a:t>g</a:t>
            </a:r>
            <a:r>
              <a:rPr sz="3150" b="1" i="1" spc="22" baseline="-21164" dirty="0">
                <a:latin typeface="Times New Roman"/>
                <a:cs typeface="Times New Roman"/>
              </a:rPr>
              <a:t>3 </a:t>
            </a:r>
            <a:r>
              <a:rPr sz="3200" b="1" i="1" dirty="0">
                <a:latin typeface="Times New Roman"/>
                <a:cs typeface="Times New Roman"/>
              </a:rPr>
              <a:t>có </a:t>
            </a:r>
            <a:r>
              <a:rPr sz="3200" b="1" i="1" spc="-5" dirty="0">
                <a:latin typeface="Times New Roman"/>
                <a:cs typeface="Times New Roman"/>
              </a:rPr>
              <a:t>Xk </a:t>
            </a:r>
            <a:r>
              <a:rPr sz="3200" b="1" i="1" dirty="0">
                <a:latin typeface="Times New Roman"/>
                <a:cs typeface="Times New Roman"/>
              </a:rPr>
              <a:t>là phần  tử </a:t>
            </a:r>
            <a:r>
              <a:rPr sz="3200" b="1" i="1" spc="-5" dirty="0">
                <a:latin typeface="Times New Roman"/>
                <a:cs typeface="Times New Roman"/>
              </a:rPr>
              <a:t>trung </a:t>
            </a:r>
            <a:r>
              <a:rPr sz="3200" b="1" i="1" dirty="0">
                <a:latin typeface="Times New Roman"/>
                <a:cs typeface="Times New Roman"/>
              </a:rPr>
              <a:t>tâm</a:t>
            </a:r>
            <a:r>
              <a:rPr sz="3200" b="1" i="1" spc="-25" dirty="0">
                <a:latin typeface="Times New Roman"/>
                <a:cs typeface="Times New Roman"/>
              </a:rPr>
              <a:t> </a:t>
            </a:r>
            <a:r>
              <a:rPr sz="3200" b="1" i="1" spc="5" dirty="0">
                <a:latin typeface="Times New Roman"/>
                <a:cs typeface="Times New Roman"/>
              </a:rPr>
              <a:t>Z</a:t>
            </a:r>
            <a:r>
              <a:rPr sz="3150" b="1" i="1" spc="7" baseline="-21164" dirty="0">
                <a:latin typeface="Times New Roman"/>
                <a:cs typeface="Times New Roman"/>
              </a:rPr>
              <a:t>3</a:t>
            </a:r>
            <a:endParaRPr sz="3150" baseline="-21164">
              <a:latin typeface="Times New Roman"/>
              <a:cs typeface="Times New Roman"/>
            </a:endParaRPr>
          </a:p>
          <a:p>
            <a:pPr marL="1334135" lvl="2" indent="-32448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1334770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Tính</a:t>
            </a:r>
            <a:r>
              <a:rPr sz="3200" b="1" i="1" spc="-20" dirty="0">
                <a:latin typeface="Times New Roman"/>
                <a:cs typeface="Times New Roman"/>
              </a:rPr>
              <a:t> </a:t>
            </a:r>
            <a:r>
              <a:rPr sz="3200" b="1" i="1" spc="5" dirty="0">
                <a:latin typeface="Times New Roman"/>
                <a:cs typeface="Times New Roman"/>
              </a:rPr>
              <a:t>d</a:t>
            </a:r>
            <a:r>
              <a:rPr sz="3150" b="1" i="1" spc="7" baseline="-21164" dirty="0">
                <a:latin typeface="Times New Roman"/>
                <a:cs typeface="Times New Roman"/>
              </a:rPr>
              <a:t>3</a:t>
            </a:r>
            <a:r>
              <a:rPr sz="3200" b="1" i="1" spc="5" dirty="0">
                <a:latin typeface="Times New Roman"/>
                <a:cs typeface="Times New Roman"/>
              </a:rPr>
              <a:t>=(D</a:t>
            </a:r>
            <a:r>
              <a:rPr sz="3150" b="1" i="1" spc="7" baseline="-21164" dirty="0">
                <a:latin typeface="Times New Roman"/>
                <a:cs typeface="Times New Roman"/>
              </a:rPr>
              <a:t>12</a:t>
            </a:r>
            <a:r>
              <a:rPr sz="3200" b="1" i="1" spc="5" dirty="0">
                <a:latin typeface="Times New Roman"/>
                <a:cs typeface="Times New Roman"/>
              </a:rPr>
              <a:t>+D</a:t>
            </a:r>
            <a:r>
              <a:rPr sz="3150" b="1" i="1" spc="7" baseline="-21164" dirty="0">
                <a:latin typeface="Times New Roman"/>
                <a:cs typeface="Times New Roman"/>
              </a:rPr>
              <a:t>13</a:t>
            </a:r>
            <a:r>
              <a:rPr sz="3200" b="1" i="1" spc="5" dirty="0">
                <a:latin typeface="Times New Roman"/>
                <a:cs typeface="Times New Roman"/>
              </a:rPr>
              <a:t>+D</a:t>
            </a:r>
            <a:r>
              <a:rPr sz="3150" b="1" i="1" spc="7" baseline="-21164" dirty="0">
                <a:latin typeface="Times New Roman"/>
                <a:cs typeface="Times New Roman"/>
              </a:rPr>
              <a:t>23</a:t>
            </a:r>
            <a:r>
              <a:rPr sz="3200" b="1" i="1" spc="5" dirty="0">
                <a:latin typeface="Times New Roman"/>
                <a:cs typeface="Times New Roman"/>
              </a:rPr>
              <a:t>)/3</a:t>
            </a:r>
            <a:endParaRPr sz="32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8100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Thuật </a:t>
            </a:r>
            <a:r>
              <a:rPr sz="3200" b="1" dirty="0">
                <a:latin typeface="Times New Roman"/>
                <a:cs typeface="Times New Roman"/>
              </a:rPr>
              <a:t>toán lặp </a:t>
            </a:r>
            <a:r>
              <a:rPr sz="3200" b="1" spc="-5" dirty="0">
                <a:latin typeface="Times New Roman"/>
                <a:cs typeface="Times New Roman"/>
              </a:rPr>
              <a:t>đi </a:t>
            </a:r>
            <a:r>
              <a:rPr sz="3200" b="1" dirty="0">
                <a:latin typeface="Times New Roman"/>
                <a:cs typeface="Times New Roman"/>
              </a:rPr>
              <a:t>lặp lại cho đến </a:t>
            </a:r>
            <a:r>
              <a:rPr sz="3200" b="1" spc="-5" dirty="0">
                <a:latin typeface="Times New Roman"/>
                <a:cs typeface="Times New Roman"/>
              </a:rPr>
              <a:t>khi kết</a:t>
            </a:r>
            <a:r>
              <a:rPr sz="3200" b="1" spc="-1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thúc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1499361"/>
            <a:ext cx="8378825" cy="233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"/>
              <a:tabLst>
                <a:tab pos="377190" algn="l"/>
                <a:tab pos="2692400" algn="l"/>
                <a:tab pos="3279140" algn="l"/>
                <a:tab pos="5187315" algn="l"/>
                <a:tab pos="615505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ISO</a:t>
            </a:r>
            <a:r>
              <a:rPr sz="3600" b="1" spc="5" dirty="0">
                <a:latin typeface="Times New Roman"/>
                <a:cs typeface="Times New Roman"/>
              </a:rPr>
              <a:t>D</a:t>
            </a:r>
            <a:r>
              <a:rPr sz="3600" b="1" spc="-5" dirty="0">
                <a:latin typeface="Times New Roman"/>
                <a:cs typeface="Times New Roman"/>
              </a:rPr>
              <a:t>ATA</a:t>
            </a:r>
            <a:r>
              <a:rPr sz="3600" b="1" dirty="0">
                <a:latin typeface="Times New Roman"/>
                <a:cs typeface="Times New Roman"/>
              </a:rPr>
              <a:t>	</a:t>
            </a:r>
            <a:r>
              <a:rPr sz="3600" b="1" spc="-5" dirty="0">
                <a:latin typeface="Times New Roman"/>
                <a:cs typeface="Times New Roman"/>
              </a:rPr>
              <a:t>l</a:t>
            </a:r>
            <a:r>
              <a:rPr sz="3600" b="1" dirty="0">
                <a:latin typeface="Times New Roman"/>
                <a:cs typeface="Times New Roman"/>
              </a:rPr>
              <a:t>à	Iterative	Self	Organizing  Data </a:t>
            </a:r>
            <a:r>
              <a:rPr sz="3600" b="1" spc="-5" dirty="0">
                <a:latin typeface="Times New Roman"/>
                <a:cs typeface="Times New Roman"/>
              </a:rPr>
              <a:t>Analysis</a:t>
            </a:r>
            <a:endParaRPr sz="360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377190" algn="l"/>
                <a:tab pos="1762125" algn="l"/>
                <a:tab pos="2816860" algn="l"/>
                <a:tab pos="3719195" algn="l"/>
                <a:tab pos="5073015" algn="l"/>
                <a:tab pos="5875020" algn="l"/>
                <a:tab pos="7030084" algn="l"/>
                <a:tab pos="7906384" algn="l"/>
              </a:tabLst>
            </a:pPr>
            <a:r>
              <a:rPr sz="3600" b="1" dirty="0">
                <a:latin typeface="Times New Roman"/>
                <a:cs typeface="Times New Roman"/>
              </a:rPr>
              <a:t>Thu</a:t>
            </a:r>
            <a:r>
              <a:rPr sz="3600" b="1" spc="10" dirty="0">
                <a:latin typeface="Times New Roman"/>
                <a:cs typeface="Times New Roman"/>
              </a:rPr>
              <a:t>ậ</a:t>
            </a:r>
            <a:r>
              <a:rPr sz="3600" b="1" dirty="0">
                <a:latin typeface="Times New Roman"/>
                <a:cs typeface="Times New Roman"/>
              </a:rPr>
              <a:t>t	toán	này	tương	</a:t>
            </a:r>
            <a:r>
              <a:rPr sz="3600" b="1" spc="-5" dirty="0">
                <a:latin typeface="Times New Roman"/>
                <a:cs typeface="Times New Roman"/>
              </a:rPr>
              <a:t>đố</a:t>
            </a:r>
            <a:r>
              <a:rPr sz="3600" b="1" dirty="0">
                <a:latin typeface="Times New Roman"/>
                <a:cs typeface="Times New Roman"/>
              </a:rPr>
              <a:t>i	mềm	</a:t>
            </a:r>
            <a:r>
              <a:rPr sz="3600" b="1" spc="-5" dirty="0">
                <a:latin typeface="Times New Roman"/>
                <a:cs typeface="Times New Roman"/>
              </a:rPr>
              <a:t>dẻ</a:t>
            </a:r>
            <a:r>
              <a:rPr sz="3600" b="1" dirty="0">
                <a:latin typeface="Times New Roman"/>
                <a:cs typeface="Times New Roman"/>
              </a:rPr>
              <a:t>o	và  </a:t>
            </a:r>
            <a:r>
              <a:rPr sz="3600" b="1" spc="-5" dirty="0">
                <a:latin typeface="Times New Roman"/>
                <a:cs typeface="Times New Roman"/>
              </a:rPr>
              <a:t>không cố định </a:t>
            </a:r>
            <a:r>
              <a:rPr sz="3600" b="1" dirty="0">
                <a:latin typeface="Times New Roman"/>
                <a:cs typeface="Times New Roman"/>
              </a:rPr>
              <a:t>các lớp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03626" y="784605"/>
            <a:ext cx="293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</a:rPr>
              <a:t>Thuật </a:t>
            </a:r>
            <a:r>
              <a:rPr sz="2400" dirty="0">
                <a:solidFill>
                  <a:srgbClr val="FF0000"/>
                </a:solidFill>
              </a:rPr>
              <a:t>toán</a:t>
            </a:r>
            <a:r>
              <a:rPr sz="2400" spc="-65" dirty="0">
                <a:solidFill>
                  <a:srgbClr val="FF0000"/>
                </a:solidFill>
              </a:rPr>
              <a:t> </a:t>
            </a:r>
            <a:r>
              <a:rPr sz="2400" spc="-5" dirty="0">
                <a:solidFill>
                  <a:srgbClr val="FF0000"/>
                </a:solidFill>
              </a:rPr>
              <a:t>ISODATA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3039" y="0"/>
            <a:ext cx="8836660" cy="635063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2900045">
              <a:lnSpc>
                <a:spcPct val="100000"/>
              </a:lnSpc>
              <a:spcBef>
                <a:spcPts val="1375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1770"/>
              </a:spcBef>
              <a:buFont typeface="Wingdings"/>
              <a:buChar char=""/>
              <a:tabLst>
                <a:tab pos="393700" algn="l"/>
              </a:tabLst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Các</a:t>
            </a:r>
            <a:r>
              <a:rPr sz="28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bước:</a:t>
            </a:r>
            <a:endParaRPr sz="2800">
              <a:latin typeface="Times New Roman"/>
              <a:cs typeface="Times New Roman"/>
            </a:endParaRPr>
          </a:p>
          <a:p>
            <a:pPr marL="622300" marR="47625" lvl="1" indent="-457834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622300" algn="l"/>
                <a:tab pos="622935" algn="l"/>
                <a:tab pos="1393190" algn="l"/>
                <a:tab pos="2268220" algn="l"/>
                <a:tab pos="3185795" algn="l"/>
                <a:tab pos="4240530" algn="l"/>
                <a:tab pos="4975225" algn="l"/>
                <a:tab pos="5653405" algn="l"/>
                <a:tab pos="6289675" algn="l"/>
                <a:tab pos="7026909" algn="l"/>
                <a:tab pos="7668895" algn="l"/>
                <a:tab pos="818832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Lựa	chọn	</a:t>
            </a:r>
            <a:r>
              <a:rPr sz="2800" b="1" dirty="0">
                <a:latin typeface="Times New Roman"/>
                <a:cs typeface="Times New Roman"/>
              </a:rPr>
              <a:t>phâ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h</a:t>
            </a:r>
            <a:r>
              <a:rPr sz="2800" b="1" spc="1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ạch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dự</a:t>
            </a:r>
            <a:r>
              <a:rPr sz="2800" b="1" spc="-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	và</a:t>
            </a:r>
            <a:r>
              <a:rPr sz="2800" b="1" spc="-5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các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5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âm</a:t>
            </a:r>
            <a:r>
              <a:rPr sz="2800" b="1" dirty="0">
                <a:latin typeface="Times New Roman"/>
                <a:cs typeface="Times New Roman"/>
              </a:rPr>
              <a:t>	bấ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	k</a:t>
            </a:r>
            <a:r>
              <a:rPr sz="2800" b="1" spc="-5" dirty="0">
                <a:latin typeface="Times New Roman"/>
                <a:cs typeface="Times New Roman"/>
              </a:rPr>
              <a:t>ỳ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5" dirty="0">
                <a:latin typeface="Times New Roman"/>
                <a:cs typeface="Times New Roman"/>
              </a:rPr>
              <a:t>(</a:t>
            </a:r>
            <a:r>
              <a:rPr sz="2800" b="1" spc="-10" dirty="0">
                <a:latin typeface="Times New Roman"/>
                <a:cs typeface="Times New Roman"/>
              </a:rPr>
              <a:t>k</a:t>
            </a:r>
            <a:r>
              <a:rPr sz="2800" b="1" spc="-20" dirty="0">
                <a:latin typeface="Times New Roman"/>
                <a:cs typeface="Times New Roman"/>
              </a:rPr>
              <a:t>ế</a:t>
            </a:r>
            <a:r>
              <a:rPr sz="2800" b="1" spc="-5" dirty="0">
                <a:latin typeface="Times New Roman"/>
                <a:cs typeface="Times New Roman"/>
              </a:rPr>
              <a:t>t  quả không </a:t>
            </a:r>
            <a:r>
              <a:rPr sz="2800" b="1" dirty="0">
                <a:latin typeface="Times New Roman"/>
                <a:cs typeface="Times New Roman"/>
              </a:rPr>
              <a:t>phụ </a:t>
            </a:r>
            <a:r>
              <a:rPr sz="2800" b="1" spc="-5" dirty="0">
                <a:latin typeface="Times New Roman"/>
                <a:cs typeface="Times New Roman"/>
              </a:rPr>
              <a:t>thuộc vào tâm ban đầu</a:t>
            </a:r>
            <a:r>
              <a:rPr sz="2800" b="1" spc="6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này)</a:t>
            </a:r>
            <a:endParaRPr sz="2800">
              <a:latin typeface="Times New Roman"/>
              <a:cs typeface="Times New Roman"/>
            </a:endParaRPr>
          </a:p>
          <a:p>
            <a:pPr marL="622300" marR="46990" lvl="1" indent="-457834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622300" algn="l"/>
                <a:tab pos="622935" algn="l"/>
                <a:tab pos="1560830" algn="l"/>
                <a:tab pos="2463800" algn="l"/>
                <a:tab pos="3364229" algn="l"/>
                <a:tab pos="4201160" algn="l"/>
                <a:tab pos="4844415" algn="l"/>
                <a:tab pos="5484495" algn="l"/>
                <a:tab pos="6382385" algn="l"/>
                <a:tab pos="7065009" algn="l"/>
                <a:tab pos="7706995" algn="l"/>
                <a:tab pos="818832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Phân	v</a:t>
            </a:r>
            <a:r>
              <a:rPr sz="2800" b="1" dirty="0">
                <a:latin typeface="Times New Roman"/>
                <a:cs typeface="Times New Roman"/>
              </a:rPr>
              <a:t>ù</a:t>
            </a:r>
            <a:r>
              <a:rPr sz="2800" b="1" spc="5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	bằn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c</a:t>
            </a:r>
            <a:r>
              <a:rPr sz="2800" b="1" spc="-5" dirty="0">
                <a:latin typeface="Times New Roman"/>
                <a:cs typeface="Times New Roman"/>
              </a:rPr>
              <a:t>ách</a:t>
            </a:r>
            <a:r>
              <a:rPr sz="2800" b="1" dirty="0">
                <a:latin typeface="Times New Roman"/>
                <a:cs typeface="Times New Roman"/>
              </a:rPr>
              <a:t>	đặ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các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điể</a:t>
            </a:r>
            <a:r>
              <a:rPr sz="2800" b="1" spc="-5" dirty="0">
                <a:latin typeface="Times New Roman"/>
                <a:cs typeface="Times New Roman"/>
              </a:rPr>
              <a:t>m</a:t>
            </a:r>
            <a:r>
              <a:rPr sz="2800" b="1" dirty="0">
                <a:latin typeface="Times New Roman"/>
                <a:cs typeface="Times New Roman"/>
              </a:rPr>
              <a:t>	và</a:t>
            </a:r>
            <a:r>
              <a:rPr sz="2800" b="1" spc="-5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lớp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5" dirty="0">
                <a:latin typeface="Times New Roman"/>
                <a:cs typeface="Times New Roman"/>
              </a:rPr>
              <a:t>c</a:t>
            </a:r>
            <a:r>
              <a:rPr sz="2800" b="1" spc="-5" dirty="0">
                <a:latin typeface="Times New Roman"/>
                <a:cs typeface="Times New Roman"/>
              </a:rPr>
              <a:t>ó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â</a:t>
            </a:r>
            <a:r>
              <a:rPr sz="2800" b="1" spc="-5" dirty="0">
                <a:latin typeface="Times New Roman"/>
                <a:cs typeface="Times New Roman"/>
              </a:rPr>
              <a:t>m  </a:t>
            </a:r>
            <a:r>
              <a:rPr sz="2800" b="1" dirty="0">
                <a:latin typeface="Times New Roman"/>
                <a:cs typeface="Times New Roman"/>
              </a:rPr>
              <a:t>gần nhất </a:t>
            </a:r>
            <a:r>
              <a:rPr sz="2800" b="1" spc="-10" dirty="0">
                <a:latin typeface="Times New Roman"/>
                <a:cs typeface="Times New Roman"/>
              </a:rPr>
              <a:t>dựa </a:t>
            </a:r>
            <a:r>
              <a:rPr sz="2800" b="1" dirty="0">
                <a:latin typeface="Times New Roman"/>
                <a:cs typeface="Times New Roman"/>
              </a:rPr>
              <a:t>vào </a:t>
            </a:r>
            <a:r>
              <a:rPr sz="2800" b="1" spc="-5" dirty="0">
                <a:latin typeface="Times New Roman"/>
                <a:cs typeface="Times New Roman"/>
              </a:rPr>
              <a:t>khoảng</a:t>
            </a:r>
            <a:r>
              <a:rPr sz="2800" b="1" spc="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cách</a:t>
            </a:r>
            <a:endParaRPr sz="2800">
              <a:latin typeface="Times New Roman"/>
              <a:cs typeface="Times New Roman"/>
            </a:endParaRPr>
          </a:p>
          <a:p>
            <a:pPr marL="622300" marR="45720" lvl="1" indent="-457834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622300" algn="l"/>
                <a:tab pos="622935" algn="l"/>
                <a:tab pos="1593215" algn="l"/>
                <a:tab pos="2269490" algn="l"/>
                <a:tab pos="2964815" algn="l"/>
                <a:tab pos="3740785" algn="l"/>
                <a:tab pos="4516755" algn="l"/>
                <a:tab pos="5274310" algn="l"/>
                <a:tab pos="6603365" algn="l"/>
                <a:tab pos="7494905" algn="l"/>
                <a:tab pos="819023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Tách	đôi	lớp	ban	đầu	</a:t>
            </a:r>
            <a:r>
              <a:rPr sz="2800" b="1" spc="-10" dirty="0">
                <a:latin typeface="Times New Roman"/>
                <a:cs typeface="Times New Roman"/>
              </a:rPr>
              <a:t>nế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k</a:t>
            </a:r>
            <a:r>
              <a:rPr sz="2800" b="1" spc="-10" dirty="0">
                <a:latin typeface="Times New Roman"/>
                <a:cs typeface="Times New Roman"/>
              </a:rPr>
              <a:t>h</a:t>
            </a:r>
            <a:r>
              <a:rPr sz="2800" b="1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ả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cách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lớn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hơn  </a:t>
            </a:r>
            <a:r>
              <a:rPr sz="2800" b="1" spc="-5" dirty="0">
                <a:latin typeface="Times New Roman"/>
                <a:cs typeface="Times New Roman"/>
              </a:rPr>
              <a:t>ngưỡng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775" b="1" baseline="-21021" dirty="0">
                <a:latin typeface="Times New Roman"/>
                <a:cs typeface="Times New Roman"/>
              </a:rPr>
              <a:t>1</a:t>
            </a:r>
            <a:endParaRPr sz="2775" baseline="-21021">
              <a:latin typeface="Times New Roman"/>
              <a:cs typeface="Times New Roman"/>
            </a:endParaRPr>
          </a:p>
          <a:p>
            <a:pPr marL="622300" marR="43180" lvl="1" indent="-457834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622300" algn="l"/>
                <a:tab pos="622935" algn="l"/>
                <a:tab pos="217043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Xác</a:t>
            </a:r>
            <a:r>
              <a:rPr sz="2800" b="1" spc="3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định	</a:t>
            </a:r>
            <a:r>
              <a:rPr sz="2800" b="1" dirty="0">
                <a:latin typeface="Times New Roman"/>
                <a:cs typeface="Times New Roman"/>
              </a:rPr>
              <a:t>phân </a:t>
            </a:r>
            <a:r>
              <a:rPr sz="2800" b="1" spc="-5" dirty="0">
                <a:latin typeface="Times New Roman"/>
                <a:cs typeface="Times New Roman"/>
              </a:rPr>
              <a:t>hoạch </a:t>
            </a:r>
            <a:r>
              <a:rPr sz="2800" b="1" spc="-10" dirty="0">
                <a:latin typeface="Times New Roman"/>
                <a:cs typeface="Times New Roman"/>
              </a:rPr>
              <a:t>mới </a:t>
            </a:r>
            <a:r>
              <a:rPr sz="2800" b="1" spc="-5" dirty="0">
                <a:latin typeface="Times New Roman"/>
                <a:cs typeface="Times New Roman"/>
              </a:rPr>
              <a:t>dựa vào </a:t>
            </a:r>
            <a:r>
              <a:rPr sz="2800" b="1" spc="-10" dirty="0">
                <a:latin typeface="Times New Roman"/>
                <a:cs typeface="Times New Roman"/>
              </a:rPr>
              <a:t>các </a:t>
            </a:r>
            <a:r>
              <a:rPr sz="2800" b="1" spc="-5" dirty="0">
                <a:latin typeface="Times New Roman"/>
                <a:cs typeface="Times New Roman"/>
              </a:rPr>
              <a:t>tâm vừa xác  định cho </a:t>
            </a:r>
            <a:r>
              <a:rPr sz="2800" b="1" spc="-10" dirty="0">
                <a:latin typeface="Times New Roman"/>
                <a:cs typeface="Times New Roman"/>
              </a:rPr>
              <a:t>đến khi không có </a:t>
            </a:r>
            <a:r>
              <a:rPr sz="2800" b="1" spc="-5" dirty="0">
                <a:latin typeface="Times New Roman"/>
                <a:cs typeface="Times New Roman"/>
              </a:rPr>
              <a:t>tâm</a:t>
            </a:r>
            <a:r>
              <a:rPr sz="2800" b="1" spc="14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mới</a:t>
            </a:r>
            <a:endParaRPr sz="2800">
              <a:latin typeface="Times New Roman"/>
              <a:cs typeface="Times New Roman"/>
            </a:endParaRPr>
          </a:p>
          <a:p>
            <a:pPr marL="622300" lvl="1" indent="-457834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622300" algn="l"/>
                <a:tab pos="6229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Nhóm các </a:t>
            </a:r>
            <a:r>
              <a:rPr sz="2800" b="1" dirty="0">
                <a:latin typeface="Times New Roman"/>
                <a:cs typeface="Times New Roman"/>
              </a:rPr>
              <a:t>vùng </a:t>
            </a:r>
            <a:r>
              <a:rPr sz="2800" b="1" spc="-5" dirty="0">
                <a:latin typeface="Times New Roman"/>
                <a:cs typeface="Times New Roman"/>
              </a:rPr>
              <a:t>theo ngưỡng</a:t>
            </a:r>
            <a:r>
              <a:rPr sz="2800" b="1" spc="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775" b="1" baseline="-21021" dirty="0">
                <a:latin typeface="Times New Roman"/>
                <a:cs typeface="Times New Roman"/>
              </a:rPr>
              <a:t>2</a:t>
            </a:r>
            <a:endParaRPr sz="2775" baseline="-21021">
              <a:latin typeface="Times New Roman"/>
              <a:cs typeface="Times New Roman"/>
            </a:endParaRPr>
          </a:p>
          <a:p>
            <a:pPr marL="508000" marR="46355" indent="-4572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507365" algn="l"/>
                <a:tab pos="508000" algn="l"/>
                <a:tab pos="1235075" algn="l"/>
                <a:tab pos="1880870" algn="l"/>
                <a:tab pos="2776220" algn="l"/>
                <a:tab pos="3524250" algn="l"/>
                <a:tab pos="4211955" algn="l"/>
                <a:tab pos="4899025" algn="l"/>
                <a:tab pos="5530215" algn="l"/>
                <a:tab pos="6337935" algn="l"/>
                <a:tab pos="7144384" algn="l"/>
                <a:tab pos="785177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Lặp	các	</a:t>
            </a:r>
            <a:r>
              <a:rPr sz="2800" b="1" i="1" spc="5" dirty="0">
                <a:latin typeface="Times New Roman"/>
                <a:cs typeface="Times New Roman"/>
              </a:rPr>
              <a:t>b</a:t>
            </a:r>
            <a:r>
              <a:rPr sz="2800" b="1" i="1" spc="-10" dirty="0">
                <a:latin typeface="Times New Roman"/>
                <a:cs typeface="Times New Roman"/>
              </a:rPr>
              <a:t>ướ</a:t>
            </a:r>
            <a:r>
              <a:rPr sz="2800" b="1" i="1" spc="-5" dirty="0">
                <a:latin typeface="Times New Roman"/>
                <a:cs typeface="Times New Roman"/>
              </a:rPr>
              <a:t>c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trên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cho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đến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5" dirty="0">
                <a:latin typeface="Times New Roman"/>
                <a:cs typeface="Times New Roman"/>
              </a:rPr>
              <a:t>k</a:t>
            </a:r>
            <a:r>
              <a:rPr sz="2800" b="1" i="1" spc="-5" dirty="0">
                <a:latin typeface="Times New Roman"/>
                <a:cs typeface="Times New Roman"/>
              </a:rPr>
              <a:t>hi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th</a:t>
            </a:r>
            <a:r>
              <a:rPr sz="2800" b="1" i="1" spc="5" dirty="0">
                <a:latin typeface="Times New Roman"/>
                <a:cs typeface="Times New Roman"/>
              </a:rPr>
              <a:t>ỏ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mãn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tiêu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c</a:t>
            </a:r>
            <a:r>
              <a:rPr sz="2800" b="1" i="1" dirty="0">
                <a:latin typeface="Times New Roman"/>
                <a:cs typeface="Times New Roman"/>
              </a:rPr>
              <a:t>h</a:t>
            </a:r>
            <a:r>
              <a:rPr sz="2800" b="1" i="1" spc="-10" dirty="0">
                <a:latin typeface="Times New Roman"/>
                <a:cs typeface="Times New Roman"/>
              </a:rPr>
              <a:t>u</a:t>
            </a:r>
            <a:r>
              <a:rPr sz="2800" b="1" i="1" dirty="0">
                <a:latin typeface="Times New Roman"/>
                <a:cs typeface="Times New Roman"/>
              </a:rPr>
              <a:t>ẩ</a:t>
            </a:r>
            <a:r>
              <a:rPr sz="2800" b="1" i="1" spc="-5" dirty="0">
                <a:latin typeface="Times New Roman"/>
                <a:cs typeface="Times New Roman"/>
              </a:rPr>
              <a:t>n  </a:t>
            </a:r>
            <a:r>
              <a:rPr sz="2800" b="1" i="1" dirty="0">
                <a:latin typeface="Times New Roman"/>
                <a:cs typeface="Times New Roman"/>
              </a:rPr>
              <a:t>phân</a:t>
            </a:r>
            <a:r>
              <a:rPr sz="2800" b="1" i="1" spc="-5" dirty="0">
                <a:latin typeface="Times New Roman"/>
                <a:cs typeface="Times New Roman"/>
              </a:rPr>
              <a:t> hoạch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2943" y="783081"/>
            <a:ext cx="8582025" cy="5304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8660">
              <a:lnSpc>
                <a:spcPts val="2975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6.1. Giới thiệu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nhận dạng</a:t>
            </a:r>
            <a:r>
              <a:rPr sz="28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ảnh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ts val="2975"/>
              </a:lnSpc>
              <a:buFont typeface="Wingdings"/>
              <a:buChar char=""/>
              <a:tabLst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Nhận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dạng</a:t>
            </a:r>
            <a:endParaRPr sz="2800">
              <a:latin typeface="Times New Roman"/>
              <a:cs typeface="Times New Roman"/>
            </a:endParaRPr>
          </a:p>
          <a:p>
            <a:pPr marL="752475" lvl="1" indent="-283210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75311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Quá trình phân loại đối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tượng</a:t>
            </a:r>
            <a:endParaRPr sz="2800">
              <a:latin typeface="Times New Roman"/>
              <a:cs typeface="Times New Roman"/>
            </a:endParaRPr>
          </a:p>
          <a:p>
            <a:pPr marL="752475" lvl="1" indent="-283210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"/>
              <a:tabLst>
                <a:tab pos="75311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Đối </a:t>
            </a:r>
            <a:r>
              <a:rPr sz="2800" b="1" spc="-5" dirty="0">
                <a:latin typeface="Times New Roman"/>
                <a:cs typeface="Times New Roman"/>
              </a:rPr>
              <a:t>tượng </a:t>
            </a:r>
            <a:r>
              <a:rPr sz="2800" b="1" spc="-10" dirty="0">
                <a:latin typeface="Times New Roman"/>
                <a:cs typeface="Times New Roman"/>
              </a:rPr>
              <a:t>được </a:t>
            </a:r>
            <a:r>
              <a:rPr sz="2800" b="1" dirty="0">
                <a:latin typeface="Times New Roman"/>
                <a:cs typeface="Times New Roman"/>
              </a:rPr>
              <a:t>biểu </a:t>
            </a:r>
            <a:r>
              <a:rPr sz="2800" b="1" spc="-10" dirty="0">
                <a:latin typeface="Times New Roman"/>
                <a:cs typeface="Times New Roman"/>
              </a:rPr>
              <a:t>diễn </a:t>
            </a:r>
            <a:r>
              <a:rPr sz="2800" b="1" spc="-5" dirty="0">
                <a:latin typeface="Times New Roman"/>
                <a:cs typeface="Times New Roman"/>
              </a:rPr>
              <a:t>theo một mô hình nào</a:t>
            </a:r>
            <a:r>
              <a:rPr sz="2800" b="1" spc="9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đó</a:t>
            </a:r>
            <a:endParaRPr sz="2800">
              <a:latin typeface="Times New Roman"/>
              <a:cs typeface="Times New Roman"/>
            </a:endParaRPr>
          </a:p>
          <a:p>
            <a:pPr marL="583565" marR="5080" lvl="1" indent="-114300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75311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Và gán chúng vào một lớp (tên gọi) </a:t>
            </a:r>
            <a:r>
              <a:rPr sz="2800" b="1" spc="-10" dirty="0">
                <a:latin typeface="Times New Roman"/>
                <a:cs typeface="Times New Roman"/>
              </a:rPr>
              <a:t>dựa </a:t>
            </a:r>
            <a:r>
              <a:rPr sz="2800" b="1" spc="-5" dirty="0">
                <a:latin typeface="Times New Roman"/>
                <a:cs typeface="Times New Roman"/>
              </a:rPr>
              <a:t>theo những  quy luật và </a:t>
            </a:r>
            <a:r>
              <a:rPr sz="2800" b="1" spc="-10" dirty="0">
                <a:latin typeface="Times New Roman"/>
                <a:cs typeface="Times New Roman"/>
              </a:rPr>
              <a:t>các </a:t>
            </a:r>
            <a:r>
              <a:rPr sz="2800" b="1" spc="-5" dirty="0">
                <a:latin typeface="Times New Roman"/>
                <a:cs typeface="Times New Roman"/>
              </a:rPr>
              <a:t>mẫu</a:t>
            </a:r>
            <a:r>
              <a:rPr sz="2800" b="1" spc="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chuẩn.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Ví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dụ:</a:t>
            </a:r>
            <a:endParaRPr sz="2800">
              <a:latin typeface="Times New Roman"/>
              <a:cs typeface="Times New Roman"/>
            </a:endParaRPr>
          </a:p>
          <a:p>
            <a:pPr marL="752475" lvl="1" indent="-283210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75311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Nhận dạng giọng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nói</a:t>
            </a:r>
            <a:endParaRPr sz="2800">
              <a:latin typeface="Times New Roman"/>
              <a:cs typeface="Times New Roman"/>
            </a:endParaRPr>
          </a:p>
          <a:p>
            <a:pPr marL="752475" lvl="1" indent="-283210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75311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Nhận dạng </a:t>
            </a:r>
            <a:r>
              <a:rPr sz="2800" b="1" spc="-10" dirty="0">
                <a:latin typeface="Times New Roman"/>
                <a:cs typeface="Times New Roman"/>
              </a:rPr>
              <a:t>khuôn</a:t>
            </a:r>
            <a:r>
              <a:rPr sz="2800" b="1" spc="5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mặt</a:t>
            </a:r>
            <a:endParaRPr sz="2800">
              <a:latin typeface="Times New Roman"/>
              <a:cs typeface="Times New Roman"/>
            </a:endParaRPr>
          </a:p>
          <a:p>
            <a:pPr marL="752475" lvl="1" indent="-283210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"/>
              <a:tabLst>
                <a:tab pos="75311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Nhận dạng vân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tay</a:t>
            </a:r>
            <a:endParaRPr sz="2800">
              <a:latin typeface="Times New Roman"/>
              <a:cs typeface="Times New Roman"/>
            </a:endParaRPr>
          </a:p>
          <a:p>
            <a:pPr marL="752475" lvl="1" indent="-283210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"/>
              <a:tabLst>
                <a:tab pos="75311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Nhận dạng </a:t>
            </a:r>
            <a:r>
              <a:rPr sz="2800" b="1" spc="-10" dirty="0">
                <a:latin typeface="Times New Roman"/>
                <a:cs typeface="Times New Roman"/>
              </a:rPr>
              <a:t>cảm</a:t>
            </a:r>
            <a:r>
              <a:rPr sz="2800" b="1" spc="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xúc...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624672"/>
            <a:ext cx="8455025" cy="547560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2263140" algn="just">
              <a:lnSpc>
                <a:spcPct val="100000"/>
              </a:lnSpc>
              <a:spcBef>
                <a:spcPts val="1340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Thuật toán K láng</a:t>
            </a:r>
            <a:r>
              <a:rPr sz="28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giềng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Thuật </a:t>
            </a:r>
            <a:r>
              <a:rPr sz="3200" b="1" dirty="0">
                <a:latin typeface="Times New Roman"/>
                <a:cs typeface="Times New Roman"/>
              </a:rPr>
              <a:t>toán </a:t>
            </a:r>
            <a:r>
              <a:rPr sz="3200" b="1" spc="-5" dirty="0">
                <a:latin typeface="Times New Roman"/>
                <a:cs typeface="Times New Roman"/>
              </a:rPr>
              <a:t>này dựa </a:t>
            </a:r>
            <a:r>
              <a:rPr sz="3200" b="1" dirty="0">
                <a:latin typeface="Times New Roman"/>
                <a:cs typeface="Times New Roman"/>
              </a:rPr>
              <a:t>vào vị trí </a:t>
            </a:r>
            <a:r>
              <a:rPr sz="3200" b="1" spc="-5" dirty="0">
                <a:latin typeface="Times New Roman"/>
                <a:cs typeface="Times New Roman"/>
              </a:rPr>
              <a:t>của đối tượng  </a:t>
            </a:r>
            <a:r>
              <a:rPr sz="3200" b="1" spc="5" dirty="0">
                <a:latin typeface="Times New Roman"/>
                <a:cs typeface="Times New Roman"/>
              </a:rPr>
              <a:t>cần xét </a:t>
            </a:r>
            <a:r>
              <a:rPr sz="3200" b="1" spc="-5" dirty="0">
                <a:latin typeface="Times New Roman"/>
                <a:cs typeface="Times New Roman"/>
              </a:rPr>
              <a:t>để </a:t>
            </a:r>
            <a:r>
              <a:rPr sz="3200" b="1" dirty="0">
                <a:latin typeface="Times New Roman"/>
                <a:cs typeface="Times New Roman"/>
              </a:rPr>
              <a:t>xác </a:t>
            </a:r>
            <a:r>
              <a:rPr sz="3200" b="1" spc="-5" dirty="0">
                <a:latin typeface="Times New Roman"/>
                <a:cs typeface="Times New Roman"/>
              </a:rPr>
              <a:t>định </a:t>
            </a:r>
            <a:r>
              <a:rPr sz="3200" b="1" dirty="0">
                <a:latin typeface="Times New Roman"/>
                <a:cs typeface="Times New Roman"/>
              </a:rPr>
              <a:t>lớp </a:t>
            </a:r>
            <a:r>
              <a:rPr sz="3200" b="1" spc="-5" dirty="0">
                <a:latin typeface="Times New Roman"/>
                <a:cs typeface="Times New Roman"/>
              </a:rPr>
              <a:t>đối tượng đó thuộc </a:t>
            </a:r>
            <a:r>
              <a:rPr sz="3200" b="1" spc="5" dirty="0">
                <a:latin typeface="Times New Roman"/>
                <a:cs typeface="Times New Roman"/>
              </a:rPr>
              <a:t>về  </a:t>
            </a:r>
            <a:r>
              <a:rPr sz="3200" b="1" spc="-5" dirty="0">
                <a:latin typeface="Times New Roman"/>
                <a:cs typeface="Times New Roman"/>
              </a:rPr>
              <a:t>là </a:t>
            </a:r>
            <a:r>
              <a:rPr sz="3200" b="1" dirty="0">
                <a:latin typeface="Times New Roman"/>
                <a:cs typeface="Times New Roman"/>
              </a:rPr>
              <a:t>lớp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nào</a:t>
            </a:r>
            <a:endParaRPr sz="3200">
              <a:latin typeface="Times New Roman"/>
              <a:cs typeface="Times New Roman"/>
            </a:endParaRPr>
          </a:p>
          <a:p>
            <a:pPr marL="584200" marR="142240" lvl="1" indent="-1143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dirty="0">
                <a:latin typeface="Times New Roman"/>
                <a:cs typeface="Times New Roman"/>
              </a:rPr>
              <a:t>Các mẫu sẽ </a:t>
            </a:r>
            <a:r>
              <a:rPr sz="3200" b="1" spc="-5" dirty="0">
                <a:latin typeface="Times New Roman"/>
                <a:cs typeface="Times New Roman"/>
              </a:rPr>
              <a:t>được biểu diễn trên không </a:t>
            </a:r>
            <a:r>
              <a:rPr sz="3200" b="1" dirty="0">
                <a:latin typeface="Times New Roman"/>
                <a:cs typeface="Times New Roman"/>
              </a:rPr>
              <a:t>gian  </a:t>
            </a:r>
            <a:r>
              <a:rPr sz="3200" b="1" spc="-5" dirty="0">
                <a:latin typeface="Times New Roman"/>
                <a:cs typeface="Times New Roman"/>
              </a:rPr>
              <a:t>đối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tượng</a:t>
            </a:r>
            <a:endParaRPr sz="3200">
              <a:latin typeface="Times New Roman"/>
              <a:cs typeface="Times New Roman"/>
            </a:endParaRPr>
          </a:p>
          <a:p>
            <a:pPr marL="793750" lvl="1" indent="-32448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dirty="0">
                <a:latin typeface="Times New Roman"/>
                <a:cs typeface="Times New Roman"/>
              </a:rPr>
              <a:t>Mỗi </a:t>
            </a:r>
            <a:r>
              <a:rPr sz="3200" b="1" spc="-5" dirty="0">
                <a:latin typeface="Times New Roman"/>
                <a:cs typeface="Times New Roman"/>
              </a:rPr>
              <a:t>đối tượng </a:t>
            </a:r>
            <a:r>
              <a:rPr sz="3200" b="1" dirty="0">
                <a:latin typeface="Times New Roman"/>
                <a:cs typeface="Times New Roman"/>
              </a:rPr>
              <a:t>cần xác </a:t>
            </a:r>
            <a:r>
              <a:rPr sz="3200" b="1" spc="-5" dirty="0">
                <a:latin typeface="Times New Roman"/>
                <a:cs typeface="Times New Roman"/>
              </a:rPr>
              <a:t>định </a:t>
            </a:r>
            <a:r>
              <a:rPr sz="3200" b="1" dirty="0">
                <a:latin typeface="Times New Roman"/>
                <a:cs typeface="Times New Roman"/>
              </a:rPr>
              <a:t>lớp </a:t>
            </a:r>
            <a:r>
              <a:rPr sz="3200" b="1" spc="-5" dirty="0">
                <a:latin typeface="Times New Roman"/>
                <a:cs typeface="Times New Roman"/>
              </a:rPr>
              <a:t>sẽ </a:t>
            </a:r>
            <a:r>
              <a:rPr sz="3200" b="1" dirty="0">
                <a:latin typeface="Times New Roman"/>
                <a:cs typeface="Times New Roman"/>
              </a:rPr>
              <a:t>tìm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k</a:t>
            </a:r>
            <a:endParaRPr sz="32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</a:pPr>
            <a:r>
              <a:rPr sz="3200" b="1" dirty="0">
                <a:latin typeface="Times New Roman"/>
                <a:cs typeface="Times New Roman"/>
              </a:rPr>
              <a:t>mẫu gần </a:t>
            </a:r>
            <a:r>
              <a:rPr sz="3200" b="1" spc="-5" dirty="0">
                <a:latin typeface="Times New Roman"/>
                <a:cs typeface="Times New Roman"/>
              </a:rPr>
              <a:t>nhất </a:t>
            </a:r>
            <a:r>
              <a:rPr sz="3200" b="1" dirty="0">
                <a:latin typeface="Times New Roman"/>
                <a:cs typeface="Times New Roman"/>
              </a:rPr>
              <a:t>xung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quanh</a:t>
            </a:r>
            <a:endParaRPr sz="3200">
              <a:latin typeface="Times New Roman"/>
              <a:cs typeface="Times New Roman"/>
            </a:endParaRPr>
          </a:p>
          <a:p>
            <a:pPr marL="584200" marR="584200" lvl="1" indent="-1143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Đối tượng đầu </a:t>
            </a:r>
            <a:r>
              <a:rPr sz="3200" b="1" dirty="0">
                <a:latin typeface="Times New Roman"/>
                <a:cs typeface="Times New Roman"/>
              </a:rPr>
              <a:t>vào </a:t>
            </a:r>
            <a:r>
              <a:rPr sz="3200" b="1" spc="-5" dirty="0">
                <a:latin typeface="Times New Roman"/>
                <a:cs typeface="Times New Roman"/>
              </a:rPr>
              <a:t>này sẽ thuộc </a:t>
            </a:r>
            <a:r>
              <a:rPr sz="3200" b="1" dirty="0">
                <a:latin typeface="Times New Roman"/>
                <a:cs typeface="Times New Roman"/>
              </a:rPr>
              <a:t>lớp có </a:t>
            </a:r>
            <a:r>
              <a:rPr sz="3200" b="1" spc="-5" dirty="0">
                <a:latin typeface="Times New Roman"/>
                <a:cs typeface="Times New Roman"/>
              </a:rPr>
              <a:t>số  </a:t>
            </a:r>
            <a:r>
              <a:rPr sz="3200" b="1" dirty="0">
                <a:latin typeface="Times New Roman"/>
                <a:cs typeface="Times New Roman"/>
              </a:rPr>
              <a:t>lượng lớn </a:t>
            </a:r>
            <a:r>
              <a:rPr sz="3200" b="1" spc="-5" dirty="0">
                <a:latin typeface="Times New Roman"/>
                <a:cs typeface="Times New Roman"/>
              </a:rPr>
              <a:t>nhất </a:t>
            </a:r>
            <a:r>
              <a:rPr sz="3200" b="1" dirty="0">
                <a:latin typeface="Times New Roman"/>
                <a:cs typeface="Times New Roman"/>
              </a:rPr>
              <a:t>trong </a:t>
            </a:r>
            <a:r>
              <a:rPr sz="3200" b="1" spc="-5" dirty="0">
                <a:latin typeface="Times New Roman"/>
                <a:cs typeface="Times New Roman"/>
              </a:rPr>
              <a:t>số </a:t>
            </a:r>
            <a:r>
              <a:rPr sz="3200" b="1" i="1" dirty="0">
                <a:latin typeface="Times New Roman"/>
                <a:cs typeface="Times New Roman"/>
              </a:rPr>
              <a:t>k </a:t>
            </a:r>
            <a:r>
              <a:rPr sz="3200" b="1" dirty="0">
                <a:latin typeface="Times New Roman"/>
                <a:cs typeface="Times New Roman"/>
              </a:rPr>
              <a:t>láng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giềng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856234"/>
            <a:ext cx="8302625" cy="518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Vì </a:t>
            </a:r>
            <a:r>
              <a:rPr sz="3600" b="1" dirty="0">
                <a:latin typeface="Times New Roman"/>
                <a:cs typeface="Times New Roman"/>
              </a:rPr>
              <a:t>thuật toán chọn số </a:t>
            </a:r>
            <a:r>
              <a:rPr sz="3600" b="1" spc="-5" dirty="0">
                <a:latin typeface="Times New Roman"/>
                <a:cs typeface="Times New Roman"/>
              </a:rPr>
              <a:t>đông </a:t>
            </a:r>
            <a:r>
              <a:rPr sz="3600" b="1" dirty="0">
                <a:latin typeface="Times New Roman"/>
                <a:cs typeface="Times New Roman"/>
              </a:rPr>
              <a:t>để </a:t>
            </a:r>
            <a:r>
              <a:rPr sz="3600" b="1" spc="-5" dirty="0">
                <a:latin typeface="Times New Roman"/>
                <a:cs typeface="Times New Roman"/>
              </a:rPr>
              <a:t>quyết  định </a:t>
            </a:r>
            <a:r>
              <a:rPr sz="3600" b="1" dirty="0">
                <a:latin typeface="Times New Roman"/>
                <a:cs typeface="Times New Roman"/>
              </a:rPr>
              <a:t>việc phân lớp nên thông thường  lớp lớn </a:t>
            </a:r>
            <a:r>
              <a:rPr sz="3600" b="1" spc="-5" dirty="0">
                <a:latin typeface="Times New Roman"/>
                <a:cs typeface="Times New Roman"/>
              </a:rPr>
              <a:t>nhất trong </a:t>
            </a:r>
            <a:r>
              <a:rPr sz="3600" b="1" dirty="0">
                <a:latin typeface="Times New Roman"/>
                <a:cs typeface="Times New Roman"/>
              </a:rPr>
              <a:t>tập mẫu thường </a:t>
            </a:r>
            <a:r>
              <a:rPr sz="3600" b="1" spc="-5" dirty="0">
                <a:latin typeface="Times New Roman"/>
                <a:cs typeface="Times New Roman"/>
              </a:rPr>
              <a:t>có  xu hướng </a:t>
            </a:r>
            <a:r>
              <a:rPr sz="3600" b="1" dirty="0">
                <a:latin typeface="Times New Roman"/>
                <a:cs typeface="Times New Roman"/>
              </a:rPr>
              <a:t>thống</a:t>
            </a:r>
            <a:r>
              <a:rPr sz="3600" b="1" spc="-1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trị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525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ct val="100000"/>
              </a:lnSpc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dirty="0">
                <a:latin typeface="Times New Roman"/>
                <a:cs typeface="Times New Roman"/>
              </a:rPr>
              <a:t>Để làm giảm việc này </a:t>
            </a:r>
            <a:r>
              <a:rPr sz="3600" b="1" spc="-5" dirty="0">
                <a:latin typeface="Times New Roman"/>
                <a:cs typeface="Times New Roman"/>
              </a:rPr>
              <a:t>thì </a:t>
            </a:r>
            <a:r>
              <a:rPr sz="3600" b="1" dirty="0">
                <a:latin typeface="Times New Roman"/>
                <a:cs typeface="Times New Roman"/>
              </a:rPr>
              <a:t>trọng số </a:t>
            </a:r>
            <a:r>
              <a:rPr sz="3600" b="1" spc="-5" dirty="0">
                <a:latin typeface="Times New Roman"/>
                <a:cs typeface="Times New Roman"/>
              </a:rPr>
              <a:t>liên  </a:t>
            </a:r>
            <a:r>
              <a:rPr sz="3600" b="1" dirty="0">
                <a:latin typeface="Times New Roman"/>
                <a:cs typeface="Times New Roman"/>
              </a:rPr>
              <a:t>quan </a:t>
            </a:r>
            <a:r>
              <a:rPr sz="3600" b="1" spc="-5" dirty="0">
                <a:latin typeface="Times New Roman"/>
                <a:cs typeface="Times New Roman"/>
              </a:rPr>
              <a:t>đến khoảng </a:t>
            </a:r>
            <a:r>
              <a:rPr sz="3600" b="1" dirty="0">
                <a:latin typeface="Times New Roman"/>
                <a:cs typeface="Times New Roman"/>
              </a:rPr>
              <a:t>cách </a:t>
            </a:r>
            <a:r>
              <a:rPr sz="3600" b="1" spc="-5" dirty="0">
                <a:latin typeface="Times New Roman"/>
                <a:cs typeface="Times New Roman"/>
              </a:rPr>
              <a:t>có </a:t>
            </a:r>
            <a:r>
              <a:rPr sz="3600" b="1" dirty="0">
                <a:latin typeface="Times New Roman"/>
                <a:cs typeface="Times New Roman"/>
              </a:rPr>
              <a:t>thể </a:t>
            </a:r>
            <a:r>
              <a:rPr sz="3600" b="1" spc="-5" dirty="0">
                <a:latin typeface="Times New Roman"/>
                <a:cs typeface="Times New Roman"/>
              </a:rPr>
              <a:t>được </a:t>
            </a:r>
            <a:r>
              <a:rPr sz="3600" b="1" dirty="0">
                <a:latin typeface="Times New Roman"/>
                <a:cs typeface="Times New Roman"/>
              </a:rPr>
              <a:t>thêm  vào, và mẫu càng xa sẽ </a:t>
            </a:r>
            <a:r>
              <a:rPr sz="3600" b="1" spc="-5" dirty="0">
                <a:latin typeface="Times New Roman"/>
                <a:cs typeface="Times New Roman"/>
              </a:rPr>
              <a:t>có </a:t>
            </a:r>
            <a:r>
              <a:rPr sz="3600" b="1" dirty="0">
                <a:latin typeface="Times New Roman"/>
                <a:cs typeface="Times New Roman"/>
              </a:rPr>
              <a:t>ảnh </a:t>
            </a:r>
            <a:r>
              <a:rPr sz="3600" b="1" spc="-5" dirty="0">
                <a:latin typeface="Times New Roman"/>
                <a:cs typeface="Times New Roman"/>
              </a:rPr>
              <a:t>hưởng ít  hơn so </a:t>
            </a:r>
            <a:r>
              <a:rPr sz="3600" b="1" dirty="0">
                <a:latin typeface="Times New Roman"/>
                <a:cs typeface="Times New Roman"/>
              </a:rPr>
              <a:t>với mẫu ở</a:t>
            </a:r>
            <a:r>
              <a:rPr sz="3600" b="1" spc="-3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gần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390852"/>
            <a:ext cx="8303259" cy="4709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Ngoài </a:t>
            </a:r>
            <a:r>
              <a:rPr sz="3200" b="1" spc="-5" dirty="0">
                <a:latin typeface="Times New Roman"/>
                <a:cs typeface="Times New Roman"/>
              </a:rPr>
              <a:t>cách biểu diễn </a:t>
            </a:r>
            <a:r>
              <a:rPr sz="3200" b="1" spc="-10" dirty="0">
                <a:latin typeface="Times New Roman"/>
                <a:cs typeface="Times New Roman"/>
              </a:rPr>
              <a:t>định </a:t>
            </a:r>
            <a:r>
              <a:rPr sz="3200" b="1" dirty="0">
                <a:latin typeface="Times New Roman"/>
                <a:cs typeface="Times New Roman"/>
              </a:rPr>
              <a:t>lượng thì còn </a:t>
            </a:r>
            <a:r>
              <a:rPr sz="3200" b="1" spc="-5" dirty="0">
                <a:latin typeface="Times New Roman"/>
                <a:cs typeface="Times New Roman"/>
              </a:rPr>
              <a:t>tồn  </a:t>
            </a:r>
            <a:r>
              <a:rPr sz="3200" b="1" dirty="0">
                <a:latin typeface="Times New Roman"/>
                <a:cs typeface="Times New Roman"/>
              </a:rPr>
              <a:t>tại </a:t>
            </a:r>
            <a:r>
              <a:rPr sz="3200" b="1" spc="-5" dirty="0">
                <a:latin typeface="Times New Roman"/>
                <a:cs typeface="Times New Roman"/>
              </a:rPr>
              <a:t>kiểu đối </a:t>
            </a:r>
            <a:r>
              <a:rPr sz="3200" b="1" dirty="0">
                <a:latin typeface="Times New Roman"/>
                <a:cs typeface="Times New Roman"/>
              </a:rPr>
              <a:t>tượng </a:t>
            </a:r>
            <a:r>
              <a:rPr sz="3200" b="1" spc="-5" dirty="0">
                <a:latin typeface="Times New Roman"/>
                <a:cs typeface="Times New Roman"/>
              </a:rPr>
              <a:t>định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tính</a:t>
            </a:r>
            <a:endParaRPr sz="3200">
              <a:latin typeface="Times New Roman"/>
              <a:cs typeface="Times New Roman"/>
            </a:endParaRPr>
          </a:p>
          <a:p>
            <a:pPr marL="355600" marR="7620" indent="-34353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Ví </a:t>
            </a:r>
            <a:r>
              <a:rPr sz="3200" b="1" spc="-5" dirty="0">
                <a:latin typeface="Times New Roman"/>
                <a:cs typeface="Times New Roman"/>
              </a:rPr>
              <a:t>dụ mối quan hệ </a:t>
            </a:r>
            <a:r>
              <a:rPr sz="3200" b="1" dirty="0">
                <a:latin typeface="Times New Roman"/>
                <a:cs typeface="Times New Roman"/>
              </a:rPr>
              <a:t>giữa </a:t>
            </a:r>
            <a:r>
              <a:rPr sz="3200" b="1" spc="5" dirty="0">
                <a:latin typeface="Times New Roman"/>
                <a:cs typeface="Times New Roman"/>
              </a:rPr>
              <a:t>các </a:t>
            </a:r>
            <a:r>
              <a:rPr sz="3200" b="1" spc="-5" dirty="0">
                <a:latin typeface="Times New Roman"/>
                <a:cs typeface="Times New Roman"/>
              </a:rPr>
              <a:t>đối tượng hoặc  dạng </a:t>
            </a:r>
            <a:r>
              <a:rPr sz="3200" b="1" dirty="0">
                <a:latin typeface="Times New Roman"/>
                <a:cs typeface="Times New Roman"/>
              </a:rPr>
              <a:t>của </a:t>
            </a:r>
            <a:r>
              <a:rPr sz="3200" b="1" spc="-5" dirty="0">
                <a:latin typeface="Times New Roman"/>
                <a:cs typeface="Times New Roman"/>
              </a:rPr>
              <a:t>đối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tượng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Giả sử </a:t>
            </a:r>
            <a:r>
              <a:rPr sz="3200" b="1" spc="-5" dirty="0">
                <a:latin typeface="Times New Roman"/>
                <a:cs typeface="Times New Roman"/>
              </a:rPr>
              <a:t>đối tượng có </a:t>
            </a:r>
            <a:r>
              <a:rPr sz="3200" b="1" dirty="0">
                <a:latin typeface="Times New Roman"/>
                <a:cs typeface="Times New Roman"/>
              </a:rPr>
              <a:t>thể </a:t>
            </a:r>
            <a:r>
              <a:rPr sz="3200" b="1" spc="-5" dirty="0">
                <a:latin typeface="Times New Roman"/>
                <a:cs typeface="Times New Roman"/>
              </a:rPr>
              <a:t>được biểu diễn bởi  </a:t>
            </a:r>
            <a:r>
              <a:rPr sz="3200" b="1" dirty="0">
                <a:latin typeface="Times New Roman"/>
                <a:cs typeface="Times New Roman"/>
              </a:rPr>
              <a:t>một </a:t>
            </a:r>
            <a:r>
              <a:rPr sz="3200" b="1" spc="-5" dirty="0">
                <a:latin typeface="Times New Roman"/>
                <a:cs typeface="Times New Roman"/>
              </a:rPr>
              <a:t>chuỗi ký </a:t>
            </a:r>
            <a:r>
              <a:rPr sz="3200" b="1" dirty="0">
                <a:latin typeface="Times New Roman"/>
                <a:cs typeface="Times New Roman"/>
              </a:rPr>
              <a:t>tự và </a:t>
            </a:r>
            <a:r>
              <a:rPr sz="3200" b="1" spc="-5" dirty="0">
                <a:latin typeface="Times New Roman"/>
                <a:cs typeface="Times New Roman"/>
              </a:rPr>
              <a:t>mỗi </a:t>
            </a:r>
            <a:r>
              <a:rPr sz="3200" b="1" spc="-10" dirty="0">
                <a:latin typeface="Times New Roman"/>
                <a:cs typeface="Times New Roman"/>
              </a:rPr>
              <a:t>ký </a:t>
            </a:r>
            <a:r>
              <a:rPr sz="3200" b="1" dirty="0">
                <a:latin typeface="Times New Roman"/>
                <a:cs typeface="Times New Roman"/>
              </a:rPr>
              <a:t>tự sẽ </a:t>
            </a:r>
            <a:r>
              <a:rPr sz="3200" b="1" spc="-5" dirty="0">
                <a:latin typeface="Times New Roman"/>
                <a:cs typeface="Times New Roman"/>
              </a:rPr>
              <a:t>thể </a:t>
            </a:r>
            <a:r>
              <a:rPr sz="3200" b="1" spc="-10" dirty="0">
                <a:latin typeface="Times New Roman"/>
                <a:cs typeface="Times New Roman"/>
              </a:rPr>
              <a:t>hiện </a:t>
            </a:r>
            <a:r>
              <a:rPr sz="3200" b="1" spc="-5" dirty="0">
                <a:latin typeface="Times New Roman"/>
                <a:cs typeface="Times New Roman"/>
              </a:rPr>
              <a:t>một  đặc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tính</a:t>
            </a:r>
            <a:endParaRPr sz="32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Hàm </a:t>
            </a:r>
            <a:r>
              <a:rPr sz="3200" b="1" spc="-5" dirty="0">
                <a:latin typeface="Times New Roman"/>
                <a:cs typeface="Times New Roman"/>
              </a:rPr>
              <a:t>phân biệt </a:t>
            </a:r>
            <a:r>
              <a:rPr sz="3200" b="1" spc="-10" dirty="0">
                <a:latin typeface="Times New Roman"/>
                <a:cs typeface="Times New Roman"/>
              </a:rPr>
              <a:t>sẽ là </a:t>
            </a:r>
            <a:r>
              <a:rPr sz="3200" b="1" spc="-5" dirty="0">
                <a:latin typeface="Times New Roman"/>
                <a:cs typeface="Times New Roman"/>
              </a:rPr>
              <a:t>hàm </a:t>
            </a:r>
            <a:r>
              <a:rPr sz="3200" b="1" dirty="0">
                <a:latin typeface="Times New Roman"/>
                <a:cs typeface="Times New Roman"/>
              </a:rPr>
              <a:t>logic </a:t>
            </a:r>
            <a:r>
              <a:rPr sz="3200" b="1" spc="-10" dirty="0">
                <a:latin typeface="Times New Roman"/>
                <a:cs typeface="Times New Roman"/>
              </a:rPr>
              <a:t>nhận </a:t>
            </a:r>
            <a:r>
              <a:rPr sz="3200" b="1" spc="-5" dirty="0">
                <a:latin typeface="Times New Roman"/>
                <a:cs typeface="Times New Roman"/>
              </a:rPr>
              <a:t>diện </a:t>
            </a:r>
            <a:r>
              <a:rPr sz="3200" b="1" dirty="0">
                <a:latin typeface="Times New Roman"/>
                <a:cs typeface="Times New Roman"/>
              </a:rPr>
              <a:t>các  từ có cùng </a:t>
            </a:r>
            <a:r>
              <a:rPr sz="3200" b="1" spc="-5" dirty="0">
                <a:latin typeface="Times New Roman"/>
                <a:cs typeface="Times New Roman"/>
              </a:rPr>
              <a:t>độ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dài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27301" y="781557"/>
            <a:ext cx="50901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0000"/>
                </a:solidFill>
              </a:rPr>
              <a:t>Nhận dạng dựa </a:t>
            </a:r>
            <a:r>
              <a:rPr sz="3200" dirty="0">
                <a:solidFill>
                  <a:srgbClr val="FF0000"/>
                </a:solidFill>
              </a:rPr>
              <a:t>theo </a:t>
            </a:r>
            <a:r>
              <a:rPr sz="3200" spc="5" dirty="0">
                <a:solidFill>
                  <a:srgbClr val="FF0000"/>
                </a:solidFill>
              </a:rPr>
              <a:t>cấu</a:t>
            </a:r>
            <a:r>
              <a:rPr sz="3200" spc="-105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trúc</a:t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856234"/>
            <a:ext cx="8301355" cy="529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Có hai </a:t>
            </a:r>
            <a:r>
              <a:rPr sz="3600" b="1" dirty="0">
                <a:latin typeface="Times New Roman"/>
                <a:cs typeface="Times New Roman"/>
              </a:rPr>
              <a:t>giai </a:t>
            </a:r>
            <a:r>
              <a:rPr sz="3600" b="1" spc="-5" dirty="0">
                <a:latin typeface="Times New Roman"/>
                <a:cs typeface="Times New Roman"/>
              </a:rPr>
              <a:t>đoạn </a:t>
            </a:r>
            <a:r>
              <a:rPr sz="3600" b="1" dirty="0">
                <a:latin typeface="Times New Roman"/>
                <a:cs typeface="Times New Roman"/>
              </a:rPr>
              <a:t>trong </a:t>
            </a:r>
            <a:r>
              <a:rPr sz="3600" b="1" spc="-5" dirty="0">
                <a:latin typeface="Times New Roman"/>
                <a:cs typeface="Times New Roman"/>
              </a:rPr>
              <a:t>quy trình nhận  diện:</a:t>
            </a:r>
            <a:endParaRPr sz="3600">
              <a:latin typeface="Times New Roman"/>
              <a:cs typeface="Times New Roman"/>
            </a:endParaRPr>
          </a:p>
          <a:p>
            <a:pPr marL="834390" lvl="1" indent="-364490" algn="just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834390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Xác định quy tắc </a:t>
            </a:r>
            <a:r>
              <a:rPr sz="3600" b="1" dirty="0">
                <a:latin typeface="Times New Roman"/>
                <a:cs typeface="Times New Roman"/>
              </a:rPr>
              <a:t>xây</a:t>
            </a:r>
            <a:r>
              <a:rPr sz="3600" b="1" spc="-1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dựng</a:t>
            </a:r>
            <a:endParaRPr sz="3600">
              <a:latin typeface="Times New Roman"/>
              <a:cs typeface="Times New Roman"/>
            </a:endParaRPr>
          </a:p>
          <a:p>
            <a:pPr marL="584200" marR="593725" lvl="1" indent="-114300" algn="just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834390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Xác định </a:t>
            </a:r>
            <a:r>
              <a:rPr sz="3600" b="1" dirty="0">
                <a:latin typeface="Times New Roman"/>
                <a:cs typeface="Times New Roman"/>
              </a:rPr>
              <a:t>các </a:t>
            </a:r>
            <a:r>
              <a:rPr sz="3600" b="1" spc="-5" dirty="0">
                <a:latin typeface="Times New Roman"/>
                <a:cs typeface="Times New Roman"/>
              </a:rPr>
              <a:t>dạng dựa </a:t>
            </a:r>
            <a:r>
              <a:rPr sz="3600" b="1" dirty="0">
                <a:latin typeface="Times New Roman"/>
                <a:cs typeface="Times New Roman"/>
              </a:rPr>
              <a:t>vào các</a:t>
            </a:r>
            <a:r>
              <a:rPr sz="3600" b="1" spc="-8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quy  tắc đó</a:t>
            </a:r>
            <a:endParaRPr sz="36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dirty="0">
                <a:latin typeface="Times New Roman"/>
                <a:cs typeface="Times New Roman"/>
              </a:rPr>
              <a:t>Trong </a:t>
            </a:r>
            <a:r>
              <a:rPr sz="3600" b="1" spc="-5" dirty="0">
                <a:latin typeface="Times New Roman"/>
                <a:cs typeface="Times New Roman"/>
              </a:rPr>
              <a:t>hai </a:t>
            </a:r>
            <a:r>
              <a:rPr sz="3600" b="1" dirty="0">
                <a:latin typeface="Times New Roman"/>
                <a:cs typeface="Times New Roman"/>
              </a:rPr>
              <a:t>giai </a:t>
            </a:r>
            <a:r>
              <a:rPr sz="3600" b="1" spc="-5" dirty="0">
                <a:latin typeface="Times New Roman"/>
                <a:cs typeface="Times New Roman"/>
              </a:rPr>
              <a:t>đoạn thì </a:t>
            </a:r>
            <a:r>
              <a:rPr sz="3600" b="1" dirty="0">
                <a:latin typeface="Times New Roman"/>
                <a:cs typeface="Times New Roman"/>
              </a:rPr>
              <a:t>xác </a:t>
            </a:r>
            <a:r>
              <a:rPr sz="3600" b="1" spc="-5" dirty="0">
                <a:latin typeface="Times New Roman"/>
                <a:cs typeface="Times New Roman"/>
              </a:rPr>
              <a:t>định quy </a:t>
            </a:r>
            <a:r>
              <a:rPr sz="3600" b="1" dirty="0">
                <a:latin typeface="Times New Roman"/>
                <a:cs typeface="Times New Roman"/>
              </a:rPr>
              <a:t>tắc  </a:t>
            </a:r>
            <a:r>
              <a:rPr sz="3600" b="1" spc="-5" dirty="0">
                <a:latin typeface="Times New Roman"/>
                <a:cs typeface="Times New Roman"/>
              </a:rPr>
              <a:t>xây dựng là </a:t>
            </a:r>
            <a:r>
              <a:rPr sz="3600" b="1" dirty="0">
                <a:latin typeface="Times New Roman"/>
                <a:cs typeface="Times New Roman"/>
              </a:rPr>
              <a:t>rất khó </a:t>
            </a:r>
            <a:r>
              <a:rPr sz="3600" b="1" spc="-5" dirty="0">
                <a:latin typeface="Times New Roman"/>
                <a:cs typeface="Times New Roman"/>
              </a:rPr>
              <a:t>khăn </a:t>
            </a:r>
            <a:r>
              <a:rPr sz="3600" b="1" spc="-10" dirty="0">
                <a:latin typeface="Times New Roman"/>
                <a:cs typeface="Times New Roman"/>
              </a:rPr>
              <a:t>và </a:t>
            </a:r>
            <a:r>
              <a:rPr sz="3600" b="1" spc="-5" dirty="0">
                <a:latin typeface="Times New Roman"/>
                <a:cs typeface="Times New Roman"/>
              </a:rPr>
              <a:t>là vấn </a:t>
            </a:r>
            <a:r>
              <a:rPr sz="3600" b="1" spc="-15" dirty="0">
                <a:latin typeface="Times New Roman"/>
                <a:cs typeface="Times New Roman"/>
              </a:rPr>
              <a:t>đề  </a:t>
            </a:r>
            <a:r>
              <a:rPr sz="3600" b="1" spc="-5" dirty="0">
                <a:latin typeface="Times New Roman"/>
                <a:cs typeface="Times New Roman"/>
              </a:rPr>
              <a:t>chính </a:t>
            </a:r>
            <a:r>
              <a:rPr sz="3600" b="1" dirty="0">
                <a:latin typeface="Times New Roman"/>
                <a:cs typeface="Times New Roman"/>
              </a:rPr>
              <a:t>cần giải </a:t>
            </a:r>
            <a:r>
              <a:rPr sz="3600" b="1" spc="-5" dirty="0">
                <a:latin typeface="Times New Roman"/>
                <a:cs typeface="Times New Roman"/>
              </a:rPr>
              <a:t>quyết </a:t>
            </a:r>
            <a:r>
              <a:rPr sz="3600" b="1" dirty="0">
                <a:latin typeface="Times New Roman"/>
                <a:cs typeface="Times New Roman"/>
              </a:rPr>
              <a:t>trong </a:t>
            </a:r>
            <a:r>
              <a:rPr sz="3600" b="1" spc="-5" dirty="0">
                <a:latin typeface="Times New Roman"/>
                <a:cs typeface="Times New Roman"/>
              </a:rPr>
              <a:t>quy trình  nhận diện dạng</a:t>
            </a:r>
            <a:r>
              <a:rPr sz="3600" b="1" spc="-3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này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675289"/>
            <a:ext cx="8302625" cy="480123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63015" algn="just">
              <a:lnSpc>
                <a:spcPct val="100000"/>
              </a:lnSpc>
              <a:spcBef>
                <a:spcPts val="940"/>
              </a:spcBef>
            </a:pP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Nhận diện dựa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trên mạng</a:t>
            </a:r>
            <a:r>
              <a:rPr sz="32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Nơron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945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dirty="0">
                <a:latin typeface="Times New Roman"/>
                <a:cs typeface="Times New Roman"/>
              </a:rPr>
              <a:t>Mạng </a:t>
            </a:r>
            <a:r>
              <a:rPr sz="3600" b="1" spc="-5" dirty="0">
                <a:latin typeface="Times New Roman"/>
                <a:cs typeface="Times New Roman"/>
              </a:rPr>
              <a:t>nơron bao gồm nhiều phần tử xử  lý đơn </a:t>
            </a:r>
            <a:r>
              <a:rPr sz="3600" b="1" dirty="0">
                <a:latin typeface="Times New Roman"/>
                <a:cs typeface="Times New Roman"/>
              </a:rPr>
              <a:t>giản </a:t>
            </a:r>
            <a:r>
              <a:rPr sz="3600" b="1" spc="-5" dirty="0">
                <a:latin typeface="Times New Roman"/>
                <a:cs typeface="Times New Roman"/>
              </a:rPr>
              <a:t>hoạt động song</a:t>
            </a:r>
            <a:r>
              <a:rPr sz="3600" b="1" spc="-2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song.</a:t>
            </a:r>
            <a:endParaRPr sz="36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Tính năng </a:t>
            </a:r>
            <a:r>
              <a:rPr sz="3600" b="1" dirty="0">
                <a:latin typeface="Times New Roman"/>
                <a:cs typeface="Times New Roman"/>
              </a:rPr>
              <a:t>của hệ thống </a:t>
            </a:r>
            <a:r>
              <a:rPr sz="3600" b="1" spc="-5" dirty="0">
                <a:latin typeface="Times New Roman"/>
                <a:cs typeface="Times New Roman"/>
              </a:rPr>
              <a:t>phụ </a:t>
            </a:r>
            <a:r>
              <a:rPr sz="3600" b="1" dirty="0">
                <a:latin typeface="Times New Roman"/>
                <a:cs typeface="Times New Roman"/>
              </a:rPr>
              <a:t>thuộc vào  cấu trúc </a:t>
            </a:r>
            <a:r>
              <a:rPr sz="3600" b="1" spc="-5" dirty="0">
                <a:latin typeface="Times New Roman"/>
                <a:cs typeface="Times New Roman"/>
              </a:rPr>
              <a:t>liên kết </a:t>
            </a:r>
            <a:r>
              <a:rPr sz="3600" b="1" spc="-10" dirty="0">
                <a:latin typeface="Times New Roman"/>
                <a:cs typeface="Times New Roman"/>
              </a:rPr>
              <a:t>giữa </a:t>
            </a:r>
            <a:r>
              <a:rPr sz="3600" b="1" dirty="0">
                <a:latin typeface="Times New Roman"/>
                <a:cs typeface="Times New Roman"/>
              </a:rPr>
              <a:t>các </a:t>
            </a:r>
            <a:r>
              <a:rPr sz="3600" b="1" spc="-5" dirty="0">
                <a:latin typeface="Times New Roman"/>
                <a:cs typeface="Times New Roman"/>
              </a:rPr>
              <a:t>nơron </a:t>
            </a:r>
            <a:r>
              <a:rPr sz="3600" b="1" dirty="0">
                <a:latin typeface="Times New Roman"/>
                <a:cs typeface="Times New Roman"/>
              </a:rPr>
              <a:t>và  trọng số của các </a:t>
            </a:r>
            <a:r>
              <a:rPr sz="3600" b="1" spc="-5" dirty="0">
                <a:latin typeface="Times New Roman"/>
                <a:cs typeface="Times New Roman"/>
              </a:rPr>
              <a:t>liên kết </a:t>
            </a:r>
            <a:r>
              <a:rPr sz="3600" b="1" dirty="0">
                <a:latin typeface="Times New Roman"/>
                <a:cs typeface="Times New Roman"/>
              </a:rPr>
              <a:t>này</a:t>
            </a:r>
            <a:endParaRPr sz="36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dirty="0">
                <a:latin typeface="Times New Roman"/>
                <a:cs typeface="Times New Roman"/>
              </a:rPr>
              <a:t>Trong mạng </a:t>
            </a:r>
            <a:r>
              <a:rPr sz="3600" b="1" spc="-5" dirty="0">
                <a:latin typeface="Times New Roman"/>
                <a:cs typeface="Times New Roman"/>
              </a:rPr>
              <a:t>nơron có </a:t>
            </a:r>
            <a:r>
              <a:rPr sz="3600" b="1" dirty="0">
                <a:latin typeface="Times New Roman"/>
                <a:cs typeface="Times New Roman"/>
              </a:rPr>
              <a:t>các </a:t>
            </a:r>
            <a:r>
              <a:rPr sz="3600" b="1" spc="-5" dirty="0">
                <a:latin typeface="Times New Roman"/>
                <a:cs typeface="Times New Roman"/>
              </a:rPr>
              <a:t>nơron </a:t>
            </a:r>
            <a:r>
              <a:rPr sz="3600" b="1" spc="-10" dirty="0">
                <a:latin typeface="Times New Roman"/>
                <a:cs typeface="Times New Roman"/>
              </a:rPr>
              <a:t>đầu  </a:t>
            </a:r>
            <a:r>
              <a:rPr sz="3600" b="1" dirty="0">
                <a:latin typeface="Times New Roman"/>
                <a:cs typeface="Times New Roman"/>
              </a:rPr>
              <a:t>vào và các </a:t>
            </a:r>
            <a:r>
              <a:rPr sz="3600" b="1" spc="-5" dirty="0">
                <a:latin typeface="Times New Roman"/>
                <a:cs typeface="Times New Roman"/>
              </a:rPr>
              <a:t>nơron đầu</a:t>
            </a:r>
            <a:r>
              <a:rPr sz="3600" b="1" spc="-2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ra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783081"/>
            <a:ext cx="8302625" cy="5186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61005" algn="just">
              <a:lnSpc>
                <a:spcPts val="318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Mạng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Hopfield</a:t>
            </a:r>
            <a:endParaRPr sz="2800">
              <a:latin typeface="Times New Roman"/>
              <a:cs typeface="Times New Roman"/>
            </a:endParaRPr>
          </a:p>
          <a:p>
            <a:pPr marL="355600" indent="-343535" algn="just">
              <a:lnSpc>
                <a:spcPts val="3660"/>
              </a:lnSpc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Mạng Hopfield </a:t>
            </a:r>
            <a:r>
              <a:rPr sz="3200" b="1" spc="-5" dirty="0">
                <a:latin typeface="Times New Roman"/>
                <a:cs typeface="Times New Roman"/>
              </a:rPr>
              <a:t>là </a:t>
            </a:r>
            <a:r>
              <a:rPr sz="3200" b="1" dirty="0">
                <a:latin typeface="Times New Roman"/>
                <a:cs typeface="Times New Roman"/>
              </a:rPr>
              <a:t>mạng </a:t>
            </a:r>
            <a:r>
              <a:rPr sz="3200" b="1" spc="-5" dirty="0">
                <a:latin typeface="Times New Roman"/>
                <a:cs typeface="Times New Roman"/>
              </a:rPr>
              <a:t>nơ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spc="5" dirty="0">
                <a:latin typeface="Times New Roman"/>
                <a:cs typeface="Times New Roman"/>
              </a:rPr>
              <a:t>ron</a:t>
            </a:r>
            <a:endParaRPr sz="320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1 lớp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NN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Ánh </a:t>
            </a:r>
            <a:r>
              <a:rPr sz="3200" b="1" spc="-5" dirty="0">
                <a:latin typeface="Times New Roman"/>
                <a:cs typeface="Times New Roman"/>
              </a:rPr>
              <a:t>xạ dữ </a:t>
            </a:r>
            <a:r>
              <a:rPr sz="3200" b="1" dirty="0">
                <a:latin typeface="Times New Roman"/>
                <a:cs typeface="Times New Roman"/>
              </a:rPr>
              <a:t>liệu </a:t>
            </a:r>
            <a:r>
              <a:rPr sz="3200" b="1" spc="-5" dirty="0">
                <a:latin typeface="Times New Roman"/>
                <a:cs typeface="Times New Roman"/>
              </a:rPr>
              <a:t>tín hiệu </a:t>
            </a:r>
            <a:r>
              <a:rPr sz="3200" b="1" dirty="0">
                <a:latin typeface="Times New Roman"/>
                <a:cs typeface="Times New Roman"/>
              </a:rPr>
              <a:t>vào </a:t>
            </a:r>
            <a:r>
              <a:rPr sz="3200" b="1" spc="-5" dirty="0">
                <a:latin typeface="Times New Roman"/>
                <a:cs typeface="Times New Roman"/>
              </a:rPr>
              <a:t>sang </a:t>
            </a:r>
            <a:r>
              <a:rPr sz="3200" b="1" dirty="0">
                <a:latin typeface="Times New Roman"/>
                <a:cs typeface="Times New Roman"/>
              </a:rPr>
              <a:t>tín </a:t>
            </a:r>
            <a:r>
              <a:rPr sz="3200" b="1" spc="-10" dirty="0">
                <a:latin typeface="Times New Roman"/>
                <a:cs typeface="Times New Roman"/>
              </a:rPr>
              <a:t>hiệu </a:t>
            </a:r>
            <a:r>
              <a:rPr sz="3200" b="1" spc="5" dirty="0">
                <a:latin typeface="Times New Roman"/>
                <a:cs typeface="Times New Roman"/>
              </a:rPr>
              <a:t>ra  </a:t>
            </a:r>
            <a:r>
              <a:rPr sz="3200" b="1" dirty="0">
                <a:latin typeface="Times New Roman"/>
                <a:cs typeface="Times New Roman"/>
              </a:rPr>
              <a:t>theo </a:t>
            </a:r>
            <a:r>
              <a:rPr sz="3200" b="1" spc="-5" dirty="0">
                <a:latin typeface="Times New Roman"/>
                <a:cs typeface="Times New Roman"/>
              </a:rPr>
              <a:t>kiểu </a:t>
            </a:r>
            <a:r>
              <a:rPr sz="3200" b="1" dirty="0">
                <a:latin typeface="Times New Roman"/>
                <a:cs typeface="Times New Roman"/>
              </a:rPr>
              <a:t>tự </a:t>
            </a:r>
            <a:r>
              <a:rPr sz="3200" b="1" spc="-5" dirty="0">
                <a:latin typeface="Times New Roman"/>
                <a:cs typeface="Times New Roman"/>
              </a:rPr>
              <a:t>kết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hợp</a:t>
            </a:r>
            <a:endParaRPr sz="3200">
              <a:latin typeface="Times New Roman"/>
              <a:cs typeface="Times New Roman"/>
            </a:endParaRPr>
          </a:p>
          <a:p>
            <a:pPr marL="584200" marR="281940" lvl="1" indent="-114300" algn="just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Nếu </a:t>
            </a:r>
            <a:r>
              <a:rPr sz="3200" b="1" dirty="0">
                <a:latin typeface="Times New Roman"/>
                <a:cs typeface="Times New Roman"/>
              </a:rPr>
              <a:t>tín </a:t>
            </a:r>
            <a:r>
              <a:rPr sz="3200" b="1" spc="-5" dirty="0">
                <a:latin typeface="Times New Roman"/>
                <a:cs typeface="Times New Roman"/>
              </a:rPr>
              <a:t>hiệu </a:t>
            </a:r>
            <a:r>
              <a:rPr sz="3200" b="1" dirty="0">
                <a:latin typeface="Times New Roman"/>
                <a:cs typeface="Times New Roman"/>
              </a:rPr>
              <a:t>vào là X </a:t>
            </a:r>
            <a:r>
              <a:rPr sz="3200" b="1" spc="-5" dirty="0">
                <a:latin typeface="Times New Roman"/>
                <a:cs typeface="Times New Roman"/>
              </a:rPr>
              <a:t>thuộc miền </a:t>
            </a:r>
            <a:r>
              <a:rPr sz="3200" b="1" dirty="0">
                <a:latin typeface="Times New Roman"/>
                <a:cs typeface="Times New Roman"/>
              </a:rPr>
              <a:t>D </a:t>
            </a:r>
            <a:r>
              <a:rPr sz="3200" b="1" spc="-5" dirty="0">
                <a:latin typeface="Times New Roman"/>
                <a:cs typeface="Times New Roman"/>
              </a:rPr>
              <a:t>thì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tín  hiệu </a:t>
            </a:r>
            <a:r>
              <a:rPr sz="3200" b="1" dirty="0">
                <a:latin typeface="Times New Roman"/>
                <a:cs typeface="Times New Roman"/>
              </a:rPr>
              <a:t>ra Y cũng </a:t>
            </a:r>
            <a:r>
              <a:rPr sz="3200" b="1" spc="-5" dirty="0">
                <a:latin typeface="Times New Roman"/>
                <a:cs typeface="Times New Roman"/>
              </a:rPr>
              <a:t>thuộc miền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Mạng Hopfield </a:t>
            </a:r>
            <a:r>
              <a:rPr sz="3200" b="1" spc="-5" dirty="0">
                <a:latin typeface="Times New Roman"/>
                <a:cs typeface="Times New Roman"/>
              </a:rPr>
              <a:t>mô </a:t>
            </a:r>
            <a:r>
              <a:rPr sz="3200" b="1" spc="-10" dirty="0">
                <a:latin typeface="Times New Roman"/>
                <a:cs typeface="Times New Roman"/>
              </a:rPr>
              <a:t>phỏng </a:t>
            </a:r>
            <a:r>
              <a:rPr sz="3200" b="1" spc="-5" dirty="0">
                <a:latin typeface="Times New Roman"/>
                <a:cs typeface="Times New Roman"/>
              </a:rPr>
              <a:t>khả </a:t>
            </a:r>
            <a:r>
              <a:rPr sz="3200" b="1" spc="-10" dirty="0">
                <a:latin typeface="Times New Roman"/>
                <a:cs typeface="Times New Roman"/>
              </a:rPr>
              <a:t>năng </a:t>
            </a:r>
            <a:r>
              <a:rPr sz="3200" b="1" spc="-5" dirty="0">
                <a:latin typeface="Times New Roman"/>
                <a:cs typeface="Times New Roman"/>
              </a:rPr>
              <a:t>hồi  </a:t>
            </a:r>
            <a:r>
              <a:rPr sz="3200" b="1" dirty="0">
                <a:latin typeface="Times New Roman"/>
                <a:cs typeface="Times New Roman"/>
              </a:rPr>
              <a:t>tưởng </a:t>
            </a:r>
            <a:r>
              <a:rPr sz="3200" b="1" spc="-5" dirty="0">
                <a:latin typeface="Times New Roman"/>
                <a:cs typeface="Times New Roman"/>
              </a:rPr>
              <a:t>của não người </a:t>
            </a:r>
            <a:r>
              <a:rPr sz="3200" b="1" dirty="0">
                <a:latin typeface="Times New Roman"/>
                <a:cs typeface="Times New Roman"/>
              </a:rPr>
              <a:t>(nhận ra </a:t>
            </a:r>
            <a:r>
              <a:rPr sz="3200" b="1" spc="-5" dirty="0">
                <a:latin typeface="Times New Roman"/>
                <a:cs typeface="Times New Roman"/>
              </a:rPr>
              <a:t>người quen </a:t>
            </a:r>
            <a:r>
              <a:rPr sz="3200" b="1" spc="-10" dirty="0">
                <a:latin typeface="Times New Roman"/>
                <a:cs typeface="Times New Roman"/>
              </a:rPr>
              <a:t>khi  </a:t>
            </a:r>
            <a:r>
              <a:rPr sz="3200" b="1" spc="-5" dirty="0">
                <a:latin typeface="Times New Roman"/>
                <a:cs typeface="Times New Roman"/>
              </a:rPr>
              <a:t>nhận </a:t>
            </a:r>
            <a:r>
              <a:rPr sz="3200" b="1" dirty="0">
                <a:latin typeface="Times New Roman"/>
                <a:cs typeface="Times New Roman"/>
              </a:rPr>
              <a:t>ra </a:t>
            </a:r>
            <a:r>
              <a:rPr sz="3200" b="1" spc="5" dirty="0">
                <a:latin typeface="Times New Roman"/>
                <a:cs typeface="Times New Roman"/>
              </a:rPr>
              <a:t>các </a:t>
            </a:r>
            <a:r>
              <a:rPr sz="3200" b="1" dirty="0">
                <a:latin typeface="Times New Roman"/>
                <a:cs typeface="Times New Roman"/>
              </a:rPr>
              <a:t>nét </a:t>
            </a:r>
            <a:r>
              <a:rPr sz="3200" b="1" spc="-5" dirty="0">
                <a:latin typeface="Times New Roman"/>
                <a:cs typeface="Times New Roman"/>
              </a:rPr>
              <a:t>quen </a:t>
            </a:r>
            <a:r>
              <a:rPr sz="3200" b="1" dirty="0">
                <a:latin typeface="Times New Roman"/>
                <a:cs typeface="Times New Roman"/>
              </a:rPr>
              <a:t>trên </a:t>
            </a:r>
            <a:r>
              <a:rPr sz="3200" b="1" spc="-5" dirty="0">
                <a:latin typeface="Times New Roman"/>
                <a:cs typeface="Times New Roman"/>
              </a:rPr>
              <a:t>khuôn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mặt)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1010157"/>
            <a:ext cx="838009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Mạng </a:t>
            </a:r>
            <a:r>
              <a:rPr sz="3200" b="1" spc="-5" dirty="0">
                <a:latin typeface="Times New Roman"/>
                <a:cs typeface="Times New Roman"/>
              </a:rPr>
              <a:t>Hopfield có </a:t>
            </a:r>
            <a:r>
              <a:rPr sz="3200" b="1" dirty="0">
                <a:latin typeface="Times New Roman"/>
                <a:cs typeface="Times New Roman"/>
              </a:rPr>
              <a:t>một </a:t>
            </a:r>
            <a:r>
              <a:rPr sz="3200" b="1" spc="-10" dirty="0">
                <a:latin typeface="Times New Roman"/>
                <a:cs typeface="Times New Roman"/>
              </a:rPr>
              <a:t>lớp </a:t>
            </a:r>
            <a:r>
              <a:rPr sz="3200" b="1" spc="-5" dirty="0">
                <a:latin typeface="Times New Roman"/>
                <a:cs typeface="Times New Roman"/>
              </a:rPr>
              <a:t>ra </a:t>
            </a:r>
            <a:r>
              <a:rPr sz="3200" b="1" dirty="0">
                <a:latin typeface="Times New Roman"/>
                <a:cs typeface="Times New Roman"/>
              </a:rPr>
              <a:t>có kích thước  </a:t>
            </a:r>
            <a:r>
              <a:rPr sz="3200" b="1" spc="-5" dirty="0">
                <a:latin typeface="Times New Roman"/>
                <a:cs typeface="Times New Roman"/>
              </a:rPr>
              <a:t>bằng </a:t>
            </a:r>
            <a:r>
              <a:rPr sz="3200" b="1" dirty="0">
                <a:latin typeface="Times New Roman"/>
                <a:cs typeface="Times New Roman"/>
              </a:rPr>
              <a:t>kích thước tín </a:t>
            </a:r>
            <a:r>
              <a:rPr sz="3200" b="1" spc="-5" dirty="0">
                <a:latin typeface="Times New Roman"/>
                <a:cs typeface="Times New Roman"/>
              </a:rPr>
              <a:t>hiệu </a:t>
            </a:r>
            <a:r>
              <a:rPr sz="3200" b="1" dirty="0">
                <a:latin typeface="Times New Roman"/>
                <a:cs typeface="Times New Roman"/>
              </a:rPr>
              <a:t>vào, liên </a:t>
            </a:r>
            <a:r>
              <a:rPr sz="3200" b="1" spc="-5" dirty="0">
                <a:latin typeface="Times New Roman"/>
                <a:cs typeface="Times New Roman"/>
              </a:rPr>
              <a:t>kết nơ </a:t>
            </a:r>
            <a:r>
              <a:rPr sz="3200" b="1" dirty="0">
                <a:latin typeface="Times New Roman"/>
                <a:cs typeface="Times New Roman"/>
              </a:rPr>
              <a:t>ron  </a:t>
            </a:r>
            <a:r>
              <a:rPr sz="3200" b="1" spc="-5" dirty="0">
                <a:latin typeface="Times New Roman"/>
                <a:cs typeface="Times New Roman"/>
              </a:rPr>
              <a:t>là đầy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đủ.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24200" y="2221112"/>
            <a:ext cx="2590800" cy="2466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1640" y="5177739"/>
            <a:ext cx="799719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70534" algn="l"/>
              </a:tabLst>
            </a:pPr>
            <a:r>
              <a:rPr sz="3200" b="1" dirty="0">
                <a:latin typeface="Times New Roman"/>
                <a:cs typeface="Times New Roman"/>
              </a:rPr>
              <a:t>Mạng </a:t>
            </a:r>
            <a:r>
              <a:rPr sz="3200" b="1" spc="-5" dirty="0">
                <a:latin typeface="Times New Roman"/>
                <a:cs typeface="Times New Roman"/>
              </a:rPr>
              <a:t>Hopfield </a:t>
            </a:r>
            <a:r>
              <a:rPr sz="3200" b="1" dirty="0">
                <a:latin typeface="Times New Roman"/>
                <a:cs typeface="Times New Roman"/>
              </a:rPr>
              <a:t>yêu </a:t>
            </a:r>
            <a:r>
              <a:rPr sz="3200" b="1" spc="5" dirty="0">
                <a:latin typeface="Times New Roman"/>
                <a:cs typeface="Times New Roman"/>
              </a:rPr>
              <a:t>cầu </a:t>
            </a:r>
            <a:r>
              <a:rPr sz="3200" b="1" spc="-5" dirty="0">
                <a:latin typeface="Times New Roman"/>
                <a:cs typeface="Times New Roman"/>
              </a:rPr>
              <a:t>tín hiệu </a:t>
            </a:r>
            <a:r>
              <a:rPr sz="3200" b="1" dirty="0">
                <a:latin typeface="Times New Roman"/>
                <a:cs typeface="Times New Roman"/>
              </a:rPr>
              <a:t>vào có </a:t>
            </a:r>
            <a:r>
              <a:rPr sz="3200" b="1" spc="-5" dirty="0">
                <a:latin typeface="Times New Roman"/>
                <a:cs typeface="Times New Roman"/>
              </a:rPr>
              <a:t>giá  </a:t>
            </a:r>
            <a:r>
              <a:rPr sz="3200" b="1" dirty="0">
                <a:latin typeface="Times New Roman"/>
                <a:cs typeface="Times New Roman"/>
              </a:rPr>
              <a:t>trị lưỡng cực -1 và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140" y="3600069"/>
            <a:ext cx="81648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8485" marR="43180" indent="-5156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579120" algn="l"/>
                <a:tab pos="1433195" algn="l"/>
                <a:tab pos="1998980" algn="l"/>
                <a:tab pos="3276600" algn="l"/>
                <a:tab pos="3893820" algn="l"/>
                <a:tab pos="4789805" algn="l"/>
                <a:tab pos="5712460" algn="l"/>
                <a:tab pos="6533515" algn="l"/>
                <a:tab pos="7602220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W</a:t>
            </a:r>
            <a:r>
              <a:rPr sz="3600" b="1" spc="7" baseline="-20833" dirty="0">
                <a:latin typeface="Times New Roman"/>
                <a:cs typeface="Times New Roman"/>
              </a:rPr>
              <a:t>i</a:t>
            </a:r>
            <a:r>
              <a:rPr sz="3600" b="1" baseline="-20833" dirty="0">
                <a:latin typeface="Times New Roman"/>
                <a:cs typeface="Times New Roman"/>
              </a:rPr>
              <a:t>j	</a:t>
            </a:r>
            <a:r>
              <a:rPr sz="3600" b="1" spc="-5" dirty="0">
                <a:latin typeface="Times New Roman"/>
                <a:cs typeface="Times New Roman"/>
              </a:rPr>
              <a:t>l</a:t>
            </a:r>
            <a:r>
              <a:rPr sz="3600" b="1" dirty="0">
                <a:latin typeface="Times New Roman"/>
                <a:cs typeface="Times New Roman"/>
              </a:rPr>
              <a:t>à	trọ</a:t>
            </a:r>
            <a:r>
              <a:rPr sz="3600" b="1" spc="5" dirty="0">
                <a:latin typeface="Times New Roman"/>
                <a:cs typeface="Times New Roman"/>
              </a:rPr>
              <a:t>n</a:t>
            </a:r>
            <a:r>
              <a:rPr sz="3600" b="1" dirty="0">
                <a:latin typeface="Times New Roman"/>
                <a:cs typeface="Times New Roman"/>
              </a:rPr>
              <a:t>g	số	của	liên	</a:t>
            </a:r>
            <a:r>
              <a:rPr sz="3600" b="1" spc="-5" dirty="0">
                <a:latin typeface="Times New Roman"/>
                <a:cs typeface="Times New Roman"/>
              </a:rPr>
              <a:t>kế</a:t>
            </a:r>
            <a:r>
              <a:rPr sz="3600" b="1" dirty="0">
                <a:latin typeface="Times New Roman"/>
                <a:cs typeface="Times New Roman"/>
              </a:rPr>
              <a:t>t	giữa	</a:t>
            </a:r>
            <a:r>
              <a:rPr sz="3600" b="1" spc="10" dirty="0">
                <a:latin typeface="Times New Roman"/>
                <a:cs typeface="Times New Roman"/>
              </a:rPr>
              <a:t>nơ  </a:t>
            </a:r>
            <a:r>
              <a:rPr sz="3600" b="1" dirty="0">
                <a:latin typeface="Times New Roman"/>
                <a:cs typeface="Times New Roman"/>
              </a:rPr>
              <a:t>ron thứ </a:t>
            </a:r>
            <a:r>
              <a:rPr sz="3600" b="1" i="1" dirty="0">
                <a:latin typeface="Times New Roman"/>
                <a:cs typeface="Times New Roman"/>
              </a:rPr>
              <a:t>i </a:t>
            </a:r>
            <a:r>
              <a:rPr sz="3600" b="1" dirty="0">
                <a:latin typeface="Times New Roman"/>
                <a:cs typeface="Times New Roman"/>
              </a:rPr>
              <a:t>với nơ ron thứ</a:t>
            </a:r>
            <a:r>
              <a:rPr sz="3600" b="1" spc="-65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j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2496" y="2768183"/>
            <a:ext cx="27749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500" spc="-445" dirty="0">
                <a:latin typeface="Symbol"/>
                <a:cs typeface="Symbol"/>
              </a:rPr>
              <a:t></a:t>
            </a:r>
            <a:r>
              <a:rPr sz="3750" spc="-667" baseline="-16666" dirty="0">
                <a:latin typeface="Symbol"/>
                <a:cs typeface="Symbol"/>
              </a:rPr>
              <a:t></a:t>
            </a:r>
            <a:endParaRPr sz="3750" baseline="-16666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7896" y="2515198"/>
            <a:ext cx="22669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spc="345" dirty="0">
                <a:latin typeface="Symbol"/>
                <a:cs typeface="Symbol"/>
              </a:rPr>
              <a:t>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3442" y="2598251"/>
            <a:ext cx="46100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720" dirty="0">
                <a:latin typeface="Symbol"/>
                <a:cs typeface="Symbol"/>
              </a:rPr>
              <a:t></a:t>
            </a:r>
            <a:endParaRPr sz="3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1811" y="2953431"/>
            <a:ext cx="91440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i="1" spc="114" dirty="0">
                <a:latin typeface="Times New Roman"/>
                <a:cs typeface="Times New Roman"/>
              </a:rPr>
              <a:t>j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71598" y="2899130"/>
            <a:ext cx="91440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i="1" spc="114" dirty="0">
                <a:latin typeface="Times New Roman"/>
                <a:cs typeface="Times New Roman"/>
              </a:rPr>
              <a:t>i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92104" y="2899130"/>
            <a:ext cx="466090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86715" algn="l"/>
              </a:tabLst>
            </a:pPr>
            <a:r>
              <a:rPr sz="1450" i="1" spc="120" dirty="0">
                <a:latin typeface="Times New Roman"/>
                <a:cs typeface="Times New Roman"/>
              </a:rPr>
              <a:t>i</a:t>
            </a:r>
            <a:r>
              <a:rPr sz="1450" i="1" spc="114" dirty="0">
                <a:latin typeface="Times New Roman"/>
                <a:cs typeface="Times New Roman"/>
              </a:rPr>
              <a:t>j</a:t>
            </a:r>
            <a:r>
              <a:rPr sz="1450" i="1" dirty="0">
                <a:latin typeface="Times New Roman"/>
                <a:cs typeface="Times New Roman"/>
              </a:rPr>
              <a:t>	</a:t>
            </a:r>
            <a:r>
              <a:rPr sz="1450" i="1" spc="114" dirty="0">
                <a:latin typeface="Times New Roman"/>
                <a:cs typeface="Times New Roman"/>
              </a:rPr>
              <a:t>j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60905" y="2459632"/>
            <a:ext cx="87693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436245" algn="l"/>
              </a:tabLst>
            </a:pPr>
            <a:r>
              <a:rPr sz="2500" i="1" spc="215" dirty="0">
                <a:latin typeface="Times New Roman"/>
                <a:cs typeface="Times New Roman"/>
              </a:rPr>
              <a:t>a</a:t>
            </a:r>
            <a:r>
              <a:rPr sz="2175" i="1" spc="322" baseline="-24904" dirty="0">
                <a:latin typeface="Times New Roman"/>
                <a:cs typeface="Times New Roman"/>
              </a:rPr>
              <a:t>i	</a:t>
            </a:r>
            <a:r>
              <a:rPr sz="2500" spc="695" dirty="0">
                <a:latin typeface="Symbol"/>
                <a:cs typeface="Symbol"/>
              </a:rPr>
              <a:t>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3248" y="2657052"/>
            <a:ext cx="1341120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9895" algn="l"/>
                <a:tab pos="838835" algn="l"/>
              </a:tabLst>
            </a:pPr>
            <a:r>
              <a:rPr sz="2500" i="1" spc="470" dirty="0">
                <a:latin typeface="Times New Roman"/>
                <a:cs typeface="Times New Roman"/>
              </a:rPr>
              <a:t>w	</a:t>
            </a:r>
            <a:r>
              <a:rPr sz="2500" i="1" spc="270" dirty="0">
                <a:latin typeface="Times New Roman"/>
                <a:cs typeface="Times New Roman"/>
              </a:rPr>
              <a:t>s	</a:t>
            </a:r>
            <a:r>
              <a:rPr sz="2500" spc="385" dirty="0">
                <a:latin typeface="Symbol"/>
                <a:cs typeface="Symbol"/>
              </a:rPr>
              <a:t></a:t>
            </a:r>
            <a:r>
              <a:rPr sz="2500" spc="-285" dirty="0">
                <a:latin typeface="Times New Roman"/>
                <a:cs typeface="Times New Roman"/>
              </a:rPr>
              <a:t> </a:t>
            </a:r>
            <a:r>
              <a:rPr sz="2750" i="1" spc="235" dirty="0">
                <a:latin typeface="Symbol"/>
                <a:cs typeface="Symbol"/>
              </a:rPr>
              <a:t>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68293" y="2684496"/>
            <a:ext cx="53467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spc="550" dirty="0">
                <a:latin typeface="Symbol"/>
                <a:cs typeface="Symbol"/>
              </a:rPr>
              <a:t></a:t>
            </a:r>
            <a:r>
              <a:rPr sz="2500" spc="25" dirty="0">
                <a:latin typeface="Times New Roman"/>
                <a:cs typeface="Times New Roman"/>
              </a:rPr>
              <a:t>1</a:t>
            </a:r>
            <a:r>
              <a:rPr sz="2500" spc="175" dirty="0">
                <a:latin typeface="Times New Roman"/>
                <a:cs typeface="Times New Roman"/>
              </a:rPr>
              <a:t>,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342496" y="2016910"/>
            <a:ext cx="270573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099310" algn="l"/>
              </a:tabLst>
            </a:pPr>
            <a:r>
              <a:rPr sz="3750" b="0" spc="-1860" baseline="2222" dirty="0">
                <a:latin typeface="Symbol"/>
                <a:cs typeface="Symbol"/>
              </a:rPr>
              <a:t></a:t>
            </a:r>
            <a:r>
              <a:rPr sz="3750" b="0" spc="517" baseline="-16666" dirty="0">
                <a:latin typeface="Symbol"/>
                <a:cs typeface="Symbol"/>
              </a:rPr>
              <a:t></a:t>
            </a:r>
            <a:r>
              <a:rPr sz="3750" b="0" spc="195" baseline="-16666" dirty="0">
                <a:latin typeface="Times New Roman"/>
                <a:cs typeface="Times New Roman"/>
              </a:rPr>
              <a:t> </a:t>
            </a:r>
            <a:r>
              <a:rPr sz="2500" b="0" spc="30" dirty="0">
                <a:latin typeface="Times New Roman"/>
                <a:cs typeface="Times New Roman"/>
              </a:rPr>
              <a:t>1</a:t>
            </a:r>
            <a:r>
              <a:rPr sz="2500" b="0" spc="175" dirty="0">
                <a:latin typeface="Times New Roman"/>
                <a:cs typeface="Times New Roman"/>
              </a:rPr>
              <a:t>,</a:t>
            </a:r>
            <a:r>
              <a:rPr sz="2500" b="0" spc="-270" dirty="0">
                <a:latin typeface="Times New Roman"/>
                <a:cs typeface="Times New Roman"/>
              </a:rPr>
              <a:t> </a:t>
            </a:r>
            <a:r>
              <a:rPr sz="5700" b="0" spc="1589" baseline="-8771" dirty="0">
                <a:latin typeface="Symbol"/>
                <a:cs typeface="Symbol"/>
              </a:rPr>
              <a:t></a:t>
            </a:r>
            <a:r>
              <a:rPr sz="2175" b="0" i="1" spc="172" baseline="-40229" dirty="0">
                <a:latin typeface="Times New Roman"/>
                <a:cs typeface="Times New Roman"/>
              </a:rPr>
              <a:t>j</a:t>
            </a:r>
            <a:r>
              <a:rPr sz="2175" b="0" i="1" baseline="-40229" dirty="0">
                <a:latin typeface="Times New Roman"/>
                <a:cs typeface="Times New Roman"/>
              </a:rPr>
              <a:t> </a:t>
            </a:r>
            <a:r>
              <a:rPr sz="2175" b="0" i="1" spc="-202" baseline="-40229" dirty="0">
                <a:latin typeface="Times New Roman"/>
                <a:cs typeface="Times New Roman"/>
              </a:rPr>
              <a:t> </a:t>
            </a:r>
            <a:r>
              <a:rPr sz="2500" b="0" i="1" spc="280" dirty="0">
                <a:latin typeface="Times New Roman"/>
                <a:cs typeface="Times New Roman"/>
              </a:rPr>
              <a:t>w</a:t>
            </a:r>
            <a:r>
              <a:rPr sz="2175" b="0" i="1" spc="179" baseline="-24904" dirty="0">
                <a:latin typeface="Times New Roman"/>
                <a:cs typeface="Times New Roman"/>
              </a:rPr>
              <a:t>i</a:t>
            </a:r>
            <a:r>
              <a:rPr sz="2175" b="0" i="1" spc="172" baseline="-24904" dirty="0">
                <a:latin typeface="Times New Roman"/>
                <a:cs typeface="Times New Roman"/>
              </a:rPr>
              <a:t>j</a:t>
            </a:r>
            <a:r>
              <a:rPr sz="2175" b="0" i="1" spc="-112" baseline="-24904" dirty="0">
                <a:latin typeface="Times New Roman"/>
                <a:cs typeface="Times New Roman"/>
              </a:rPr>
              <a:t> </a:t>
            </a:r>
            <a:r>
              <a:rPr sz="2500" b="0" i="1" spc="270" dirty="0">
                <a:latin typeface="Times New Roman"/>
                <a:cs typeface="Times New Roman"/>
              </a:rPr>
              <a:t>s</a:t>
            </a:r>
            <a:r>
              <a:rPr sz="2500" b="0" i="1" spc="-260" dirty="0">
                <a:latin typeface="Times New Roman"/>
                <a:cs typeface="Times New Roman"/>
              </a:rPr>
              <a:t> </a:t>
            </a:r>
            <a:r>
              <a:rPr sz="2175" b="0" i="1" spc="172" baseline="-24904" dirty="0">
                <a:latin typeface="Times New Roman"/>
                <a:cs typeface="Times New Roman"/>
              </a:rPr>
              <a:t>j</a:t>
            </a:r>
            <a:r>
              <a:rPr sz="2175" b="0" i="1" baseline="-24904" dirty="0">
                <a:latin typeface="Times New Roman"/>
                <a:cs typeface="Times New Roman"/>
              </a:rPr>
              <a:t>	</a:t>
            </a:r>
            <a:r>
              <a:rPr sz="2500" b="0" spc="385" dirty="0">
                <a:latin typeface="Symbol"/>
                <a:cs typeface="Symbol"/>
              </a:rPr>
              <a:t></a:t>
            </a:r>
            <a:r>
              <a:rPr sz="2500" b="0" spc="-220" dirty="0">
                <a:latin typeface="Times New Roman"/>
                <a:cs typeface="Times New Roman"/>
              </a:rPr>
              <a:t> </a:t>
            </a:r>
            <a:r>
              <a:rPr sz="2750" b="0" i="1" spc="345" dirty="0">
                <a:latin typeface="Symbol"/>
                <a:cs typeface="Symbol"/>
              </a:rPr>
              <a:t></a:t>
            </a:r>
            <a:r>
              <a:rPr sz="2175" b="0" i="1" spc="172" baseline="-24904" dirty="0">
                <a:latin typeface="Times New Roman"/>
                <a:cs typeface="Times New Roman"/>
              </a:rPr>
              <a:t>i</a:t>
            </a:r>
            <a:endParaRPr sz="2175" baseline="-2490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33827" y="2145792"/>
            <a:ext cx="3819525" cy="1135380"/>
          </a:xfrm>
          <a:custGeom>
            <a:avLst/>
            <a:gdLst/>
            <a:ahLst/>
            <a:cxnLst/>
            <a:rect l="l" t="t" r="r" b="b"/>
            <a:pathLst>
              <a:path w="3819525" h="1135379">
                <a:moveTo>
                  <a:pt x="0" y="1135379"/>
                </a:moveTo>
                <a:lnTo>
                  <a:pt x="3819144" y="1135379"/>
                </a:lnTo>
                <a:lnTo>
                  <a:pt x="3819144" y="0"/>
                </a:lnTo>
                <a:lnTo>
                  <a:pt x="0" y="0"/>
                </a:lnTo>
                <a:lnTo>
                  <a:pt x="0" y="113537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1543" y="933957"/>
            <a:ext cx="56349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Hàm kích </a:t>
            </a:r>
            <a:r>
              <a:rPr sz="3200" b="1" spc="-5" dirty="0">
                <a:latin typeface="Times New Roman"/>
                <a:cs typeface="Times New Roman"/>
              </a:rPr>
              <a:t>hoạt </a:t>
            </a:r>
            <a:r>
              <a:rPr sz="3200" b="1" dirty="0">
                <a:latin typeface="Times New Roman"/>
                <a:cs typeface="Times New Roman"/>
              </a:rPr>
              <a:t>tại </a:t>
            </a:r>
            <a:r>
              <a:rPr sz="3200" b="1" spc="5" dirty="0">
                <a:latin typeface="Times New Roman"/>
                <a:cs typeface="Times New Roman"/>
              </a:rPr>
              <a:t>các </a:t>
            </a:r>
            <a:r>
              <a:rPr sz="3200" b="1" spc="-5" dirty="0">
                <a:latin typeface="Times New Roman"/>
                <a:cs typeface="Times New Roman"/>
              </a:rPr>
              <a:t>nơ </a:t>
            </a:r>
            <a:r>
              <a:rPr sz="3200" b="1" spc="5" dirty="0">
                <a:latin typeface="Times New Roman"/>
                <a:cs typeface="Times New Roman"/>
              </a:rPr>
              <a:t>ron</a:t>
            </a:r>
            <a:r>
              <a:rPr sz="3200" b="1" spc="-1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là: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340" y="761208"/>
            <a:ext cx="8353425" cy="334200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95300" indent="-457834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495934" algn="l"/>
              </a:tabLst>
            </a:pPr>
            <a:r>
              <a:rPr sz="3200" b="1" dirty="0">
                <a:latin typeface="Times New Roman"/>
                <a:cs typeface="Times New Roman"/>
              </a:rPr>
              <a:t>Mạng Hopfield </a:t>
            </a:r>
            <a:r>
              <a:rPr sz="3200" b="1" spc="-5" dirty="0">
                <a:latin typeface="Times New Roman"/>
                <a:cs typeface="Times New Roman"/>
              </a:rPr>
              <a:t>học </a:t>
            </a:r>
            <a:r>
              <a:rPr sz="3200" b="1" dirty="0">
                <a:latin typeface="Times New Roman"/>
                <a:cs typeface="Times New Roman"/>
              </a:rPr>
              <a:t>có giám</a:t>
            </a:r>
            <a:r>
              <a:rPr sz="3200" b="1" spc="-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sát</a:t>
            </a:r>
            <a:endParaRPr sz="3200">
              <a:latin typeface="Times New Roman"/>
              <a:cs typeface="Times New Roman"/>
            </a:endParaRPr>
          </a:p>
          <a:p>
            <a:pPr marL="495300" marR="30480" indent="-457834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495934" algn="l"/>
                <a:tab pos="1348740" algn="l"/>
                <a:tab pos="1970405" algn="l"/>
                <a:tab pos="2577465" algn="l"/>
                <a:tab pos="3022600" algn="l"/>
                <a:tab pos="4010025" algn="l"/>
                <a:tab pos="4837430" algn="l"/>
                <a:tab pos="6094095" algn="l"/>
                <a:tab pos="6985634" algn="l"/>
                <a:tab pos="7747634" algn="l"/>
              </a:tabLst>
            </a:pPr>
            <a:r>
              <a:rPr sz="3200" b="1" dirty="0">
                <a:latin typeface="Times New Roman"/>
                <a:cs typeface="Times New Roman"/>
              </a:rPr>
              <a:t>Giả	sử	có	p	</a:t>
            </a:r>
            <a:r>
              <a:rPr sz="3200" b="1" spc="-15" dirty="0">
                <a:latin typeface="Times New Roman"/>
                <a:cs typeface="Times New Roman"/>
              </a:rPr>
              <a:t>m</a:t>
            </a:r>
            <a:r>
              <a:rPr sz="3200" b="1" dirty="0">
                <a:latin typeface="Times New Roman"/>
                <a:cs typeface="Times New Roman"/>
              </a:rPr>
              <a:t>ẫu	</a:t>
            </a:r>
            <a:r>
              <a:rPr sz="3200" b="1" spc="-20" dirty="0">
                <a:latin typeface="Times New Roman"/>
                <a:cs typeface="Times New Roman"/>
              </a:rPr>
              <a:t>h</a:t>
            </a:r>
            <a:r>
              <a:rPr sz="3200" b="1" dirty="0">
                <a:latin typeface="Times New Roman"/>
                <a:cs typeface="Times New Roman"/>
              </a:rPr>
              <a:t>ọc	tươ</a:t>
            </a:r>
            <a:r>
              <a:rPr sz="3200" b="1" spc="-1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g	</a:t>
            </a:r>
            <a:r>
              <a:rPr sz="3200" b="1" spc="-20" dirty="0">
                <a:latin typeface="Times New Roman"/>
                <a:cs typeface="Times New Roman"/>
              </a:rPr>
              <a:t>ứ</a:t>
            </a:r>
            <a:r>
              <a:rPr sz="3200" b="1" spc="-5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g	với	các  vector tín </a:t>
            </a:r>
            <a:r>
              <a:rPr sz="3200" b="1" spc="-5" dirty="0">
                <a:latin typeface="Times New Roman"/>
                <a:cs typeface="Times New Roman"/>
              </a:rPr>
              <a:t>hiệu </a:t>
            </a:r>
            <a:r>
              <a:rPr sz="3200" b="1" spc="5" dirty="0">
                <a:latin typeface="Times New Roman"/>
                <a:cs typeface="Times New Roman"/>
              </a:rPr>
              <a:t>vào </a:t>
            </a:r>
            <a:r>
              <a:rPr sz="3200" b="1" dirty="0">
                <a:latin typeface="Times New Roman"/>
                <a:cs typeface="Times New Roman"/>
              </a:rPr>
              <a:t>X</a:t>
            </a:r>
            <a:r>
              <a:rPr sz="3150" b="1" baseline="-21164" dirty="0">
                <a:latin typeface="Times New Roman"/>
                <a:cs typeface="Times New Roman"/>
              </a:rPr>
              <a:t>s</a:t>
            </a:r>
            <a:r>
              <a:rPr sz="3200" b="1" dirty="0">
                <a:latin typeface="Times New Roman"/>
                <a:cs typeface="Times New Roman"/>
              </a:rPr>
              <a:t>,</a:t>
            </a:r>
            <a:r>
              <a:rPr sz="3200" b="1" spc="-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s=1..p</a:t>
            </a:r>
            <a:endParaRPr sz="3200">
              <a:latin typeface="Times New Roman"/>
              <a:cs typeface="Times New Roman"/>
            </a:endParaRPr>
          </a:p>
          <a:p>
            <a:pPr marL="495300" marR="31115" indent="-457834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495934" algn="l"/>
                <a:tab pos="1677670" algn="l"/>
                <a:tab pos="2453640" algn="l"/>
                <a:tab pos="3206750" algn="l"/>
                <a:tab pos="4162425" algn="l"/>
                <a:tab pos="4756785" algn="l"/>
                <a:tab pos="5873115" algn="l"/>
                <a:tab pos="6398895" algn="l"/>
                <a:tab pos="6971665" algn="l"/>
                <a:tab pos="7703184" algn="l"/>
              </a:tabLst>
            </a:pPr>
            <a:r>
              <a:rPr sz="3200" b="1" dirty="0">
                <a:latin typeface="Times New Roman"/>
                <a:cs typeface="Times New Roman"/>
              </a:rPr>
              <a:t>Mạng	cần	xác	</a:t>
            </a:r>
            <a:r>
              <a:rPr sz="3200" b="1" spc="-5" dirty="0">
                <a:latin typeface="Times New Roman"/>
                <a:cs typeface="Times New Roman"/>
              </a:rPr>
              <a:t>đị</a:t>
            </a:r>
            <a:r>
              <a:rPr sz="3200" b="1" spc="-15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h	</a:t>
            </a:r>
            <a:r>
              <a:rPr sz="3200" b="1" spc="-10" dirty="0">
                <a:latin typeface="Times New Roman"/>
                <a:cs typeface="Times New Roman"/>
              </a:rPr>
              <a:t>b</a:t>
            </a:r>
            <a:r>
              <a:rPr sz="3200" b="1" dirty="0">
                <a:latin typeface="Times New Roman"/>
                <a:cs typeface="Times New Roman"/>
              </a:rPr>
              <a:t>ộ	tr</a:t>
            </a:r>
            <a:r>
              <a:rPr sz="3200" b="1" spc="5" dirty="0">
                <a:latin typeface="Times New Roman"/>
                <a:cs typeface="Times New Roman"/>
              </a:rPr>
              <a:t>ọ</a:t>
            </a:r>
            <a:r>
              <a:rPr sz="3200" b="1" spc="-20" dirty="0">
                <a:latin typeface="Times New Roman"/>
                <a:cs typeface="Times New Roman"/>
              </a:rPr>
              <a:t>n</a:t>
            </a:r>
            <a:r>
              <a:rPr sz="3200" b="1" dirty="0">
                <a:latin typeface="Times New Roman"/>
                <a:cs typeface="Times New Roman"/>
              </a:rPr>
              <a:t>g	</a:t>
            </a:r>
            <a:r>
              <a:rPr sz="3200" b="1" spc="-15" dirty="0">
                <a:latin typeface="Times New Roman"/>
                <a:cs typeface="Times New Roman"/>
              </a:rPr>
              <a:t>s</a:t>
            </a:r>
            <a:r>
              <a:rPr sz="3200" b="1" dirty="0">
                <a:latin typeface="Times New Roman"/>
                <a:cs typeface="Times New Roman"/>
              </a:rPr>
              <a:t>ố	W	sao	cho  X</a:t>
            </a:r>
            <a:r>
              <a:rPr sz="3150" b="1" baseline="-21164" dirty="0">
                <a:latin typeface="Times New Roman"/>
                <a:cs typeface="Times New Roman"/>
              </a:rPr>
              <a:t>s</a:t>
            </a:r>
            <a:r>
              <a:rPr sz="3200" b="1" dirty="0">
                <a:latin typeface="Times New Roman"/>
                <a:cs typeface="Times New Roman"/>
              </a:rPr>
              <a:t>=f(X</a:t>
            </a:r>
            <a:r>
              <a:rPr sz="3150" b="1" baseline="-21164" dirty="0">
                <a:latin typeface="Times New Roman"/>
                <a:cs typeface="Times New Roman"/>
              </a:rPr>
              <a:t>s</a:t>
            </a:r>
            <a:r>
              <a:rPr sz="3200" b="1" dirty="0">
                <a:latin typeface="Times New Roman"/>
                <a:cs typeface="Times New Roman"/>
              </a:rPr>
              <a:t>,W) với mọi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s=1..p</a:t>
            </a:r>
            <a:endParaRPr sz="3200">
              <a:latin typeface="Times New Roman"/>
              <a:cs typeface="Times New Roman"/>
            </a:endParaRPr>
          </a:p>
          <a:p>
            <a:pPr marL="495300" indent="-457834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495934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Ta </a:t>
            </a:r>
            <a:r>
              <a:rPr sz="3200" b="1" spc="5" dirty="0">
                <a:latin typeface="Times New Roman"/>
                <a:cs typeface="Times New Roman"/>
              </a:rPr>
              <a:t>xây </a:t>
            </a:r>
            <a:r>
              <a:rPr sz="3200" b="1" spc="-5" dirty="0">
                <a:latin typeface="Times New Roman"/>
                <a:cs typeface="Times New Roman"/>
              </a:rPr>
              <a:t>dựng </a:t>
            </a:r>
            <a:r>
              <a:rPr sz="3200" b="1" dirty="0">
                <a:latin typeface="Times New Roman"/>
                <a:cs typeface="Times New Roman"/>
              </a:rPr>
              <a:t>ma trận trọng số W </a:t>
            </a:r>
            <a:r>
              <a:rPr sz="3200" b="1" spc="-5" dirty="0">
                <a:latin typeface="Times New Roman"/>
                <a:cs typeface="Times New Roman"/>
              </a:rPr>
              <a:t>như</a:t>
            </a:r>
            <a:r>
              <a:rPr sz="3200" b="1" spc="-10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sau: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3883" y="4516968"/>
            <a:ext cx="186690" cy="44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700" spc="30" dirty="0">
                <a:latin typeface="Symbol"/>
                <a:cs typeface="Symbol"/>
              </a:rPr>
              <a:t>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3883" y="4292621"/>
            <a:ext cx="186690" cy="44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700" spc="30" dirty="0">
                <a:latin typeface="Symbol"/>
                <a:cs typeface="Symbol"/>
              </a:rPr>
              <a:t>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5184" y="4431117"/>
            <a:ext cx="38862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4100" spc="30" dirty="0">
                <a:latin typeface="Symbol"/>
                <a:cs typeface="Symbol"/>
              </a:rPr>
              <a:t>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7430" y="4718439"/>
            <a:ext cx="660400" cy="44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454025" algn="l"/>
              </a:tabLst>
            </a:pPr>
            <a:r>
              <a:rPr sz="2700" i="1" spc="40" dirty="0">
                <a:latin typeface="Times New Roman"/>
                <a:cs typeface="Times New Roman"/>
              </a:rPr>
              <a:t>w	</a:t>
            </a:r>
            <a:r>
              <a:rPr sz="2700" spc="35" dirty="0">
                <a:latin typeface="Symbol"/>
                <a:cs typeface="Symbol"/>
              </a:rPr>
              <a:t>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9918" y="4300940"/>
            <a:ext cx="115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i="1" spc="5" dirty="0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92779" y="4949685"/>
            <a:ext cx="12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i="1" spc="5" dirty="0">
                <a:latin typeface="Times New Roman"/>
                <a:cs typeface="Times New Roman"/>
              </a:rPr>
              <a:t>ij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1255" y="4285989"/>
            <a:ext cx="1507490" cy="1337310"/>
          </a:xfrm>
          <a:prstGeom prst="rect">
            <a:avLst/>
          </a:prstGeom>
        </p:spPr>
        <p:txBody>
          <a:bodyPr vert="horz" wrap="square" lIns="0" tIns="2559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14"/>
              </a:spcBef>
              <a:tabLst>
                <a:tab pos="1358265" algn="l"/>
              </a:tabLst>
            </a:pPr>
            <a:r>
              <a:rPr sz="2700" i="1" spc="35" dirty="0">
                <a:latin typeface="Times New Roman"/>
                <a:cs typeface="Times New Roman"/>
              </a:rPr>
              <a:t>x</a:t>
            </a:r>
            <a:r>
              <a:rPr sz="2400" i="1" spc="52" baseline="-24305" dirty="0">
                <a:latin typeface="Times New Roman"/>
                <a:cs typeface="Times New Roman"/>
              </a:rPr>
              <a:t>sj</a:t>
            </a:r>
            <a:r>
              <a:rPr sz="2400" i="1" spc="-179" baseline="-24305" dirty="0">
                <a:latin typeface="Times New Roman"/>
                <a:cs typeface="Times New Roman"/>
              </a:rPr>
              <a:t> </a:t>
            </a:r>
            <a:r>
              <a:rPr sz="2700" i="1" spc="35" dirty="0">
                <a:latin typeface="Times New Roman"/>
                <a:cs typeface="Times New Roman"/>
              </a:rPr>
              <a:t>x</a:t>
            </a:r>
            <a:r>
              <a:rPr sz="2400" i="1" spc="52" baseline="-24305" dirty="0">
                <a:latin typeface="Times New Roman"/>
                <a:cs typeface="Times New Roman"/>
              </a:rPr>
              <a:t>si</a:t>
            </a:r>
            <a:r>
              <a:rPr sz="2400" i="1" spc="-217" baseline="-24305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Times New Roman"/>
                <a:cs typeface="Times New Roman"/>
              </a:rPr>
              <a:t>,</a:t>
            </a:r>
            <a:r>
              <a:rPr sz="2700" spc="-425" dirty="0">
                <a:latin typeface="Times New Roman"/>
                <a:cs typeface="Times New Roman"/>
              </a:rPr>
              <a:t> </a:t>
            </a:r>
            <a:r>
              <a:rPr sz="2700" i="1" spc="15" dirty="0">
                <a:latin typeface="Times New Roman"/>
                <a:cs typeface="Times New Roman"/>
              </a:rPr>
              <a:t>i</a:t>
            </a:r>
            <a:r>
              <a:rPr sz="2700" i="1" spc="20" dirty="0">
                <a:latin typeface="Times New Roman"/>
                <a:cs typeface="Times New Roman"/>
              </a:rPr>
              <a:t> </a:t>
            </a:r>
            <a:r>
              <a:rPr sz="2700" spc="35" dirty="0">
                <a:latin typeface="Symbol"/>
                <a:cs typeface="Symbol"/>
              </a:rPr>
              <a:t></a:t>
            </a:r>
            <a:r>
              <a:rPr sz="2700" spc="35" dirty="0">
                <a:latin typeface="Times New Roman"/>
                <a:cs typeface="Times New Roman"/>
              </a:rPr>
              <a:t>	</a:t>
            </a:r>
            <a:r>
              <a:rPr sz="2700" i="1" spc="15" dirty="0">
                <a:latin typeface="Times New Roman"/>
                <a:cs typeface="Times New Roman"/>
              </a:rPr>
              <a:t>j</a:t>
            </a:r>
            <a:endParaRPr sz="2700">
              <a:latin typeface="Times New Roman"/>
              <a:cs typeface="Times New Roman"/>
            </a:endParaRPr>
          </a:p>
          <a:p>
            <a:pPr marL="74295">
              <a:lnSpc>
                <a:spcPct val="100000"/>
              </a:lnSpc>
              <a:spcBef>
                <a:spcPts val="1920"/>
              </a:spcBef>
              <a:tabLst>
                <a:tab pos="883919" algn="l"/>
              </a:tabLst>
            </a:pPr>
            <a:r>
              <a:rPr sz="2700" spc="-10" dirty="0">
                <a:latin typeface="Times New Roman"/>
                <a:cs typeface="Times New Roman"/>
              </a:rPr>
              <a:t>0,</a:t>
            </a:r>
            <a:r>
              <a:rPr sz="2700" spc="-425" dirty="0">
                <a:latin typeface="Times New Roman"/>
                <a:cs typeface="Times New Roman"/>
              </a:rPr>
              <a:t> </a:t>
            </a:r>
            <a:r>
              <a:rPr sz="2700" i="1" spc="15" dirty="0">
                <a:latin typeface="Times New Roman"/>
                <a:cs typeface="Times New Roman"/>
              </a:rPr>
              <a:t>i</a:t>
            </a:r>
            <a:r>
              <a:rPr sz="2700" i="1" spc="10" dirty="0">
                <a:latin typeface="Times New Roman"/>
                <a:cs typeface="Times New Roman"/>
              </a:rPr>
              <a:t> </a:t>
            </a:r>
            <a:r>
              <a:rPr sz="2700" spc="35" dirty="0">
                <a:latin typeface="Symbol"/>
                <a:cs typeface="Symbol"/>
              </a:rPr>
              <a:t></a:t>
            </a:r>
            <a:r>
              <a:rPr sz="2700" spc="35" dirty="0">
                <a:latin typeface="Times New Roman"/>
                <a:cs typeface="Times New Roman"/>
              </a:rPr>
              <a:t>	</a:t>
            </a:r>
            <a:r>
              <a:rPr sz="2700" i="1" spc="15" dirty="0">
                <a:latin typeface="Times New Roman"/>
                <a:cs typeface="Times New Roman"/>
              </a:rPr>
              <a:t>j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8483" y="4856907"/>
            <a:ext cx="580390" cy="696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ts val="2620"/>
              </a:lnSpc>
              <a:spcBef>
                <a:spcPts val="135"/>
              </a:spcBef>
            </a:pPr>
            <a:r>
              <a:rPr sz="4050" spc="44" baseline="12345" dirty="0">
                <a:latin typeface="Symbol"/>
                <a:cs typeface="Symbol"/>
              </a:rPr>
              <a:t></a:t>
            </a:r>
            <a:r>
              <a:rPr sz="4050" spc="-562" baseline="12345" dirty="0">
                <a:latin typeface="Times New Roman"/>
                <a:cs typeface="Times New Roman"/>
              </a:rPr>
              <a:t> </a:t>
            </a:r>
            <a:r>
              <a:rPr sz="1600" i="1" spc="10" dirty="0">
                <a:latin typeface="Times New Roman"/>
                <a:cs typeface="Times New Roman"/>
              </a:rPr>
              <a:t>s</a:t>
            </a:r>
            <a:r>
              <a:rPr sz="1600" spc="10" dirty="0">
                <a:latin typeface="Symbol"/>
                <a:cs typeface="Symbol"/>
              </a:rPr>
              <a:t></a:t>
            </a:r>
            <a:r>
              <a:rPr sz="1600" spc="1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25400">
              <a:lnSpc>
                <a:spcPts val="2620"/>
              </a:lnSpc>
            </a:pPr>
            <a:r>
              <a:rPr sz="2700" spc="-655" dirty="0">
                <a:latin typeface="Symbol"/>
                <a:cs typeface="Symbol"/>
              </a:rPr>
              <a:t></a:t>
            </a:r>
            <a:r>
              <a:rPr sz="4050" spc="-982" baseline="-24691" dirty="0">
                <a:latin typeface="Symbol"/>
                <a:cs typeface="Symbol"/>
              </a:rPr>
              <a:t></a:t>
            </a:r>
            <a:endParaRPr sz="4050" baseline="-24691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14827" y="4262628"/>
            <a:ext cx="2875915" cy="1457325"/>
          </a:xfrm>
          <a:custGeom>
            <a:avLst/>
            <a:gdLst/>
            <a:ahLst/>
            <a:cxnLst/>
            <a:rect l="l" t="t" r="r" b="b"/>
            <a:pathLst>
              <a:path w="2875915" h="1457325">
                <a:moveTo>
                  <a:pt x="0" y="1456944"/>
                </a:moveTo>
                <a:lnTo>
                  <a:pt x="2875788" y="1456944"/>
                </a:lnTo>
                <a:lnTo>
                  <a:pt x="2875788" y="0"/>
                </a:lnTo>
                <a:lnTo>
                  <a:pt x="0" y="0"/>
                </a:lnTo>
                <a:lnTo>
                  <a:pt x="0" y="1456944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4340" y="773328"/>
            <a:ext cx="8351520" cy="489140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816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Giả sử </a:t>
            </a:r>
            <a:r>
              <a:rPr sz="2800" b="1" spc="-10" dirty="0">
                <a:latin typeface="Times New Roman"/>
                <a:cs typeface="Times New Roman"/>
              </a:rPr>
              <a:t>đưa </a:t>
            </a:r>
            <a:r>
              <a:rPr sz="2800" b="1" dirty="0">
                <a:latin typeface="Times New Roman"/>
                <a:cs typeface="Times New Roman"/>
              </a:rPr>
              <a:t>vào </a:t>
            </a:r>
            <a:r>
              <a:rPr sz="2800" b="1" spc="-5" dirty="0">
                <a:latin typeface="Times New Roman"/>
                <a:cs typeface="Times New Roman"/>
              </a:rPr>
              <a:t>mạng vector tín </a:t>
            </a:r>
            <a:r>
              <a:rPr sz="2800" b="1" spc="-10" dirty="0">
                <a:latin typeface="Times New Roman"/>
                <a:cs typeface="Times New Roman"/>
              </a:rPr>
              <a:t>hiệu</a:t>
            </a:r>
            <a:r>
              <a:rPr sz="2800" b="1" spc="5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  <a:p>
            <a:pPr marL="381000" marR="30480" indent="-34353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8163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Việc </a:t>
            </a:r>
            <a:r>
              <a:rPr sz="2800" b="1" dirty="0">
                <a:latin typeface="Times New Roman"/>
                <a:cs typeface="Times New Roman"/>
              </a:rPr>
              <a:t>tính </a:t>
            </a:r>
            <a:r>
              <a:rPr sz="2800" b="1" spc="-5" dirty="0">
                <a:latin typeface="Times New Roman"/>
                <a:cs typeface="Times New Roman"/>
              </a:rPr>
              <a:t>toán </a:t>
            </a:r>
            <a:r>
              <a:rPr sz="2800" b="1" dirty="0">
                <a:latin typeface="Times New Roman"/>
                <a:cs typeface="Times New Roman"/>
              </a:rPr>
              <a:t>đầu </a:t>
            </a:r>
            <a:r>
              <a:rPr sz="2800" b="1" spc="-10" dirty="0">
                <a:latin typeface="Times New Roman"/>
                <a:cs typeface="Times New Roman"/>
              </a:rPr>
              <a:t>ra </a:t>
            </a:r>
            <a:r>
              <a:rPr sz="2800" b="1" spc="-5" dirty="0">
                <a:latin typeface="Times New Roman"/>
                <a:cs typeface="Times New Roman"/>
              </a:rPr>
              <a:t>Y cho tín </a:t>
            </a:r>
            <a:r>
              <a:rPr sz="2800" b="1" spc="-10" dirty="0">
                <a:latin typeface="Times New Roman"/>
                <a:cs typeface="Times New Roman"/>
              </a:rPr>
              <a:t>hiệu </a:t>
            </a:r>
            <a:r>
              <a:rPr sz="2800" b="1" spc="-5" dirty="0">
                <a:latin typeface="Times New Roman"/>
                <a:cs typeface="Times New Roman"/>
              </a:rPr>
              <a:t>X là </a:t>
            </a:r>
            <a:r>
              <a:rPr sz="2800" b="1" dirty="0">
                <a:latin typeface="Times New Roman"/>
                <a:cs typeface="Times New Roman"/>
              </a:rPr>
              <a:t>quá trình  </a:t>
            </a:r>
            <a:r>
              <a:rPr sz="2800" b="1" spc="-5" dirty="0">
                <a:latin typeface="Times New Roman"/>
                <a:cs typeface="Times New Roman"/>
              </a:rPr>
              <a:t>lặp </a:t>
            </a:r>
            <a:r>
              <a:rPr sz="2800" b="1" dirty="0">
                <a:latin typeface="Times New Roman"/>
                <a:cs typeface="Times New Roman"/>
              </a:rPr>
              <a:t>lại:</a:t>
            </a:r>
            <a:endParaRPr sz="2800">
              <a:latin typeface="Times New Roman"/>
              <a:cs typeface="Times New Roman"/>
            </a:endParaRPr>
          </a:p>
          <a:p>
            <a:pPr marL="777875" lvl="1" indent="-283210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77851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Đặt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X</a:t>
            </a:r>
            <a:r>
              <a:rPr sz="2775" b="1" baseline="-21021" dirty="0">
                <a:latin typeface="Times New Roman"/>
                <a:cs typeface="Times New Roman"/>
              </a:rPr>
              <a:t>0</a:t>
            </a:r>
            <a:r>
              <a:rPr sz="2800" b="1" dirty="0">
                <a:latin typeface="Times New Roman"/>
                <a:cs typeface="Times New Roman"/>
              </a:rPr>
              <a:t>=X</a:t>
            </a:r>
            <a:endParaRPr sz="2800">
              <a:latin typeface="Times New Roman"/>
              <a:cs typeface="Times New Roman"/>
            </a:endParaRPr>
          </a:p>
          <a:p>
            <a:pPr marL="609600" marR="515620" lvl="1" indent="-114300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"/>
              <a:tabLst>
                <a:tab pos="77851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Tính </a:t>
            </a:r>
            <a:r>
              <a:rPr sz="2800" b="1" dirty="0">
                <a:latin typeface="Times New Roman"/>
                <a:cs typeface="Times New Roman"/>
              </a:rPr>
              <a:t>Y</a:t>
            </a:r>
            <a:r>
              <a:rPr sz="2775" b="1" baseline="-21021" dirty="0">
                <a:latin typeface="Times New Roman"/>
                <a:cs typeface="Times New Roman"/>
              </a:rPr>
              <a:t>t </a:t>
            </a:r>
            <a:r>
              <a:rPr sz="2800" b="1" spc="-5" dirty="0">
                <a:latin typeface="Times New Roman"/>
                <a:cs typeface="Times New Roman"/>
              </a:rPr>
              <a:t>là </a:t>
            </a:r>
            <a:r>
              <a:rPr sz="2800" b="1" dirty="0">
                <a:latin typeface="Times New Roman"/>
                <a:cs typeface="Times New Roman"/>
              </a:rPr>
              <a:t>tín </a:t>
            </a:r>
            <a:r>
              <a:rPr sz="2800" b="1" spc="-5" dirty="0">
                <a:latin typeface="Times New Roman"/>
                <a:cs typeface="Times New Roman"/>
              </a:rPr>
              <a:t>hiệu </a:t>
            </a:r>
            <a:r>
              <a:rPr sz="2800" b="1" dirty="0">
                <a:latin typeface="Times New Roman"/>
                <a:cs typeface="Times New Roman"/>
              </a:rPr>
              <a:t>đầu </a:t>
            </a:r>
            <a:r>
              <a:rPr sz="2800" b="1" spc="-5" dirty="0">
                <a:latin typeface="Times New Roman"/>
                <a:cs typeface="Times New Roman"/>
              </a:rPr>
              <a:t>ra </a:t>
            </a:r>
            <a:r>
              <a:rPr sz="2800" b="1" dirty="0">
                <a:latin typeface="Times New Roman"/>
                <a:cs typeface="Times New Roman"/>
              </a:rPr>
              <a:t>tương </a:t>
            </a:r>
            <a:r>
              <a:rPr sz="2800" b="1" spc="-5" dirty="0">
                <a:latin typeface="Times New Roman"/>
                <a:cs typeface="Times New Roman"/>
              </a:rPr>
              <a:t>ứng với X</a:t>
            </a:r>
            <a:r>
              <a:rPr sz="2775" b="1" spc="-7" baseline="-21021" dirty="0">
                <a:latin typeface="Times New Roman"/>
                <a:cs typeface="Times New Roman"/>
              </a:rPr>
              <a:t>t </a:t>
            </a:r>
            <a:r>
              <a:rPr sz="2800" b="1" spc="-5" dirty="0">
                <a:latin typeface="Times New Roman"/>
                <a:cs typeface="Times New Roman"/>
              </a:rPr>
              <a:t>lan  truyền trong </a:t>
            </a:r>
            <a:r>
              <a:rPr sz="2800" b="1" dirty="0">
                <a:latin typeface="Times New Roman"/>
                <a:cs typeface="Times New Roman"/>
              </a:rPr>
              <a:t>mạng </a:t>
            </a:r>
            <a:r>
              <a:rPr sz="2800" b="1" spc="-5" dirty="0">
                <a:latin typeface="Times New Roman"/>
                <a:cs typeface="Times New Roman"/>
              </a:rPr>
              <a:t>một</a:t>
            </a:r>
            <a:r>
              <a:rPr sz="2800" b="1" spc="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lần</a:t>
            </a:r>
            <a:endParaRPr sz="2800">
              <a:latin typeface="Times New Roman"/>
              <a:cs typeface="Times New Roman"/>
            </a:endParaRPr>
          </a:p>
          <a:p>
            <a:pPr marL="1292860" lvl="2" indent="-283210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1293495" algn="l"/>
              </a:tabLst>
            </a:pPr>
            <a:r>
              <a:rPr sz="2800" b="1" i="1" spc="-10" dirty="0">
                <a:latin typeface="Times New Roman"/>
                <a:cs typeface="Times New Roman"/>
              </a:rPr>
              <a:t>Nếu </a:t>
            </a:r>
            <a:r>
              <a:rPr sz="2800" b="1" i="1" spc="15" dirty="0">
                <a:latin typeface="Times New Roman"/>
                <a:cs typeface="Times New Roman"/>
              </a:rPr>
              <a:t>Y</a:t>
            </a:r>
            <a:r>
              <a:rPr sz="2775" b="1" i="1" spc="22" baseline="-21021" dirty="0">
                <a:latin typeface="Times New Roman"/>
                <a:cs typeface="Times New Roman"/>
              </a:rPr>
              <a:t>t </a:t>
            </a:r>
            <a:r>
              <a:rPr sz="2800" b="1" i="1" spc="-5" dirty="0">
                <a:latin typeface="Times New Roman"/>
                <a:cs typeface="Times New Roman"/>
              </a:rPr>
              <a:t>khác X</a:t>
            </a:r>
            <a:r>
              <a:rPr sz="2775" b="1" i="1" spc="-7" baseline="-21021" dirty="0">
                <a:latin typeface="Times New Roman"/>
                <a:cs typeface="Times New Roman"/>
              </a:rPr>
              <a:t>t </a:t>
            </a:r>
            <a:r>
              <a:rPr sz="2800" b="1" i="1" spc="-5" dirty="0">
                <a:latin typeface="Times New Roman"/>
                <a:cs typeface="Times New Roman"/>
              </a:rPr>
              <a:t>thì tiếp tục với t=t+1 </a:t>
            </a:r>
            <a:r>
              <a:rPr sz="2800" b="1" i="1" spc="-10" dirty="0">
                <a:latin typeface="Times New Roman"/>
                <a:cs typeface="Times New Roman"/>
              </a:rPr>
              <a:t>và </a:t>
            </a:r>
            <a:r>
              <a:rPr sz="2800" b="1" i="1" spc="5" dirty="0">
                <a:latin typeface="Times New Roman"/>
                <a:cs typeface="Times New Roman"/>
              </a:rPr>
              <a:t>X</a:t>
            </a:r>
            <a:r>
              <a:rPr sz="2775" b="1" i="1" spc="7" baseline="-21021" dirty="0">
                <a:latin typeface="Times New Roman"/>
                <a:cs typeface="Times New Roman"/>
              </a:rPr>
              <a:t>t+1 </a:t>
            </a:r>
            <a:r>
              <a:rPr sz="2800" b="1" i="1" spc="-5" dirty="0">
                <a:latin typeface="Times New Roman"/>
                <a:cs typeface="Times New Roman"/>
              </a:rPr>
              <a:t>=</a:t>
            </a:r>
            <a:r>
              <a:rPr sz="2800" b="1" i="1" spc="240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latin typeface="Times New Roman"/>
                <a:cs typeface="Times New Roman"/>
              </a:rPr>
              <a:t>Y</a:t>
            </a:r>
            <a:r>
              <a:rPr sz="2775" b="1" i="1" spc="7" baseline="-21021" dirty="0">
                <a:latin typeface="Times New Roman"/>
                <a:cs typeface="Times New Roman"/>
              </a:rPr>
              <a:t>t</a:t>
            </a:r>
            <a:endParaRPr sz="2775" baseline="-21021">
              <a:latin typeface="Times New Roman"/>
              <a:cs typeface="Times New Roman"/>
            </a:endParaRPr>
          </a:p>
          <a:p>
            <a:pPr marL="1238885" marR="262255" lvl="2" indent="-228600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"/>
              <a:tabLst>
                <a:tab pos="1293495" algn="l"/>
              </a:tabLst>
            </a:pPr>
            <a:r>
              <a:rPr sz="2800" b="1" i="1" spc="-10" dirty="0">
                <a:latin typeface="Times New Roman"/>
                <a:cs typeface="Times New Roman"/>
              </a:rPr>
              <a:t>Nếu </a:t>
            </a:r>
            <a:r>
              <a:rPr sz="2800" b="1" i="1" spc="5" dirty="0">
                <a:latin typeface="Times New Roman"/>
                <a:cs typeface="Times New Roman"/>
              </a:rPr>
              <a:t>Y</a:t>
            </a:r>
            <a:r>
              <a:rPr sz="2775" b="1" i="1" spc="7" baseline="-21021" dirty="0">
                <a:latin typeface="Times New Roman"/>
                <a:cs typeface="Times New Roman"/>
              </a:rPr>
              <a:t>t</a:t>
            </a:r>
            <a:r>
              <a:rPr sz="2800" b="1" i="1" spc="5" dirty="0">
                <a:latin typeface="Times New Roman"/>
                <a:cs typeface="Times New Roman"/>
              </a:rPr>
              <a:t>=X</a:t>
            </a:r>
            <a:r>
              <a:rPr sz="2775" b="1" i="1" spc="7" baseline="-21021" dirty="0">
                <a:latin typeface="Times New Roman"/>
                <a:cs typeface="Times New Roman"/>
              </a:rPr>
              <a:t>t </a:t>
            </a:r>
            <a:r>
              <a:rPr sz="2800" b="1" i="1" spc="-5" dirty="0">
                <a:latin typeface="Times New Roman"/>
                <a:cs typeface="Times New Roman"/>
              </a:rPr>
              <a:t>thì </a:t>
            </a:r>
            <a:r>
              <a:rPr sz="2800" b="1" i="1" dirty="0">
                <a:latin typeface="Times New Roman"/>
                <a:cs typeface="Times New Roman"/>
              </a:rPr>
              <a:t>dừng lại </a:t>
            </a:r>
            <a:r>
              <a:rPr sz="2800" b="1" i="1" spc="-5" dirty="0">
                <a:latin typeface="Times New Roman"/>
                <a:cs typeface="Times New Roman"/>
              </a:rPr>
              <a:t>và kết quả của mạng là  </a:t>
            </a:r>
            <a:r>
              <a:rPr sz="2800" b="1" i="1" spc="10" dirty="0">
                <a:latin typeface="Times New Roman"/>
                <a:cs typeface="Times New Roman"/>
              </a:rPr>
              <a:t>Y</a:t>
            </a:r>
            <a:r>
              <a:rPr sz="2775" b="1" i="1" spc="15" baseline="-21021" dirty="0">
                <a:latin typeface="Times New Roman"/>
                <a:cs typeface="Times New Roman"/>
              </a:rPr>
              <a:t>t</a:t>
            </a:r>
            <a:endParaRPr sz="2775" baseline="-21021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816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W </a:t>
            </a:r>
            <a:r>
              <a:rPr sz="2800" b="1" spc="-10" dirty="0">
                <a:latin typeface="Times New Roman"/>
                <a:cs typeface="Times New Roman"/>
              </a:rPr>
              <a:t>không </a:t>
            </a:r>
            <a:r>
              <a:rPr sz="2800" b="1" spc="-5" dirty="0">
                <a:latin typeface="Times New Roman"/>
                <a:cs typeface="Times New Roman"/>
              </a:rPr>
              <a:t>thay </a:t>
            </a:r>
            <a:r>
              <a:rPr sz="2800" b="1" dirty="0">
                <a:latin typeface="Times New Roman"/>
                <a:cs typeface="Times New Roman"/>
              </a:rPr>
              <a:t>đổi </a:t>
            </a:r>
            <a:r>
              <a:rPr sz="2800" b="1" spc="-5" dirty="0">
                <a:latin typeface="Times New Roman"/>
                <a:cs typeface="Times New Roman"/>
              </a:rPr>
              <a:t>trong </a:t>
            </a:r>
            <a:r>
              <a:rPr sz="2800" b="1" dirty="0">
                <a:latin typeface="Times New Roman"/>
                <a:cs typeface="Times New Roman"/>
              </a:rPr>
              <a:t>quá </a:t>
            </a:r>
            <a:r>
              <a:rPr sz="2800" b="1" spc="-5" dirty="0">
                <a:latin typeface="Times New Roman"/>
                <a:cs typeface="Times New Roman"/>
              </a:rPr>
              <a:t>trình </a:t>
            </a:r>
            <a:r>
              <a:rPr sz="2800" b="1" dirty="0">
                <a:latin typeface="Times New Roman"/>
                <a:cs typeface="Times New Roman"/>
              </a:rPr>
              <a:t>tính</a:t>
            </a:r>
            <a:r>
              <a:rPr sz="2800" b="1" spc="10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085820"/>
            <a:ext cx="8836025" cy="509841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b="1" dirty="0">
                <a:latin typeface="Times New Roman"/>
                <a:cs typeface="Times New Roman"/>
              </a:rPr>
              <a:t>Quá </a:t>
            </a:r>
            <a:r>
              <a:rPr sz="2600" b="1" spc="-5" dirty="0">
                <a:latin typeface="Times New Roman"/>
                <a:cs typeface="Times New Roman"/>
              </a:rPr>
              <a:t>trình </a:t>
            </a:r>
            <a:r>
              <a:rPr sz="2600" b="1" dirty="0">
                <a:latin typeface="Times New Roman"/>
                <a:cs typeface="Times New Roman"/>
              </a:rPr>
              <a:t>nhận</a:t>
            </a:r>
            <a:r>
              <a:rPr sz="2600" b="1" spc="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dạng</a:t>
            </a:r>
            <a:endParaRPr sz="2600">
              <a:latin typeface="Times New Roman"/>
              <a:cs typeface="Times New Roman"/>
            </a:endParaRPr>
          </a:p>
          <a:p>
            <a:pPr marL="733425" lvl="1" indent="-264160">
              <a:lnSpc>
                <a:spcPct val="100000"/>
              </a:lnSpc>
              <a:spcBef>
                <a:spcPts val="625"/>
              </a:spcBef>
              <a:buSzPct val="96153"/>
              <a:buFont typeface="Wingdings"/>
              <a:buChar char=""/>
              <a:tabLst>
                <a:tab pos="734060" algn="l"/>
              </a:tabLst>
            </a:pPr>
            <a:r>
              <a:rPr sz="2600" b="1" dirty="0">
                <a:latin typeface="Times New Roman"/>
                <a:cs typeface="Times New Roman"/>
              </a:rPr>
              <a:t>Lựa chọn mô </a:t>
            </a:r>
            <a:r>
              <a:rPr sz="2600" b="1" spc="-5" dirty="0">
                <a:latin typeface="Times New Roman"/>
                <a:cs typeface="Times New Roman"/>
              </a:rPr>
              <a:t>hình biểu diễn đối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tượng</a:t>
            </a:r>
            <a:endParaRPr sz="2600">
              <a:latin typeface="Times New Roman"/>
              <a:cs typeface="Times New Roman"/>
            </a:endParaRPr>
          </a:p>
          <a:p>
            <a:pPr marL="584200" marR="341630" lvl="1" indent="-114300">
              <a:lnSpc>
                <a:spcPct val="100000"/>
              </a:lnSpc>
              <a:spcBef>
                <a:spcPts val="625"/>
              </a:spcBef>
              <a:buSzPct val="96153"/>
              <a:buFont typeface="Wingdings"/>
              <a:buChar char=""/>
              <a:tabLst>
                <a:tab pos="733425" algn="l"/>
              </a:tabLst>
            </a:pPr>
            <a:r>
              <a:rPr sz="2600" b="1" dirty="0">
                <a:latin typeface="Times New Roman"/>
                <a:cs typeface="Times New Roman"/>
              </a:rPr>
              <a:t>Lựa chọn luật ra quyết </a:t>
            </a:r>
            <a:r>
              <a:rPr sz="2600" b="1" spc="-5" dirty="0">
                <a:latin typeface="Times New Roman"/>
                <a:cs typeface="Times New Roman"/>
              </a:rPr>
              <a:t>định </a:t>
            </a:r>
            <a:r>
              <a:rPr sz="2600" b="1" dirty="0">
                <a:latin typeface="Times New Roman"/>
                <a:cs typeface="Times New Roman"/>
              </a:rPr>
              <a:t>(phương </a:t>
            </a:r>
            <a:r>
              <a:rPr sz="2600" b="1" spc="-5" dirty="0">
                <a:latin typeface="Times New Roman"/>
                <a:cs typeface="Times New Roman"/>
              </a:rPr>
              <a:t>pháp </a:t>
            </a:r>
            <a:r>
              <a:rPr sz="2600" b="1" dirty="0">
                <a:latin typeface="Times New Roman"/>
                <a:cs typeface="Times New Roman"/>
              </a:rPr>
              <a:t>nhận dạng)  và </a:t>
            </a:r>
            <a:r>
              <a:rPr sz="2600" b="1" spc="-5" dirty="0">
                <a:latin typeface="Times New Roman"/>
                <a:cs typeface="Times New Roman"/>
              </a:rPr>
              <a:t>suy diễn </a:t>
            </a:r>
            <a:r>
              <a:rPr sz="2600" b="1" dirty="0">
                <a:latin typeface="Times New Roman"/>
                <a:cs typeface="Times New Roman"/>
              </a:rPr>
              <a:t>quá </a:t>
            </a:r>
            <a:r>
              <a:rPr sz="2600" b="1" spc="-5" dirty="0">
                <a:latin typeface="Times New Roman"/>
                <a:cs typeface="Times New Roman"/>
              </a:rPr>
              <a:t>trình học</a:t>
            </a:r>
            <a:endParaRPr sz="2600">
              <a:latin typeface="Times New Roman"/>
              <a:cs typeface="Times New Roman"/>
            </a:endParaRPr>
          </a:p>
          <a:p>
            <a:pPr marL="733425" lvl="1" indent="-264160">
              <a:lnSpc>
                <a:spcPct val="100000"/>
              </a:lnSpc>
              <a:spcBef>
                <a:spcPts val="625"/>
              </a:spcBef>
              <a:buSzPct val="96153"/>
              <a:buFont typeface="Wingdings"/>
              <a:buChar char=""/>
              <a:tabLst>
                <a:tab pos="734060" algn="l"/>
              </a:tabLst>
            </a:pPr>
            <a:r>
              <a:rPr sz="2600" b="1" dirty="0">
                <a:latin typeface="Times New Roman"/>
                <a:cs typeface="Times New Roman"/>
              </a:rPr>
              <a:t>Học nhận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dạng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b="1" dirty="0">
                <a:latin typeface="Times New Roman"/>
                <a:cs typeface="Times New Roman"/>
              </a:rPr>
              <a:t>Khi mô hình </a:t>
            </a:r>
            <a:r>
              <a:rPr sz="2600" b="1" spc="-5" dirty="0">
                <a:latin typeface="Times New Roman"/>
                <a:cs typeface="Times New Roman"/>
              </a:rPr>
              <a:t>biểu diễn </a:t>
            </a:r>
            <a:r>
              <a:rPr sz="2600" b="1" dirty="0">
                <a:latin typeface="Times New Roman"/>
                <a:cs typeface="Times New Roman"/>
              </a:rPr>
              <a:t>đã </a:t>
            </a:r>
            <a:r>
              <a:rPr sz="2600" b="1" spc="-5" dirty="0">
                <a:latin typeface="Times New Roman"/>
                <a:cs typeface="Times New Roman"/>
              </a:rPr>
              <a:t>được </a:t>
            </a:r>
            <a:r>
              <a:rPr sz="2600" b="1" spc="5" dirty="0">
                <a:latin typeface="Times New Roman"/>
                <a:cs typeface="Times New Roman"/>
              </a:rPr>
              <a:t>xác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định</a:t>
            </a:r>
            <a:endParaRPr sz="2600">
              <a:latin typeface="Times New Roman"/>
              <a:cs typeface="Times New Roman"/>
            </a:endParaRPr>
          </a:p>
          <a:p>
            <a:pPr marL="732790" lvl="1" indent="-263525">
              <a:lnSpc>
                <a:spcPct val="100000"/>
              </a:lnSpc>
              <a:spcBef>
                <a:spcPts val="625"/>
              </a:spcBef>
              <a:buSzPct val="96153"/>
              <a:buFont typeface="Wingdings"/>
              <a:buChar char=""/>
              <a:tabLst>
                <a:tab pos="733425" algn="l"/>
              </a:tabLst>
            </a:pPr>
            <a:r>
              <a:rPr sz="2600" b="1" dirty="0">
                <a:latin typeface="Times New Roman"/>
                <a:cs typeface="Times New Roman"/>
              </a:rPr>
              <a:t>Mô </a:t>
            </a:r>
            <a:r>
              <a:rPr sz="2600" b="1" spc="-5" dirty="0">
                <a:latin typeface="Times New Roman"/>
                <a:cs typeface="Times New Roman"/>
              </a:rPr>
              <a:t>hình </a:t>
            </a:r>
            <a:r>
              <a:rPr sz="2600" b="1" dirty="0">
                <a:latin typeface="Times New Roman"/>
                <a:cs typeface="Times New Roman"/>
              </a:rPr>
              <a:t>tham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số</a:t>
            </a:r>
            <a:endParaRPr sz="2600">
              <a:latin typeface="Times New Roman"/>
              <a:cs typeface="Times New Roman"/>
            </a:endParaRPr>
          </a:p>
          <a:p>
            <a:pPr marL="732790" lvl="1" indent="-263525">
              <a:lnSpc>
                <a:spcPct val="100000"/>
              </a:lnSpc>
              <a:spcBef>
                <a:spcPts val="625"/>
              </a:spcBef>
              <a:buSzPct val="96153"/>
              <a:buFont typeface="Wingdings"/>
              <a:buChar char=""/>
              <a:tabLst>
                <a:tab pos="733425" algn="l"/>
              </a:tabLst>
            </a:pPr>
            <a:r>
              <a:rPr sz="2600" b="1" dirty="0">
                <a:latin typeface="Times New Roman"/>
                <a:cs typeface="Times New Roman"/>
              </a:rPr>
              <a:t>Mô </a:t>
            </a:r>
            <a:r>
              <a:rPr sz="2600" b="1" spc="-5" dirty="0">
                <a:latin typeface="Times New Roman"/>
                <a:cs typeface="Times New Roman"/>
              </a:rPr>
              <a:t>hình </a:t>
            </a:r>
            <a:r>
              <a:rPr sz="2600" b="1" dirty="0">
                <a:latin typeface="Times New Roman"/>
                <a:cs typeface="Times New Roman"/>
              </a:rPr>
              <a:t>cấu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trúc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b="1" spc="-5" dirty="0">
                <a:latin typeface="Times New Roman"/>
                <a:cs typeface="Times New Roman"/>
              </a:rPr>
              <a:t>Đến </a:t>
            </a:r>
            <a:r>
              <a:rPr sz="2600" b="1" dirty="0">
                <a:latin typeface="Times New Roman"/>
                <a:cs typeface="Times New Roman"/>
              </a:rPr>
              <a:t>quá </a:t>
            </a:r>
            <a:r>
              <a:rPr sz="2600" b="1" spc="-5" dirty="0">
                <a:latin typeface="Times New Roman"/>
                <a:cs typeface="Times New Roman"/>
              </a:rPr>
              <a:t>trình </a:t>
            </a:r>
            <a:r>
              <a:rPr sz="2600" b="1" dirty="0">
                <a:latin typeface="Times New Roman"/>
                <a:cs typeface="Times New Roman"/>
              </a:rPr>
              <a:t>học nhằm cải thiện, </a:t>
            </a:r>
            <a:r>
              <a:rPr sz="2600" b="1" spc="-5" dirty="0">
                <a:latin typeface="Times New Roman"/>
                <a:cs typeface="Times New Roman"/>
              </a:rPr>
              <a:t>điều </a:t>
            </a:r>
            <a:r>
              <a:rPr sz="2600" b="1" dirty="0">
                <a:latin typeface="Times New Roman"/>
                <a:cs typeface="Times New Roman"/>
              </a:rPr>
              <a:t>chỉnh việc phân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lớp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355600" algn="l"/>
                <a:tab pos="1283335" algn="l"/>
                <a:tab pos="2138680" algn="l"/>
                <a:tab pos="2552065" algn="l"/>
                <a:tab pos="3184525" algn="l"/>
                <a:tab pos="3652520" algn="l"/>
                <a:tab pos="4342765" algn="l"/>
                <a:tab pos="5048250" algn="l"/>
                <a:tab pos="5535930" algn="l"/>
                <a:tab pos="6443345" algn="l"/>
                <a:tab pos="7225030" algn="l"/>
                <a:tab pos="7710170" algn="l"/>
                <a:tab pos="8380730" algn="l"/>
              </a:tabLst>
            </a:pPr>
            <a:r>
              <a:rPr sz="2600" b="1" spc="-5" dirty="0">
                <a:latin typeface="Times New Roman"/>
                <a:cs typeface="Times New Roman"/>
              </a:rPr>
              <a:t>Nhậ</a:t>
            </a:r>
            <a:r>
              <a:rPr sz="2600" b="1" dirty="0">
                <a:latin typeface="Times New Roman"/>
                <a:cs typeface="Times New Roman"/>
              </a:rPr>
              <a:t>n	</a:t>
            </a:r>
            <a:r>
              <a:rPr sz="2600" b="1" spc="-5" dirty="0">
                <a:latin typeface="Times New Roman"/>
                <a:cs typeface="Times New Roman"/>
              </a:rPr>
              <a:t>d</a:t>
            </a:r>
            <a:r>
              <a:rPr sz="2600" b="1" spc="5" dirty="0">
                <a:latin typeface="Times New Roman"/>
                <a:cs typeface="Times New Roman"/>
              </a:rPr>
              <a:t>ạ</a:t>
            </a:r>
            <a:r>
              <a:rPr sz="2600" b="1" spc="-10" dirty="0">
                <a:latin typeface="Times New Roman"/>
                <a:cs typeface="Times New Roman"/>
              </a:rPr>
              <a:t>n</a:t>
            </a:r>
            <a:r>
              <a:rPr sz="2600" b="1" dirty="0">
                <a:latin typeface="Times New Roman"/>
                <a:cs typeface="Times New Roman"/>
              </a:rPr>
              <a:t>g	</a:t>
            </a:r>
            <a:r>
              <a:rPr sz="2600" b="1" spc="-5" dirty="0">
                <a:latin typeface="Times New Roman"/>
                <a:cs typeface="Times New Roman"/>
              </a:rPr>
              <a:t>l</a:t>
            </a:r>
            <a:r>
              <a:rPr sz="2600" b="1" dirty="0">
                <a:latin typeface="Times New Roman"/>
                <a:cs typeface="Times New Roman"/>
              </a:rPr>
              <a:t>à	</a:t>
            </a:r>
            <a:r>
              <a:rPr sz="2600" b="1" spc="-5" dirty="0">
                <a:latin typeface="Times New Roman"/>
                <a:cs typeface="Times New Roman"/>
              </a:rPr>
              <a:t>tì</a:t>
            </a:r>
            <a:r>
              <a:rPr sz="2600" b="1" dirty="0">
                <a:latin typeface="Times New Roman"/>
                <a:cs typeface="Times New Roman"/>
              </a:rPr>
              <a:t>m	</a:t>
            </a:r>
            <a:r>
              <a:rPr sz="2600" b="1" spc="-5" dirty="0">
                <a:latin typeface="Times New Roman"/>
                <a:cs typeface="Times New Roman"/>
              </a:rPr>
              <a:t>r</a:t>
            </a:r>
            <a:r>
              <a:rPr sz="2600" b="1" dirty="0">
                <a:latin typeface="Times New Roman"/>
                <a:cs typeface="Times New Roman"/>
              </a:rPr>
              <a:t>a	quy	luật	</a:t>
            </a:r>
            <a:r>
              <a:rPr sz="2600" b="1" spc="5" dirty="0">
                <a:latin typeface="Times New Roman"/>
                <a:cs typeface="Times New Roman"/>
              </a:rPr>
              <a:t>v</a:t>
            </a:r>
            <a:r>
              <a:rPr sz="2600" b="1" dirty="0">
                <a:latin typeface="Times New Roman"/>
                <a:cs typeface="Times New Roman"/>
              </a:rPr>
              <a:t>à	thuật	to</a:t>
            </a:r>
            <a:r>
              <a:rPr sz="2600" b="1" spc="5" dirty="0">
                <a:latin typeface="Times New Roman"/>
                <a:cs typeface="Times New Roman"/>
              </a:rPr>
              <a:t>á</a:t>
            </a:r>
            <a:r>
              <a:rPr sz="2600" b="1" dirty="0">
                <a:latin typeface="Times New Roman"/>
                <a:cs typeface="Times New Roman"/>
              </a:rPr>
              <a:t>n	để	gán	</a:t>
            </a:r>
            <a:r>
              <a:rPr sz="2600" b="1" spc="-5" dirty="0">
                <a:latin typeface="Times New Roman"/>
                <a:cs typeface="Times New Roman"/>
              </a:rPr>
              <a:t>đ</a:t>
            </a:r>
            <a:r>
              <a:rPr sz="2600" b="1" spc="5" dirty="0">
                <a:latin typeface="Times New Roman"/>
                <a:cs typeface="Times New Roman"/>
              </a:rPr>
              <a:t>ố</a:t>
            </a:r>
            <a:r>
              <a:rPr sz="2600" b="1" dirty="0">
                <a:latin typeface="Times New Roman"/>
                <a:cs typeface="Times New Roman"/>
              </a:rPr>
              <a:t>i  </a:t>
            </a:r>
            <a:r>
              <a:rPr sz="2600" b="1" spc="-5" dirty="0">
                <a:latin typeface="Times New Roman"/>
                <a:cs typeface="Times New Roman"/>
              </a:rPr>
              <a:t>tượng </a:t>
            </a:r>
            <a:r>
              <a:rPr sz="2600" b="1" spc="5" dirty="0">
                <a:latin typeface="Times New Roman"/>
                <a:cs typeface="Times New Roman"/>
              </a:rPr>
              <a:t>vào </a:t>
            </a:r>
            <a:r>
              <a:rPr sz="2600" b="1" dirty="0">
                <a:latin typeface="Times New Roman"/>
                <a:cs typeface="Times New Roman"/>
              </a:rPr>
              <a:t>lớp của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nó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27426" y="660908"/>
            <a:ext cx="3242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</a:rPr>
              <a:t>Quá trình </a:t>
            </a:r>
            <a:r>
              <a:rPr sz="2800" dirty="0">
                <a:solidFill>
                  <a:srgbClr val="FF0000"/>
                </a:solidFill>
              </a:rPr>
              <a:t>nhận</a:t>
            </a:r>
            <a:r>
              <a:rPr sz="2800" spc="-20" dirty="0">
                <a:solidFill>
                  <a:srgbClr val="FF0000"/>
                </a:solidFill>
              </a:rPr>
              <a:t> </a:t>
            </a:r>
            <a:r>
              <a:rPr sz="2800" dirty="0">
                <a:solidFill>
                  <a:srgbClr val="FF0000"/>
                </a:solidFill>
              </a:rPr>
              <a:t>dạng</a:t>
            </a:r>
            <a:endParaRPr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340" y="776245"/>
            <a:ext cx="8164830" cy="536130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750"/>
              </a:spcBef>
              <a:buFont typeface="Wingdings"/>
              <a:buChar char=""/>
              <a:tabLst>
                <a:tab pos="381635" algn="l"/>
              </a:tabLst>
            </a:pP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Một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vài tình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huống </a:t>
            </a: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có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thể nảy</a:t>
            </a:r>
            <a:r>
              <a:rPr sz="2800" b="1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sinh</a:t>
            </a:r>
            <a:endParaRPr sz="2800">
              <a:latin typeface="Times New Roman"/>
              <a:cs typeface="Times New Roman"/>
            </a:endParaRPr>
          </a:p>
          <a:p>
            <a:pPr marL="859790" lvl="1" indent="-364490">
              <a:lnSpc>
                <a:spcPct val="100000"/>
              </a:lnSpc>
              <a:spcBef>
                <a:spcPts val="840"/>
              </a:spcBef>
              <a:buSzPct val="97222"/>
              <a:buFont typeface="Wingdings"/>
              <a:buChar char=""/>
              <a:tabLst>
                <a:tab pos="859790" algn="l"/>
              </a:tabLst>
            </a:pPr>
            <a:r>
              <a:rPr sz="3600" b="1" dirty="0">
                <a:latin typeface="Times New Roman"/>
                <a:cs typeface="Times New Roman"/>
              </a:rPr>
              <a:t>Mạng </a:t>
            </a:r>
            <a:r>
              <a:rPr sz="3600" b="1" spc="-5" dirty="0">
                <a:latin typeface="Times New Roman"/>
                <a:cs typeface="Times New Roman"/>
              </a:rPr>
              <a:t>không</a:t>
            </a:r>
            <a:r>
              <a:rPr sz="3600" b="1" spc="-2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dừng</a:t>
            </a:r>
            <a:endParaRPr sz="3600">
              <a:latin typeface="Times New Roman"/>
              <a:cs typeface="Times New Roman"/>
            </a:endParaRPr>
          </a:p>
          <a:p>
            <a:pPr marL="1238885" marR="66675" lvl="2" indent="-228600">
              <a:lnSpc>
                <a:spcPct val="100000"/>
              </a:lnSpc>
              <a:spcBef>
                <a:spcPts val="869"/>
              </a:spcBef>
              <a:buSzPct val="97222"/>
              <a:buFont typeface="Wingdings"/>
              <a:buChar char=""/>
              <a:tabLst>
                <a:tab pos="1375410" algn="l"/>
              </a:tabLst>
            </a:pPr>
            <a:r>
              <a:rPr sz="3600" b="1" i="1" spc="-5" dirty="0">
                <a:latin typeface="Times New Roman"/>
                <a:cs typeface="Times New Roman"/>
              </a:rPr>
              <a:t>Mạng </a:t>
            </a:r>
            <a:r>
              <a:rPr sz="3600" b="1" i="1" dirty="0">
                <a:latin typeface="Times New Roman"/>
                <a:cs typeface="Times New Roman"/>
              </a:rPr>
              <a:t>có thể đưa </a:t>
            </a:r>
            <a:r>
              <a:rPr sz="3600" b="1" i="1" spc="-5" dirty="0">
                <a:latin typeface="Times New Roman"/>
                <a:cs typeface="Times New Roman"/>
              </a:rPr>
              <a:t>ra </a:t>
            </a:r>
            <a:r>
              <a:rPr sz="3600" b="1" i="1" dirty="0">
                <a:latin typeface="Times New Roman"/>
                <a:cs typeface="Times New Roman"/>
              </a:rPr>
              <a:t>luân phiên</a:t>
            </a:r>
            <a:r>
              <a:rPr sz="3600" b="1" i="1" spc="-9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một  vài mẫu </a:t>
            </a:r>
            <a:r>
              <a:rPr sz="3600" b="1" i="1" spc="-5" dirty="0">
                <a:latin typeface="Times New Roman"/>
                <a:cs typeface="Times New Roman"/>
              </a:rPr>
              <a:t>học hoặc </a:t>
            </a:r>
            <a:r>
              <a:rPr sz="3600" b="1" i="1" dirty="0">
                <a:latin typeface="Times New Roman"/>
                <a:cs typeface="Times New Roman"/>
              </a:rPr>
              <a:t>ảnh </a:t>
            </a:r>
            <a:r>
              <a:rPr sz="3600" b="1" i="1" spc="-5" dirty="0">
                <a:latin typeface="Times New Roman"/>
                <a:cs typeface="Times New Roman"/>
              </a:rPr>
              <a:t>ngược </a:t>
            </a:r>
            <a:r>
              <a:rPr sz="3600" b="1" i="1" dirty="0">
                <a:latin typeface="Times New Roman"/>
                <a:cs typeface="Times New Roman"/>
              </a:rPr>
              <a:t>của  </a:t>
            </a:r>
            <a:r>
              <a:rPr sz="3600" b="1" i="1" spc="-5" dirty="0">
                <a:latin typeface="Times New Roman"/>
                <a:cs typeface="Times New Roman"/>
              </a:rPr>
              <a:t>chúng</a:t>
            </a:r>
            <a:endParaRPr sz="3600">
              <a:latin typeface="Times New Roman"/>
              <a:cs typeface="Times New Roman"/>
            </a:endParaRPr>
          </a:p>
          <a:p>
            <a:pPr marL="859790" lvl="1" indent="-364490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859790" algn="l"/>
              </a:tabLst>
            </a:pPr>
            <a:r>
              <a:rPr sz="3600" b="1" dirty="0">
                <a:latin typeface="Times New Roman"/>
                <a:cs typeface="Times New Roman"/>
              </a:rPr>
              <a:t>Mạng </a:t>
            </a:r>
            <a:r>
              <a:rPr sz="3600" b="1" spc="-5" dirty="0">
                <a:latin typeface="Times New Roman"/>
                <a:cs typeface="Times New Roman"/>
              </a:rPr>
              <a:t>dừng </a:t>
            </a:r>
            <a:r>
              <a:rPr sz="3600" b="1" dirty="0">
                <a:latin typeface="Times New Roman"/>
                <a:cs typeface="Times New Roman"/>
              </a:rPr>
              <a:t>và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X</a:t>
            </a:r>
            <a:r>
              <a:rPr sz="3600" b="1" baseline="-20833" dirty="0">
                <a:latin typeface="Times New Roman"/>
                <a:cs typeface="Times New Roman"/>
              </a:rPr>
              <a:t>t</a:t>
            </a:r>
            <a:r>
              <a:rPr sz="3600" b="1" dirty="0">
                <a:latin typeface="Times New Roman"/>
                <a:cs typeface="Times New Roman"/>
              </a:rPr>
              <a:t>=X</a:t>
            </a:r>
            <a:endParaRPr sz="3600">
              <a:latin typeface="Times New Roman"/>
              <a:cs typeface="Times New Roman"/>
            </a:endParaRPr>
          </a:p>
          <a:p>
            <a:pPr marL="1238885" marR="30480" lvl="2" indent="-228600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1375410" algn="l"/>
              </a:tabLst>
            </a:pPr>
            <a:r>
              <a:rPr sz="3600" b="1" i="1" dirty="0">
                <a:latin typeface="Times New Roman"/>
                <a:cs typeface="Times New Roman"/>
              </a:rPr>
              <a:t>X đã được đoán đúng dựa trên</a:t>
            </a:r>
            <a:r>
              <a:rPr sz="3600" b="1" i="1" spc="-90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mẫu  học, </a:t>
            </a:r>
            <a:r>
              <a:rPr sz="3600" b="1" i="1" dirty="0">
                <a:latin typeface="Times New Roman"/>
                <a:cs typeface="Times New Roman"/>
              </a:rPr>
              <a:t>X có thể là một trong </a:t>
            </a:r>
            <a:r>
              <a:rPr sz="3600" b="1" i="1" spc="-5" dirty="0">
                <a:latin typeface="Times New Roman"/>
                <a:cs typeface="Times New Roman"/>
              </a:rPr>
              <a:t>các </a:t>
            </a:r>
            <a:r>
              <a:rPr sz="3600" b="1" i="1" dirty="0">
                <a:latin typeface="Times New Roman"/>
                <a:cs typeface="Times New Roman"/>
              </a:rPr>
              <a:t>mẫu  đã</a:t>
            </a:r>
            <a:r>
              <a:rPr sz="3600" b="1" i="1" spc="-5" dirty="0">
                <a:latin typeface="Times New Roman"/>
                <a:cs typeface="Times New Roman"/>
              </a:rPr>
              <a:t> học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340" y="775293"/>
            <a:ext cx="8286115" cy="541337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755"/>
              </a:spcBef>
              <a:buFont typeface="Wingdings"/>
              <a:buChar char=""/>
              <a:tabLst>
                <a:tab pos="381635" algn="l"/>
              </a:tabLst>
            </a:pP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Một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vài tình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huống </a:t>
            </a: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có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thể nảy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sinh</a:t>
            </a:r>
            <a:r>
              <a:rPr sz="28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(tt)</a:t>
            </a:r>
            <a:endParaRPr sz="2800">
              <a:latin typeface="Times New Roman"/>
              <a:cs typeface="Times New Roman"/>
            </a:endParaRPr>
          </a:p>
          <a:p>
            <a:pPr marL="609600" marR="213995" lvl="1" indent="-114300">
              <a:lnSpc>
                <a:spcPct val="100000"/>
              </a:lnSpc>
              <a:spcBef>
                <a:spcPts val="765"/>
              </a:spcBef>
              <a:buSzPct val="96875"/>
              <a:buFont typeface="Wingdings"/>
              <a:buChar char=""/>
              <a:tabLst>
                <a:tab pos="819785" algn="l"/>
              </a:tabLst>
            </a:pPr>
            <a:r>
              <a:rPr sz="3200" b="1" dirty="0">
                <a:latin typeface="Times New Roman"/>
                <a:cs typeface="Times New Roman"/>
              </a:rPr>
              <a:t>Mạng </a:t>
            </a:r>
            <a:r>
              <a:rPr sz="3200" b="1" spc="-5" dirty="0">
                <a:latin typeface="Times New Roman"/>
                <a:cs typeface="Times New Roman"/>
              </a:rPr>
              <a:t>dừng </a:t>
            </a:r>
            <a:r>
              <a:rPr sz="3200" b="1" dirty="0">
                <a:latin typeface="Times New Roman"/>
                <a:cs typeface="Times New Roman"/>
              </a:rPr>
              <a:t>với </a:t>
            </a:r>
            <a:r>
              <a:rPr sz="3200" b="1" spc="5" dirty="0">
                <a:latin typeface="Times New Roman"/>
                <a:cs typeface="Times New Roman"/>
              </a:rPr>
              <a:t>X</a:t>
            </a:r>
            <a:r>
              <a:rPr sz="3150" b="1" spc="7" baseline="-21164" dirty="0">
                <a:latin typeface="Times New Roman"/>
                <a:cs typeface="Times New Roman"/>
              </a:rPr>
              <a:t>t </a:t>
            </a:r>
            <a:r>
              <a:rPr sz="3200" b="1" dirty="0">
                <a:latin typeface="Times New Roman"/>
                <a:cs typeface="Times New Roman"/>
              </a:rPr>
              <a:t>là X</a:t>
            </a:r>
            <a:r>
              <a:rPr sz="3150" b="1" baseline="-21164" dirty="0">
                <a:latin typeface="Times New Roman"/>
                <a:cs typeface="Times New Roman"/>
              </a:rPr>
              <a:t>s </a:t>
            </a:r>
            <a:r>
              <a:rPr sz="3200" b="1" dirty="0">
                <a:latin typeface="Times New Roman"/>
                <a:cs typeface="Times New Roman"/>
              </a:rPr>
              <a:t>nào </a:t>
            </a:r>
            <a:r>
              <a:rPr sz="3200" b="1" spc="-5" dirty="0">
                <a:latin typeface="Times New Roman"/>
                <a:cs typeface="Times New Roman"/>
              </a:rPr>
              <a:t>đó trong mẫu  đã học</a:t>
            </a:r>
            <a:endParaRPr sz="3200">
              <a:latin typeface="Times New Roman"/>
              <a:cs typeface="Times New Roman"/>
            </a:endParaRPr>
          </a:p>
          <a:p>
            <a:pPr marL="1238885" marR="501015" lvl="2" indent="-2286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1334770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Mạng </a:t>
            </a:r>
            <a:r>
              <a:rPr sz="3200" b="1" i="1" dirty="0">
                <a:latin typeface="Times New Roman"/>
                <a:cs typeface="Times New Roman"/>
              </a:rPr>
              <a:t>đã phục </a:t>
            </a:r>
            <a:r>
              <a:rPr sz="3200" b="1" i="1" spc="-5" dirty="0">
                <a:latin typeface="Times New Roman"/>
                <a:cs typeface="Times New Roman"/>
              </a:rPr>
              <a:t>hồi </a:t>
            </a:r>
            <a:r>
              <a:rPr sz="3200" b="1" i="1" dirty="0">
                <a:latin typeface="Times New Roman"/>
                <a:cs typeface="Times New Roman"/>
              </a:rPr>
              <a:t>nguyên dạng của</a:t>
            </a:r>
            <a:r>
              <a:rPr sz="3200" b="1" i="1" spc="-12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X  </a:t>
            </a:r>
            <a:r>
              <a:rPr sz="3200" b="1" i="1" spc="-5" dirty="0">
                <a:latin typeface="Times New Roman"/>
                <a:cs typeface="Times New Roman"/>
              </a:rPr>
              <a:t>chính </a:t>
            </a:r>
            <a:r>
              <a:rPr sz="3200" b="1" i="1" dirty="0">
                <a:latin typeface="Times New Roman"/>
                <a:cs typeface="Times New Roman"/>
              </a:rPr>
              <a:t>là</a:t>
            </a:r>
            <a:r>
              <a:rPr sz="3200" b="1" i="1" spc="-1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X</a:t>
            </a:r>
            <a:r>
              <a:rPr sz="3150" b="1" i="1" baseline="-21164" dirty="0">
                <a:latin typeface="Times New Roman"/>
                <a:cs typeface="Times New Roman"/>
              </a:rPr>
              <a:t>s</a:t>
            </a:r>
            <a:endParaRPr sz="3150" baseline="-21164">
              <a:latin typeface="Times New Roman"/>
              <a:cs typeface="Times New Roman"/>
            </a:endParaRPr>
          </a:p>
          <a:p>
            <a:pPr marL="609600" marR="660400" lvl="1" indent="-1143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819785" algn="l"/>
              </a:tabLst>
            </a:pPr>
            <a:r>
              <a:rPr sz="3200" b="1" dirty="0">
                <a:latin typeface="Times New Roman"/>
                <a:cs typeface="Times New Roman"/>
              </a:rPr>
              <a:t>Mạng </a:t>
            </a:r>
            <a:r>
              <a:rPr sz="3200" b="1" spc="-5" dirty="0">
                <a:latin typeface="Times New Roman"/>
                <a:cs typeface="Times New Roman"/>
              </a:rPr>
              <a:t>dừng </a:t>
            </a:r>
            <a:r>
              <a:rPr sz="3200" b="1" spc="5" dirty="0">
                <a:latin typeface="Times New Roman"/>
                <a:cs typeface="Times New Roman"/>
              </a:rPr>
              <a:t>với X</a:t>
            </a:r>
            <a:r>
              <a:rPr sz="3150" b="1" spc="7" baseline="-21164" dirty="0">
                <a:latin typeface="Times New Roman"/>
                <a:cs typeface="Times New Roman"/>
              </a:rPr>
              <a:t>t </a:t>
            </a:r>
            <a:r>
              <a:rPr sz="3200" b="1" spc="-5" dirty="0">
                <a:latin typeface="Times New Roman"/>
                <a:cs typeface="Times New Roman"/>
              </a:rPr>
              <a:t>không thuộc mẫu đã  học</a:t>
            </a:r>
            <a:endParaRPr sz="3200">
              <a:latin typeface="Times New Roman"/>
              <a:cs typeface="Times New Roman"/>
            </a:endParaRPr>
          </a:p>
          <a:p>
            <a:pPr marL="1238885" marR="30480" lvl="2" indent="-2286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1335405" algn="l"/>
              </a:tabLst>
            </a:pPr>
            <a:r>
              <a:rPr sz="3200" b="1" i="1" dirty="0">
                <a:latin typeface="Times New Roman"/>
                <a:cs typeface="Times New Roman"/>
              </a:rPr>
              <a:t>Chỉ ra một vector mới có </a:t>
            </a:r>
            <a:r>
              <a:rPr sz="3200" b="1" i="1" spc="-5" dirty="0">
                <a:latin typeface="Times New Roman"/>
                <a:cs typeface="Times New Roman"/>
              </a:rPr>
              <a:t>thể dùng </a:t>
            </a:r>
            <a:r>
              <a:rPr sz="3200" b="1" i="1" dirty="0">
                <a:latin typeface="Times New Roman"/>
                <a:cs typeface="Times New Roman"/>
              </a:rPr>
              <a:t>để</a:t>
            </a:r>
            <a:r>
              <a:rPr sz="3200" b="1" i="1" spc="-7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cập  </a:t>
            </a:r>
            <a:r>
              <a:rPr sz="3200" b="1" i="1" spc="-5" dirty="0">
                <a:latin typeface="Times New Roman"/>
                <a:cs typeface="Times New Roman"/>
              </a:rPr>
              <a:t>nhật </a:t>
            </a:r>
            <a:r>
              <a:rPr sz="3200" b="1" i="1" dirty="0">
                <a:latin typeface="Times New Roman"/>
                <a:cs typeface="Times New Roman"/>
              </a:rPr>
              <a:t>trọng</a:t>
            </a:r>
            <a:r>
              <a:rPr sz="3200" b="1" i="1" spc="-2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số</a:t>
            </a:r>
            <a:endParaRPr sz="3200">
              <a:latin typeface="Times New Roman"/>
              <a:cs typeface="Times New Roman"/>
            </a:endParaRPr>
          </a:p>
          <a:p>
            <a:pPr marL="819150" lvl="1" indent="-32448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819785" algn="l"/>
              </a:tabLst>
            </a:pPr>
            <a:r>
              <a:rPr sz="3200" b="1" dirty="0">
                <a:latin typeface="Times New Roman"/>
                <a:cs typeface="Times New Roman"/>
              </a:rPr>
              <a:t>Mạng </a:t>
            </a:r>
            <a:r>
              <a:rPr sz="3200" b="1" spc="-5" dirty="0">
                <a:latin typeface="Times New Roman"/>
                <a:cs typeface="Times New Roman"/>
              </a:rPr>
              <a:t>dừng </a:t>
            </a:r>
            <a:r>
              <a:rPr sz="3200" b="1" spc="5" dirty="0">
                <a:latin typeface="Times New Roman"/>
                <a:cs typeface="Times New Roman"/>
              </a:rPr>
              <a:t>với X</a:t>
            </a:r>
            <a:r>
              <a:rPr sz="3150" b="1" spc="7" baseline="-21164" dirty="0">
                <a:latin typeface="Times New Roman"/>
                <a:cs typeface="Times New Roman"/>
              </a:rPr>
              <a:t>t </a:t>
            </a:r>
            <a:r>
              <a:rPr sz="3200" b="1" dirty="0">
                <a:latin typeface="Times New Roman"/>
                <a:cs typeface="Times New Roman"/>
              </a:rPr>
              <a:t>là ảnh </a:t>
            </a:r>
            <a:r>
              <a:rPr sz="3200" b="1" spc="-5" dirty="0">
                <a:latin typeface="Times New Roman"/>
                <a:cs typeface="Times New Roman"/>
              </a:rPr>
              <a:t>ngược </a:t>
            </a:r>
            <a:r>
              <a:rPr sz="3200" b="1" dirty="0">
                <a:latin typeface="Times New Roman"/>
                <a:cs typeface="Times New Roman"/>
              </a:rPr>
              <a:t>của</a:t>
            </a:r>
            <a:r>
              <a:rPr sz="3200" b="1" spc="-340" dirty="0">
                <a:latin typeface="Times New Roman"/>
                <a:cs typeface="Times New Roman"/>
              </a:rPr>
              <a:t> </a:t>
            </a:r>
            <a:r>
              <a:rPr sz="3200" b="1" spc="5" dirty="0">
                <a:latin typeface="Times New Roman"/>
                <a:cs typeface="Times New Roman"/>
              </a:rPr>
              <a:t>các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078" y="100076"/>
            <a:ext cx="7536815" cy="1061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790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b="1" dirty="0">
                <a:solidFill>
                  <a:srgbClr val="FF0000"/>
                </a:solidFill>
                <a:latin typeface="Times New Roman"/>
                <a:cs typeface="Times New Roman"/>
              </a:rPr>
              <a:t>Mạng Kohonen hay </a:t>
            </a:r>
            <a:r>
              <a:rPr sz="23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bản </a:t>
            </a:r>
            <a:r>
              <a:rPr sz="2300" b="1" dirty="0">
                <a:solidFill>
                  <a:srgbClr val="FF0000"/>
                </a:solidFill>
                <a:latin typeface="Times New Roman"/>
                <a:cs typeface="Times New Roman"/>
              </a:rPr>
              <a:t>đồ Kohonen </a:t>
            </a:r>
            <a:r>
              <a:rPr sz="23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hoặc bản </a:t>
            </a:r>
            <a:r>
              <a:rPr sz="2300" b="1" dirty="0">
                <a:solidFill>
                  <a:srgbClr val="FF0000"/>
                </a:solidFill>
                <a:latin typeface="Times New Roman"/>
                <a:cs typeface="Times New Roman"/>
              </a:rPr>
              <a:t>đồ tự tổ</a:t>
            </a:r>
            <a:r>
              <a:rPr sz="23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FF0000"/>
                </a:solidFill>
                <a:latin typeface="Times New Roman"/>
                <a:cs typeface="Times New Roman"/>
              </a:rPr>
              <a:t>chức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617929"/>
            <a:ext cx="8303259" cy="408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3535" algn="just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dirty="0">
                <a:latin typeface="Times New Roman"/>
                <a:cs typeface="Times New Roman"/>
              </a:rPr>
              <a:t>Mạng Kohonen tập trung </a:t>
            </a:r>
            <a:r>
              <a:rPr sz="3600" b="1" spc="-5" dirty="0">
                <a:latin typeface="Times New Roman"/>
                <a:cs typeface="Times New Roman"/>
              </a:rPr>
              <a:t>vào mối liên  </a:t>
            </a:r>
            <a:r>
              <a:rPr sz="3600" b="1" dirty="0">
                <a:latin typeface="Times New Roman"/>
                <a:cs typeface="Times New Roman"/>
              </a:rPr>
              <a:t>hệ </a:t>
            </a:r>
            <a:r>
              <a:rPr sz="3600" b="1" spc="-5" dirty="0">
                <a:latin typeface="Times New Roman"/>
                <a:cs typeface="Times New Roman"/>
              </a:rPr>
              <a:t>có </a:t>
            </a:r>
            <a:r>
              <a:rPr sz="3600" b="1" dirty="0">
                <a:latin typeface="Times New Roman"/>
                <a:cs typeface="Times New Roman"/>
              </a:rPr>
              <a:t>tính cấu trúc trong các </a:t>
            </a:r>
            <a:r>
              <a:rPr sz="3600" b="1" spc="-5" dirty="0">
                <a:latin typeface="Times New Roman"/>
                <a:cs typeface="Times New Roman"/>
              </a:rPr>
              <a:t>vùng lân  </a:t>
            </a:r>
            <a:r>
              <a:rPr sz="3600" b="1" dirty="0">
                <a:latin typeface="Times New Roman"/>
                <a:cs typeface="Times New Roman"/>
              </a:rPr>
              <a:t>cận </a:t>
            </a:r>
            <a:r>
              <a:rPr sz="3600" b="1" spc="-5" dirty="0">
                <a:latin typeface="Times New Roman"/>
                <a:cs typeface="Times New Roman"/>
              </a:rPr>
              <a:t>hoặc </a:t>
            </a:r>
            <a:r>
              <a:rPr sz="3600" b="1" dirty="0">
                <a:latin typeface="Times New Roman"/>
                <a:cs typeface="Times New Roman"/>
              </a:rPr>
              <a:t>trong toàn thể không gian</a:t>
            </a:r>
            <a:r>
              <a:rPr sz="3600" b="1" spc="-9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mẫu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525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dirty="0">
                <a:latin typeface="Times New Roman"/>
                <a:cs typeface="Times New Roman"/>
              </a:rPr>
              <a:t>Trong mạng </a:t>
            </a:r>
            <a:r>
              <a:rPr sz="3600" b="1" spc="-5" dirty="0">
                <a:latin typeface="Times New Roman"/>
                <a:cs typeface="Times New Roman"/>
              </a:rPr>
              <a:t>Kohonen </a:t>
            </a:r>
            <a:r>
              <a:rPr sz="3600" b="1" dirty="0">
                <a:latin typeface="Times New Roman"/>
                <a:cs typeface="Times New Roman"/>
              </a:rPr>
              <a:t>các vector </a:t>
            </a:r>
            <a:r>
              <a:rPr sz="3600" b="1" spc="-5" dirty="0">
                <a:latin typeface="Times New Roman"/>
                <a:cs typeface="Times New Roman"/>
              </a:rPr>
              <a:t>tín  hiệu </a:t>
            </a:r>
            <a:r>
              <a:rPr sz="3600" b="1" dirty="0">
                <a:latin typeface="Times New Roman"/>
                <a:cs typeface="Times New Roman"/>
              </a:rPr>
              <a:t>vào gần </a:t>
            </a:r>
            <a:r>
              <a:rPr sz="3600" b="1" spc="-5" dirty="0">
                <a:latin typeface="Times New Roman"/>
                <a:cs typeface="Times New Roman"/>
              </a:rPr>
              <a:t>nhau </a:t>
            </a:r>
            <a:r>
              <a:rPr sz="3600" b="1" dirty="0">
                <a:latin typeface="Times New Roman"/>
                <a:cs typeface="Times New Roman"/>
              </a:rPr>
              <a:t>sẽ </a:t>
            </a:r>
            <a:r>
              <a:rPr sz="3600" b="1" spc="-5" dirty="0">
                <a:latin typeface="Times New Roman"/>
                <a:cs typeface="Times New Roman"/>
              </a:rPr>
              <a:t>được ánh </a:t>
            </a:r>
            <a:r>
              <a:rPr sz="3600" b="1" dirty="0">
                <a:latin typeface="Times New Roman"/>
                <a:cs typeface="Times New Roman"/>
              </a:rPr>
              <a:t>xạ </a:t>
            </a:r>
            <a:r>
              <a:rPr sz="3600" b="1" spc="-5" dirty="0">
                <a:latin typeface="Times New Roman"/>
                <a:cs typeface="Times New Roman"/>
              </a:rPr>
              <a:t>sang  </a:t>
            </a:r>
            <a:r>
              <a:rPr sz="3600" b="1" dirty="0">
                <a:latin typeface="Times New Roman"/>
                <a:cs typeface="Times New Roman"/>
              </a:rPr>
              <a:t>các nơ </a:t>
            </a:r>
            <a:r>
              <a:rPr sz="3600" b="1" spc="-5" dirty="0">
                <a:latin typeface="Times New Roman"/>
                <a:cs typeface="Times New Roman"/>
              </a:rPr>
              <a:t>ron </a:t>
            </a:r>
            <a:r>
              <a:rPr sz="3600" b="1" dirty="0">
                <a:latin typeface="Times New Roman"/>
                <a:cs typeface="Times New Roman"/>
              </a:rPr>
              <a:t>trong mạng </a:t>
            </a:r>
            <a:r>
              <a:rPr sz="3600" b="1" spc="-5" dirty="0">
                <a:latin typeface="Times New Roman"/>
                <a:cs typeface="Times New Roman"/>
              </a:rPr>
              <a:t>lân </a:t>
            </a:r>
            <a:r>
              <a:rPr sz="3600" b="1" dirty="0">
                <a:latin typeface="Times New Roman"/>
                <a:cs typeface="Times New Roman"/>
              </a:rPr>
              <a:t>cận</a:t>
            </a:r>
            <a:r>
              <a:rPr sz="3600" b="1" spc="-3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nhau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857757"/>
            <a:ext cx="8302625" cy="5099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Mạng </a:t>
            </a:r>
            <a:r>
              <a:rPr sz="3200" b="1" spc="-5" dirty="0">
                <a:latin typeface="Times New Roman"/>
                <a:cs typeface="Times New Roman"/>
              </a:rPr>
              <a:t>Kohonen </a:t>
            </a:r>
            <a:r>
              <a:rPr sz="3200" b="1" spc="5" dirty="0">
                <a:latin typeface="Times New Roman"/>
                <a:cs typeface="Times New Roman"/>
              </a:rPr>
              <a:t>rất gần </a:t>
            </a:r>
            <a:r>
              <a:rPr sz="3200" b="1" dirty="0">
                <a:latin typeface="Times New Roman"/>
                <a:cs typeface="Times New Roman"/>
              </a:rPr>
              <a:t>với </a:t>
            </a:r>
            <a:r>
              <a:rPr sz="3200" b="1" spc="-10" dirty="0">
                <a:latin typeface="Times New Roman"/>
                <a:cs typeface="Times New Roman"/>
              </a:rPr>
              <a:t>mạng </a:t>
            </a:r>
            <a:r>
              <a:rPr sz="3200" b="1" dirty="0">
                <a:latin typeface="Times New Roman"/>
                <a:cs typeface="Times New Roman"/>
              </a:rPr>
              <a:t>sinh </a:t>
            </a:r>
            <a:r>
              <a:rPr sz="3200" b="1" spc="-5" dirty="0">
                <a:latin typeface="Times New Roman"/>
                <a:cs typeface="Times New Roman"/>
              </a:rPr>
              <a:t>học </a:t>
            </a:r>
            <a:r>
              <a:rPr sz="3200" b="1" spc="5" dirty="0">
                <a:latin typeface="Times New Roman"/>
                <a:cs typeface="Times New Roman"/>
              </a:rPr>
              <a:t>về  cấu </a:t>
            </a:r>
            <a:r>
              <a:rPr sz="3200" b="1" dirty="0">
                <a:latin typeface="Times New Roman"/>
                <a:cs typeface="Times New Roman"/>
              </a:rPr>
              <a:t>tạo lẫn cơ chế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học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Mạng </a:t>
            </a:r>
            <a:r>
              <a:rPr sz="3200" b="1" spc="-5" dirty="0">
                <a:latin typeface="Times New Roman"/>
                <a:cs typeface="Times New Roman"/>
              </a:rPr>
              <a:t>Kohonen </a:t>
            </a:r>
            <a:r>
              <a:rPr sz="3200" b="1" dirty="0">
                <a:latin typeface="Times New Roman"/>
                <a:cs typeface="Times New Roman"/>
              </a:rPr>
              <a:t>có </a:t>
            </a:r>
            <a:r>
              <a:rPr sz="3200" b="1" spc="-5" dirty="0">
                <a:latin typeface="Times New Roman"/>
                <a:cs typeface="Times New Roman"/>
              </a:rPr>
              <a:t>một lớp </a:t>
            </a:r>
            <a:r>
              <a:rPr sz="3200" b="1" dirty="0">
                <a:latin typeface="Times New Roman"/>
                <a:cs typeface="Times New Roman"/>
              </a:rPr>
              <a:t>kích </a:t>
            </a:r>
            <a:r>
              <a:rPr sz="3200" b="1" spc="-5" dirty="0">
                <a:latin typeface="Times New Roman"/>
                <a:cs typeface="Times New Roman"/>
              </a:rPr>
              <a:t>hoạt </a:t>
            </a:r>
            <a:r>
              <a:rPr sz="3200" b="1" dirty="0">
                <a:latin typeface="Times New Roman"/>
                <a:cs typeface="Times New Roman"/>
              </a:rPr>
              <a:t>là </a:t>
            </a:r>
            <a:r>
              <a:rPr sz="3200" b="1" spc="5" dirty="0">
                <a:latin typeface="Times New Roman"/>
                <a:cs typeface="Times New Roman"/>
              </a:rPr>
              <a:t>các  </a:t>
            </a:r>
            <a:r>
              <a:rPr sz="3200" b="1" spc="-5" dirty="0">
                <a:latin typeface="Times New Roman"/>
                <a:cs typeface="Times New Roman"/>
              </a:rPr>
              <a:t>nơ </a:t>
            </a:r>
            <a:r>
              <a:rPr sz="3200" b="1" spc="5" dirty="0">
                <a:latin typeface="Times New Roman"/>
                <a:cs typeface="Times New Roman"/>
              </a:rPr>
              <a:t>ron </a:t>
            </a:r>
            <a:r>
              <a:rPr sz="3200" b="1" spc="-5" dirty="0">
                <a:latin typeface="Times New Roman"/>
                <a:cs typeface="Times New Roman"/>
              </a:rPr>
              <a:t>được phân </a:t>
            </a:r>
            <a:r>
              <a:rPr sz="3200" b="1" spc="-10" dirty="0">
                <a:latin typeface="Times New Roman"/>
                <a:cs typeface="Times New Roman"/>
              </a:rPr>
              <a:t>bố </a:t>
            </a:r>
            <a:r>
              <a:rPr sz="3200" b="1" dirty="0">
                <a:latin typeface="Times New Roman"/>
                <a:cs typeface="Times New Roman"/>
              </a:rPr>
              <a:t>trong </a:t>
            </a:r>
            <a:r>
              <a:rPr sz="3200" b="1" spc="-5" dirty="0">
                <a:latin typeface="Times New Roman"/>
                <a:cs typeface="Times New Roman"/>
              </a:rPr>
              <a:t>mặt phẳng </a:t>
            </a:r>
            <a:r>
              <a:rPr sz="3200" b="1" dirty="0">
                <a:latin typeface="Times New Roman"/>
                <a:cs typeface="Times New Roman"/>
              </a:rPr>
              <a:t>hai  </a:t>
            </a:r>
            <a:r>
              <a:rPr sz="3200" b="1" spc="-5" dirty="0">
                <a:latin typeface="Times New Roman"/>
                <a:cs typeface="Times New Roman"/>
              </a:rPr>
              <a:t>nhiều kiểu </a:t>
            </a:r>
            <a:r>
              <a:rPr sz="3200" b="1" dirty="0">
                <a:latin typeface="Times New Roman"/>
                <a:cs typeface="Times New Roman"/>
              </a:rPr>
              <a:t>lưới vuông </a:t>
            </a:r>
            <a:r>
              <a:rPr sz="3200" b="1" spc="-5" dirty="0">
                <a:latin typeface="Times New Roman"/>
                <a:cs typeface="Times New Roman"/>
              </a:rPr>
              <a:t>hoặc lục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giác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Phân </a:t>
            </a:r>
            <a:r>
              <a:rPr sz="3200" b="1" spc="-10" dirty="0">
                <a:latin typeface="Times New Roman"/>
                <a:cs typeface="Times New Roman"/>
              </a:rPr>
              <a:t>bố </a:t>
            </a:r>
            <a:r>
              <a:rPr sz="3200" b="1" dirty="0">
                <a:latin typeface="Times New Roman"/>
                <a:cs typeface="Times New Roman"/>
              </a:rPr>
              <a:t>này </a:t>
            </a:r>
            <a:r>
              <a:rPr sz="3200" b="1" spc="-5" dirty="0">
                <a:latin typeface="Times New Roman"/>
                <a:cs typeface="Times New Roman"/>
              </a:rPr>
              <a:t>làm cho </a:t>
            </a:r>
            <a:r>
              <a:rPr sz="3200" b="1" dirty="0">
                <a:latin typeface="Times New Roman"/>
                <a:cs typeface="Times New Roman"/>
              </a:rPr>
              <a:t>mỗi </a:t>
            </a:r>
            <a:r>
              <a:rPr sz="3200" b="1" spc="-10" dirty="0">
                <a:latin typeface="Times New Roman"/>
                <a:cs typeface="Times New Roman"/>
              </a:rPr>
              <a:t>nơ </a:t>
            </a:r>
            <a:r>
              <a:rPr sz="3200" b="1" spc="5" dirty="0">
                <a:latin typeface="Times New Roman"/>
                <a:cs typeface="Times New Roman"/>
              </a:rPr>
              <a:t>ron </a:t>
            </a:r>
            <a:r>
              <a:rPr sz="3200" b="1" dirty="0">
                <a:latin typeface="Times New Roman"/>
                <a:cs typeface="Times New Roman"/>
              </a:rPr>
              <a:t>có </a:t>
            </a:r>
            <a:r>
              <a:rPr sz="3200" b="1" spc="-5" dirty="0">
                <a:latin typeface="Times New Roman"/>
                <a:cs typeface="Times New Roman"/>
              </a:rPr>
              <a:t>cùng </a:t>
            </a:r>
            <a:r>
              <a:rPr sz="3200" b="1" spc="-15" dirty="0">
                <a:latin typeface="Times New Roman"/>
                <a:cs typeface="Times New Roman"/>
              </a:rPr>
              <a:t>số  </a:t>
            </a:r>
            <a:r>
              <a:rPr sz="3200" b="1" spc="-5" dirty="0">
                <a:latin typeface="Times New Roman"/>
                <a:cs typeface="Times New Roman"/>
              </a:rPr>
              <a:t>nơ </a:t>
            </a:r>
            <a:r>
              <a:rPr sz="3200" b="1" dirty="0">
                <a:latin typeface="Times New Roman"/>
                <a:cs typeface="Times New Roman"/>
              </a:rPr>
              <a:t>ron </a:t>
            </a:r>
            <a:r>
              <a:rPr sz="3200" b="1" spc="-5" dirty="0">
                <a:latin typeface="Times New Roman"/>
                <a:cs typeface="Times New Roman"/>
              </a:rPr>
              <a:t>trong </a:t>
            </a:r>
            <a:r>
              <a:rPr sz="3200" b="1" dirty="0">
                <a:latin typeface="Times New Roman"/>
                <a:cs typeface="Times New Roman"/>
              </a:rPr>
              <a:t>từng lớp </a:t>
            </a:r>
            <a:r>
              <a:rPr sz="3200" b="1" spc="-10" dirty="0">
                <a:latin typeface="Times New Roman"/>
                <a:cs typeface="Times New Roman"/>
              </a:rPr>
              <a:t>láng </a:t>
            </a:r>
            <a:r>
              <a:rPr sz="3200" b="1" dirty="0">
                <a:latin typeface="Times New Roman"/>
                <a:cs typeface="Times New Roman"/>
              </a:rPr>
              <a:t>giềng </a:t>
            </a:r>
            <a:r>
              <a:rPr sz="3200" b="1" spc="-5" dirty="0">
                <a:latin typeface="Times New Roman"/>
                <a:cs typeface="Times New Roman"/>
              </a:rPr>
              <a:t>và </a:t>
            </a:r>
            <a:r>
              <a:rPr sz="3200" b="1" dirty="0">
                <a:latin typeface="Times New Roman"/>
                <a:cs typeface="Times New Roman"/>
              </a:rPr>
              <a:t>các </a:t>
            </a:r>
            <a:r>
              <a:rPr sz="3200" b="1" spc="-5" dirty="0">
                <a:latin typeface="Times New Roman"/>
                <a:cs typeface="Times New Roman"/>
              </a:rPr>
              <a:t>đầu  </a:t>
            </a:r>
            <a:r>
              <a:rPr sz="3200" b="1" dirty="0">
                <a:latin typeface="Times New Roman"/>
                <a:cs typeface="Times New Roman"/>
              </a:rPr>
              <a:t>vào </a:t>
            </a:r>
            <a:r>
              <a:rPr sz="3200" b="1" spc="-5" dirty="0">
                <a:latin typeface="Times New Roman"/>
                <a:cs typeface="Times New Roman"/>
              </a:rPr>
              <a:t>tương </a:t>
            </a:r>
            <a:r>
              <a:rPr sz="3200" b="1" dirty="0">
                <a:latin typeface="Times New Roman"/>
                <a:cs typeface="Times New Roman"/>
              </a:rPr>
              <a:t>tự </a:t>
            </a:r>
            <a:r>
              <a:rPr sz="3200" b="1" spc="-5" dirty="0">
                <a:latin typeface="Times New Roman"/>
                <a:cs typeface="Times New Roman"/>
              </a:rPr>
              <a:t>nhau </a:t>
            </a:r>
            <a:r>
              <a:rPr sz="3200" b="1" dirty="0">
                <a:latin typeface="Times New Roman"/>
                <a:cs typeface="Times New Roman"/>
              </a:rPr>
              <a:t>sẽ kích </a:t>
            </a:r>
            <a:r>
              <a:rPr sz="3200" b="1" spc="-10" dirty="0">
                <a:latin typeface="Times New Roman"/>
                <a:cs typeface="Times New Roman"/>
              </a:rPr>
              <a:t>hoạt </a:t>
            </a:r>
            <a:r>
              <a:rPr sz="3200" b="1" dirty="0">
                <a:latin typeface="Times New Roman"/>
                <a:cs typeface="Times New Roman"/>
              </a:rPr>
              <a:t>các nơ ron  </a:t>
            </a:r>
            <a:r>
              <a:rPr sz="3200" b="1" spc="5" dirty="0">
                <a:latin typeface="Times New Roman"/>
                <a:cs typeface="Times New Roman"/>
              </a:rPr>
              <a:t>gần </a:t>
            </a:r>
            <a:r>
              <a:rPr sz="3200" b="1" spc="-5" dirty="0">
                <a:latin typeface="Times New Roman"/>
                <a:cs typeface="Times New Roman"/>
              </a:rPr>
              <a:t>nhau (không </a:t>
            </a:r>
            <a:r>
              <a:rPr sz="3200" b="1" dirty="0">
                <a:latin typeface="Times New Roman"/>
                <a:cs typeface="Times New Roman"/>
              </a:rPr>
              <a:t>gian 2 chiều </a:t>
            </a:r>
            <a:r>
              <a:rPr sz="3200" b="1" spc="-10" dirty="0">
                <a:latin typeface="Times New Roman"/>
                <a:cs typeface="Times New Roman"/>
              </a:rPr>
              <a:t>sẽ phải được  </a:t>
            </a:r>
            <a:r>
              <a:rPr sz="3200" b="1" dirty="0">
                <a:latin typeface="Times New Roman"/>
                <a:cs typeface="Times New Roman"/>
              </a:rPr>
              <a:t>cuộn </a:t>
            </a:r>
            <a:r>
              <a:rPr sz="3200" b="1" spc="-5" dirty="0">
                <a:latin typeface="Times New Roman"/>
                <a:cs typeface="Times New Roman"/>
              </a:rPr>
              <a:t>để </a:t>
            </a:r>
            <a:r>
              <a:rPr sz="3200" b="1" dirty="0">
                <a:latin typeface="Times New Roman"/>
                <a:cs typeface="Times New Roman"/>
              </a:rPr>
              <a:t>thành một không gian liên</a:t>
            </a:r>
            <a:r>
              <a:rPr sz="3200" b="1" spc="-1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tiếp)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856234"/>
            <a:ext cx="8302625" cy="518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dirty="0">
                <a:latin typeface="Times New Roman"/>
                <a:cs typeface="Times New Roman"/>
              </a:rPr>
              <a:t>Tất </a:t>
            </a:r>
            <a:r>
              <a:rPr sz="3600" b="1" spc="-5" dirty="0">
                <a:latin typeface="Times New Roman"/>
                <a:cs typeface="Times New Roman"/>
              </a:rPr>
              <a:t>cả </a:t>
            </a:r>
            <a:r>
              <a:rPr sz="3600" b="1" dirty="0">
                <a:latin typeface="Times New Roman"/>
                <a:cs typeface="Times New Roman"/>
              </a:rPr>
              <a:t>các nơ </a:t>
            </a:r>
            <a:r>
              <a:rPr sz="3600" b="1" spc="-5" dirty="0">
                <a:latin typeface="Times New Roman"/>
                <a:cs typeface="Times New Roman"/>
              </a:rPr>
              <a:t>ron </a:t>
            </a:r>
            <a:r>
              <a:rPr sz="3600" b="1" dirty="0">
                <a:latin typeface="Times New Roman"/>
                <a:cs typeface="Times New Roman"/>
              </a:rPr>
              <a:t>ở </a:t>
            </a:r>
            <a:r>
              <a:rPr sz="3600" b="1" spc="-10" dirty="0">
                <a:latin typeface="Times New Roman"/>
                <a:cs typeface="Times New Roman"/>
              </a:rPr>
              <a:t>lớp </a:t>
            </a:r>
            <a:r>
              <a:rPr sz="3600" b="1" spc="-5" dirty="0">
                <a:latin typeface="Times New Roman"/>
                <a:cs typeface="Times New Roman"/>
              </a:rPr>
              <a:t>kích hoạt </a:t>
            </a:r>
            <a:r>
              <a:rPr sz="3600" b="1" spc="-10" dirty="0">
                <a:latin typeface="Times New Roman"/>
                <a:cs typeface="Times New Roman"/>
              </a:rPr>
              <a:t>được  </a:t>
            </a:r>
            <a:r>
              <a:rPr sz="3600" b="1" spc="-5" dirty="0">
                <a:latin typeface="Times New Roman"/>
                <a:cs typeface="Times New Roman"/>
              </a:rPr>
              <a:t>nối đầy </a:t>
            </a:r>
            <a:r>
              <a:rPr sz="3600" b="1" dirty="0">
                <a:latin typeface="Times New Roman"/>
                <a:cs typeface="Times New Roman"/>
              </a:rPr>
              <a:t>đủ với lớp </a:t>
            </a:r>
            <a:r>
              <a:rPr sz="3600" b="1" spc="-5" dirty="0">
                <a:latin typeface="Times New Roman"/>
                <a:cs typeface="Times New Roman"/>
              </a:rPr>
              <a:t>vào mỗi kết nối </a:t>
            </a:r>
            <a:r>
              <a:rPr sz="3600" b="1" dirty="0">
                <a:latin typeface="Times New Roman"/>
                <a:cs typeface="Times New Roman"/>
              </a:rPr>
              <a:t>này  sẽ </a:t>
            </a:r>
            <a:r>
              <a:rPr sz="3600" b="1" spc="-5" dirty="0">
                <a:latin typeface="Times New Roman"/>
                <a:cs typeface="Times New Roman"/>
              </a:rPr>
              <a:t>có </a:t>
            </a:r>
            <a:r>
              <a:rPr sz="3600" b="1" dirty="0">
                <a:latin typeface="Times New Roman"/>
                <a:cs typeface="Times New Roman"/>
              </a:rPr>
              <a:t>một trọng</a:t>
            </a:r>
            <a:r>
              <a:rPr sz="3600" b="1" spc="-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số</a:t>
            </a:r>
            <a:endParaRPr sz="360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Các </a:t>
            </a:r>
            <a:r>
              <a:rPr sz="3600" b="1" dirty="0">
                <a:latin typeface="Times New Roman"/>
                <a:cs typeface="Times New Roman"/>
              </a:rPr>
              <a:t>nơ </a:t>
            </a:r>
            <a:r>
              <a:rPr sz="3600" b="1" spc="-5" dirty="0">
                <a:latin typeface="Times New Roman"/>
                <a:cs typeface="Times New Roman"/>
              </a:rPr>
              <a:t>ron </a:t>
            </a:r>
            <a:r>
              <a:rPr sz="3600" b="1" dirty="0">
                <a:latin typeface="Times New Roman"/>
                <a:cs typeface="Times New Roman"/>
              </a:rPr>
              <a:t>trên lớp </a:t>
            </a:r>
            <a:r>
              <a:rPr sz="3600" b="1" spc="-5" dirty="0">
                <a:latin typeface="Times New Roman"/>
                <a:cs typeface="Times New Roman"/>
              </a:rPr>
              <a:t>kích hoạt </a:t>
            </a:r>
            <a:r>
              <a:rPr sz="3600" b="1" dirty="0">
                <a:latin typeface="Times New Roman"/>
                <a:cs typeface="Times New Roman"/>
              </a:rPr>
              <a:t>chỉ </a:t>
            </a:r>
            <a:r>
              <a:rPr sz="3600" b="1" spc="-5" dirty="0">
                <a:latin typeface="Times New Roman"/>
                <a:cs typeface="Times New Roman"/>
              </a:rPr>
              <a:t>nối  </a:t>
            </a:r>
            <a:r>
              <a:rPr sz="3600" b="1" dirty="0">
                <a:latin typeface="Times New Roman"/>
                <a:cs typeface="Times New Roman"/>
              </a:rPr>
              <a:t>với các lớp </a:t>
            </a:r>
            <a:r>
              <a:rPr sz="3600" b="1" spc="-5" dirty="0">
                <a:latin typeface="Times New Roman"/>
                <a:cs typeface="Times New Roman"/>
              </a:rPr>
              <a:t>lân </a:t>
            </a:r>
            <a:r>
              <a:rPr sz="3600" b="1" dirty="0">
                <a:latin typeface="Times New Roman"/>
                <a:cs typeface="Times New Roman"/>
              </a:rPr>
              <a:t>cận </a:t>
            </a:r>
            <a:r>
              <a:rPr sz="3600" b="1" spc="-5" dirty="0">
                <a:latin typeface="Times New Roman"/>
                <a:cs typeface="Times New Roman"/>
              </a:rPr>
              <a:t>nên khi có tín hiệu  đầu vào </a:t>
            </a:r>
            <a:r>
              <a:rPr sz="3600" b="1" dirty="0">
                <a:latin typeface="Times New Roman"/>
                <a:cs typeface="Times New Roman"/>
              </a:rPr>
              <a:t>sẽ chỉ tạo </a:t>
            </a:r>
            <a:r>
              <a:rPr sz="3600" b="1" spc="-5" dirty="0">
                <a:latin typeface="Times New Roman"/>
                <a:cs typeface="Times New Roman"/>
              </a:rPr>
              <a:t>ra kích hoạt địa  phương</a:t>
            </a:r>
            <a:endParaRPr sz="36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869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Vùng </a:t>
            </a:r>
            <a:r>
              <a:rPr sz="3600" b="1" spc="-10" dirty="0">
                <a:latin typeface="Times New Roman"/>
                <a:cs typeface="Times New Roman"/>
              </a:rPr>
              <a:t>được </a:t>
            </a:r>
            <a:r>
              <a:rPr sz="3600" b="1" spc="-5" dirty="0">
                <a:latin typeface="Times New Roman"/>
                <a:cs typeface="Times New Roman"/>
              </a:rPr>
              <a:t>kích hoạt </a:t>
            </a:r>
            <a:r>
              <a:rPr sz="3600" b="1" dirty="0">
                <a:latin typeface="Times New Roman"/>
                <a:cs typeface="Times New Roman"/>
              </a:rPr>
              <a:t>sẽ chỉ ra vị trí của  </a:t>
            </a:r>
            <a:r>
              <a:rPr sz="3600" b="1" spc="-5" dirty="0">
                <a:latin typeface="Times New Roman"/>
                <a:cs typeface="Times New Roman"/>
              </a:rPr>
              <a:t>tín</a:t>
            </a:r>
            <a:r>
              <a:rPr sz="3600" b="1" spc="67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hiệu</a:t>
            </a:r>
            <a:r>
              <a:rPr sz="3600" b="1" spc="68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đầu</a:t>
            </a:r>
            <a:r>
              <a:rPr sz="3600" b="1" spc="65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vào</a:t>
            </a:r>
            <a:r>
              <a:rPr sz="3600" b="1" spc="68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trong</a:t>
            </a:r>
            <a:r>
              <a:rPr sz="3600" b="1" spc="67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không</a:t>
            </a:r>
            <a:r>
              <a:rPr sz="3600" b="1" spc="67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gian</a:t>
            </a:r>
            <a:r>
              <a:rPr sz="3600" b="1" spc="66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đối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857757"/>
            <a:ext cx="8303895" cy="5196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620" indent="-343535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Việc học của mạng kohonen dựa trên </a:t>
            </a:r>
            <a:r>
              <a:rPr sz="3200" b="1" spc="-10" dirty="0">
                <a:latin typeface="Times New Roman"/>
                <a:cs typeface="Times New Roman"/>
              </a:rPr>
              <a:t>kỹ  </a:t>
            </a:r>
            <a:r>
              <a:rPr sz="3200" b="1" spc="-5" dirty="0">
                <a:latin typeface="Times New Roman"/>
                <a:cs typeface="Times New Roman"/>
              </a:rPr>
              <a:t>thuật </a:t>
            </a:r>
            <a:r>
              <a:rPr sz="3200" b="1" dirty="0">
                <a:latin typeface="Times New Roman"/>
                <a:cs typeface="Times New Roman"/>
              </a:rPr>
              <a:t>cạnh tranh </a:t>
            </a:r>
            <a:r>
              <a:rPr sz="3200" b="1" spc="-5" dirty="0">
                <a:latin typeface="Times New Roman"/>
                <a:cs typeface="Times New Roman"/>
              </a:rPr>
              <a:t>không </a:t>
            </a:r>
            <a:r>
              <a:rPr sz="3200" b="1" spc="5" dirty="0">
                <a:latin typeface="Times New Roman"/>
                <a:cs typeface="Times New Roman"/>
              </a:rPr>
              <a:t>cần </a:t>
            </a:r>
            <a:r>
              <a:rPr sz="3200" b="1" dirty="0">
                <a:latin typeface="Times New Roman"/>
                <a:cs typeface="Times New Roman"/>
              </a:rPr>
              <a:t>mẫu</a:t>
            </a:r>
            <a:r>
              <a:rPr sz="3200" b="1" spc="-11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học.</a:t>
            </a:r>
            <a:endParaRPr sz="3200">
              <a:latin typeface="Times New Roman"/>
              <a:cs typeface="Times New Roman"/>
            </a:endParaRPr>
          </a:p>
          <a:p>
            <a:pPr marL="355600" marR="8255" indent="-34353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Trọng </a:t>
            </a:r>
            <a:r>
              <a:rPr sz="3200" b="1" spc="-10" dirty="0">
                <a:latin typeface="Times New Roman"/>
                <a:cs typeface="Times New Roman"/>
              </a:rPr>
              <a:t>số </a:t>
            </a:r>
            <a:r>
              <a:rPr sz="3200" b="1" dirty="0">
                <a:latin typeface="Times New Roman"/>
                <a:cs typeface="Times New Roman"/>
              </a:rPr>
              <a:t>của </a:t>
            </a:r>
            <a:r>
              <a:rPr sz="3200" b="1" spc="-5" dirty="0">
                <a:latin typeface="Times New Roman"/>
                <a:cs typeface="Times New Roman"/>
              </a:rPr>
              <a:t>các nơ </a:t>
            </a:r>
            <a:r>
              <a:rPr sz="3200" b="1" dirty="0">
                <a:latin typeface="Times New Roman"/>
                <a:cs typeface="Times New Roman"/>
              </a:rPr>
              <a:t>ron </a:t>
            </a:r>
            <a:r>
              <a:rPr sz="3200" b="1" spc="-5" dirty="0">
                <a:latin typeface="Times New Roman"/>
                <a:cs typeface="Times New Roman"/>
              </a:rPr>
              <a:t>được </a:t>
            </a:r>
            <a:r>
              <a:rPr sz="3200" b="1" spc="-10" dirty="0">
                <a:latin typeface="Times New Roman"/>
                <a:cs typeface="Times New Roman"/>
              </a:rPr>
              <a:t>khởi </a:t>
            </a:r>
            <a:r>
              <a:rPr sz="3200" b="1" spc="-5" dirty="0">
                <a:latin typeface="Times New Roman"/>
                <a:cs typeface="Times New Roman"/>
              </a:rPr>
              <a:t>tạo </a:t>
            </a:r>
            <a:r>
              <a:rPr sz="3200" b="1" spc="-10" dirty="0">
                <a:latin typeface="Times New Roman"/>
                <a:cs typeface="Times New Roman"/>
              </a:rPr>
              <a:t>bằng  </a:t>
            </a:r>
            <a:r>
              <a:rPr sz="3200" b="1" dirty="0">
                <a:latin typeface="Times New Roman"/>
                <a:cs typeface="Times New Roman"/>
              </a:rPr>
              <a:t>một số </a:t>
            </a:r>
            <a:r>
              <a:rPr sz="3200" b="1" spc="-5" dirty="0">
                <a:latin typeface="Times New Roman"/>
                <a:cs typeface="Times New Roman"/>
              </a:rPr>
              <a:t>bất kỳ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nhỏ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6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Mạng </a:t>
            </a:r>
            <a:r>
              <a:rPr sz="3200" b="1" spc="-5" dirty="0">
                <a:latin typeface="Times New Roman"/>
                <a:cs typeface="Times New Roman"/>
              </a:rPr>
              <a:t>được học qua một </a:t>
            </a:r>
            <a:r>
              <a:rPr sz="3200" b="1" dirty="0">
                <a:latin typeface="Times New Roman"/>
                <a:cs typeface="Times New Roman"/>
              </a:rPr>
              <a:t>lượng </a:t>
            </a:r>
            <a:r>
              <a:rPr sz="3200" b="1" spc="-5" dirty="0">
                <a:latin typeface="Times New Roman"/>
                <a:cs typeface="Times New Roman"/>
              </a:rPr>
              <a:t>lớn mẫu </a:t>
            </a:r>
            <a:r>
              <a:rPr sz="3200" b="1" dirty="0">
                <a:latin typeface="Times New Roman"/>
                <a:cs typeface="Times New Roman"/>
              </a:rPr>
              <a:t>gần  </a:t>
            </a:r>
            <a:r>
              <a:rPr sz="3200" b="1" spc="-5" dirty="0">
                <a:latin typeface="Times New Roman"/>
                <a:cs typeface="Times New Roman"/>
              </a:rPr>
              <a:t>nhau </a:t>
            </a:r>
            <a:r>
              <a:rPr sz="3200" b="1" dirty="0">
                <a:latin typeface="Times New Roman"/>
                <a:cs typeface="Times New Roman"/>
              </a:rPr>
              <a:t>và thường </a:t>
            </a:r>
            <a:r>
              <a:rPr sz="3200" b="1" spc="-5" dirty="0">
                <a:latin typeface="Times New Roman"/>
                <a:cs typeface="Times New Roman"/>
              </a:rPr>
              <a:t>nhiều </a:t>
            </a:r>
            <a:r>
              <a:rPr sz="3200" b="1" dirty="0">
                <a:latin typeface="Times New Roman"/>
                <a:cs typeface="Times New Roman"/>
              </a:rPr>
              <a:t>lần theo </a:t>
            </a:r>
            <a:r>
              <a:rPr sz="3200" b="1" spc="5" dirty="0">
                <a:latin typeface="Times New Roman"/>
                <a:cs typeface="Times New Roman"/>
              </a:rPr>
              <a:t>các </a:t>
            </a:r>
            <a:r>
              <a:rPr sz="3200" b="1" dirty="0">
                <a:latin typeface="Times New Roman"/>
                <a:cs typeface="Times New Roman"/>
              </a:rPr>
              <a:t>vòng</a:t>
            </a:r>
            <a:r>
              <a:rPr sz="3200" b="1" spc="-1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lặp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Tại </a:t>
            </a:r>
            <a:r>
              <a:rPr sz="3200" b="1" spc="-5" dirty="0">
                <a:latin typeface="Times New Roman"/>
                <a:cs typeface="Times New Roman"/>
              </a:rPr>
              <a:t>một </a:t>
            </a:r>
            <a:r>
              <a:rPr sz="3200" b="1" dirty="0">
                <a:latin typeface="Times New Roman"/>
                <a:cs typeface="Times New Roman"/>
              </a:rPr>
              <a:t>thời </a:t>
            </a:r>
            <a:r>
              <a:rPr sz="3200" b="1" spc="-5" dirty="0">
                <a:latin typeface="Times New Roman"/>
                <a:cs typeface="Times New Roman"/>
              </a:rPr>
              <a:t>điểm </a:t>
            </a:r>
            <a:r>
              <a:rPr sz="3200" b="1" dirty="0">
                <a:latin typeface="Times New Roman"/>
                <a:cs typeface="Times New Roman"/>
              </a:rPr>
              <a:t>chỉ có một </a:t>
            </a:r>
            <a:r>
              <a:rPr sz="3200" b="1" spc="-5" dirty="0">
                <a:latin typeface="Times New Roman"/>
                <a:cs typeface="Times New Roman"/>
              </a:rPr>
              <a:t>nơ </a:t>
            </a:r>
            <a:r>
              <a:rPr sz="3200" b="1" dirty="0">
                <a:latin typeface="Times New Roman"/>
                <a:cs typeface="Times New Roman"/>
              </a:rPr>
              <a:t>ron </a:t>
            </a:r>
            <a:r>
              <a:rPr sz="3200" b="1" spc="-10" dirty="0">
                <a:latin typeface="Times New Roman"/>
                <a:cs typeface="Times New Roman"/>
              </a:rPr>
              <a:t>duy nhất  </a:t>
            </a:r>
            <a:r>
              <a:rPr sz="3200" b="1" dirty="0">
                <a:latin typeface="Times New Roman"/>
                <a:cs typeface="Times New Roman"/>
              </a:rPr>
              <a:t>C </a:t>
            </a:r>
            <a:r>
              <a:rPr sz="3200" b="1" spc="-5" dirty="0">
                <a:latin typeface="Times New Roman"/>
                <a:cs typeface="Times New Roman"/>
              </a:rPr>
              <a:t>trong </a:t>
            </a:r>
            <a:r>
              <a:rPr sz="3200" b="1" dirty="0">
                <a:latin typeface="Times New Roman"/>
                <a:cs typeface="Times New Roman"/>
              </a:rPr>
              <a:t>lớp kích </a:t>
            </a:r>
            <a:r>
              <a:rPr sz="3200" b="1" spc="-5" dirty="0">
                <a:latin typeface="Times New Roman"/>
                <a:cs typeface="Times New Roman"/>
              </a:rPr>
              <a:t>hoạt được lựa chọn </a:t>
            </a:r>
            <a:r>
              <a:rPr sz="3200" b="1" dirty="0">
                <a:latin typeface="Times New Roman"/>
                <a:cs typeface="Times New Roman"/>
              </a:rPr>
              <a:t>với  </a:t>
            </a:r>
            <a:r>
              <a:rPr sz="3200" b="1" spc="-5" dirty="0">
                <a:latin typeface="Times New Roman"/>
                <a:cs typeface="Times New Roman"/>
              </a:rPr>
              <a:t>nguyên tắc </a:t>
            </a:r>
            <a:r>
              <a:rPr sz="3200" b="1" spc="-10" dirty="0">
                <a:latin typeface="Times New Roman"/>
                <a:cs typeface="Times New Roman"/>
              </a:rPr>
              <a:t>là </a:t>
            </a:r>
            <a:r>
              <a:rPr sz="3200" b="1" spc="-5" dirty="0">
                <a:latin typeface="Times New Roman"/>
                <a:cs typeface="Times New Roman"/>
              </a:rPr>
              <a:t>nơ </a:t>
            </a:r>
            <a:r>
              <a:rPr sz="3200" b="1" spc="5" dirty="0">
                <a:latin typeface="Times New Roman"/>
                <a:cs typeface="Times New Roman"/>
              </a:rPr>
              <a:t>ron </a:t>
            </a:r>
            <a:r>
              <a:rPr sz="3200" b="1" dirty="0">
                <a:latin typeface="Times New Roman"/>
                <a:cs typeface="Times New Roman"/>
              </a:rPr>
              <a:t>C </a:t>
            </a:r>
            <a:r>
              <a:rPr sz="3200" b="1" spc="-5" dirty="0">
                <a:latin typeface="Times New Roman"/>
                <a:cs typeface="Times New Roman"/>
              </a:rPr>
              <a:t>có </a:t>
            </a:r>
            <a:r>
              <a:rPr sz="3200" b="1" dirty="0">
                <a:latin typeface="Times New Roman"/>
                <a:cs typeface="Times New Roman"/>
              </a:rPr>
              <a:t>vector </a:t>
            </a:r>
            <a:r>
              <a:rPr sz="3200" b="1" spc="-5" dirty="0">
                <a:latin typeface="Times New Roman"/>
                <a:cs typeface="Times New Roman"/>
              </a:rPr>
              <a:t>trọng </a:t>
            </a:r>
            <a:r>
              <a:rPr sz="3200" b="1" dirty="0">
                <a:latin typeface="Times New Roman"/>
                <a:cs typeface="Times New Roman"/>
              </a:rPr>
              <a:t>số </a:t>
            </a:r>
            <a:r>
              <a:rPr sz="3200" b="1" spc="5" dirty="0">
                <a:latin typeface="Times New Roman"/>
                <a:cs typeface="Times New Roman"/>
              </a:rPr>
              <a:t>gần  </a:t>
            </a:r>
            <a:r>
              <a:rPr sz="3200" b="1" dirty="0">
                <a:latin typeface="Times New Roman"/>
                <a:cs typeface="Times New Roman"/>
              </a:rPr>
              <a:t>với tín </a:t>
            </a:r>
            <a:r>
              <a:rPr sz="3200" b="1" spc="-5" dirty="0">
                <a:latin typeface="Times New Roman"/>
                <a:cs typeface="Times New Roman"/>
              </a:rPr>
              <a:t>hiệu </a:t>
            </a:r>
            <a:r>
              <a:rPr sz="3200" b="1" spc="5" dirty="0">
                <a:latin typeface="Times New Roman"/>
                <a:cs typeface="Times New Roman"/>
              </a:rPr>
              <a:t>vào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nhất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dirty="0"/>
              <a:t>BÀI GIẢNG MÔN: </a:t>
            </a:r>
            <a:r>
              <a:rPr spc="15" dirty="0"/>
              <a:t>XỬ </a:t>
            </a:r>
            <a:r>
              <a:rPr dirty="0"/>
              <a:t>LÝ</a:t>
            </a:r>
            <a:r>
              <a:rPr spc="-160" dirty="0"/>
              <a:t> </a:t>
            </a:r>
            <a:r>
              <a:rPr dirty="0"/>
              <a:t>ẢNH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40" y="856234"/>
            <a:ext cx="8378825" cy="408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3180" indent="-343535" algn="just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"/>
              <a:tabLst>
                <a:tab pos="41592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Sau </a:t>
            </a:r>
            <a:r>
              <a:rPr sz="3600" b="1" spc="-10" dirty="0">
                <a:latin typeface="Times New Roman"/>
                <a:cs typeface="Times New Roman"/>
              </a:rPr>
              <a:t>khi </a:t>
            </a:r>
            <a:r>
              <a:rPr sz="3600" b="1" spc="-5" dirty="0">
                <a:latin typeface="Times New Roman"/>
                <a:cs typeface="Times New Roman"/>
              </a:rPr>
              <a:t>có nơron C, </a:t>
            </a:r>
            <a:r>
              <a:rPr sz="3600" b="1" dirty="0">
                <a:latin typeface="Times New Roman"/>
                <a:cs typeface="Times New Roman"/>
              </a:rPr>
              <a:t>các trọng số </a:t>
            </a:r>
            <a:r>
              <a:rPr sz="3600" b="1" spc="-10" dirty="0">
                <a:latin typeface="Times New Roman"/>
                <a:cs typeface="Times New Roman"/>
              </a:rPr>
              <a:t>w</a:t>
            </a:r>
            <a:r>
              <a:rPr sz="3600" b="1" spc="-15" baseline="-20833" dirty="0">
                <a:latin typeface="Times New Roman"/>
                <a:cs typeface="Times New Roman"/>
              </a:rPr>
              <a:t>ci 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được hiệu </a:t>
            </a:r>
            <a:r>
              <a:rPr sz="3600" b="1" dirty="0">
                <a:latin typeface="Times New Roman"/>
                <a:cs typeface="Times New Roman"/>
              </a:rPr>
              <a:t>chỉnh </a:t>
            </a:r>
            <a:r>
              <a:rPr sz="3600" b="1" spc="-5" dirty="0">
                <a:latin typeface="Times New Roman"/>
                <a:cs typeface="Times New Roman"/>
              </a:rPr>
              <a:t>nhằm </a:t>
            </a:r>
            <a:r>
              <a:rPr sz="3600" b="1" dirty="0">
                <a:latin typeface="Times New Roman"/>
                <a:cs typeface="Times New Roman"/>
              </a:rPr>
              <a:t>cho </a:t>
            </a:r>
            <a:r>
              <a:rPr sz="3600" b="1" spc="-5" dirty="0">
                <a:latin typeface="Times New Roman"/>
                <a:cs typeface="Times New Roman"/>
              </a:rPr>
              <a:t>gần </a:t>
            </a:r>
            <a:r>
              <a:rPr sz="3600" b="1" dirty="0">
                <a:latin typeface="Times New Roman"/>
                <a:cs typeface="Times New Roman"/>
              </a:rPr>
              <a:t>với trọng  số mong muốn (đầu</a:t>
            </a:r>
            <a:r>
              <a:rPr sz="3600" b="1" spc="-3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vào)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5250">
              <a:latin typeface="Times New Roman"/>
              <a:cs typeface="Times New Roman"/>
            </a:endParaRPr>
          </a:p>
          <a:p>
            <a:pPr marL="393700" marR="43180" indent="-343535" algn="just">
              <a:lnSpc>
                <a:spcPct val="100000"/>
              </a:lnSpc>
              <a:buSzPct val="97222"/>
              <a:buFont typeface="Wingdings"/>
              <a:buChar char=""/>
              <a:tabLst>
                <a:tab pos="41592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Nếu tín hiệu vào x</a:t>
            </a:r>
            <a:r>
              <a:rPr sz="3600" b="1" spc="-7" baseline="-20833" dirty="0">
                <a:latin typeface="Times New Roman"/>
                <a:cs typeface="Times New Roman"/>
              </a:rPr>
              <a:t>si </a:t>
            </a:r>
            <a:r>
              <a:rPr sz="3600" b="1" spc="-10" dirty="0">
                <a:latin typeface="Times New Roman"/>
                <a:cs typeface="Times New Roman"/>
              </a:rPr>
              <a:t>và </a:t>
            </a:r>
            <a:r>
              <a:rPr sz="3600" b="1" dirty="0">
                <a:latin typeface="Times New Roman"/>
                <a:cs typeface="Times New Roman"/>
              </a:rPr>
              <a:t>trọng số </a:t>
            </a:r>
            <a:r>
              <a:rPr sz="3600" b="1" spc="-10" dirty="0">
                <a:latin typeface="Times New Roman"/>
                <a:cs typeface="Times New Roman"/>
              </a:rPr>
              <a:t>w</a:t>
            </a:r>
            <a:r>
              <a:rPr sz="3600" b="1" spc="-15" baseline="-20833" dirty="0">
                <a:latin typeface="Times New Roman"/>
                <a:cs typeface="Times New Roman"/>
              </a:rPr>
              <a:t>ci </a:t>
            </a:r>
            <a:r>
              <a:rPr sz="3600" b="1" dirty="0">
                <a:latin typeface="Times New Roman"/>
                <a:cs typeface="Times New Roman"/>
              </a:rPr>
              <a:t>tạo  </a:t>
            </a:r>
            <a:r>
              <a:rPr sz="3600" b="1" spc="-5" dirty="0">
                <a:latin typeface="Times New Roman"/>
                <a:cs typeface="Times New Roman"/>
              </a:rPr>
              <a:t>kết </a:t>
            </a:r>
            <a:r>
              <a:rPr sz="3600" b="1" dirty="0">
                <a:latin typeface="Times New Roman"/>
                <a:cs typeface="Times New Roman"/>
              </a:rPr>
              <a:t>quả ra </a:t>
            </a:r>
            <a:r>
              <a:rPr sz="3600" b="1" spc="-5" dirty="0">
                <a:latin typeface="Times New Roman"/>
                <a:cs typeface="Times New Roman"/>
              </a:rPr>
              <a:t>quá </a:t>
            </a:r>
            <a:r>
              <a:rPr sz="3600" b="1" dirty="0">
                <a:latin typeface="Times New Roman"/>
                <a:cs typeface="Times New Roman"/>
              </a:rPr>
              <a:t>lớn </a:t>
            </a:r>
            <a:r>
              <a:rPr sz="3600" b="1" spc="-5" dirty="0">
                <a:latin typeface="Times New Roman"/>
                <a:cs typeface="Times New Roman"/>
              </a:rPr>
              <a:t>thì phải </a:t>
            </a:r>
            <a:r>
              <a:rPr sz="3600" b="1" dirty="0">
                <a:latin typeface="Times New Roman"/>
                <a:cs typeface="Times New Roman"/>
              </a:rPr>
              <a:t>giảm trọng  số </a:t>
            </a:r>
            <a:r>
              <a:rPr sz="3600" b="1" spc="-5" dirty="0">
                <a:latin typeface="Times New Roman"/>
                <a:cs typeface="Times New Roman"/>
              </a:rPr>
              <a:t>và ngược</a:t>
            </a:r>
            <a:r>
              <a:rPr sz="3600" b="1" spc="-1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lại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3044693"/>
            <a:ext cx="7899400" cy="308927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Với</a:t>
            </a:r>
            <a:endParaRPr sz="3200">
              <a:latin typeface="Times New Roman"/>
              <a:cs typeface="Times New Roman"/>
            </a:endParaRPr>
          </a:p>
          <a:p>
            <a:pPr marL="752475" lvl="1" indent="-283210">
              <a:lnSpc>
                <a:spcPct val="100000"/>
              </a:lnSpc>
              <a:spcBef>
                <a:spcPts val="680"/>
              </a:spcBef>
              <a:buSzPct val="96428"/>
              <a:buFont typeface="Wingdings"/>
              <a:buChar char=""/>
              <a:tabLst>
                <a:tab pos="75311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s là thứ tự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bước</a:t>
            </a:r>
            <a:endParaRPr sz="2800">
              <a:latin typeface="Times New Roman"/>
              <a:cs typeface="Times New Roman"/>
            </a:endParaRPr>
          </a:p>
          <a:p>
            <a:pPr marL="752475" lvl="1" indent="-283210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"/>
              <a:tabLst>
                <a:tab pos="75311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D(t) là vector </a:t>
            </a:r>
            <a:r>
              <a:rPr sz="2800" b="1" dirty="0">
                <a:latin typeface="Times New Roman"/>
                <a:cs typeface="Times New Roman"/>
              </a:rPr>
              <a:t>đầu vào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752475" lvl="1" indent="-283210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75311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u là số thứ tự của </a:t>
            </a:r>
            <a:r>
              <a:rPr sz="2800" b="1" dirty="0">
                <a:latin typeface="Times New Roman"/>
                <a:cs typeface="Times New Roman"/>
              </a:rPr>
              <a:t>nơ </a:t>
            </a:r>
            <a:r>
              <a:rPr sz="2800" b="1" spc="-5" dirty="0">
                <a:latin typeface="Times New Roman"/>
                <a:cs typeface="Times New Roman"/>
              </a:rPr>
              <a:t>ron C </a:t>
            </a:r>
            <a:r>
              <a:rPr sz="2800" b="1" spc="-10" dirty="0">
                <a:latin typeface="Times New Roman"/>
                <a:cs typeface="Times New Roman"/>
              </a:rPr>
              <a:t>được</a:t>
            </a:r>
            <a:r>
              <a:rPr sz="2800" b="1" spc="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chọn</a:t>
            </a:r>
            <a:endParaRPr sz="2800">
              <a:latin typeface="Times New Roman"/>
              <a:cs typeface="Times New Roman"/>
            </a:endParaRPr>
          </a:p>
          <a:p>
            <a:pPr marL="584200" marR="5080" lvl="1" indent="-114935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"/>
              <a:tabLst>
                <a:tab pos="75311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θ(u,v,s) là </a:t>
            </a:r>
            <a:r>
              <a:rPr sz="2800" b="1" dirty="0">
                <a:latin typeface="Times New Roman"/>
                <a:cs typeface="Times New Roman"/>
              </a:rPr>
              <a:t>hàm </a:t>
            </a:r>
            <a:r>
              <a:rPr sz="2800" b="1" spc="-5" dirty="0">
                <a:latin typeface="Times New Roman"/>
                <a:cs typeface="Times New Roman"/>
              </a:rPr>
              <a:t>tỷ lệ khoảng cách giữa </a:t>
            </a:r>
            <a:r>
              <a:rPr sz="2800" b="1" dirty="0">
                <a:latin typeface="Times New Roman"/>
                <a:cs typeface="Times New Roman"/>
              </a:rPr>
              <a:t>nơ </a:t>
            </a:r>
            <a:r>
              <a:rPr sz="2800" b="1" spc="-5" dirty="0">
                <a:latin typeface="Times New Roman"/>
                <a:cs typeface="Times New Roman"/>
              </a:rPr>
              <a:t>ron v  </a:t>
            </a:r>
            <a:r>
              <a:rPr sz="2800" b="1" dirty="0">
                <a:latin typeface="Times New Roman"/>
                <a:cs typeface="Times New Roman"/>
              </a:rPr>
              <a:t>và </a:t>
            </a:r>
            <a:r>
              <a:rPr sz="2800" b="1" spc="-5" dirty="0">
                <a:latin typeface="Times New Roman"/>
                <a:cs typeface="Times New Roman"/>
              </a:rPr>
              <a:t>u (có thể là </a:t>
            </a:r>
            <a:r>
              <a:rPr sz="2800" b="1" dirty="0">
                <a:latin typeface="Times New Roman"/>
                <a:cs typeface="Times New Roman"/>
              </a:rPr>
              <a:t>hàm </a:t>
            </a:r>
            <a:r>
              <a:rPr sz="2800" b="1" spc="-5" dirty="0">
                <a:latin typeface="Times New Roman"/>
                <a:cs typeface="Times New Roman"/>
              </a:rPr>
              <a:t>ngưỡng </a:t>
            </a:r>
            <a:r>
              <a:rPr sz="2800" b="1" dirty="0">
                <a:latin typeface="Times New Roman"/>
                <a:cs typeface="Times New Roman"/>
              </a:rPr>
              <a:t>hoặc hàm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Gaussian)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2227" y="2519172"/>
            <a:ext cx="7408545" cy="60960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3845"/>
              </a:lnSpc>
            </a:pPr>
            <a:r>
              <a:rPr sz="3150" i="1" spc="-35" dirty="0">
                <a:latin typeface="Times New Roman"/>
                <a:cs typeface="Times New Roman"/>
              </a:rPr>
              <a:t>w</a:t>
            </a:r>
            <a:r>
              <a:rPr sz="2700" i="1" spc="-52" baseline="-24691" dirty="0">
                <a:latin typeface="Times New Roman"/>
                <a:cs typeface="Times New Roman"/>
              </a:rPr>
              <a:t>v</a:t>
            </a:r>
            <a:r>
              <a:rPr sz="2700" i="1" spc="-150" baseline="-24691" dirty="0">
                <a:latin typeface="Times New Roman"/>
                <a:cs typeface="Times New Roman"/>
              </a:rPr>
              <a:t> </a:t>
            </a:r>
            <a:r>
              <a:rPr sz="3150" spc="95" dirty="0">
                <a:latin typeface="Times New Roman"/>
                <a:cs typeface="Times New Roman"/>
              </a:rPr>
              <a:t>(</a:t>
            </a:r>
            <a:r>
              <a:rPr sz="3150" i="1" spc="95" dirty="0">
                <a:latin typeface="Times New Roman"/>
                <a:cs typeface="Times New Roman"/>
              </a:rPr>
              <a:t>s</a:t>
            </a:r>
            <a:r>
              <a:rPr sz="3150" i="1" spc="-260" dirty="0">
                <a:latin typeface="Times New Roman"/>
                <a:cs typeface="Times New Roman"/>
              </a:rPr>
              <a:t> </a:t>
            </a:r>
            <a:r>
              <a:rPr sz="3150" spc="10" dirty="0">
                <a:latin typeface="Symbol"/>
                <a:cs typeface="Symbol"/>
              </a:rPr>
              <a:t></a:t>
            </a:r>
            <a:r>
              <a:rPr sz="3150" spc="10" dirty="0">
                <a:latin typeface="Times New Roman"/>
                <a:cs typeface="Times New Roman"/>
              </a:rPr>
              <a:t>1)</a:t>
            </a:r>
            <a:r>
              <a:rPr sz="3150" spc="-114" dirty="0">
                <a:latin typeface="Times New Roman"/>
                <a:cs typeface="Times New Roman"/>
              </a:rPr>
              <a:t> </a:t>
            </a:r>
            <a:r>
              <a:rPr sz="3150" spc="85" dirty="0">
                <a:latin typeface="Symbol"/>
                <a:cs typeface="Symbol"/>
              </a:rPr>
              <a:t></a:t>
            </a:r>
            <a:r>
              <a:rPr sz="3150" spc="-95" dirty="0">
                <a:latin typeface="Times New Roman"/>
                <a:cs typeface="Times New Roman"/>
              </a:rPr>
              <a:t> </a:t>
            </a:r>
            <a:r>
              <a:rPr sz="3150" i="1" spc="-40" dirty="0">
                <a:latin typeface="Times New Roman"/>
                <a:cs typeface="Times New Roman"/>
              </a:rPr>
              <a:t>w</a:t>
            </a:r>
            <a:r>
              <a:rPr sz="2700" i="1" spc="-60" baseline="-24691" dirty="0">
                <a:latin typeface="Times New Roman"/>
                <a:cs typeface="Times New Roman"/>
              </a:rPr>
              <a:t>v</a:t>
            </a:r>
            <a:r>
              <a:rPr sz="2700" i="1" spc="-127" baseline="-24691" dirty="0">
                <a:latin typeface="Times New Roman"/>
                <a:cs typeface="Times New Roman"/>
              </a:rPr>
              <a:t> </a:t>
            </a:r>
            <a:r>
              <a:rPr sz="3150" spc="95" dirty="0">
                <a:latin typeface="Times New Roman"/>
                <a:cs typeface="Times New Roman"/>
              </a:rPr>
              <a:t>(</a:t>
            </a:r>
            <a:r>
              <a:rPr sz="3150" i="1" spc="95" dirty="0">
                <a:latin typeface="Times New Roman"/>
                <a:cs typeface="Times New Roman"/>
              </a:rPr>
              <a:t>s</a:t>
            </a:r>
            <a:r>
              <a:rPr sz="3150" spc="95" dirty="0">
                <a:latin typeface="Times New Roman"/>
                <a:cs typeface="Times New Roman"/>
              </a:rPr>
              <a:t>)</a:t>
            </a:r>
            <a:r>
              <a:rPr sz="3150" spc="-315" dirty="0">
                <a:latin typeface="Times New Roman"/>
                <a:cs typeface="Times New Roman"/>
              </a:rPr>
              <a:t> </a:t>
            </a:r>
            <a:r>
              <a:rPr sz="3150" spc="145" dirty="0">
                <a:latin typeface="Symbol"/>
                <a:cs typeface="Symbol"/>
              </a:rPr>
              <a:t></a:t>
            </a:r>
            <a:r>
              <a:rPr sz="3300" i="1" spc="145" dirty="0">
                <a:latin typeface="Symbol"/>
                <a:cs typeface="Symbol"/>
              </a:rPr>
              <a:t></a:t>
            </a:r>
            <a:r>
              <a:rPr sz="3300" i="1" spc="-484" dirty="0">
                <a:latin typeface="Times New Roman"/>
                <a:cs typeface="Times New Roman"/>
              </a:rPr>
              <a:t> </a:t>
            </a:r>
            <a:r>
              <a:rPr sz="3150" spc="40" dirty="0">
                <a:latin typeface="Times New Roman"/>
                <a:cs typeface="Times New Roman"/>
              </a:rPr>
              <a:t>(</a:t>
            </a:r>
            <a:r>
              <a:rPr sz="3150" i="1" spc="40" dirty="0">
                <a:latin typeface="Times New Roman"/>
                <a:cs typeface="Times New Roman"/>
              </a:rPr>
              <a:t>u</a:t>
            </a:r>
            <a:r>
              <a:rPr sz="3150" spc="40" dirty="0">
                <a:latin typeface="Times New Roman"/>
                <a:cs typeface="Times New Roman"/>
              </a:rPr>
              <a:t>,</a:t>
            </a:r>
            <a:r>
              <a:rPr sz="3150" spc="-480" dirty="0">
                <a:latin typeface="Times New Roman"/>
                <a:cs typeface="Times New Roman"/>
              </a:rPr>
              <a:t> </a:t>
            </a:r>
            <a:r>
              <a:rPr sz="3150" i="1" spc="30" dirty="0">
                <a:latin typeface="Times New Roman"/>
                <a:cs typeface="Times New Roman"/>
              </a:rPr>
              <a:t>v</a:t>
            </a:r>
            <a:r>
              <a:rPr sz="3150" spc="30" dirty="0">
                <a:latin typeface="Times New Roman"/>
                <a:cs typeface="Times New Roman"/>
              </a:rPr>
              <a:t>,</a:t>
            </a:r>
            <a:r>
              <a:rPr sz="3150" spc="-390" dirty="0">
                <a:latin typeface="Times New Roman"/>
                <a:cs typeface="Times New Roman"/>
              </a:rPr>
              <a:t> </a:t>
            </a:r>
            <a:r>
              <a:rPr sz="3150" i="1" spc="80" dirty="0">
                <a:latin typeface="Times New Roman"/>
                <a:cs typeface="Times New Roman"/>
              </a:rPr>
              <a:t>s</a:t>
            </a:r>
            <a:r>
              <a:rPr sz="3150" spc="80" dirty="0">
                <a:latin typeface="Times New Roman"/>
                <a:cs typeface="Times New Roman"/>
              </a:rPr>
              <a:t>)</a:t>
            </a:r>
            <a:r>
              <a:rPr sz="3300" i="1" spc="80" dirty="0">
                <a:latin typeface="Symbol"/>
                <a:cs typeface="Symbol"/>
              </a:rPr>
              <a:t></a:t>
            </a:r>
            <a:r>
              <a:rPr sz="3150" spc="80" dirty="0">
                <a:latin typeface="Times New Roman"/>
                <a:cs typeface="Times New Roman"/>
              </a:rPr>
              <a:t>(</a:t>
            </a:r>
            <a:r>
              <a:rPr sz="3150" i="1" spc="80" dirty="0">
                <a:latin typeface="Times New Roman"/>
                <a:cs typeface="Times New Roman"/>
              </a:rPr>
              <a:t>s</a:t>
            </a:r>
            <a:r>
              <a:rPr sz="3150" spc="80" dirty="0">
                <a:latin typeface="Times New Roman"/>
                <a:cs typeface="Times New Roman"/>
              </a:rPr>
              <a:t>)(</a:t>
            </a:r>
            <a:r>
              <a:rPr sz="3150" i="1" spc="80" dirty="0">
                <a:latin typeface="Times New Roman"/>
                <a:cs typeface="Times New Roman"/>
              </a:rPr>
              <a:t>D</a:t>
            </a:r>
            <a:r>
              <a:rPr sz="3150" spc="80" dirty="0">
                <a:latin typeface="Times New Roman"/>
                <a:cs typeface="Times New Roman"/>
              </a:rPr>
              <a:t>(</a:t>
            </a:r>
            <a:r>
              <a:rPr sz="3150" i="1" spc="80" dirty="0">
                <a:latin typeface="Times New Roman"/>
                <a:cs typeface="Times New Roman"/>
              </a:rPr>
              <a:t>t</a:t>
            </a:r>
            <a:r>
              <a:rPr sz="3150" spc="80" dirty="0">
                <a:latin typeface="Times New Roman"/>
                <a:cs typeface="Times New Roman"/>
              </a:rPr>
              <a:t>)</a:t>
            </a:r>
            <a:r>
              <a:rPr sz="3150" spc="-315" dirty="0">
                <a:latin typeface="Times New Roman"/>
                <a:cs typeface="Times New Roman"/>
              </a:rPr>
              <a:t> </a:t>
            </a:r>
            <a:r>
              <a:rPr sz="3150" spc="85" dirty="0">
                <a:latin typeface="Symbol"/>
                <a:cs typeface="Symbol"/>
              </a:rPr>
              <a:t></a:t>
            </a:r>
            <a:r>
              <a:rPr sz="3150" spc="-290" dirty="0">
                <a:latin typeface="Times New Roman"/>
                <a:cs typeface="Times New Roman"/>
              </a:rPr>
              <a:t> </a:t>
            </a:r>
            <a:r>
              <a:rPr sz="3150" i="1" spc="-35" dirty="0">
                <a:latin typeface="Times New Roman"/>
                <a:cs typeface="Times New Roman"/>
              </a:rPr>
              <a:t>w</a:t>
            </a:r>
            <a:r>
              <a:rPr sz="2700" i="1" spc="-52" baseline="-24691" dirty="0">
                <a:latin typeface="Times New Roman"/>
                <a:cs typeface="Times New Roman"/>
              </a:rPr>
              <a:t>v</a:t>
            </a:r>
            <a:r>
              <a:rPr sz="2700" i="1" spc="-142" baseline="-24691" dirty="0">
                <a:latin typeface="Times New Roman"/>
                <a:cs typeface="Times New Roman"/>
              </a:rPr>
              <a:t> </a:t>
            </a:r>
            <a:r>
              <a:rPr sz="3150" spc="55" dirty="0">
                <a:latin typeface="Times New Roman"/>
                <a:cs typeface="Times New Roman"/>
              </a:rPr>
              <a:t>(</a:t>
            </a:r>
            <a:r>
              <a:rPr sz="3150" i="1" spc="55" dirty="0">
                <a:latin typeface="Times New Roman"/>
                <a:cs typeface="Times New Roman"/>
              </a:rPr>
              <a:t>s</a:t>
            </a:r>
            <a:r>
              <a:rPr sz="3150" spc="55" dirty="0">
                <a:latin typeface="Times New Roman"/>
                <a:cs typeface="Times New Roman"/>
              </a:rPr>
              <a:t>))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900811"/>
            <a:ext cx="8607425" cy="148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Tỉ lệ </a:t>
            </a:r>
            <a:r>
              <a:rPr sz="3200" b="1" dirty="0">
                <a:latin typeface="Times New Roman"/>
                <a:cs typeface="Times New Roman"/>
              </a:rPr>
              <a:t>giảm </a:t>
            </a:r>
            <a:r>
              <a:rPr sz="3200" b="1" spc="-5" dirty="0">
                <a:latin typeface="Times New Roman"/>
                <a:cs typeface="Times New Roman"/>
              </a:rPr>
              <a:t>hoặc tăng trọng </a:t>
            </a:r>
            <a:r>
              <a:rPr sz="3200" b="1" dirty="0">
                <a:latin typeface="Times New Roman"/>
                <a:cs typeface="Times New Roman"/>
              </a:rPr>
              <a:t>số sẽ </a:t>
            </a:r>
            <a:r>
              <a:rPr sz="3200" b="1" spc="-5" dirty="0">
                <a:latin typeface="Times New Roman"/>
                <a:cs typeface="Times New Roman"/>
              </a:rPr>
              <a:t>nhỏ dần </a:t>
            </a:r>
            <a:r>
              <a:rPr sz="3200" b="1" dirty="0">
                <a:latin typeface="Times New Roman"/>
                <a:cs typeface="Times New Roman"/>
              </a:rPr>
              <a:t>theo  thời gian </a:t>
            </a:r>
            <a:r>
              <a:rPr sz="3200" b="1" spc="-5" dirty="0">
                <a:latin typeface="Times New Roman"/>
                <a:cs typeface="Times New Roman"/>
              </a:rPr>
              <a:t>và khoảng </a:t>
            </a:r>
            <a:r>
              <a:rPr sz="3200" b="1" dirty="0">
                <a:latin typeface="Times New Roman"/>
                <a:cs typeface="Times New Roman"/>
              </a:rPr>
              <a:t>cách sai số </a:t>
            </a:r>
            <a:r>
              <a:rPr sz="3200" b="1" spc="-5" dirty="0">
                <a:latin typeface="Times New Roman"/>
                <a:cs typeface="Times New Roman"/>
              </a:rPr>
              <a:t>giữa vector </a:t>
            </a:r>
            <a:r>
              <a:rPr sz="3200" b="1" spc="-10" dirty="0">
                <a:latin typeface="Times New Roman"/>
                <a:cs typeface="Times New Roman"/>
              </a:rPr>
              <a:t>đầu  </a:t>
            </a:r>
            <a:r>
              <a:rPr sz="3200" b="1" spc="5" dirty="0">
                <a:latin typeface="Times New Roman"/>
                <a:cs typeface="Times New Roman"/>
              </a:rPr>
              <a:t>vào </a:t>
            </a:r>
            <a:r>
              <a:rPr sz="3200" b="1" dirty="0">
                <a:latin typeface="Times New Roman"/>
                <a:cs typeface="Times New Roman"/>
              </a:rPr>
              <a:t>và vector trọng số với công</a:t>
            </a:r>
            <a:r>
              <a:rPr sz="3200" b="1" spc="-10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thức: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857757"/>
            <a:ext cx="8302625" cy="4611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Vì </a:t>
            </a:r>
            <a:r>
              <a:rPr sz="3200" b="1" spc="-5" dirty="0">
                <a:latin typeface="Times New Roman"/>
                <a:cs typeface="Times New Roman"/>
              </a:rPr>
              <a:t>mạng Kohonen được huấn luyện </a:t>
            </a:r>
            <a:r>
              <a:rPr sz="3200" b="1" spc="-10" dirty="0">
                <a:latin typeface="Times New Roman"/>
                <a:cs typeface="Times New Roman"/>
              </a:rPr>
              <a:t>dựa </a:t>
            </a:r>
            <a:r>
              <a:rPr sz="3200" b="1" dirty="0">
                <a:latin typeface="Times New Roman"/>
                <a:cs typeface="Times New Roman"/>
              </a:rPr>
              <a:t>vào  sự kích </a:t>
            </a:r>
            <a:r>
              <a:rPr sz="3200" b="1" spc="-5" dirty="0">
                <a:latin typeface="Times New Roman"/>
                <a:cs typeface="Times New Roman"/>
              </a:rPr>
              <a:t>hoạt </a:t>
            </a:r>
            <a:r>
              <a:rPr sz="3200" b="1" spc="-10" dirty="0">
                <a:latin typeface="Times New Roman"/>
                <a:cs typeface="Times New Roman"/>
              </a:rPr>
              <a:t>địa </a:t>
            </a:r>
            <a:r>
              <a:rPr sz="3200" b="1" spc="-5" dirty="0">
                <a:latin typeface="Times New Roman"/>
                <a:cs typeface="Times New Roman"/>
              </a:rPr>
              <a:t>phương và </a:t>
            </a:r>
            <a:r>
              <a:rPr sz="3200" b="1" dirty="0">
                <a:latin typeface="Times New Roman"/>
                <a:cs typeface="Times New Roman"/>
              </a:rPr>
              <a:t>các </a:t>
            </a:r>
            <a:r>
              <a:rPr sz="3200" b="1" spc="-5" dirty="0">
                <a:latin typeface="Times New Roman"/>
                <a:cs typeface="Times New Roman"/>
              </a:rPr>
              <a:t>nơ </a:t>
            </a:r>
            <a:r>
              <a:rPr sz="3200" b="1" dirty="0">
                <a:latin typeface="Times New Roman"/>
                <a:cs typeface="Times New Roman"/>
              </a:rPr>
              <a:t>ron </a:t>
            </a:r>
            <a:r>
              <a:rPr sz="3200" b="1" spc="-5" dirty="0">
                <a:latin typeface="Times New Roman"/>
                <a:cs typeface="Times New Roman"/>
              </a:rPr>
              <a:t>lân  </a:t>
            </a:r>
            <a:r>
              <a:rPr sz="3200" b="1" spc="5" dirty="0">
                <a:latin typeface="Times New Roman"/>
                <a:cs typeface="Times New Roman"/>
              </a:rPr>
              <a:t>cận </a:t>
            </a:r>
            <a:r>
              <a:rPr sz="3200" b="1" dirty="0">
                <a:latin typeface="Times New Roman"/>
                <a:cs typeface="Times New Roman"/>
              </a:rPr>
              <a:t>nên </a:t>
            </a:r>
            <a:r>
              <a:rPr sz="3200" b="1" spc="5" dirty="0">
                <a:latin typeface="Times New Roman"/>
                <a:cs typeface="Times New Roman"/>
              </a:rPr>
              <a:t>các </a:t>
            </a:r>
            <a:r>
              <a:rPr sz="3200" b="1" spc="-5" dirty="0">
                <a:latin typeface="Times New Roman"/>
                <a:cs typeface="Times New Roman"/>
              </a:rPr>
              <a:t>đối tượng </a:t>
            </a:r>
            <a:r>
              <a:rPr sz="3200" b="1" dirty="0">
                <a:latin typeface="Times New Roman"/>
                <a:cs typeface="Times New Roman"/>
              </a:rPr>
              <a:t>gần </a:t>
            </a:r>
            <a:r>
              <a:rPr sz="3200" b="1" spc="-5" dirty="0">
                <a:latin typeface="Times New Roman"/>
                <a:cs typeface="Times New Roman"/>
              </a:rPr>
              <a:t>nhau </a:t>
            </a:r>
            <a:r>
              <a:rPr sz="3200" b="1" spc="-10" dirty="0">
                <a:latin typeface="Times New Roman"/>
                <a:cs typeface="Times New Roman"/>
              </a:rPr>
              <a:t>sẽ </a:t>
            </a:r>
            <a:r>
              <a:rPr sz="3200" b="1" dirty="0">
                <a:latin typeface="Times New Roman"/>
                <a:cs typeface="Times New Roman"/>
              </a:rPr>
              <a:t>kích </a:t>
            </a:r>
            <a:r>
              <a:rPr sz="3200" b="1" spc="-5" dirty="0">
                <a:latin typeface="Times New Roman"/>
                <a:cs typeface="Times New Roman"/>
              </a:rPr>
              <a:t>hoạt  </a:t>
            </a:r>
            <a:r>
              <a:rPr sz="3200" b="1" spc="5" dirty="0">
                <a:latin typeface="Times New Roman"/>
                <a:cs typeface="Times New Roman"/>
              </a:rPr>
              <a:t>các </a:t>
            </a:r>
            <a:r>
              <a:rPr sz="3200" b="1" spc="-5" dirty="0">
                <a:latin typeface="Times New Roman"/>
                <a:cs typeface="Times New Roman"/>
              </a:rPr>
              <a:t>nơ </a:t>
            </a:r>
            <a:r>
              <a:rPr sz="3200" b="1" spc="5" dirty="0">
                <a:latin typeface="Times New Roman"/>
                <a:cs typeface="Times New Roman"/>
              </a:rPr>
              <a:t>ron gần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nhau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465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Khi </a:t>
            </a:r>
            <a:r>
              <a:rPr sz="3200" b="1" spc="-5" dirty="0">
                <a:latin typeface="Times New Roman"/>
                <a:cs typeface="Times New Roman"/>
              </a:rPr>
              <a:t>chuyển một </a:t>
            </a:r>
            <a:r>
              <a:rPr sz="3200" b="1" dirty="0">
                <a:latin typeface="Times New Roman"/>
                <a:cs typeface="Times New Roman"/>
              </a:rPr>
              <a:t>tín </a:t>
            </a:r>
            <a:r>
              <a:rPr sz="3200" b="1" spc="-5" dirty="0">
                <a:latin typeface="Times New Roman"/>
                <a:cs typeface="Times New Roman"/>
              </a:rPr>
              <a:t>hiệu đầu </a:t>
            </a:r>
            <a:r>
              <a:rPr sz="3200" b="1" dirty="0">
                <a:latin typeface="Times New Roman"/>
                <a:cs typeface="Times New Roman"/>
              </a:rPr>
              <a:t>vào vào </a:t>
            </a:r>
            <a:r>
              <a:rPr sz="3200" b="1" spc="-5" dirty="0">
                <a:latin typeface="Times New Roman"/>
                <a:cs typeface="Times New Roman"/>
              </a:rPr>
              <a:t>mạng  </a:t>
            </a:r>
            <a:r>
              <a:rPr sz="3200" b="1" dirty="0">
                <a:latin typeface="Times New Roman"/>
                <a:cs typeface="Times New Roman"/>
              </a:rPr>
              <a:t>thì </a:t>
            </a:r>
            <a:r>
              <a:rPr sz="3200" b="1" spc="-5" dirty="0">
                <a:latin typeface="Times New Roman"/>
                <a:cs typeface="Times New Roman"/>
              </a:rPr>
              <a:t>một vùng nơ </a:t>
            </a:r>
            <a:r>
              <a:rPr sz="3200" b="1" dirty="0">
                <a:latin typeface="Times New Roman"/>
                <a:cs typeface="Times New Roman"/>
              </a:rPr>
              <a:t>ron sẽ </a:t>
            </a:r>
            <a:r>
              <a:rPr sz="3200" b="1" spc="-5" dirty="0">
                <a:latin typeface="Times New Roman"/>
                <a:cs typeface="Times New Roman"/>
              </a:rPr>
              <a:t>được kích hoạt cho  chúng ta thấy tín hiệu </a:t>
            </a:r>
            <a:r>
              <a:rPr sz="3200" b="1" dirty="0">
                <a:latin typeface="Times New Roman"/>
                <a:cs typeface="Times New Roman"/>
              </a:rPr>
              <a:t>đầu vào này </a:t>
            </a:r>
            <a:r>
              <a:rPr sz="3200" b="1" spc="-5" dirty="0">
                <a:latin typeface="Times New Roman"/>
                <a:cs typeface="Times New Roman"/>
              </a:rPr>
              <a:t>thuộc  </a:t>
            </a:r>
            <a:r>
              <a:rPr sz="3200" b="1" dirty="0">
                <a:latin typeface="Times New Roman"/>
                <a:cs typeface="Times New Roman"/>
              </a:rPr>
              <a:t>vùng </a:t>
            </a:r>
            <a:r>
              <a:rPr sz="3200" b="1" spc="-5" dirty="0">
                <a:latin typeface="Times New Roman"/>
                <a:cs typeface="Times New Roman"/>
              </a:rPr>
              <a:t>dữ </a:t>
            </a:r>
            <a:r>
              <a:rPr sz="3200" b="1" dirty="0">
                <a:latin typeface="Times New Roman"/>
                <a:cs typeface="Times New Roman"/>
              </a:rPr>
              <a:t>liệu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nào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445933"/>
            <a:ext cx="8303895" cy="431927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869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Học có giám sát </a:t>
            </a:r>
            <a:r>
              <a:rPr sz="3200" b="1" spc="-5" dirty="0">
                <a:latin typeface="Times New Roman"/>
                <a:cs typeface="Times New Roman"/>
              </a:rPr>
              <a:t>dựa </a:t>
            </a:r>
            <a:r>
              <a:rPr sz="3200" b="1" dirty="0">
                <a:latin typeface="Times New Roman"/>
                <a:cs typeface="Times New Roman"/>
              </a:rPr>
              <a:t>vào </a:t>
            </a:r>
            <a:r>
              <a:rPr sz="3200" b="1" spc="-5" dirty="0">
                <a:latin typeface="Times New Roman"/>
                <a:cs typeface="Times New Roman"/>
              </a:rPr>
              <a:t>kiến </a:t>
            </a:r>
            <a:r>
              <a:rPr sz="3200" b="1" dirty="0">
                <a:latin typeface="Times New Roman"/>
                <a:cs typeface="Times New Roman"/>
              </a:rPr>
              <a:t>thức </a:t>
            </a:r>
            <a:r>
              <a:rPr sz="3200" b="1" spc="-5" dirty="0">
                <a:latin typeface="Times New Roman"/>
                <a:cs typeface="Times New Roman"/>
              </a:rPr>
              <a:t>biết</a:t>
            </a:r>
            <a:r>
              <a:rPr sz="3200" b="1" spc="-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trước.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Kỹ </a:t>
            </a:r>
            <a:r>
              <a:rPr sz="3200" b="1" spc="-5" dirty="0">
                <a:latin typeface="Times New Roman"/>
                <a:cs typeface="Times New Roman"/>
              </a:rPr>
              <a:t>thuật này </a:t>
            </a:r>
            <a:r>
              <a:rPr sz="3200" b="1" spc="-10" dirty="0">
                <a:latin typeface="Times New Roman"/>
                <a:cs typeface="Times New Roman"/>
              </a:rPr>
              <a:t>dựa </a:t>
            </a:r>
            <a:r>
              <a:rPr sz="3200" b="1" dirty="0">
                <a:latin typeface="Times New Roman"/>
                <a:cs typeface="Times New Roman"/>
              </a:rPr>
              <a:t>vào một thư viện </a:t>
            </a:r>
            <a:r>
              <a:rPr sz="3200" b="1" spc="-5" dirty="0">
                <a:latin typeface="Times New Roman"/>
                <a:cs typeface="Times New Roman"/>
              </a:rPr>
              <a:t>mẫu  </a:t>
            </a:r>
            <a:r>
              <a:rPr sz="3200" b="1" dirty="0">
                <a:latin typeface="Times New Roman"/>
                <a:cs typeface="Times New Roman"/>
              </a:rPr>
              <a:t>chuẩn.</a:t>
            </a:r>
            <a:endParaRPr sz="32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Mẫu </a:t>
            </a:r>
            <a:r>
              <a:rPr sz="3200" b="1" spc="5" dirty="0">
                <a:latin typeface="Times New Roman"/>
                <a:cs typeface="Times New Roman"/>
              </a:rPr>
              <a:t>cần </a:t>
            </a:r>
            <a:r>
              <a:rPr sz="3200" b="1" spc="-5" dirty="0">
                <a:latin typeface="Times New Roman"/>
                <a:cs typeface="Times New Roman"/>
              </a:rPr>
              <a:t>nhận </a:t>
            </a:r>
            <a:r>
              <a:rPr sz="3200" b="1" spc="-10" dirty="0">
                <a:latin typeface="Times New Roman"/>
                <a:cs typeface="Times New Roman"/>
              </a:rPr>
              <a:t>dạng </a:t>
            </a:r>
            <a:r>
              <a:rPr sz="3200" b="1" dirty="0">
                <a:latin typeface="Times New Roman"/>
                <a:cs typeface="Times New Roman"/>
              </a:rPr>
              <a:t>sẽ </a:t>
            </a:r>
            <a:r>
              <a:rPr sz="3200" b="1" spc="-5" dirty="0">
                <a:latin typeface="Times New Roman"/>
                <a:cs typeface="Times New Roman"/>
              </a:rPr>
              <a:t>được so sánh </a:t>
            </a:r>
            <a:r>
              <a:rPr sz="3200" b="1" dirty="0">
                <a:latin typeface="Times New Roman"/>
                <a:cs typeface="Times New Roman"/>
              </a:rPr>
              <a:t>với </a:t>
            </a:r>
            <a:r>
              <a:rPr sz="3200" b="1" spc="-5" dirty="0">
                <a:latin typeface="Times New Roman"/>
                <a:cs typeface="Times New Roman"/>
              </a:rPr>
              <a:t>mẫu  </a:t>
            </a:r>
            <a:r>
              <a:rPr sz="3200" b="1" dirty="0">
                <a:latin typeface="Times New Roman"/>
                <a:cs typeface="Times New Roman"/>
              </a:rPr>
              <a:t>chuẩn </a:t>
            </a:r>
            <a:r>
              <a:rPr sz="3200" b="1" spc="-5" dirty="0">
                <a:latin typeface="Times New Roman"/>
                <a:cs typeface="Times New Roman"/>
              </a:rPr>
              <a:t>để </a:t>
            </a:r>
            <a:r>
              <a:rPr sz="3200" b="1" spc="5" dirty="0">
                <a:latin typeface="Times New Roman"/>
                <a:cs typeface="Times New Roman"/>
              </a:rPr>
              <a:t>xác </a:t>
            </a:r>
            <a:r>
              <a:rPr sz="3200" b="1" spc="-5" dirty="0">
                <a:latin typeface="Times New Roman"/>
                <a:cs typeface="Times New Roman"/>
              </a:rPr>
              <a:t>định </a:t>
            </a:r>
            <a:r>
              <a:rPr sz="3200" b="1" dirty="0">
                <a:latin typeface="Times New Roman"/>
                <a:cs typeface="Times New Roman"/>
              </a:rPr>
              <a:t>thuộc loại</a:t>
            </a:r>
            <a:r>
              <a:rPr sz="3200" b="1" spc="-9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nào.</a:t>
            </a:r>
            <a:endParaRPr sz="3200">
              <a:latin typeface="Times New Roman"/>
              <a:cs typeface="Times New Roman"/>
            </a:endParaRPr>
          </a:p>
          <a:p>
            <a:pPr marL="355600" marR="8255" indent="-34353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Vấn </a:t>
            </a:r>
            <a:r>
              <a:rPr sz="3200" b="1" spc="-5" dirty="0">
                <a:latin typeface="Times New Roman"/>
                <a:cs typeface="Times New Roman"/>
              </a:rPr>
              <a:t>đề chủ </a:t>
            </a:r>
            <a:r>
              <a:rPr sz="3200" b="1" dirty="0">
                <a:latin typeface="Times New Roman"/>
                <a:cs typeface="Times New Roman"/>
              </a:rPr>
              <a:t>yếu </a:t>
            </a:r>
            <a:r>
              <a:rPr sz="3200" b="1" spc="-10" dirty="0">
                <a:latin typeface="Times New Roman"/>
                <a:cs typeface="Times New Roman"/>
              </a:rPr>
              <a:t>là </a:t>
            </a:r>
            <a:r>
              <a:rPr sz="3200" b="1" spc="-5" dirty="0">
                <a:latin typeface="Times New Roman"/>
                <a:cs typeface="Times New Roman"/>
              </a:rPr>
              <a:t>thiết </a:t>
            </a:r>
            <a:r>
              <a:rPr sz="3200" b="1" spc="-10" dirty="0">
                <a:latin typeface="Times New Roman"/>
                <a:cs typeface="Times New Roman"/>
              </a:rPr>
              <a:t>kế </a:t>
            </a:r>
            <a:r>
              <a:rPr sz="3200" b="1" spc="-5" dirty="0">
                <a:latin typeface="Times New Roman"/>
                <a:cs typeface="Times New Roman"/>
              </a:rPr>
              <a:t>hệ thống </a:t>
            </a:r>
            <a:r>
              <a:rPr sz="3200" b="1" dirty="0">
                <a:latin typeface="Times New Roman"/>
                <a:cs typeface="Times New Roman"/>
              </a:rPr>
              <a:t>có </a:t>
            </a:r>
            <a:r>
              <a:rPr sz="3200" b="1" spc="-5" dirty="0">
                <a:latin typeface="Times New Roman"/>
                <a:cs typeface="Times New Roman"/>
              </a:rPr>
              <a:t>thể </a:t>
            </a:r>
            <a:r>
              <a:rPr sz="3200" b="1" spc="-15" dirty="0">
                <a:latin typeface="Times New Roman"/>
                <a:cs typeface="Times New Roman"/>
              </a:rPr>
              <a:t>so </a:t>
            </a:r>
            <a:r>
              <a:rPr sz="3200" b="1" spc="7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sánh </a:t>
            </a:r>
            <a:r>
              <a:rPr sz="3200" b="1" spc="-5" dirty="0">
                <a:latin typeface="Times New Roman"/>
                <a:cs typeface="Times New Roman"/>
              </a:rPr>
              <a:t>đối </a:t>
            </a:r>
            <a:r>
              <a:rPr sz="3200" b="1" dirty="0">
                <a:latin typeface="Times New Roman"/>
                <a:cs typeface="Times New Roman"/>
              </a:rPr>
              <a:t>tượng với </a:t>
            </a:r>
            <a:r>
              <a:rPr sz="3200" b="1" spc="-5" dirty="0">
                <a:latin typeface="Times New Roman"/>
                <a:cs typeface="Times New Roman"/>
              </a:rPr>
              <a:t>mẫu </a:t>
            </a:r>
            <a:r>
              <a:rPr sz="3200" b="1" dirty="0">
                <a:latin typeface="Times New Roman"/>
                <a:cs typeface="Times New Roman"/>
              </a:rPr>
              <a:t>nên </a:t>
            </a:r>
            <a:r>
              <a:rPr sz="3200" b="1" spc="-5" dirty="0">
                <a:latin typeface="Times New Roman"/>
                <a:cs typeface="Times New Roman"/>
              </a:rPr>
              <a:t>tương đối </a:t>
            </a:r>
            <a:r>
              <a:rPr sz="3200" b="1" spc="5" dirty="0">
                <a:latin typeface="Times New Roman"/>
                <a:cs typeface="Times New Roman"/>
              </a:rPr>
              <a:t>rõ  </a:t>
            </a:r>
            <a:r>
              <a:rPr sz="3200" b="1" dirty="0">
                <a:latin typeface="Times New Roman"/>
                <a:cs typeface="Times New Roman"/>
              </a:rPr>
              <a:t>ràng về </a:t>
            </a:r>
            <a:r>
              <a:rPr sz="3200" b="1" spc="-5" dirty="0">
                <a:latin typeface="Times New Roman"/>
                <a:cs typeface="Times New Roman"/>
              </a:rPr>
              <a:t>kết quả </a:t>
            </a:r>
            <a:r>
              <a:rPr sz="3200" b="1" dirty="0">
                <a:latin typeface="Times New Roman"/>
                <a:cs typeface="Times New Roman"/>
              </a:rPr>
              <a:t>và </a:t>
            </a:r>
            <a:r>
              <a:rPr sz="3200" b="1" spc="-5" dirty="0">
                <a:latin typeface="Times New Roman"/>
                <a:cs typeface="Times New Roman"/>
              </a:rPr>
              <a:t>dễ đánh </a:t>
            </a:r>
            <a:r>
              <a:rPr sz="3200" b="1" dirty="0">
                <a:latin typeface="Times New Roman"/>
                <a:cs typeface="Times New Roman"/>
              </a:rPr>
              <a:t>giá </a:t>
            </a:r>
            <a:r>
              <a:rPr sz="3200" b="1" spc="-5" dirty="0">
                <a:latin typeface="Times New Roman"/>
                <a:cs typeface="Times New Roman"/>
              </a:rPr>
              <a:t>hiệu</a:t>
            </a:r>
            <a:r>
              <a:rPr sz="3200" b="1" spc="-8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quả.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9002" y="780033"/>
            <a:ext cx="723074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solidFill>
                  <a:srgbClr val="FF0000"/>
                </a:solidFill>
              </a:rPr>
              <a:t>Học có giám sát (Supervised</a:t>
            </a:r>
            <a:r>
              <a:rPr sz="3500" spc="-70" dirty="0">
                <a:solidFill>
                  <a:srgbClr val="FF0000"/>
                </a:solidFill>
              </a:rPr>
              <a:t> </a:t>
            </a:r>
            <a:r>
              <a:rPr sz="3500" dirty="0">
                <a:solidFill>
                  <a:srgbClr val="FF0000"/>
                </a:solidFill>
              </a:rPr>
              <a:t>learning)</a:t>
            </a:r>
            <a:endParaRPr sz="3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467052"/>
            <a:ext cx="8302625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Học </a:t>
            </a:r>
            <a:r>
              <a:rPr sz="3200" b="1" spc="-5" dirty="0">
                <a:latin typeface="Times New Roman"/>
                <a:cs typeface="Times New Roman"/>
              </a:rPr>
              <a:t>không </a:t>
            </a:r>
            <a:r>
              <a:rPr sz="3200" b="1" dirty="0">
                <a:latin typeface="Times New Roman"/>
                <a:cs typeface="Times New Roman"/>
              </a:rPr>
              <a:t>giám sát </a:t>
            </a:r>
            <a:r>
              <a:rPr sz="3200" b="1" spc="-10" dirty="0">
                <a:latin typeface="Times New Roman"/>
                <a:cs typeface="Times New Roman"/>
              </a:rPr>
              <a:t>phải </a:t>
            </a:r>
            <a:r>
              <a:rPr sz="3200" b="1" dirty="0">
                <a:latin typeface="Times New Roman"/>
                <a:cs typeface="Times New Roman"/>
              </a:rPr>
              <a:t>tự </a:t>
            </a:r>
            <a:r>
              <a:rPr sz="3200" b="1" spc="-5" dirty="0">
                <a:latin typeface="Times New Roman"/>
                <a:cs typeface="Times New Roman"/>
              </a:rPr>
              <a:t>định </a:t>
            </a:r>
            <a:r>
              <a:rPr sz="3200" b="1" dirty="0">
                <a:latin typeface="Times New Roman"/>
                <a:cs typeface="Times New Roman"/>
              </a:rPr>
              <a:t>ra các lớp  </a:t>
            </a:r>
            <a:r>
              <a:rPr sz="3200" b="1" spc="-5" dirty="0">
                <a:latin typeface="Times New Roman"/>
                <a:cs typeface="Times New Roman"/>
              </a:rPr>
              <a:t>khác nhau và </a:t>
            </a:r>
            <a:r>
              <a:rPr sz="3200" b="1" dirty="0">
                <a:latin typeface="Times New Roman"/>
                <a:cs typeface="Times New Roman"/>
              </a:rPr>
              <a:t>xác </a:t>
            </a:r>
            <a:r>
              <a:rPr sz="3200" b="1" spc="-5" dirty="0">
                <a:latin typeface="Times New Roman"/>
                <a:cs typeface="Times New Roman"/>
              </a:rPr>
              <a:t>định đặc trưng </a:t>
            </a:r>
            <a:r>
              <a:rPr sz="3200" b="1" dirty="0">
                <a:latin typeface="Times New Roman"/>
                <a:cs typeface="Times New Roman"/>
              </a:rPr>
              <a:t>của </a:t>
            </a:r>
            <a:r>
              <a:rPr sz="3200" b="1" spc="-5" dirty="0">
                <a:latin typeface="Times New Roman"/>
                <a:cs typeface="Times New Roman"/>
              </a:rPr>
              <a:t>từng  </a:t>
            </a:r>
            <a:r>
              <a:rPr sz="3200" b="1" dirty="0">
                <a:latin typeface="Times New Roman"/>
                <a:cs typeface="Times New Roman"/>
              </a:rPr>
              <a:t>lớp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Khó </a:t>
            </a:r>
            <a:r>
              <a:rPr sz="3200" b="1" spc="-10" dirty="0">
                <a:latin typeface="Times New Roman"/>
                <a:cs typeface="Times New Roman"/>
              </a:rPr>
              <a:t>khăn </a:t>
            </a:r>
            <a:r>
              <a:rPr sz="3200" b="1" spc="-5" dirty="0">
                <a:latin typeface="Times New Roman"/>
                <a:cs typeface="Times New Roman"/>
              </a:rPr>
              <a:t>để </a:t>
            </a:r>
            <a:r>
              <a:rPr sz="3200" b="1" dirty="0">
                <a:latin typeface="Times New Roman"/>
                <a:cs typeface="Times New Roman"/>
              </a:rPr>
              <a:t>xác </a:t>
            </a:r>
            <a:r>
              <a:rPr sz="3200" b="1" spc="-5" dirty="0">
                <a:latin typeface="Times New Roman"/>
                <a:cs typeface="Times New Roman"/>
              </a:rPr>
              <a:t>định tính chính </a:t>
            </a:r>
            <a:r>
              <a:rPr sz="3200" b="1" dirty="0">
                <a:latin typeface="Times New Roman"/>
                <a:cs typeface="Times New Roman"/>
              </a:rPr>
              <a:t>xác </a:t>
            </a:r>
            <a:r>
              <a:rPr sz="3200" b="1" spc="-5" dirty="0">
                <a:latin typeface="Times New Roman"/>
                <a:cs typeface="Times New Roman"/>
              </a:rPr>
              <a:t>của kiểu  học </a:t>
            </a:r>
            <a:r>
              <a:rPr sz="3200" b="1" dirty="0">
                <a:latin typeface="Times New Roman"/>
                <a:cs typeface="Times New Roman"/>
              </a:rPr>
              <a:t>này vì </a:t>
            </a:r>
            <a:r>
              <a:rPr sz="3200" b="1" spc="-5" dirty="0">
                <a:latin typeface="Times New Roman"/>
                <a:cs typeface="Times New Roman"/>
              </a:rPr>
              <a:t>không </a:t>
            </a:r>
            <a:r>
              <a:rPr sz="3200" b="1" dirty="0">
                <a:latin typeface="Times New Roman"/>
                <a:cs typeface="Times New Roman"/>
              </a:rPr>
              <a:t>có thư viện mẫu </a:t>
            </a:r>
            <a:r>
              <a:rPr sz="3200" b="1" spc="-5" dirty="0">
                <a:latin typeface="Times New Roman"/>
                <a:cs typeface="Times New Roman"/>
              </a:rPr>
              <a:t>để </a:t>
            </a:r>
            <a:r>
              <a:rPr sz="3200" b="1" dirty="0">
                <a:latin typeface="Times New Roman"/>
                <a:cs typeface="Times New Roman"/>
              </a:rPr>
              <a:t>so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sánh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Kỹ </a:t>
            </a:r>
            <a:r>
              <a:rPr sz="3200" b="1" spc="-5" dirty="0">
                <a:latin typeface="Times New Roman"/>
                <a:cs typeface="Times New Roman"/>
              </a:rPr>
              <a:t>thuật nhằm hợp </a:t>
            </a:r>
            <a:r>
              <a:rPr sz="3200" b="1" dirty="0">
                <a:latin typeface="Times New Roman"/>
                <a:cs typeface="Times New Roman"/>
              </a:rPr>
              <a:t>các </a:t>
            </a:r>
            <a:r>
              <a:rPr sz="3200" b="1" spc="-5" dirty="0">
                <a:latin typeface="Times New Roman"/>
                <a:cs typeface="Times New Roman"/>
              </a:rPr>
              <a:t>nhóm theo một </a:t>
            </a:r>
            <a:r>
              <a:rPr sz="3200" b="1" dirty="0">
                <a:latin typeface="Times New Roman"/>
                <a:cs typeface="Times New Roman"/>
              </a:rPr>
              <a:t>cách  tối ưu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nhất.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3886" y="706881"/>
            <a:ext cx="679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</a:rPr>
              <a:t>Học </a:t>
            </a:r>
            <a:r>
              <a:rPr sz="2800" spc="-10" dirty="0">
                <a:solidFill>
                  <a:srgbClr val="FF0000"/>
                </a:solidFill>
              </a:rPr>
              <a:t>không </a:t>
            </a:r>
            <a:r>
              <a:rPr sz="2800" spc="-5" dirty="0">
                <a:solidFill>
                  <a:srgbClr val="FF0000"/>
                </a:solidFill>
              </a:rPr>
              <a:t>giám sát (Unsupervised</a:t>
            </a:r>
            <a:r>
              <a:rPr sz="2800" spc="9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learning)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607516"/>
            <a:ext cx="8531860" cy="516445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976630">
              <a:lnSpc>
                <a:spcPct val="100000"/>
              </a:lnSpc>
              <a:spcBef>
                <a:spcPts val="1475"/>
              </a:spcBef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6.2. Nhận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dạng dựa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theo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không</a:t>
            </a:r>
            <a:r>
              <a:rPr sz="32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gian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1540"/>
              </a:spcBef>
              <a:buSzPct val="97222"/>
              <a:buFont typeface="Wingdings"/>
              <a:buChar char=""/>
              <a:tabLst>
                <a:tab pos="377825" algn="l"/>
                <a:tab pos="1795780" algn="l"/>
                <a:tab pos="2479040" algn="l"/>
                <a:tab pos="3719195" algn="l"/>
                <a:tab pos="4629150" algn="l"/>
                <a:tab pos="5362575" algn="l"/>
                <a:tab pos="6172200" algn="l"/>
                <a:tab pos="7533005" algn="l"/>
              </a:tabLst>
            </a:pPr>
            <a:r>
              <a:rPr sz="3600" b="1" dirty="0">
                <a:latin typeface="Times New Roman"/>
                <a:cs typeface="Times New Roman"/>
              </a:rPr>
              <a:t>Trong	kỹ	thuật	này	thì	</a:t>
            </a:r>
            <a:r>
              <a:rPr sz="3600" b="1" spc="-5" dirty="0">
                <a:latin typeface="Times New Roman"/>
                <a:cs typeface="Times New Roman"/>
              </a:rPr>
              <a:t>đố</a:t>
            </a:r>
            <a:r>
              <a:rPr sz="3600" b="1" dirty="0">
                <a:latin typeface="Times New Roman"/>
                <a:cs typeface="Times New Roman"/>
              </a:rPr>
              <a:t>i	tượng	</a:t>
            </a:r>
            <a:r>
              <a:rPr sz="3600" b="1" spc="-5" dirty="0">
                <a:latin typeface="Times New Roman"/>
                <a:cs typeface="Times New Roman"/>
              </a:rPr>
              <a:t>được  biểu diễn bằng </a:t>
            </a:r>
            <a:r>
              <a:rPr sz="3600" b="1" dirty="0">
                <a:latin typeface="Times New Roman"/>
                <a:cs typeface="Times New Roman"/>
              </a:rPr>
              <a:t>một vector </a:t>
            </a:r>
            <a:r>
              <a:rPr sz="3600" b="1" spc="-5" dirty="0">
                <a:latin typeface="Times New Roman"/>
                <a:cs typeface="Times New Roman"/>
              </a:rPr>
              <a:t>nhiều</a:t>
            </a:r>
            <a:r>
              <a:rPr sz="3600" b="1" spc="-2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chiều.</a:t>
            </a:r>
            <a:endParaRPr sz="3600">
              <a:latin typeface="Times New Roman"/>
              <a:cs typeface="Times New Roman"/>
            </a:endParaRPr>
          </a:p>
          <a:p>
            <a:pPr marL="355600" marR="5715" indent="-343535">
              <a:lnSpc>
                <a:spcPct val="100000"/>
              </a:lnSpc>
              <a:spcBef>
                <a:spcPts val="869"/>
              </a:spcBef>
              <a:buSzPct val="97222"/>
              <a:buFont typeface="Wingdings"/>
              <a:buChar char=""/>
              <a:tabLst>
                <a:tab pos="377825" algn="l"/>
                <a:tab pos="1358265" algn="l"/>
                <a:tab pos="2595880" algn="l"/>
                <a:tab pos="3147695" algn="l"/>
                <a:tab pos="4105275" algn="l"/>
                <a:tab pos="5316855" algn="l"/>
                <a:tab pos="5918835" algn="l"/>
                <a:tab pos="6724015" algn="l"/>
                <a:tab pos="7757159" algn="l"/>
              </a:tabLst>
            </a:pPr>
            <a:r>
              <a:rPr sz="3600" b="1" dirty="0">
                <a:latin typeface="Times New Roman"/>
                <a:cs typeface="Times New Roman"/>
              </a:rPr>
              <a:t>Mỗi	chiều	</a:t>
            </a:r>
            <a:r>
              <a:rPr sz="3600" b="1" spc="-10" dirty="0">
                <a:latin typeface="Times New Roman"/>
                <a:cs typeface="Times New Roman"/>
              </a:rPr>
              <a:t>l</a:t>
            </a:r>
            <a:r>
              <a:rPr sz="3600" b="1" dirty="0">
                <a:latin typeface="Times New Roman"/>
                <a:cs typeface="Times New Roman"/>
              </a:rPr>
              <a:t>à	</a:t>
            </a:r>
            <a:r>
              <a:rPr sz="3600" b="1" spc="-5" dirty="0">
                <a:latin typeface="Times New Roman"/>
                <a:cs typeface="Times New Roman"/>
              </a:rPr>
              <a:t>mộ</a:t>
            </a:r>
            <a:r>
              <a:rPr sz="3600" b="1" dirty="0">
                <a:latin typeface="Times New Roman"/>
                <a:cs typeface="Times New Roman"/>
              </a:rPr>
              <a:t>t	tham	số	thể	</a:t>
            </a:r>
            <a:r>
              <a:rPr sz="3600" b="1" spc="-5" dirty="0">
                <a:latin typeface="Times New Roman"/>
                <a:cs typeface="Times New Roman"/>
              </a:rPr>
              <a:t>hiệ</a:t>
            </a:r>
            <a:r>
              <a:rPr sz="3600" b="1" dirty="0">
                <a:latin typeface="Times New Roman"/>
                <a:cs typeface="Times New Roman"/>
              </a:rPr>
              <a:t>n	m</a:t>
            </a:r>
            <a:r>
              <a:rPr sz="3600" b="1" spc="-15" dirty="0">
                <a:latin typeface="Times New Roman"/>
                <a:cs typeface="Times New Roman"/>
              </a:rPr>
              <a:t>ộ</a:t>
            </a:r>
            <a:r>
              <a:rPr sz="3600" b="1" dirty="0">
                <a:latin typeface="Times New Roman"/>
                <a:cs typeface="Times New Roman"/>
              </a:rPr>
              <a:t>t  </a:t>
            </a:r>
            <a:r>
              <a:rPr sz="3600" b="1" spc="-5" dirty="0">
                <a:latin typeface="Times New Roman"/>
                <a:cs typeface="Times New Roman"/>
              </a:rPr>
              <a:t>đặc điểm </a:t>
            </a:r>
            <a:r>
              <a:rPr sz="3600" b="1" dirty="0">
                <a:latin typeface="Times New Roman"/>
                <a:cs typeface="Times New Roman"/>
              </a:rPr>
              <a:t>của </a:t>
            </a:r>
            <a:r>
              <a:rPr sz="3600" b="1" spc="-5" dirty="0">
                <a:latin typeface="Times New Roman"/>
                <a:cs typeface="Times New Roman"/>
              </a:rPr>
              <a:t>đối </a:t>
            </a:r>
            <a:r>
              <a:rPr sz="3600" b="1" dirty="0">
                <a:latin typeface="Times New Roman"/>
                <a:cs typeface="Times New Roman"/>
              </a:rPr>
              <a:t>tượng</a:t>
            </a:r>
            <a:r>
              <a:rPr sz="3600" b="1" spc="-1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đó</a:t>
            </a:r>
            <a:endParaRPr sz="3600">
              <a:latin typeface="Times New Roman"/>
              <a:cs typeface="Times New Roman"/>
            </a:endParaRPr>
          </a:p>
          <a:p>
            <a:pPr marL="377190" indent="-365125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sz="3600" b="1" dirty="0">
                <a:latin typeface="Times New Roman"/>
                <a:cs typeface="Times New Roman"/>
              </a:rPr>
              <a:t>Một số </a:t>
            </a:r>
            <a:r>
              <a:rPr sz="3600" b="1" spc="-5" dirty="0">
                <a:latin typeface="Times New Roman"/>
                <a:cs typeface="Times New Roman"/>
              </a:rPr>
              <a:t>khái</a:t>
            </a:r>
            <a:r>
              <a:rPr sz="3600" b="1" spc="-1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niệm</a:t>
            </a:r>
            <a:endParaRPr sz="3600">
              <a:latin typeface="Times New Roman"/>
              <a:cs typeface="Times New Roman"/>
            </a:endParaRPr>
          </a:p>
          <a:p>
            <a:pPr marL="834390" lvl="1" indent="-364490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834390" algn="l"/>
              </a:tabLst>
            </a:pPr>
            <a:r>
              <a:rPr sz="3600" b="1" dirty="0">
                <a:latin typeface="Times New Roman"/>
                <a:cs typeface="Times New Roman"/>
              </a:rPr>
              <a:t>Phân </a:t>
            </a:r>
            <a:r>
              <a:rPr sz="3600" b="1" spc="-5" dirty="0">
                <a:latin typeface="Times New Roman"/>
                <a:cs typeface="Times New Roman"/>
              </a:rPr>
              <a:t>hoạch không</a:t>
            </a:r>
            <a:r>
              <a:rPr sz="3600" b="1" spc="-4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gian</a:t>
            </a:r>
            <a:endParaRPr sz="3600">
              <a:latin typeface="Times New Roman"/>
              <a:cs typeface="Times New Roman"/>
            </a:endParaRPr>
          </a:p>
          <a:p>
            <a:pPr marL="834390" lvl="1" indent="-364490">
              <a:lnSpc>
                <a:spcPct val="100000"/>
              </a:lnSpc>
              <a:spcBef>
                <a:spcPts val="865"/>
              </a:spcBef>
              <a:buSzPct val="97222"/>
              <a:buFont typeface="Wingdings"/>
              <a:buChar char=""/>
              <a:tabLst>
                <a:tab pos="834390" algn="l"/>
              </a:tabLst>
            </a:pPr>
            <a:r>
              <a:rPr sz="3600" b="1" dirty="0">
                <a:latin typeface="Times New Roman"/>
                <a:cs typeface="Times New Roman"/>
              </a:rPr>
              <a:t>Hàm </a:t>
            </a:r>
            <a:r>
              <a:rPr sz="3600" b="1" spc="-5" dirty="0">
                <a:latin typeface="Times New Roman"/>
                <a:cs typeface="Times New Roman"/>
              </a:rPr>
              <a:t>phân lớp hoặc hàm </a:t>
            </a:r>
            <a:r>
              <a:rPr sz="3600" b="1" dirty="0">
                <a:latin typeface="Times New Roman"/>
                <a:cs typeface="Times New Roman"/>
              </a:rPr>
              <a:t>ra </a:t>
            </a:r>
            <a:r>
              <a:rPr sz="3600" b="1" spc="-5" dirty="0">
                <a:latin typeface="Times New Roman"/>
                <a:cs typeface="Times New Roman"/>
              </a:rPr>
              <a:t>quyết</a:t>
            </a:r>
            <a:r>
              <a:rPr sz="3600" b="1" spc="-7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định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1502410"/>
            <a:ext cx="5045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Giả sử </a:t>
            </a:r>
            <a:r>
              <a:rPr sz="2800" b="1" spc="-10" dirty="0">
                <a:latin typeface="Times New Roman"/>
                <a:cs typeface="Times New Roman"/>
              </a:rPr>
              <a:t>không </a:t>
            </a:r>
            <a:r>
              <a:rPr sz="2800" b="1" spc="-5" dirty="0">
                <a:latin typeface="Times New Roman"/>
                <a:cs typeface="Times New Roman"/>
              </a:rPr>
              <a:t>gian </a:t>
            </a:r>
            <a:r>
              <a:rPr sz="2800" b="1" dirty="0">
                <a:latin typeface="Times New Roman"/>
                <a:cs typeface="Times New Roman"/>
              </a:rPr>
              <a:t>đối </a:t>
            </a:r>
            <a:r>
              <a:rPr sz="2800" b="1" spc="-5" dirty="0">
                <a:latin typeface="Times New Roman"/>
                <a:cs typeface="Times New Roman"/>
              </a:rPr>
              <a:t>tượng</a:t>
            </a:r>
            <a:r>
              <a:rPr sz="2800" b="1" spc="4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22982" y="705357"/>
            <a:ext cx="40995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</a:rPr>
              <a:t>Phân hoạch </a:t>
            </a:r>
            <a:r>
              <a:rPr sz="3200" spc="-5" dirty="0">
                <a:solidFill>
                  <a:srgbClr val="FF0000"/>
                </a:solidFill>
              </a:rPr>
              <a:t>không</a:t>
            </a:r>
            <a:r>
              <a:rPr sz="3200" spc="-125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gian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5907995" y="1358552"/>
            <a:ext cx="296735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700" i="1" spc="70" dirty="0">
                <a:latin typeface="Times New Roman"/>
                <a:cs typeface="Times New Roman"/>
              </a:rPr>
              <a:t>X</a:t>
            </a:r>
            <a:r>
              <a:rPr sz="2700" i="1" spc="300" dirty="0">
                <a:latin typeface="Times New Roman"/>
                <a:cs typeface="Times New Roman"/>
              </a:rPr>
              <a:t> </a:t>
            </a:r>
            <a:r>
              <a:rPr sz="2700" spc="65" dirty="0">
                <a:latin typeface="Symbol"/>
                <a:cs typeface="Symbol"/>
              </a:rPr>
              <a:t></a:t>
            </a:r>
            <a:r>
              <a:rPr sz="2700" spc="-265" dirty="0">
                <a:latin typeface="Times New Roman"/>
                <a:cs typeface="Times New Roman"/>
              </a:rPr>
              <a:t> </a:t>
            </a:r>
            <a:r>
              <a:rPr sz="3550" spc="-530" dirty="0">
                <a:latin typeface="Symbol"/>
                <a:cs typeface="Symbol"/>
              </a:rPr>
              <a:t></a:t>
            </a:r>
            <a:r>
              <a:rPr sz="2700" i="1" spc="280" dirty="0">
                <a:latin typeface="Times New Roman"/>
                <a:cs typeface="Times New Roman"/>
              </a:rPr>
              <a:t>X</a:t>
            </a:r>
            <a:r>
              <a:rPr sz="2325" i="1" spc="37" baseline="-23297" dirty="0">
                <a:latin typeface="Times New Roman"/>
                <a:cs typeface="Times New Roman"/>
              </a:rPr>
              <a:t>i</a:t>
            </a:r>
            <a:r>
              <a:rPr sz="2325" i="1" spc="-135" baseline="-23297" dirty="0">
                <a:latin typeface="Times New Roman"/>
                <a:cs typeface="Times New Roman"/>
              </a:rPr>
              <a:t> </a:t>
            </a:r>
            <a:r>
              <a:rPr sz="2700" spc="250" dirty="0">
                <a:latin typeface="Times New Roman"/>
                <a:cs typeface="Times New Roman"/>
              </a:rPr>
              <a:t>,</a:t>
            </a:r>
            <a:r>
              <a:rPr sz="2700" i="1" spc="30" dirty="0">
                <a:latin typeface="Times New Roman"/>
                <a:cs typeface="Times New Roman"/>
              </a:rPr>
              <a:t>i</a:t>
            </a:r>
            <a:r>
              <a:rPr sz="2700" i="1" spc="-25" dirty="0">
                <a:latin typeface="Times New Roman"/>
                <a:cs typeface="Times New Roman"/>
              </a:rPr>
              <a:t> </a:t>
            </a:r>
            <a:r>
              <a:rPr sz="2700" spc="65" dirty="0">
                <a:latin typeface="Symbol"/>
                <a:cs typeface="Symbol"/>
              </a:rPr>
              <a:t></a:t>
            </a:r>
            <a:r>
              <a:rPr sz="2700" spc="-415" dirty="0">
                <a:latin typeface="Times New Roman"/>
                <a:cs typeface="Times New Roman"/>
              </a:rPr>
              <a:t> </a:t>
            </a:r>
            <a:r>
              <a:rPr sz="2700" spc="-254" dirty="0">
                <a:latin typeface="Times New Roman"/>
                <a:cs typeface="Times New Roman"/>
              </a:rPr>
              <a:t>1</a:t>
            </a:r>
            <a:r>
              <a:rPr sz="2700" spc="40" dirty="0">
                <a:latin typeface="Times New Roman"/>
                <a:cs typeface="Times New Roman"/>
              </a:rPr>
              <a:t>,</a:t>
            </a:r>
            <a:r>
              <a:rPr sz="2700" spc="-45" dirty="0">
                <a:latin typeface="Times New Roman"/>
                <a:cs typeface="Times New Roman"/>
              </a:rPr>
              <a:t>2</a:t>
            </a:r>
            <a:r>
              <a:rPr sz="2700" spc="-5" dirty="0">
                <a:latin typeface="Times New Roman"/>
                <a:cs typeface="Times New Roman"/>
              </a:rPr>
              <a:t>,...</a:t>
            </a:r>
            <a:r>
              <a:rPr sz="2700" spc="30" dirty="0">
                <a:latin typeface="Times New Roman"/>
                <a:cs typeface="Times New Roman"/>
              </a:rPr>
              <a:t>,</a:t>
            </a:r>
            <a:r>
              <a:rPr sz="2700" spc="-365" dirty="0">
                <a:latin typeface="Times New Roman"/>
                <a:cs typeface="Times New Roman"/>
              </a:rPr>
              <a:t> </a:t>
            </a:r>
            <a:r>
              <a:rPr sz="2700" i="1" spc="-75" dirty="0">
                <a:latin typeface="Times New Roman"/>
                <a:cs typeface="Times New Roman"/>
              </a:rPr>
              <a:t>m</a:t>
            </a:r>
            <a:r>
              <a:rPr sz="3550" spc="-370" dirty="0">
                <a:latin typeface="Symbol"/>
                <a:cs typeface="Symbol"/>
              </a:rPr>
              <a:t>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62828" y="1476755"/>
            <a:ext cx="2981325" cy="523240"/>
          </a:xfrm>
          <a:custGeom>
            <a:avLst/>
            <a:gdLst/>
            <a:ahLst/>
            <a:cxnLst/>
            <a:rect l="l" t="t" r="r" b="b"/>
            <a:pathLst>
              <a:path w="2981325" h="523239">
                <a:moveTo>
                  <a:pt x="0" y="522732"/>
                </a:moveTo>
                <a:lnTo>
                  <a:pt x="2980944" y="522732"/>
                </a:lnTo>
                <a:lnTo>
                  <a:pt x="2980944" y="0"/>
                </a:lnTo>
                <a:lnTo>
                  <a:pt x="0" y="0"/>
                </a:lnTo>
                <a:lnTo>
                  <a:pt x="0" y="522732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5740" y="2103607"/>
            <a:ext cx="7757795" cy="118110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285"/>
              </a:spcBef>
              <a:buFont typeface="Wingdings"/>
              <a:buChar char=""/>
              <a:tabLst>
                <a:tab pos="3810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Thì P là </a:t>
            </a:r>
            <a:r>
              <a:rPr sz="2800" b="1" dirty="0">
                <a:latin typeface="Times New Roman"/>
                <a:cs typeface="Times New Roman"/>
              </a:rPr>
              <a:t>phân </a:t>
            </a:r>
            <a:r>
              <a:rPr sz="2800" b="1" spc="-5" dirty="0">
                <a:latin typeface="Times New Roman"/>
                <a:cs typeface="Times New Roman"/>
              </a:rPr>
              <a:t>hoạch </a:t>
            </a:r>
            <a:r>
              <a:rPr sz="2800" b="1" spc="-10" dirty="0">
                <a:latin typeface="Times New Roman"/>
                <a:cs typeface="Times New Roman"/>
              </a:rPr>
              <a:t>không </a:t>
            </a:r>
            <a:r>
              <a:rPr sz="2800" b="1" spc="-5" dirty="0">
                <a:latin typeface="Times New Roman"/>
                <a:cs typeface="Times New Roman"/>
              </a:rPr>
              <a:t>gian X thành các</a:t>
            </a:r>
            <a:r>
              <a:rPr sz="2800" b="1" spc="14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lớp</a:t>
            </a:r>
            <a:endParaRPr sz="2800">
              <a:latin typeface="Times New Roman"/>
              <a:cs typeface="Times New Roman"/>
            </a:endParaRPr>
          </a:p>
          <a:p>
            <a:pPr marR="252095" algn="r">
              <a:lnSpc>
                <a:spcPct val="100000"/>
              </a:lnSpc>
              <a:spcBef>
                <a:spcPts val="1190"/>
              </a:spcBef>
            </a:pPr>
            <a:r>
              <a:rPr sz="2800" i="1" spc="-30" dirty="0">
                <a:latin typeface="Times New Roman"/>
                <a:cs typeface="Times New Roman"/>
              </a:rPr>
              <a:t>C</a:t>
            </a:r>
            <a:r>
              <a:rPr sz="2400" i="1" spc="-44" baseline="-24305" dirty="0">
                <a:latin typeface="Times New Roman"/>
                <a:cs typeface="Times New Roman"/>
              </a:rPr>
              <a:t>i </a:t>
            </a:r>
            <a:r>
              <a:rPr sz="2800" spc="55" dirty="0">
                <a:latin typeface="Times New Roman"/>
                <a:cs typeface="Times New Roman"/>
              </a:rPr>
              <a:t>,</a:t>
            </a:r>
            <a:r>
              <a:rPr sz="2800" i="1" spc="55" dirty="0">
                <a:latin typeface="Times New Roman"/>
                <a:cs typeface="Times New Roman"/>
              </a:rPr>
              <a:t>C</a:t>
            </a:r>
            <a:r>
              <a:rPr sz="2400" i="1" spc="82" baseline="-24305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Symbol"/>
                <a:cs typeface="Symbol"/>
              </a:rPr>
              <a:t>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6482" y="3701105"/>
            <a:ext cx="173990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i="1" spc="80" dirty="0">
                <a:latin typeface="Times New Roman"/>
                <a:cs typeface="Times New Roman"/>
              </a:rPr>
              <a:t>m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19165" y="4223239"/>
            <a:ext cx="299085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i="1" spc="140" dirty="0">
                <a:latin typeface="Times New Roman"/>
                <a:cs typeface="Times New Roman"/>
              </a:rPr>
              <a:t>i</a:t>
            </a:r>
            <a:r>
              <a:rPr sz="1500" spc="-45" dirty="0">
                <a:latin typeface="Symbol"/>
                <a:cs typeface="Symbol"/>
              </a:rPr>
              <a:t></a:t>
            </a:r>
            <a:r>
              <a:rPr sz="1500" spc="5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66967" y="3862173"/>
            <a:ext cx="3211830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732280" algn="l"/>
              </a:tabLst>
            </a:pPr>
            <a:r>
              <a:rPr sz="2550" i="1" spc="65" dirty="0">
                <a:latin typeface="Times New Roman"/>
                <a:cs typeface="Times New Roman"/>
              </a:rPr>
              <a:t>C</a:t>
            </a:r>
            <a:r>
              <a:rPr sz="2250" i="1" spc="97" baseline="-24074" dirty="0">
                <a:latin typeface="Times New Roman"/>
                <a:cs typeface="Times New Roman"/>
              </a:rPr>
              <a:t>i</a:t>
            </a:r>
            <a:r>
              <a:rPr sz="2250" i="1" spc="532" baseline="-24074" dirty="0">
                <a:latin typeface="Times New Roman"/>
                <a:cs typeface="Times New Roman"/>
              </a:rPr>
              <a:t> </a:t>
            </a:r>
            <a:r>
              <a:rPr sz="2550" spc="165" dirty="0">
                <a:latin typeface="Symbol"/>
                <a:cs typeface="Symbol"/>
              </a:rPr>
              <a:t></a:t>
            </a:r>
            <a:r>
              <a:rPr sz="2550" spc="-360" dirty="0">
                <a:latin typeface="Times New Roman"/>
                <a:cs typeface="Times New Roman"/>
              </a:rPr>
              <a:t> </a:t>
            </a:r>
            <a:r>
              <a:rPr sz="2550" i="1" spc="235" dirty="0">
                <a:latin typeface="Times New Roman"/>
                <a:cs typeface="Times New Roman"/>
              </a:rPr>
              <a:t>C</a:t>
            </a:r>
            <a:r>
              <a:rPr sz="2250" i="1" spc="352" baseline="-24074" dirty="0">
                <a:latin typeface="Times New Roman"/>
                <a:cs typeface="Times New Roman"/>
              </a:rPr>
              <a:t>j</a:t>
            </a:r>
            <a:r>
              <a:rPr sz="2250" i="1" spc="-75" baseline="-24074" dirty="0">
                <a:latin typeface="Times New Roman"/>
                <a:cs typeface="Times New Roman"/>
              </a:rPr>
              <a:t> </a:t>
            </a:r>
            <a:r>
              <a:rPr sz="2550" spc="50" dirty="0">
                <a:latin typeface="Times New Roman"/>
                <a:cs typeface="Times New Roman"/>
              </a:rPr>
              <a:t>,</a:t>
            </a:r>
            <a:r>
              <a:rPr sz="2550" spc="-395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i</a:t>
            </a:r>
            <a:r>
              <a:rPr sz="2550" i="1" spc="30" dirty="0">
                <a:latin typeface="Times New Roman"/>
                <a:cs typeface="Times New Roman"/>
              </a:rPr>
              <a:t> </a:t>
            </a:r>
            <a:r>
              <a:rPr sz="2550" spc="120" dirty="0">
                <a:latin typeface="Symbol"/>
                <a:cs typeface="Symbol"/>
              </a:rPr>
              <a:t></a:t>
            </a:r>
            <a:r>
              <a:rPr sz="2550" spc="120" dirty="0">
                <a:latin typeface="Times New Roman"/>
                <a:cs typeface="Times New Roman"/>
              </a:rPr>
              <a:t>	</a:t>
            </a:r>
            <a:r>
              <a:rPr sz="2550" i="1" spc="90" dirty="0">
                <a:latin typeface="Times New Roman"/>
                <a:cs typeface="Times New Roman"/>
              </a:rPr>
              <a:t>j</a:t>
            </a:r>
            <a:r>
              <a:rPr sz="2550" spc="90" dirty="0">
                <a:latin typeface="Times New Roman"/>
                <a:cs typeface="Times New Roman"/>
              </a:rPr>
              <a:t>, </a:t>
            </a:r>
            <a:r>
              <a:rPr sz="2550" spc="-725" dirty="0">
                <a:latin typeface="UnDotum"/>
                <a:cs typeface="UnDotum"/>
              </a:rPr>
              <a:t> </a:t>
            </a:r>
            <a:r>
              <a:rPr sz="2550" i="1" spc="65" dirty="0">
                <a:latin typeface="Times New Roman"/>
                <a:cs typeface="Times New Roman"/>
              </a:rPr>
              <a:t>C</a:t>
            </a:r>
            <a:r>
              <a:rPr sz="2250" i="1" spc="97" baseline="-24074" dirty="0">
                <a:latin typeface="Times New Roman"/>
                <a:cs typeface="Times New Roman"/>
              </a:rPr>
              <a:t>i </a:t>
            </a:r>
            <a:r>
              <a:rPr sz="2550" spc="120" dirty="0">
                <a:latin typeface="Symbol"/>
                <a:cs typeface="Symbol"/>
              </a:rPr>
              <a:t></a:t>
            </a:r>
            <a:r>
              <a:rPr sz="2550" spc="-175" dirty="0">
                <a:latin typeface="Times New Roman"/>
                <a:cs typeface="Times New Roman"/>
              </a:rPr>
              <a:t> </a:t>
            </a:r>
            <a:r>
              <a:rPr sz="2550" i="1" spc="130" dirty="0">
                <a:latin typeface="Times New Roman"/>
                <a:cs typeface="Times New Roman"/>
              </a:rPr>
              <a:t>X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1543" y="3844544"/>
            <a:ext cx="1140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sao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cho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740" y="5051297"/>
            <a:ext cx="8072120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6235" algn="l"/>
                <a:tab pos="1460500" algn="l"/>
                <a:tab pos="2681605" algn="l"/>
                <a:tab pos="3432810" algn="l"/>
                <a:tab pos="4461510" algn="l"/>
                <a:tab pos="5723890" algn="l"/>
                <a:tab pos="6298565" algn="l"/>
                <a:tab pos="740664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-20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r</a:t>
            </a:r>
            <a:r>
              <a:rPr sz="2800" b="1" spc="-10" dirty="0">
                <a:latin typeface="Times New Roman"/>
                <a:cs typeface="Times New Roman"/>
              </a:rPr>
              <a:t>ườn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hợ</a:t>
            </a:r>
            <a:r>
              <a:rPr sz="2800" b="1" spc="-5" dirty="0">
                <a:latin typeface="Times New Roman"/>
                <a:cs typeface="Times New Roman"/>
              </a:rPr>
              <a:t>p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h</a:t>
            </a:r>
            <a:r>
              <a:rPr sz="2800" b="1" spc="-5" dirty="0">
                <a:latin typeface="Times New Roman"/>
                <a:cs typeface="Times New Roman"/>
              </a:rPr>
              <a:t>ô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spc="10" dirty="0">
                <a:latin typeface="Times New Roman"/>
                <a:cs typeface="Times New Roman"/>
              </a:rPr>
              <a:t>h</a:t>
            </a:r>
            <a:r>
              <a:rPr sz="2800" b="1" spc="-10" dirty="0">
                <a:latin typeface="Times New Roman"/>
                <a:cs typeface="Times New Roman"/>
              </a:rPr>
              <a:t>ườn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thì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khô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g</a:t>
            </a:r>
            <a:r>
              <a:rPr sz="2800" b="1" dirty="0">
                <a:latin typeface="Times New Roman"/>
                <a:cs typeface="Times New Roman"/>
              </a:rPr>
              <a:t>i</a:t>
            </a:r>
            <a:r>
              <a:rPr sz="2800" b="1" spc="-5" dirty="0">
                <a:latin typeface="Times New Roman"/>
                <a:cs typeface="Times New Roman"/>
              </a:rPr>
              <a:t>an  chỉ </a:t>
            </a:r>
            <a:r>
              <a:rPr sz="2800" b="1" spc="-10" dirty="0">
                <a:latin typeface="Times New Roman"/>
                <a:cs typeface="Times New Roman"/>
              </a:rPr>
              <a:t>có </a:t>
            </a:r>
            <a:r>
              <a:rPr sz="2800" b="1" spc="-5" dirty="0">
                <a:latin typeface="Times New Roman"/>
                <a:cs typeface="Times New Roman"/>
              </a:rPr>
              <a:t>thể </a:t>
            </a:r>
            <a:r>
              <a:rPr sz="2800" b="1" spc="-10" dirty="0">
                <a:latin typeface="Times New Roman"/>
                <a:cs typeface="Times New Roman"/>
              </a:rPr>
              <a:t>được </a:t>
            </a:r>
            <a:r>
              <a:rPr sz="2800" b="1" dirty="0">
                <a:latin typeface="Times New Roman"/>
                <a:cs typeface="Times New Roman"/>
              </a:rPr>
              <a:t>phân </a:t>
            </a:r>
            <a:r>
              <a:rPr sz="2800" b="1" spc="-5" dirty="0">
                <a:latin typeface="Times New Roman"/>
                <a:cs typeface="Times New Roman"/>
              </a:rPr>
              <a:t>tách </a:t>
            </a:r>
            <a:r>
              <a:rPr sz="2800" b="1" dirty="0">
                <a:latin typeface="Times New Roman"/>
                <a:cs typeface="Times New Roman"/>
              </a:rPr>
              <a:t>từng</a:t>
            </a:r>
            <a:r>
              <a:rPr sz="2800" b="1" spc="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phần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766" y="100076"/>
            <a:ext cx="3666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1753" rIns="0" bIns="0" rtlCol="0">
            <a:spAutoFit/>
          </a:bodyPr>
          <a:lstStyle/>
          <a:p>
            <a:pPr marL="433705" marR="5080" indent="-34353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34340" algn="l"/>
              </a:tabLst>
            </a:pPr>
            <a:r>
              <a:rPr dirty="0"/>
              <a:t>Để </a:t>
            </a:r>
            <a:r>
              <a:rPr spc="-5" dirty="0"/>
              <a:t>phân đối tượng </a:t>
            </a:r>
            <a:r>
              <a:rPr spc="5" dirty="0"/>
              <a:t>ra </a:t>
            </a:r>
            <a:r>
              <a:rPr spc="-5" dirty="0"/>
              <a:t>các </a:t>
            </a:r>
            <a:r>
              <a:rPr dirty="0"/>
              <a:t>lớp </a:t>
            </a:r>
            <a:r>
              <a:rPr spc="-5" dirty="0"/>
              <a:t>ta </a:t>
            </a:r>
            <a:r>
              <a:rPr dirty="0"/>
              <a:t>cần xác </a:t>
            </a:r>
            <a:r>
              <a:rPr spc="-5" dirty="0"/>
              <a:t>định  </a:t>
            </a:r>
            <a:r>
              <a:rPr dirty="0"/>
              <a:t>số lớp và ranh giới giữa </a:t>
            </a:r>
            <a:r>
              <a:rPr spc="5" dirty="0"/>
              <a:t>các </a:t>
            </a:r>
            <a:r>
              <a:rPr dirty="0"/>
              <a:t>lớp</a:t>
            </a:r>
            <a:r>
              <a:rPr spc="-105" dirty="0"/>
              <a:t> </a:t>
            </a:r>
            <a:r>
              <a:rPr spc="-10" dirty="0"/>
              <a:t>đó</a:t>
            </a:r>
          </a:p>
          <a:p>
            <a:pPr marL="78105"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4650"/>
          </a:p>
          <a:p>
            <a:pPr marL="433705" indent="-343535">
              <a:lnSpc>
                <a:spcPct val="100000"/>
              </a:lnSpc>
              <a:buFont typeface="Wingdings"/>
              <a:buChar char=""/>
              <a:tabLst>
                <a:tab pos="434340" algn="l"/>
              </a:tabLst>
            </a:pPr>
            <a:r>
              <a:rPr dirty="0"/>
              <a:t>Hàm </a:t>
            </a:r>
            <a:r>
              <a:rPr spc="-5" dirty="0"/>
              <a:t>phân </a:t>
            </a:r>
            <a:r>
              <a:rPr dirty="0"/>
              <a:t>lớp sẽ giúp </a:t>
            </a:r>
            <a:r>
              <a:rPr spc="-5" dirty="0"/>
              <a:t>phân biệt </a:t>
            </a:r>
            <a:r>
              <a:rPr spc="5" dirty="0"/>
              <a:t>các</a:t>
            </a:r>
            <a:r>
              <a:rPr spc="-95" dirty="0"/>
              <a:t> </a:t>
            </a:r>
            <a:r>
              <a:rPr dirty="0"/>
              <a:t>lớp</a:t>
            </a:r>
          </a:p>
          <a:p>
            <a:pPr marL="78105"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4650"/>
          </a:p>
          <a:p>
            <a:pPr marL="433705" indent="-34353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34340" algn="l"/>
              </a:tabLst>
            </a:pPr>
            <a:r>
              <a:rPr dirty="0"/>
              <a:t>Nếu có k lớp thì </a:t>
            </a:r>
            <a:r>
              <a:rPr spc="-5" dirty="0"/>
              <a:t>phải </a:t>
            </a:r>
            <a:r>
              <a:rPr dirty="0"/>
              <a:t>có </a:t>
            </a:r>
            <a:r>
              <a:rPr spc="-5" dirty="0"/>
              <a:t>k-1 </a:t>
            </a:r>
            <a:r>
              <a:rPr dirty="0"/>
              <a:t>hàm </a:t>
            </a:r>
            <a:r>
              <a:rPr spc="-5" dirty="0"/>
              <a:t>phân</a:t>
            </a:r>
            <a:r>
              <a:rPr spc="-114" dirty="0"/>
              <a:t> </a:t>
            </a:r>
            <a:r>
              <a:rPr dirty="0"/>
              <a:t>lớp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07841" y="781557"/>
            <a:ext cx="25311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</a:rPr>
              <a:t>Hàm </a:t>
            </a:r>
            <a:r>
              <a:rPr sz="3200" spc="-5" dirty="0">
                <a:solidFill>
                  <a:srgbClr val="FF0000"/>
                </a:solidFill>
              </a:rPr>
              <a:t>phân</a:t>
            </a:r>
            <a:r>
              <a:rPr sz="3200" spc="-90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lớp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40" y="100076"/>
            <a:ext cx="8681720" cy="3241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895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BÀI GIẢNG MÔN: </a:t>
            </a:r>
            <a:r>
              <a:rPr sz="2000" b="1" spc="15" dirty="0">
                <a:latin typeface="Times New Roman"/>
                <a:cs typeface="Times New Roman"/>
              </a:rPr>
              <a:t>XỬ </a:t>
            </a:r>
            <a:r>
              <a:rPr sz="2000" b="1" dirty="0">
                <a:latin typeface="Times New Roman"/>
                <a:cs typeface="Times New Roman"/>
              </a:rPr>
              <a:t>LÝ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ẢNH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marL="508000" marR="43180" indent="-457834">
              <a:lnSpc>
                <a:spcPct val="100000"/>
              </a:lnSpc>
              <a:buFont typeface="Wingdings"/>
              <a:buChar char=""/>
              <a:tabLst>
                <a:tab pos="508000" algn="l"/>
                <a:tab pos="508634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Gọi </a:t>
            </a:r>
            <a:r>
              <a:rPr sz="2800" b="1" dirty="0">
                <a:latin typeface="Times New Roman"/>
                <a:cs typeface="Times New Roman"/>
              </a:rPr>
              <a:t>{g</a:t>
            </a:r>
            <a:r>
              <a:rPr sz="2775" b="1" baseline="-21021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} </a:t>
            </a:r>
            <a:r>
              <a:rPr sz="2800" b="1" spc="-10" dirty="0">
                <a:latin typeface="Times New Roman"/>
                <a:cs typeface="Times New Roman"/>
              </a:rPr>
              <a:t>là </a:t>
            </a:r>
            <a:r>
              <a:rPr sz="2800" b="1" spc="-5" dirty="0">
                <a:latin typeface="Times New Roman"/>
                <a:cs typeface="Times New Roman"/>
              </a:rPr>
              <a:t>lớp các </a:t>
            </a:r>
            <a:r>
              <a:rPr sz="2800" b="1" dirty="0">
                <a:latin typeface="Times New Roman"/>
                <a:cs typeface="Times New Roman"/>
              </a:rPr>
              <a:t>hàm phân </a:t>
            </a:r>
            <a:r>
              <a:rPr sz="2800" b="1" spc="-5" dirty="0">
                <a:latin typeface="Times New Roman"/>
                <a:cs typeface="Times New Roman"/>
              </a:rPr>
              <a:t>lớp. Lớp </a:t>
            </a:r>
            <a:r>
              <a:rPr sz="2800" b="1" dirty="0">
                <a:latin typeface="Times New Roman"/>
                <a:cs typeface="Times New Roman"/>
              </a:rPr>
              <a:t>hàm này </a:t>
            </a:r>
            <a:r>
              <a:rPr sz="2800" b="1" spc="-5" dirty="0">
                <a:latin typeface="Times New Roman"/>
                <a:cs typeface="Times New Roman"/>
              </a:rPr>
              <a:t>được  định nghĩa </a:t>
            </a:r>
            <a:r>
              <a:rPr sz="2800" b="1" dirty="0">
                <a:latin typeface="Times New Roman"/>
                <a:cs typeface="Times New Roman"/>
              </a:rPr>
              <a:t>như</a:t>
            </a:r>
            <a:r>
              <a:rPr sz="2800" b="1" spc="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sau:</a:t>
            </a:r>
            <a:endParaRPr sz="2800">
              <a:latin typeface="Times New Roman"/>
              <a:cs typeface="Times New Roman"/>
            </a:endParaRPr>
          </a:p>
          <a:p>
            <a:pPr marL="508000" indent="-457834">
              <a:lnSpc>
                <a:spcPct val="100000"/>
              </a:lnSpc>
              <a:spcBef>
                <a:spcPts val="685"/>
              </a:spcBef>
              <a:buFont typeface="Wingdings"/>
              <a:buChar char=""/>
              <a:tabLst>
                <a:tab pos="508000" algn="l"/>
                <a:tab pos="508634" algn="l"/>
              </a:tabLst>
            </a:pP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nếu </a:t>
            </a:r>
            <a:r>
              <a:rPr sz="2800" b="0" spc="-25" dirty="0">
                <a:solidFill>
                  <a:srgbClr val="FF0000"/>
                </a:solidFill>
                <a:latin typeface="Tuffy"/>
                <a:cs typeface="Tuffy"/>
              </a:rPr>
              <a:t>∀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 ≠ 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k, 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775" b="1" spc="7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(X)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&gt; g</a:t>
            </a:r>
            <a:r>
              <a:rPr sz="2775" b="1" spc="-7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(X) thì ta quyết định X </a:t>
            </a:r>
            <a:r>
              <a:rPr sz="2800" b="0" spc="180" dirty="0">
                <a:solidFill>
                  <a:srgbClr val="FF0000"/>
                </a:solidFill>
                <a:latin typeface="Tuffy"/>
                <a:cs typeface="Tuffy"/>
              </a:rPr>
              <a:t>∈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lớp</a:t>
            </a:r>
            <a:r>
              <a:rPr sz="2800" b="1" spc="-3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k.</a:t>
            </a:r>
            <a:endParaRPr sz="2800">
              <a:latin typeface="Times New Roman"/>
              <a:cs typeface="Times New Roman"/>
            </a:endParaRPr>
          </a:p>
          <a:p>
            <a:pPr marL="508000" marR="44450" indent="-457834">
              <a:lnSpc>
                <a:spcPct val="100000"/>
              </a:lnSpc>
              <a:spcBef>
                <a:spcPts val="660"/>
              </a:spcBef>
              <a:buFont typeface="Wingdings"/>
              <a:buChar char=""/>
              <a:tabLst>
                <a:tab pos="508000" algn="l"/>
                <a:tab pos="508634" algn="l"/>
                <a:tab pos="1326515" algn="l"/>
                <a:tab pos="2012314" algn="l"/>
                <a:tab pos="2518410" algn="l"/>
                <a:tab pos="3443604" algn="l"/>
                <a:tab pos="4169410" algn="l"/>
                <a:tab pos="4516755" algn="l"/>
                <a:tab pos="5251450" algn="l"/>
                <a:tab pos="5699760" algn="l"/>
                <a:tab pos="6386830" algn="l"/>
                <a:tab pos="7031355" algn="l"/>
                <a:tab pos="785622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Nh</a:t>
            </a:r>
            <a:r>
              <a:rPr sz="2800" b="1" spc="-5" dirty="0">
                <a:latin typeface="Times New Roman"/>
                <a:cs typeface="Times New Roman"/>
              </a:rPr>
              <a:t>ư</a:t>
            </a:r>
            <a:r>
              <a:rPr sz="2800" b="1" dirty="0">
                <a:latin typeface="Times New Roman"/>
                <a:cs typeface="Times New Roman"/>
              </a:rPr>
              <a:t>	vậ</a:t>
            </a:r>
            <a:r>
              <a:rPr sz="2800" b="1" spc="-5" dirty="0">
                <a:latin typeface="Times New Roman"/>
                <a:cs typeface="Times New Roman"/>
              </a:rPr>
              <a:t>y</a:t>
            </a:r>
            <a:r>
              <a:rPr sz="2800" b="1" dirty="0">
                <a:latin typeface="Times New Roman"/>
                <a:cs typeface="Times New Roman"/>
              </a:rPr>
              <a:t>	đ</a:t>
            </a:r>
            <a:r>
              <a:rPr sz="2800" b="1" spc="-5" dirty="0">
                <a:latin typeface="Times New Roman"/>
                <a:cs typeface="Times New Roman"/>
              </a:rPr>
              <a:t>ể</a:t>
            </a:r>
            <a:r>
              <a:rPr sz="2800" b="1" dirty="0">
                <a:latin typeface="Times New Roman"/>
                <a:cs typeface="Times New Roman"/>
              </a:rPr>
              <a:t>	phâ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biệ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k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l</a:t>
            </a:r>
            <a:r>
              <a:rPr sz="2800" b="1" spc="5" dirty="0">
                <a:latin typeface="Times New Roman"/>
                <a:cs typeface="Times New Roman"/>
              </a:rPr>
              <a:t>ớ</a:t>
            </a:r>
            <a:r>
              <a:rPr sz="2800" b="1" spc="-10" dirty="0">
                <a:latin typeface="Times New Roman"/>
                <a:cs typeface="Times New Roman"/>
              </a:rPr>
              <a:t>p</a:t>
            </a:r>
            <a:r>
              <a:rPr sz="2800" b="1" spc="-5" dirty="0">
                <a:latin typeface="Times New Roman"/>
                <a:cs typeface="Times New Roman"/>
              </a:rPr>
              <a:t>,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ta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cần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5" dirty="0">
                <a:latin typeface="Times New Roman"/>
                <a:cs typeface="Times New Roman"/>
              </a:rPr>
              <a:t>k</a:t>
            </a:r>
            <a:r>
              <a:rPr sz="2800" b="1" spc="-5" dirty="0">
                <a:latin typeface="Times New Roman"/>
                <a:cs typeface="Times New Roman"/>
              </a:rPr>
              <a:t>-1</a:t>
            </a:r>
            <a:r>
              <a:rPr sz="2800" b="1" dirty="0">
                <a:latin typeface="Times New Roman"/>
                <a:cs typeface="Times New Roman"/>
              </a:rPr>
              <a:t>	hà</a:t>
            </a:r>
            <a:r>
              <a:rPr sz="2800" b="1" spc="-5" dirty="0">
                <a:latin typeface="Times New Roman"/>
                <a:cs typeface="Times New Roman"/>
              </a:rPr>
              <a:t>m</a:t>
            </a:r>
            <a:r>
              <a:rPr sz="2800" b="1" dirty="0">
                <a:latin typeface="Times New Roman"/>
                <a:cs typeface="Times New Roman"/>
              </a:rPr>
              <a:t>	phân  </a:t>
            </a:r>
            <a:r>
              <a:rPr sz="2800" b="1" spc="-5" dirty="0">
                <a:latin typeface="Times New Roman"/>
                <a:cs typeface="Times New Roman"/>
              </a:rPr>
              <a:t>biệt. Hàm </a:t>
            </a:r>
            <a:r>
              <a:rPr sz="2800" b="1" dirty="0">
                <a:latin typeface="Times New Roman"/>
                <a:cs typeface="Times New Roman"/>
              </a:rPr>
              <a:t>phân </a:t>
            </a:r>
            <a:r>
              <a:rPr sz="2800" b="1" spc="-5" dirty="0">
                <a:latin typeface="Times New Roman"/>
                <a:cs typeface="Times New Roman"/>
              </a:rPr>
              <a:t>lớp g thường là </a:t>
            </a:r>
            <a:r>
              <a:rPr sz="2800" b="1" dirty="0">
                <a:latin typeface="Times New Roman"/>
                <a:cs typeface="Times New Roman"/>
              </a:rPr>
              <a:t>hàm </a:t>
            </a:r>
            <a:r>
              <a:rPr sz="2800" b="1" spc="-5" dirty="0">
                <a:latin typeface="Times New Roman"/>
                <a:cs typeface="Times New Roman"/>
              </a:rPr>
              <a:t>tuyến</a:t>
            </a:r>
            <a:r>
              <a:rPr sz="2800" b="1" spc="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tính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2427" y="3729228"/>
            <a:ext cx="4645660" cy="581025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35"/>
              </a:spcBef>
            </a:pPr>
            <a:r>
              <a:rPr sz="3000" i="1" spc="210" dirty="0">
                <a:latin typeface="Times New Roman"/>
                <a:cs typeface="Times New Roman"/>
              </a:rPr>
              <a:t>g</a:t>
            </a:r>
            <a:r>
              <a:rPr sz="3000" spc="210" dirty="0">
                <a:latin typeface="Times New Roman"/>
                <a:cs typeface="Times New Roman"/>
              </a:rPr>
              <a:t>(</a:t>
            </a:r>
            <a:r>
              <a:rPr sz="3000" i="1" spc="210" dirty="0">
                <a:latin typeface="Times New Roman"/>
                <a:cs typeface="Times New Roman"/>
              </a:rPr>
              <a:t>X</a:t>
            </a:r>
            <a:r>
              <a:rPr sz="3000" i="1" spc="-340" dirty="0">
                <a:latin typeface="Times New Roman"/>
                <a:cs typeface="Times New Roman"/>
              </a:rPr>
              <a:t> </a:t>
            </a:r>
            <a:r>
              <a:rPr sz="3000" spc="45" dirty="0">
                <a:latin typeface="Times New Roman"/>
                <a:cs typeface="Times New Roman"/>
              </a:rPr>
              <a:t>)</a:t>
            </a:r>
            <a:r>
              <a:rPr sz="3000" spc="-114" dirty="0">
                <a:latin typeface="Times New Roman"/>
                <a:cs typeface="Times New Roman"/>
              </a:rPr>
              <a:t> </a:t>
            </a:r>
            <a:r>
              <a:rPr sz="3000" spc="75" dirty="0">
                <a:latin typeface="Symbol"/>
                <a:cs typeface="Symbol"/>
              </a:rPr>
              <a:t></a:t>
            </a:r>
            <a:r>
              <a:rPr sz="3000" spc="-415" dirty="0">
                <a:latin typeface="Times New Roman"/>
                <a:cs typeface="Times New Roman"/>
              </a:rPr>
              <a:t> </a:t>
            </a:r>
            <a:r>
              <a:rPr sz="3000" i="1" spc="-30" dirty="0">
                <a:latin typeface="Times New Roman"/>
                <a:cs typeface="Times New Roman"/>
              </a:rPr>
              <a:t>W</a:t>
            </a:r>
            <a:r>
              <a:rPr sz="2625" spc="-44" baseline="-23809" dirty="0">
                <a:latin typeface="Times New Roman"/>
                <a:cs typeface="Times New Roman"/>
              </a:rPr>
              <a:t>0</a:t>
            </a:r>
            <a:r>
              <a:rPr sz="2625" spc="472" baseline="-23809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Symbol"/>
                <a:cs typeface="Symbol"/>
              </a:rPr>
              <a:t></a:t>
            </a:r>
            <a:r>
              <a:rPr sz="3000" i="1" spc="20" dirty="0">
                <a:latin typeface="Times New Roman"/>
                <a:cs typeface="Times New Roman"/>
              </a:rPr>
              <a:t>W</a:t>
            </a:r>
            <a:r>
              <a:rPr sz="2625" spc="30" baseline="-23809" dirty="0">
                <a:latin typeface="Times New Roman"/>
                <a:cs typeface="Times New Roman"/>
              </a:rPr>
              <a:t>1</a:t>
            </a:r>
            <a:r>
              <a:rPr sz="2625" spc="-352" baseline="-23809" dirty="0">
                <a:latin typeface="Times New Roman"/>
                <a:cs typeface="Times New Roman"/>
              </a:rPr>
              <a:t> </a:t>
            </a:r>
            <a:r>
              <a:rPr sz="3000" i="1" spc="110" dirty="0">
                <a:latin typeface="Times New Roman"/>
                <a:cs typeface="Times New Roman"/>
              </a:rPr>
              <a:t>X</a:t>
            </a:r>
            <a:r>
              <a:rPr sz="2625" spc="165" baseline="-23809" dirty="0">
                <a:latin typeface="Times New Roman"/>
                <a:cs typeface="Times New Roman"/>
              </a:rPr>
              <a:t>1</a:t>
            </a:r>
            <a:r>
              <a:rPr sz="2625" spc="277" baseline="-23809" dirty="0">
                <a:latin typeface="Times New Roman"/>
                <a:cs typeface="Times New Roman"/>
              </a:rPr>
              <a:t> </a:t>
            </a:r>
            <a:r>
              <a:rPr sz="3000" spc="75" dirty="0">
                <a:latin typeface="Symbol"/>
                <a:cs typeface="Symbol"/>
              </a:rPr>
              <a:t></a:t>
            </a:r>
            <a:r>
              <a:rPr sz="3000" spc="-465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...</a:t>
            </a:r>
            <a:r>
              <a:rPr sz="3000" spc="-465" dirty="0">
                <a:latin typeface="Times New Roman"/>
                <a:cs typeface="Times New Roman"/>
              </a:rPr>
              <a:t> </a:t>
            </a:r>
            <a:r>
              <a:rPr sz="3000" spc="80" dirty="0">
                <a:latin typeface="Symbol"/>
                <a:cs typeface="Symbol"/>
              </a:rPr>
              <a:t></a:t>
            </a:r>
            <a:r>
              <a:rPr sz="3000" i="1" spc="80" dirty="0">
                <a:latin typeface="Times New Roman"/>
                <a:cs typeface="Times New Roman"/>
              </a:rPr>
              <a:t>W</a:t>
            </a:r>
            <a:r>
              <a:rPr sz="2625" i="1" spc="120" baseline="-23809" dirty="0">
                <a:latin typeface="Times New Roman"/>
                <a:cs typeface="Times New Roman"/>
              </a:rPr>
              <a:t>k</a:t>
            </a:r>
            <a:r>
              <a:rPr sz="2625" i="1" spc="75" baseline="-23809" dirty="0">
                <a:latin typeface="Times New Roman"/>
                <a:cs typeface="Times New Roman"/>
              </a:rPr>
              <a:t> </a:t>
            </a:r>
            <a:r>
              <a:rPr sz="3000" i="1" spc="200" dirty="0">
                <a:latin typeface="Times New Roman"/>
                <a:cs typeface="Times New Roman"/>
              </a:rPr>
              <a:t>X</a:t>
            </a:r>
            <a:r>
              <a:rPr sz="2625" i="1" spc="300" baseline="-23809" dirty="0">
                <a:latin typeface="Times New Roman"/>
                <a:cs typeface="Times New Roman"/>
              </a:rPr>
              <a:t>k</a:t>
            </a:r>
            <a:endParaRPr sz="2625" baseline="-2380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840" y="4430864"/>
            <a:ext cx="7457440" cy="15627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75"/>
              </a:spcBef>
            </a:pPr>
            <a:r>
              <a:rPr sz="2800" b="1" spc="-15" dirty="0">
                <a:latin typeface="Times New Roman"/>
                <a:cs typeface="Times New Roman"/>
              </a:rPr>
              <a:t>trong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đó: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75"/>
              </a:spcBef>
              <a:tabLst>
                <a:tab pos="51879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-	</a:t>
            </a:r>
            <a:r>
              <a:rPr sz="2800" b="1" spc="-25" dirty="0">
                <a:latin typeface="Times New Roman"/>
                <a:cs typeface="Times New Roman"/>
              </a:rPr>
              <a:t>W</a:t>
            </a:r>
            <a:r>
              <a:rPr sz="2775" b="1" spc="-37" baseline="-21021" dirty="0">
                <a:latin typeface="Times New Roman"/>
                <a:cs typeface="Times New Roman"/>
              </a:rPr>
              <a:t>i </a:t>
            </a:r>
            <a:r>
              <a:rPr sz="2800" b="1" spc="-5" dirty="0">
                <a:latin typeface="Times New Roman"/>
                <a:cs typeface="Times New Roman"/>
              </a:rPr>
              <a:t>là các trọng số </a:t>
            </a:r>
            <a:r>
              <a:rPr sz="2800" b="1" dirty="0">
                <a:latin typeface="Times New Roman"/>
                <a:cs typeface="Times New Roman"/>
              </a:rPr>
              <a:t>gán </a:t>
            </a:r>
            <a:r>
              <a:rPr sz="2800" b="1" spc="-5" dirty="0">
                <a:latin typeface="Times New Roman"/>
                <a:cs typeface="Times New Roman"/>
              </a:rPr>
              <a:t>cho các thành </a:t>
            </a:r>
            <a:r>
              <a:rPr sz="2800" b="1" dirty="0">
                <a:latin typeface="Times New Roman"/>
                <a:cs typeface="Times New Roman"/>
              </a:rPr>
              <a:t>phần</a:t>
            </a:r>
            <a:r>
              <a:rPr sz="2800" b="1" spc="-13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X</a:t>
            </a:r>
            <a:r>
              <a:rPr sz="2775" b="1" spc="-7" baseline="-21021" dirty="0">
                <a:latin typeface="Times New Roman"/>
                <a:cs typeface="Times New Roman"/>
              </a:rPr>
              <a:t>i</a:t>
            </a:r>
            <a:r>
              <a:rPr sz="2800" b="1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75"/>
              </a:spcBef>
              <a:tabLst>
                <a:tab pos="508000" algn="l"/>
              </a:tabLst>
            </a:pPr>
            <a:r>
              <a:rPr sz="2800" spc="-5" dirty="0">
                <a:latin typeface="Times New Roman"/>
                <a:cs typeface="Times New Roman"/>
              </a:rPr>
              <a:t>-	</a:t>
            </a:r>
            <a:r>
              <a:rPr sz="2800" b="1" dirty="0">
                <a:latin typeface="Times New Roman"/>
                <a:cs typeface="Times New Roman"/>
              </a:rPr>
              <a:t>W</a:t>
            </a:r>
            <a:r>
              <a:rPr sz="2775" b="1" baseline="-21021" dirty="0">
                <a:latin typeface="Times New Roman"/>
                <a:cs typeface="Times New Roman"/>
              </a:rPr>
              <a:t>0 </a:t>
            </a:r>
            <a:r>
              <a:rPr sz="2800" b="1" spc="-5" dirty="0">
                <a:latin typeface="Times New Roman"/>
                <a:cs typeface="Times New Roman"/>
              </a:rPr>
              <a:t>là trọng số </a:t>
            </a:r>
            <a:r>
              <a:rPr sz="2800" b="1" dirty="0">
                <a:latin typeface="Times New Roman"/>
                <a:cs typeface="Times New Roman"/>
              </a:rPr>
              <a:t>để </a:t>
            </a:r>
            <a:r>
              <a:rPr sz="2800" b="1" spc="-5" dirty="0">
                <a:latin typeface="Times New Roman"/>
                <a:cs typeface="Times New Roman"/>
              </a:rPr>
              <a:t>viết cho</a:t>
            </a:r>
            <a:r>
              <a:rPr sz="2800" b="1" spc="-2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gọn.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2490</Words>
  <Application>Microsoft Office PowerPoint</Application>
  <PresentationFormat>On-screen Show (4:3)</PresentationFormat>
  <Paragraphs>274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Calibri</vt:lpstr>
      <vt:lpstr>Symbol</vt:lpstr>
      <vt:lpstr>Times New Roman</vt:lpstr>
      <vt:lpstr>Tuffy</vt:lpstr>
      <vt:lpstr>UnDotum</vt:lpstr>
      <vt:lpstr>Wingdings</vt:lpstr>
      <vt:lpstr>Office Theme</vt:lpstr>
      <vt:lpstr>BÀI GIẢNG MÔN: XỬ LÝ ẢNH</vt:lpstr>
      <vt:lpstr>BÀI GIẢNG MÔN: XỬ LÝ ẢNH</vt:lpstr>
      <vt:lpstr>Quá trình nhận dạng</vt:lpstr>
      <vt:lpstr>Học có giám sát (Supervised learning)</vt:lpstr>
      <vt:lpstr>Học không giám sát (Unsupervised learning)</vt:lpstr>
      <vt:lpstr>PowerPoint Presentation</vt:lpstr>
      <vt:lpstr>Phân hoạch không gian</vt:lpstr>
      <vt:lpstr>Hàm phân lớp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Ví dụ: phân lớp cho ảnh I sau theo thuật toán K-means:</vt:lpstr>
      <vt:lpstr>PowerPoint Presentation</vt:lpstr>
      <vt:lpstr>PowerPoint Presentation</vt:lpstr>
      <vt:lpstr>PowerPoint Presentation</vt:lpstr>
      <vt:lpstr>Thuật toán ISODATA</vt:lpstr>
      <vt:lpstr>PowerPoint Presentation</vt:lpstr>
      <vt:lpstr>PowerPoint Presentation</vt:lpstr>
      <vt:lpstr>BÀI GIẢNG MÔN: XỬ LÝ ẢNH</vt:lpstr>
      <vt:lpstr>Nhận dạng dựa theo cấu trúc</vt:lpstr>
      <vt:lpstr>PowerPoint Presentation</vt:lpstr>
      <vt:lpstr>PowerPoint Presentation</vt:lpstr>
      <vt:lpstr>PowerPoint Presentation</vt:lpstr>
      <vt:lpstr>PowerPoint Presentation</vt:lpstr>
      <vt:lpstr> 1, j  wij s j  i</vt:lpstr>
      <vt:lpstr>PowerPoint Presentation</vt:lpstr>
      <vt:lpstr>BÀI GIẢNG MÔN: XỬ LÝ ẢNH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GIẢNG MÔN: XỬ LÝ ẢNH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Lecture2-PassiveComponents1</dc:title>
  <dc:subject>Electronic Devices</dc:subject>
  <dc:creator>Tran Thuy Ha</dc:creator>
  <cp:lastModifiedBy>Đình Nguyên Nguyễn</cp:lastModifiedBy>
  <cp:revision>2</cp:revision>
  <dcterms:created xsi:type="dcterms:W3CDTF">2021-08-11T09:39:36Z</dcterms:created>
  <dcterms:modified xsi:type="dcterms:W3CDTF">2021-09-06T06:14:15Z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2021-08-11T00:00:00Z</vt:filetime>
  </property>
</Properties>
</file>