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557" r:id="rId2"/>
    <p:sldId id="558" r:id="rId3"/>
    <p:sldId id="559" r:id="rId4"/>
    <p:sldId id="560" r:id="rId5"/>
    <p:sldId id="561" r:id="rId6"/>
    <p:sldId id="562" r:id="rId7"/>
    <p:sldId id="563" r:id="rId8"/>
    <p:sldId id="565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9" r:id="rId19"/>
    <p:sldId id="580" r:id="rId20"/>
    <p:sldId id="581" r:id="rId21"/>
    <p:sldId id="584" r:id="rId22"/>
    <p:sldId id="585" r:id="rId23"/>
    <p:sldId id="586" r:id="rId24"/>
    <p:sldId id="588" r:id="rId25"/>
    <p:sldId id="589" r:id="rId26"/>
    <p:sldId id="590" r:id="rId27"/>
    <p:sldId id="595" r:id="rId28"/>
    <p:sldId id="596" r:id="rId29"/>
    <p:sldId id="597" r:id="rId30"/>
    <p:sldId id="598" r:id="rId31"/>
    <p:sldId id="599" r:id="rId32"/>
    <p:sldId id="600" r:id="rId33"/>
    <p:sldId id="601" r:id="rId34"/>
    <p:sldId id="602" r:id="rId35"/>
    <p:sldId id="603" r:id="rId36"/>
    <p:sldId id="604" r:id="rId37"/>
    <p:sldId id="605" r:id="rId38"/>
    <p:sldId id="606" r:id="rId39"/>
    <p:sldId id="607" r:id="rId40"/>
    <p:sldId id="608" r:id="rId41"/>
    <p:sldId id="609" r:id="rId42"/>
    <p:sldId id="610" r:id="rId43"/>
    <p:sldId id="611" r:id="rId44"/>
    <p:sldId id="612" r:id="rId45"/>
    <p:sldId id="613" r:id="rId46"/>
    <p:sldId id="614" r:id="rId47"/>
    <p:sldId id="615" r:id="rId48"/>
    <p:sldId id="617" r:id="rId49"/>
    <p:sldId id="619" r:id="rId50"/>
    <p:sldId id="620" r:id="rId51"/>
    <p:sldId id="625" r:id="rId52"/>
    <p:sldId id="626" r:id="rId53"/>
    <p:sldId id="627" r:id="rId54"/>
    <p:sldId id="630" r:id="rId55"/>
    <p:sldId id="631" r:id="rId56"/>
    <p:sldId id="632" r:id="rId57"/>
    <p:sldId id="633" r:id="rId58"/>
    <p:sldId id="634" r:id="rId59"/>
    <p:sldId id="635" r:id="rId6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195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17380-CA50-413D-B34B-8B439E43AB52}" type="datetimeFigureOut">
              <a:rPr lang="en-US" smtClean="0"/>
              <a:t>13/09/2021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3A977-D542-4F98-B7DF-D8214145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515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BAC6E-5F23-40B8-8E83-F51989F41E01}" type="datetimeFigureOut">
              <a:rPr lang="en-US" smtClean="0"/>
              <a:t>13/09/2021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BA533-8968-4C44-8CF6-6099C9A2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588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g object 18"/>
          <p:cNvSpPr/>
          <p:nvPr/>
        </p:nvSpPr>
        <p:spPr>
          <a:xfrm>
            <a:off x="762" y="-9719"/>
            <a:ext cx="9144000" cy="719455"/>
          </a:xfrm>
          <a:custGeom>
            <a:avLst/>
            <a:gdLst/>
            <a:ahLst/>
            <a:cxnLst/>
            <a:rect l="l" t="t" r="r" b="b"/>
            <a:pathLst>
              <a:path w="9144000" h="719455">
                <a:moveTo>
                  <a:pt x="0" y="719328"/>
                </a:moveTo>
                <a:lnTo>
                  <a:pt x="9144000" y="719328"/>
                </a:lnTo>
                <a:lnTo>
                  <a:pt x="9144000" y="0"/>
                </a:lnTo>
                <a:lnTo>
                  <a:pt x="0" y="0"/>
                </a:lnTo>
                <a:lnTo>
                  <a:pt x="0" y="719328"/>
                </a:lnTo>
                <a:close/>
              </a:path>
            </a:pathLst>
          </a:custGeom>
          <a:ln w="25908">
            <a:solidFill>
              <a:srgbClr val="00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634" y="1084834"/>
            <a:ext cx="838073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ddddđ</a:t>
            </a:r>
            <a:endParaRPr/>
          </a:p>
        </p:txBody>
      </p:sp>
      <p:sp>
        <p:nvSpPr>
          <p:cNvPr id="4" name="Rectangle 3"/>
          <p:cNvSpPr/>
          <p:nvPr userDrawn="1"/>
        </p:nvSpPr>
        <p:spPr>
          <a:xfrm>
            <a:off x="374810" y="119175"/>
            <a:ext cx="838073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vi-VN" sz="2400" b="1" spc="-10" smtClean="0">
                <a:solidFill>
                  <a:srgbClr val="008000"/>
                </a:solidFill>
                <a:latin typeface="SVN1"/>
                <a:cs typeface="MV Boli" panose="02000500030200090000" pitchFamily="2" charset="0"/>
              </a:rPr>
              <a:t>CHƯƠNG </a:t>
            </a:r>
            <a:r>
              <a:rPr lang="vi-VN" sz="2400" b="1" spc="-5" smtClean="0">
                <a:solidFill>
                  <a:srgbClr val="008000"/>
                </a:solidFill>
                <a:latin typeface="SVN1"/>
                <a:cs typeface="MV Boli" panose="02000500030200090000" pitchFamily="2" charset="0"/>
              </a:rPr>
              <a:t>7. </a:t>
            </a:r>
            <a:r>
              <a:rPr lang="vi-VN" sz="2400" b="1" spc="-10" smtClean="0">
                <a:solidFill>
                  <a:srgbClr val="008000"/>
                </a:solidFill>
                <a:latin typeface="SVN1"/>
                <a:cs typeface="MV Boli" panose="02000500030200090000" pitchFamily="2" charset="0"/>
              </a:rPr>
              <a:t>NÉN DỮ </a:t>
            </a:r>
            <a:r>
              <a:rPr lang="vi-VN" sz="2400" b="1" spc="-5" smtClean="0">
                <a:solidFill>
                  <a:srgbClr val="008000"/>
                </a:solidFill>
                <a:latin typeface="SVN1"/>
                <a:cs typeface="MV Boli" panose="02000500030200090000" pitchFamily="2" charset="0"/>
              </a:rPr>
              <a:t>LIỆU</a:t>
            </a:r>
            <a:r>
              <a:rPr lang="vi-VN" sz="2400" b="1" spc="45" smtClean="0">
                <a:solidFill>
                  <a:srgbClr val="008000"/>
                </a:solidFill>
                <a:latin typeface="SVN1"/>
                <a:cs typeface="MV Boli" panose="02000500030200090000" pitchFamily="2" charset="0"/>
              </a:rPr>
              <a:t> </a:t>
            </a:r>
            <a:r>
              <a:rPr lang="vi-VN" sz="2400" b="1" spc="-10" smtClean="0">
                <a:solidFill>
                  <a:srgbClr val="008000"/>
                </a:solidFill>
                <a:latin typeface="SVN1"/>
                <a:cs typeface="MV Boli" panose="02000500030200090000" pitchFamily="2" charset="0"/>
              </a:rPr>
              <a:t>ẢNH</a:t>
            </a:r>
            <a:endParaRPr lang="en-US" sz="240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sldNum="0" hdr="0" ftr="0" dt="0"/>
  <p:txStyles>
    <p:titleStyle>
      <a:lvl1pPr algn="ctr">
        <a:defRPr sz="2400">
          <a:latin typeface="UTM Aristote" panose="02040603050506020204" pitchFamily="18" charset="0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8340" y="1998091"/>
            <a:ext cx="7578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CHƯƠNG </a:t>
            </a:r>
            <a:r>
              <a:rPr sz="4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7. </a:t>
            </a:r>
            <a:r>
              <a:rPr sz="40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NÉN DỮ </a:t>
            </a:r>
            <a:r>
              <a:rPr sz="4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LIỆU</a:t>
            </a:r>
            <a:r>
              <a:rPr sz="4000" b="1" spc="4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ẢNH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1140" y="761208"/>
            <a:ext cx="8530590" cy="39274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Đối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với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ảnh xám các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bước thực hiện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như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sau</a:t>
            </a:r>
            <a:r>
              <a:rPr sz="320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Chuyển ảnh mức xám </a:t>
            </a:r>
            <a:r>
              <a:rPr sz="3200" spc="-5" dirty="0">
                <a:latin typeface="Times New Roman"/>
                <a:cs typeface="Times New Roman"/>
              </a:rPr>
              <a:t>thành </a:t>
            </a:r>
            <a:r>
              <a:rPr sz="3200" dirty="0">
                <a:latin typeface="Times New Roman"/>
                <a:cs typeface="Times New Roman"/>
              </a:rPr>
              <a:t>nhiều ảnh nhị phân  được </a:t>
            </a:r>
            <a:r>
              <a:rPr sz="3200" spc="5" dirty="0">
                <a:latin typeface="Times New Roman"/>
                <a:cs typeface="Times New Roman"/>
              </a:rPr>
              <a:t>gọi </a:t>
            </a:r>
            <a:r>
              <a:rPr sz="3200" spc="-5" dirty="0">
                <a:latin typeface="Times New Roman"/>
                <a:cs typeface="Times New Roman"/>
              </a:rPr>
              <a:t>là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plane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Tách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ảnh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Thực hiện </a:t>
            </a:r>
            <a:r>
              <a:rPr sz="3200" spc="-5" dirty="0">
                <a:latin typeface="Times New Roman"/>
                <a:cs typeface="Times New Roman"/>
              </a:rPr>
              <a:t>RLE, </a:t>
            </a:r>
            <a:r>
              <a:rPr sz="3200" dirty="0">
                <a:latin typeface="Times New Roman"/>
                <a:cs typeface="Times New Roman"/>
              </a:rPr>
              <a:t>mã hóa Huffman một chuỗi </a:t>
            </a:r>
            <a:r>
              <a:rPr sz="3200" spc="-5" dirty="0">
                <a:latin typeface="Times New Roman"/>
                <a:cs typeface="Times New Roman"/>
              </a:rPr>
              <a:t>số </a:t>
            </a:r>
            <a:r>
              <a:rPr sz="3200" dirty="0">
                <a:latin typeface="Times New Roman"/>
                <a:cs typeface="Times New Roman"/>
              </a:rPr>
              <a:t>0  và số 1, lặp lại </a:t>
            </a:r>
            <a:r>
              <a:rPr sz="3200" spc="5" dirty="0">
                <a:latin typeface="Times New Roman"/>
                <a:cs typeface="Times New Roman"/>
              </a:rPr>
              <a:t>các </a:t>
            </a:r>
            <a:r>
              <a:rPr sz="3200" dirty="0">
                <a:latin typeface="Times New Roman"/>
                <a:cs typeface="Times New Roman"/>
              </a:rPr>
              <a:t>số 0 và 1 trong mỗi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chuỗi.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  <a:tab pos="5172075" algn="l"/>
              </a:tabLst>
            </a:pPr>
            <a:r>
              <a:rPr sz="3200" dirty="0">
                <a:latin typeface="Times New Roman"/>
                <a:cs typeface="Times New Roman"/>
              </a:rPr>
              <a:t>Tính </a:t>
            </a:r>
            <a:r>
              <a:rPr sz="3200" spc="-5" dirty="0">
                <a:latin typeface="Times New Roman"/>
                <a:cs typeface="Times New Roman"/>
              </a:rPr>
              <a:t>tỷ </a:t>
            </a:r>
            <a:r>
              <a:rPr sz="3200" dirty="0">
                <a:latin typeface="Times New Roman"/>
                <a:cs typeface="Times New Roman"/>
              </a:rPr>
              <a:t>số </a:t>
            </a:r>
            <a:r>
              <a:rPr sz="3200" spc="5" dirty="0">
                <a:latin typeface="Times New Roman"/>
                <a:cs typeface="Times New Roman"/>
              </a:rPr>
              <a:t>nén </a:t>
            </a:r>
            <a:r>
              <a:rPr sz="3200" dirty="0">
                <a:latin typeface="Times New Roman"/>
                <a:cs typeface="Times New Roman"/>
              </a:rPr>
              <a:t>(độ </a:t>
            </a:r>
            <a:r>
              <a:rPr sz="3200" spc="5" dirty="0">
                <a:latin typeface="Times New Roman"/>
                <a:cs typeface="Times New Roman"/>
              </a:rPr>
              <a:t>dài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từ mã	trước và sau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nén)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644482" y="1364469"/>
            <a:ext cx="39179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650" spc="179" baseline="-4480" dirty="0">
                <a:latin typeface="Symbol"/>
                <a:cs typeface="Symbol"/>
              </a:rPr>
              <a:t></a:t>
            </a:r>
            <a:r>
              <a:rPr sz="3100" spc="15" dirty="0">
                <a:latin typeface="Times New Roman"/>
                <a:cs typeface="Times New Roman"/>
              </a:rPr>
              <a:t>5</a:t>
            </a:r>
            <a:endParaRPr sz="31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63953" y="1420538"/>
          <a:ext cx="1982469" cy="3427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057">
                <a:tc>
                  <a:txBody>
                    <a:bodyPr/>
                    <a:lstStyle/>
                    <a:p>
                      <a:pPr marL="31750">
                        <a:lnSpc>
                          <a:spcPts val="3415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3415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3415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3415"/>
                        </a:lnSpc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03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03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44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44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062">
                <a:tc>
                  <a:txBody>
                    <a:bodyPr/>
                    <a:lstStyle/>
                    <a:p>
                      <a:pPr marL="34925">
                        <a:lnSpc>
                          <a:spcPts val="3679"/>
                        </a:lnSpc>
                        <a:spcBef>
                          <a:spcPts val="30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3679"/>
                        </a:lnSpc>
                        <a:spcBef>
                          <a:spcPts val="30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3679"/>
                        </a:lnSpc>
                        <a:spcBef>
                          <a:spcPts val="30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3679"/>
                        </a:lnSpc>
                        <a:spcBef>
                          <a:spcPts val="305"/>
                        </a:spcBef>
                      </a:pPr>
                      <a:r>
                        <a:rPr sz="3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672949" y="1364469"/>
            <a:ext cx="39433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140" dirty="0">
                <a:latin typeface="Times New Roman"/>
                <a:cs typeface="Times New Roman"/>
              </a:rPr>
              <a:t>4</a:t>
            </a:r>
            <a:r>
              <a:rPr sz="4650" spc="22" baseline="-4480" dirty="0">
                <a:latin typeface="Symbol"/>
                <a:cs typeface="Symbol"/>
              </a:rPr>
              <a:t></a:t>
            </a:r>
            <a:endParaRPr sz="4650" baseline="-448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9082" y="1777186"/>
            <a:ext cx="44259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100" spc="65" dirty="0">
                <a:latin typeface="Symbol"/>
                <a:cs typeface="Symbol"/>
              </a:rPr>
              <a:t></a:t>
            </a:r>
            <a:r>
              <a:rPr sz="4650" spc="97" baseline="-25985" dirty="0">
                <a:latin typeface="Times New Roman"/>
                <a:cs typeface="Times New Roman"/>
              </a:rPr>
              <a:t>5</a:t>
            </a:r>
            <a:endParaRPr sz="4650" baseline="-2598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47549" y="1777186"/>
            <a:ext cx="445134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4650" spc="112" baseline="-25985" dirty="0">
                <a:latin typeface="Times New Roman"/>
                <a:cs typeface="Times New Roman"/>
              </a:rPr>
              <a:t>4</a:t>
            </a:r>
            <a:r>
              <a:rPr sz="3100" spc="75" dirty="0">
                <a:latin typeface="Symbol"/>
                <a:cs typeface="Symbol"/>
              </a:rPr>
              <a:t>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4334" y="2851059"/>
            <a:ext cx="103060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100" i="1" spc="10" dirty="0">
                <a:latin typeface="Times New Roman"/>
                <a:cs typeface="Times New Roman"/>
              </a:rPr>
              <a:t>I </a:t>
            </a:r>
            <a:r>
              <a:rPr sz="3100" spc="20" dirty="0">
                <a:latin typeface="Symbol"/>
                <a:cs typeface="Symbol"/>
              </a:rPr>
              <a:t></a:t>
            </a:r>
            <a:r>
              <a:rPr sz="3100" spc="190" dirty="0">
                <a:latin typeface="Times New Roman"/>
                <a:cs typeface="Times New Roman"/>
              </a:rPr>
              <a:t> </a:t>
            </a:r>
            <a:r>
              <a:rPr sz="4650" spc="120" baseline="43906" dirty="0">
                <a:latin typeface="Symbol"/>
                <a:cs typeface="Symbol"/>
              </a:rPr>
              <a:t></a:t>
            </a:r>
            <a:r>
              <a:rPr sz="4650" spc="120" baseline="41218" dirty="0">
                <a:latin typeface="Times New Roman"/>
                <a:cs typeface="Times New Roman"/>
              </a:rPr>
              <a:t>4</a:t>
            </a:r>
            <a:endParaRPr sz="4650" baseline="4121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69793" y="2158664"/>
            <a:ext cx="397510" cy="8851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ts val="3360"/>
              </a:lnSpc>
              <a:spcBef>
                <a:spcPts val="135"/>
              </a:spcBef>
            </a:pPr>
            <a:r>
              <a:rPr sz="3100" spc="15" dirty="0">
                <a:latin typeface="Symbol"/>
                <a:cs typeface="Symbol"/>
              </a:rPr>
              <a:t></a:t>
            </a:r>
            <a:endParaRPr sz="3100">
              <a:latin typeface="Symbol"/>
              <a:cs typeface="Symbol"/>
            </a:endParaRPr>
          </a:p>
          <a:p>
            <a:pPr marR="5080" algn="r">
              <a:lnSpc>
                <a:spcPts val="3360"/>
              </a:lnSpc>
            </a:pPr>
            <a:r>
              <a:rPr sz="4650" spc="247" baseline="-2688" dirty="0">
                <a:latin typeface="Times New Roman"/>
                <a:cs typeface="Times New Roman"/>
              </a:rPr>
              <a:t>5</a:t>
            </a:r>
            <a:r>
              <a:rPr sz="3100" spc="15" dirty="0">
                <a:latin typeface="Symbol"/>
                <a:cs typeface="Symbol"/>
              </a:rPr>
              <a:t>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19082" y="2921586"/>
            <a:ext cx="44577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100" spc="80" dirty="0">
                <a:latin typeface="Symbol"/>
                <a:cs typeface="Symbol"/>
              </a:rPr>
              <a:t></a:t>
            </a:r>
            <a:r>
              <a:rPr sz="4650" spc="120" baseline="-33154" dirty="0">
                <a:latin typeface="Times New Roman"/>
                <a:cs typeface="Times New Roman"/>
              </a:rPr>
              <a:t>3</a:t>
            </a:r>
            <a:endParaRPr sz="4650" baseline="-3315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48445" y="2921586"/>
            <a:ext cx="44386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4650" spc="104" baseline="-33154" dirty="0">
                <a:latin typeface="Times New Roman"/>
                <a:cs typeface="Times New Roman"/>
              </a:rPr>
              <a:t>4</a:t>
            </a:r>
            <a:r>
              <a:rPr sz="3100" spc="70" dirty="0">
                <a:latin typeface="Symbol"/>
                <a:cs typeface="Symbol"/>
              </a:rPr>
              <a:t>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44482" y="2158664"/>
            <a:ext cx="17843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15" dirty="0">
                <a:latin typeface="Symbol"/>
                <a:cs typeface="Symbol"/>
              </a:rPr>
              <a:t>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4482" y="3303031"/>
            <a:ext cx="17843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15" dirty="0">
                <a:latin typeface="Symbol"/>
                <a:cs typeface="Symbol"/>
              </a:rPr>
              <a:t>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19082" y="3684508"/>
            <a:ext cx="44577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100" spc="80" dirty="0">
                <a:latin typeface="Symbol"/>
                <a:cs typeface="Symbol"/>
              </a:rPr>
              <a:t></a:t>
            </a:r>
            <a:r>
              <a:rPr sz="4650" spc="120" baseline="-9856" dirty="0">
                <a:latin typeface="Times New Roman"/>
                <a:cs typeface="Times New Roman"/>
              </a:rPr>
              <a:t>2</a:t>
            </a:r>
            <a:endParaRPr sz="4650" baseline="-9856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88355" y="3303031"/>
            <a:ext cx="17843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15" dirty="0">
                <a:latin typeface="Symbol"/>
                <a:cs typeface="Symbol"/>
              </a:rPr>
              <a:t>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48445" y="3684508"/>
            <a:ext cx="44386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4650" spc="104" baseline="-9856" dirty="0">
                <a:latin typeface="Times New Roman"/>
                <a:cs typeface="Times New Roman"/>
              </a:rPr>
              <a:t>3</a:t>
            </a:r>
            <a:r>
              <a:rPr sz="3100" spc="70" dirty="0">
                <a:latin typeface="Symbol"/>
                <a:cs typeface="Symbol"/>
              </a:rPr>
              <a:t>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44482" y="4065986"/>
            <a:ext cx="17843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15" dirty="0">
                <a:latin typeface="Symbol"/>
                <a:cs typeface="Symbol"/>
              </a:rPr>
              <a:t>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19082" y="4350470"/>
            <a:ext cx="43942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4650" spc="82" baseline="-13440" dirty="0">
                <a:latin typeface="Symbol"/>
                <a:cs typeface="Symbol"/>
              </a:rPr>
              <a:t></a:t>
            </a:r>
            <a:r>
              <a:rPr sz="3100" spc="55" dirty="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88355" y="4065986"/>
            <a:ext cx="17843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15" dirty="0">
                <a:latin typeface="Symbol"/>
                <a:cs typeface="Symbol"/>
              </a:rPr>
              <a:t>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47549" y="4350470"/>
            <a:ext cx="445134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100" spc="75" dirty="0">
                <a:latin typeface="Times New Roman"/>
                <a:cs typeface="Times New Roman"/>
              </a:rPr>
              <a:t>2</a:t>
            </a:r>
            <a:r>
              <a:rPr sz="4650" spc="112" baseline="-13440" dirty="0">
                <a:latin typeface="Symbol"/>
                <a:cs typeface="Symbol"/>
              </a:rPr>
              <a:t></a:t>
            </a:r>
            <a:endParaRPr sz="4650" baseline="-1344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7340" y="859281"/>
            <a:ext cx="4491990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Ví </a:t>
            </a:r>
            <a:r>
              <a:rPr sz="2800" dirty="0">
                <a:latin typeface="Times New Roman"/>
                <a:cs typeface="Times New Roman"/>
              </a:rPr>
              <a:t>dụ: </a:t>
            </a:r>
            <a:r>
              <a:rPr sz="2800" spc="-10" dirty="0">
                <a:latin typeface="Times New Roman"/>
                <a:cs typeface="Times New Roman"/>
              </a:rPr>
              <a:t>Cho </a:t>
            </a:r>
            <a:r>
              <a:rPr sz="2800" spc="-15" dirty="0">
                <a:latin typeface="Times New Roman"/>
                <a:cs typeface="Times New Roman"/>
              </a:rPr>
              <a:t>ma </a:t>
            </a:r>
            <a:r>
              <a:rPr sz="2800" spc="-5" dirty="0">
                <a:latin typeface="Times New Roman"/>
                <a:cs typeface="Times New Roman"/>
              </a:rPr>
              <a:t>trận ảnh I  </a:t>
            </a:r>
            <a:r>
              <a:rPr sz="2800" dirty="0">
                <a:latin typeface="Times New Roman"/>
                <a:cs typeface="Times New Roman"/>
              </a:rPr>
              <a:t>như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sau</a:t>
            </a:r>
            <a:endParaRPr sz="2800">
              <a:latin typeface="Times New Roman"/>
              <a:cs typeface="Times New Roman"/>
            </a:endParaRPr>
          </a:p>
          <a:p>
            <a:pPr marL="984885" marR="5080" lvl="1" indent="-51562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985519" algn="l"/>
              </a:tabLst>
            </a:pPr>
            <a:r>
              <a:rPr sz="2800" spc="-5" dirty="0">
                <a:latin typeface="Times New Roman"/>
                <a:cs typeface="Times New Roman"/>
              </a:rPr>
              <a:t>Hãy </a:t>
            </a:r>
            <a:r>
              <a:rPr sz="2800" dirty="0">
                <a:latin typeface="Times New Roman"/>
                <a:cs typeface="Times New Roman"/>
              </a:rPr>
              <a:t>chuyển </a:t>
            </a:r>
            <a:r>
              <a:rPr sz="2800" spc="-15" dirty="0">
                <a:latin typeface="Times New Roman"/>
                <a:cs typeface="Times New Roman"/>
              </a:rPr>
              <a:t>ma </a:t>
            </a:r>
            <a:r>
              <a:rPr sz="2800" dirty="0">
                <a:latin typeface="Times New Roman"/>
                <a:cs typeface="Times New Roman"/>
              </a:rPr>
              <a:t>trận  </a:t>
            </a:r>
            <a:r>
              <a:rPr sz="2800" spc="-5" dirty="0">
                <a:latin typeface="Times New Roman"/>
                <a:cs typeface="Times New Roman"/>
              </a:rPr>
              <a:t>ảnh trên </a:t>
            </a:r>
            <a:r>
              <a:rPr sz="2800" spc="-10" dirty="0">
                <a:latin typeface="Times New Roman"/>
                <a:cs typeface="Times New Roman"/>
              </a:rPr>
              <a:t>sang </a:t>
            </a:r>
            <a:r>
              <a:rPr sz="2800" spc="-5" dirty="0">
                <a:latin typeface="Times New Roman"/>
                <a:cs typeface="Times New Roman"/>
              </a:rPr>
              <a:t>gray </a:t>
            </a:r>
            <a:r>
              <a:rPr sz="2800" spc="-10" dirty="0">
                <a:latin typeface="Times New Roman"/>
                <a:cs typeface="Times New Roman"/>
              </a:rPr>
              <a:t>code 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5" dirty="0">
                <a:latin typeface="Times New Roman"/>
                <a:cs typeface="Times New Roman"/>
              </a:rPr>
              <a:t>binary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code.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4540" y="3163646"/>
            <a:ext cx="1248410" cy="139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800" spc="-15" dirty="0">
                <a:latin typeface="Times New Roman"/>
                <a:cs typeface="Times New Roman"/>
              </a:rPr>
              <a:t>Tách</a:t>
            </a:r>
            <a:endParaRPr sz="28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Times New Roman"/>
                <a:cs typeface="Times New Roman"/>
              </a:rPr>
              <a:t>RLE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Tính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91257" y="3163646"/>
            <a:ext cx="2609215" cy="139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95"/>
              </a:spcBef>
              <a:tabLst>
                <a:tab pos="817244" algn="l"/>
                <a:tab pos="1400810" algn="l"/>
                <a:tab pos="2080895" algn="l"/>
              </a:tabLst>
            </a:pPr>
            <a:r>
              <a:rPr sz="2800" spc="-5" dirty="0">
                <a:latin typeface="Times New Roman"/>
                <a:cs typeface="Times New Roman"/>
              </a:rPr>
              <a:t>ảnh	và	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ã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hóa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0230" algn="l"/>
                <a:tab pos="1644650" algn="l"/>
                <a:tab pos="2258060" algn="l"/>
              </a:tabLst>
            </a:pPr>
            <a:r>
              <a:rPr sz="2800" spc="-5" dirty="0">
                <a:latin typeface="Times New Roman"/>
                <a:cs typeface="Times New Roman"/>
              </a:rPr>
              <a:t>số	lượng	bit	</a:t>
            </a:r>
            <a:r>
              <a:rPr sz="2800" dirty="0">
                <a:latin typeface="Times New Roman"/>
                <a:cs typeface="Times New Roman"/>
              </a:rPr>
              <a:t>để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9905" y="4529404"/>
            <a:ext cx="351917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chứa chuỗi </a:t>
            </a:r>
            <a:r>
              <a:rPr sz="2800" spc="-15" dirty="0">
                <a:latin typeface="Times New Roman"/>
                <a:cs typeface="Times New Roman"/>
              </a:rPr>
              <a:t>mã </a:t>
            </a:r>
            <a:r>
              <a:rPr sz="2800" spc="-5" dirty="0">
                <a:latin typeface="Times New Roman"/>
                <a:cs typeface="Times New Roman"/>
              </a:rPr>
              <a:t>và tỷ số  nén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2 trường hợp  gray code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5" dirty="0">
                <a:latin typeface="Times New Roman"/>
                <a:cs typeface="Times New Roman"/>
              </a:rPr>
              <a:t>binary  code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740" y="1924938"/>
            <a:ext cx="830262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Kết luận 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spc="-10" dirty="0">
                <a:latin typeface="Times New Roman"/>
                <a:cs typeface="Times New Roman"/>
              </a:rPr>
              <a:t>Tỷ số </a:t>
            </a:r>
            <a:r>
              <a:rPr sz="3200" dirty="0">
                <a:latin typeface="Times New Roman"/>
                <a:cs typeface="Times New Roman"/>
              </a:rPr>
              <a:t>nén gray code nhỏ hơn </a:t>
            </a:r>
            <a:r>
              <a:rPr sz="3200" spc="-10" dirty="0">
                <a:latin typeface="Times New Roman"/>
                <a:cs typeface="Times New Roman"/>
              </a:rPr>
              <a:t>tỷ </a:t>
            </a:r>
            <a:r>
              <a:rPr sz="3200" dirty="0">
                <a:latin typeface="Times New Roman"/>
                <a:cs typeface="Times New Roman"/>
              </a:rPr>
              <a:t>số  nén binary </a:t>
            </a:r>
            <a:r>
              <a:rPr sz="3200" spc="-5" dirty="0">
                <a:latin typeface="Times New Roman"/>
                <a:cs typeface="Times New Roman"/>
              </a:rPr>
              <a:t>code, </a:t>
            </a:r>
            <a:r>
              <a:rPr sz="3200" dirty="0">
                <a:latin typeface="Times New Roman"/>
                <a:cs typeface="Times New Roman"/>
              </a:rPr>
              <a:t>điều </a:t>
            </a:r>
            <a:r>
              <a:rPr sz="3200" spc="-5" dirty="0">
                <a:latin typeface="Times New Roman"/>
                <a:cs typeface="Times New Roman"/>
              </a:rPr>
              <a:t>đó </a:t>
            </a:r>
            <a:r>
              <a:rPr sz="3200" dirty="0">
                <a:latin typeface="Times New Roman"/>
                <a:cs typeface="Times New Roman"/>
              </a:rPr>
              <a:t>chứng </a:t>
            </a:r>
            <a:r>
              <a:rPr sz="3200" spc="-10" dirty="0">
                <a:latin typeface="Times New Roman"/>
                <a:cs typeface="Times New Roman"/>
              </a:rPr>
              <a:t>tỏ </a:t>
            </a:r>
            <a:r>
              <a:rPr sz="3200" spc="-5" dirty="0">
                <a:latin typeface="Times New Roman"/>
                <a:cs typeface="Times New Roman"/>
              </a:rPr>
              <a:t>gray </a:t>
            </a:r>
            <a:r>
              <a:rPr sz="3200" dirty="0">
                <a:latin typeface="Times New Roman"/>
                <a:cs typeface="Times New Roman"/>
              </a:rPr>
              <a:t>code  giảm </a:t>
            </a:r>
            <a:r>
              <a:rPr sz="3200" spc="-5" dirty="0">
                <a:latin typeface="Times New Roman"/>
                <a:cs typeface="Times New Roman"/>
              </a:rPr>
              <a:t>được </a:t>
            </a:r>
            <a:r>
              <a:rPr sz="3200" dirty="0">
                <a:latin typeface="Times New Roman"/>
                <a:cs typeface="Times New Roman"/>
              </a:rPr>
              <a:t>nhiều </a:t>
            </a:r>
            <a:r>
              <a:rPr sz="3200" spc="-5" dirty="0">
                <a:latin typeface="Times New Roman"/>
                <a:cs typeface="Times New Roman"/>
              </a:rPr>
              <a:t>dư </a:t>
            </a:r>
            <a:r>
              <a:rPr sz="3200" dirty="0">
                <a:latin typeface="Times New Roman"/>
                <a:cs typeface="Times New Roman"/>
              </a:rPr>
              <a:t>thừa </a:t>
            </a:r>
            <a:r>
              <a:rPr sz="3200" spc="-5" dirty="0">
                <a:latin typeface="Times New Roman"/>
                <a:cs typeface="Times New Roman"/>
              </a:rPr>
              <a:t>hơn </a:t>
            </a:r>
            <a:r>
              <a:rPr sz="3200" dirty="0">
                <a:latin typeface="Times New Roman"/>
                <a:cs typeface="Times New Roman"/>
              </a:rPr>
              <a:t>binary code. </a:t>
            </a:r>
            <a:r>
              <a:rPr sz="3200" spc="-5" dirty="0">
                <a:latin typeface="Times New Roman"/>
                <a:cs typeface="Times New Roman"/>
              </a:rPr>
              <a:t>Đó là  </a:t>
            </a:r>
            <a:r>
              <a:rPr sz="3200" dirty="0">
                <a:latin typeface="Times New Roman"/>
                <a:cs typeface="Times New Roman"/>
              </a:rPr>
              <a:t>do các biểu diễn các số gần nhau chỉ khác nhau  1 bit nên đã tạo </a:t>
            </a:r>
            <a:r>
              <a:rPr sz="3200" spc="-10" dirty="0">
                <a:latin typeface="Times New Roman"/>
                <a:cs typeface="Times New Roman"/>
              </a:rPr>
              <a:t>ra </a:t>
            </a:r>
            <a:r>
              <a:rPr sz="3200" dirty="0">
                <a:latin typeface="Times New Roman"/>
                <a:cs typeface="Times New Roman"/>
              </a:rPr>
              <a:t>nhiều quá </a:t>
            </a:r>
            <a:r>
              <a:rPr sz="3200" spc="-10" dirty="0">
                <a:latin typeface="Times New Roman"/>
                <a:cs typeface="Times New Roman"/>
              </a:rPr>
              <a:t>trình </a:t>
            </a:r>
            <a:r>
              <a:rPr sz="3200" spc="-5" dirty="0">
                <a:latin typeface="Times New Roman"/>
                <a:cs typeface="Times New Roman"/>
              </a:rPr>
              <a:t>lặp thuận lợi  </a:t>
            </a:r>
            <a:r>
              <a:rPr sz="3200" dirty="0">
                <a:latin typeface="Times New Roman"/>
                <a:cs typeface="Times New Roman"/>
              </a:rPr>
              <a:t>khi thực hiện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740" y="857757"/>
            <a:ext cx="8302625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70534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Phương </a:t>
            </a:r>
            <a:r>
              <a:rPr sz="3200" b="1" dirty="0">
                <a:latin typeface="Times New Roman"/>
                <a:cs typeface="Times New Roman"/>
              </a:rPr>
              <a:t>pháp </a:t>
            </a:r>
            <a:r>
              <a:rPr sz="3200" b="1" spc="-5" dirty="0">
                <a:latin typeface="Times New Roman"/>
                <a:cs typeface="Times New Roman"/>
              </a:rPr>
              <a:t>này được </a:t>
            </a:r>
            <a:r>
              <a:rPr sz="3200" b="1" dirty="0">
                <a:latin typeface="Times New Roman"/>
                <a:cs typeface="Times New Roman"/>
              </a:rPr>
              <a:t>sử </a:t>
            </a:r>
            <a:r>
              <a:rPr sz="3200" b="1" spc="-5" dirty="0">
                <a:latin typeface="Times New Roman"/>
                <a:cs typeface="Times New Roman"/>
              </a:rPr>
              <a:t>dụng để </a:t>
            </a:r>
            <a:r>
              <a:rPr sz="3200" b="1" dirty="0">
                <a:latin typeface="Times New Roman"/>
                <a:cs typeface="Times New Roman"/>
              </a:rPr>
              <a:t>mã </a:t>
            </a:r>
            <a:r>
              <a:rPr sz="3200" b="1" spc="-5" dirty="0">
                <a:latin typeface="Times New Roman"/>
                <a:cs typeface="Times New Roman"/>
              </a:rPr>
              <a:t>hóa  </a:t>
            </a:r>
            <a:r>
              <a:rPr sz="3200" b="1" dirty="0">
                <a:latin typeface="Times New Roman"/>
                <a:cs typeface="Times New Roman"/>
              </a:rPr>
              <a:t>ảnh trong ảnh PCX và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BMP</a:t>
            </a:r>
            <a:endParaRPr sz="320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70534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Ta có thể </a:t>
            </a:r>
            <a:r>
              <a:rPr sz="3200" b="1" dirty="0">
                <a:latin typeface="Times New Roman"/>
                <a:cs typeface="Times New Roman"/>
              </a:rPr>
              <a:t>mã </a:t>
            </a:r>
            <a:r>
              <a:rPr sz="3200" b="1" spc="-5" dirty="0">
                <a:latin typeface="Times New Roman"/>
                <a:cs typeface="Times New Roman"/>
              </a:rPr>
              <a:t>hóa </a:t>
            </a:r>
            <a:r>
              <a:rPr sz="3200" b="1" dirty="0">
                <a:latin typeface="Times New Roman"/>
                <a:cs typeface="Times New Roman"/>
              </a:rPr>
              <a:t>sử </a:t>
            </a:r>
            <a:r>
              <a:rPr sz="3200" b="1" spc="-10" dirty="0">
                <a:latin typeface="Times New Roman"/>
                <a:cs typeface="Times New Roman"/>
              </a:rPr>
              <a:t>dụng </a:t>
            </a:r>
            <a:r>
              <a:rPr sz="3200" b="1" spc="-5" dirty="0">
                <a:latin typeface="Times New Roman"/>
                <a:cs typeface="Times New Roman"/>
              </a:rPr>
              <a:t>chiều </a:t>
            </a:r>
            <a:r>
              <a:rPr sz="3200" b="1" dirty="0">
                <a:latin typeface="Times New Roman"/>
                <a:cs typeface="Times New Roman"/>
              </a:rPr>
              <a:t>dài </a:t>
            </a:r>
            <a:r>
              <a:rPr sz="3200" b="1" spc="-5" dirty="0">
                <a:latin typeface="Times New Roman"/>
                <a:cs typeface="Times New Roman"/>
              </a:rPr>
              <a:t>cố </a:t>
            </a:r>
            <a:r>
              <a:rPr sz="3200" b="1" spc="-15" dirty="0">
                <a:latin typeface="Times New Roman"/>
                <a:cs typeface="Times New Roman"/>
              </a:rPr>
              <a:t>định  </a:t>
            </a:r>
            <a:r>
              <a:rPr sz="3200" b="1" spc="-5" dirty="0">
                <a:latin typeface="Times New Roman"/>
                <a:cs typeface="Times New Roman"/>
              </a:rPr>
              <a:t>hoặc </a:t>
            </a:r>
            <a:r>
              <a:rPr sz="3200" b="1" dirty="0">
                <a:latin typeface="Times New Roman"/>
                <a:cs typeface="Times New Roman"/>
              </a:rPr>
              <a:t>thích nghi </a:t>
            </a:r>
            <a:r>
              <a:rPr sz="3200" b="1" spc="-5" dirty="0">
                <a:latin typeface="Times New Roman"/>
                <a:cs typeface="Times New Roman"/>
              </a:rPr>
              <a:t>kiểu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Huffman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7340" y="761208"/>
            <a:ext cx="8455025" cy="49028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469900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Phương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pháp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mã hóa</a:t>
            </a:r>
            <a:r>
              <a:rPr sz="32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Huffman</a:t>
            </a:r>
            <a:endParaRPr sz="320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469900" algn="l"/>
              </a:tabLst>
            </a:pPr>
            <a:r>
              <a:rPr sz="3200" b="1" dirty="0">
                <a:latin typeface="Times New Roman"/>
                <a:cs typeface="Times New Roman"/>
              </a:rPr>
              <a:t>Mã hóa Huffman </a:t>
            </a:r>
            <a:r>
              <a:rPr sz="3200" b="1" spc="-5" dirty="0">
                <a:latin typeface="Times New Roman"/>
                <a:cs typeface="Times New Roman"/>
              </a:rPr>
              <a:t>dựa </a:t>
            </a:r>
            <a:r>
              <a:rPr sz="3200" b="1" dirty="0">
                <a:latin typeface="Times New Roman"/>
                <a:cs typeface="Times New Roman"/>
              </a:rPr>
              <a:t>vào </a:t>
            </a:r>
            <a:r>
              <a:rPr sz="3200" b="1" spc="-5" dirty="0">
                <a:latin typeface="Times New Roman"/>
                <a:cs typeface="Times New Roman"/>
              </a:rPr>
              <a:t>mô </a:t>
            </a:r>
            <a:r>
              <a:rPr sz="3200" b="1" dirty="0">
                <a:latin typeface="Times New Roman"/>
                <a:cs typeface="Times New Roman"/>
              </a:rPr>
              <a:t>hình thống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kê</a:t>
            </a:r>
            <a:endParaRPr sz="32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699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Dựa </a:t>
            </a:r>
            <a:r>
              <a:rPr sz="3200" b="1" dirty="0">
                <a:latin typeface="Times New Roman"/>
                <a:cs typeface="Times New Roman"/>
              </a:rPr>
              <a:t>vào </a:t>
            </a:r>
            <a:r>
              <a:rPr sz="3200" b="1" spc="-5" dirty="0">
                <a:latin typeface="Times New Roman"/>
                <a:cs typeface="Times New Roman"/>
              </a:rPr>
              <a:t>dữ </a:t>
            </a:r>
            <a:r>
              <a:rPr sz="3200" b="1" dirty="0">
                <a:latin typeface="Times New Roman"/>
                <a:cs typeface="Times New Roman"/>
              </a:rPr>
              <a:t>liệu gốc, </a:t>
            </a:r>
            <a:r>
              <a:rPr sz="3200" b="1" spc="-5" dirty="0">
                <a:latin typeface="Times New Roman"/>
                <a:cs typeface="Times New Roman"/>
              </a:rPr>
              <a:t>tần suất xuất hiện </a:t>
            </a:r>
            <a:r>
              <a:rPr sz="3200" b="1" dirty="0">
                <a:latin typeface="Times New Roman"/>
                <a:cs typeface="Times New Roman"/>
              </a:rPr>
              <a:t>của  </a:t>
            </a:r>
            <a:r>
              <a:rPr sz="3200" b="1" spc="5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ký </a:t>
            </a:r>
            <a:r>
              <a:rPr sz="3200" b="1" dirty="0">
                <a:latin typeface="Times New Roman"/>
                <a:cs typeface="Times New Roman"/>
              </a:rPr>
              <a:t>tự </a:t>
            </a:r>
            <a:r>
              <a:rPr sz="3200" b="1" spc="-5" dirty="0">
                <a:latin typeface="Times New Roman"/>
                <a:cs typeface="Times New Roman"/>
              </a:rPr>
              <a:t>được </a:t>
            </a:r>
            <a:r>
              <a:rPr sz="3200" b="1" dirty="0">
                <a:latin typeface="Times New Roman"/>
                <a:cs typeface="Times New Roman"/>
              </a:rPr>
              <a:t>tính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toán</a:t>
            </a:r>
            <a:endParaRPr sz="32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69900" algn="l"/>
              </a:tabLst>
            </a:pPr>
            <a:r>
              <a:rPr sz="3200" b="1" dirty="0">
                <a:latin typeface="Times New Roman"/>
                <a:cs typeface="Times New Roman"/>
              </a:rPr>
              <a:t>Sau </a:t>
            </a:r>
            <a:r>
              <a:rPr sz="3200" b="1" spc="-5" dirty="0">
                <a:latin typeface="Times New Roman"/>
                <a:cs typeface="Times New Roman"/>
              </a:rPr>
              <a:t>đó </a:t>
            </a:r>
            <a:r>
              <a:rPr sz="3200" b="1" dirty="0">
                <a:latin typeface="Times New Roman"/>
                <a:cs typeface="Times New Roman"/>
              </a:rPr>
              <a:t>gán </a:t>
            </a:r>
            <a:r>
              <a:rPr sz="3200" b="1" spc="-5" dirty="0">
                <a:latin typeface="Times New Roman"/>
                <a:cs typeface="Times New Roman"/>
              </a:rPr>
              <a:t>cho </a:t>
            </a:r>
            <a:r>
              <a:rPr sz="3200" b="1" spc="-10" dirty="0">
                <a:latin typeface="Times New Roman"/>
                <a:cs typeface="Times New Roman"/>
              </a:rPr>
              <a:t>ký </a:t>
            </a:r>
            <a:r>
              <a:rPr sz="3200" b="1" dirty="0">
                <a:latin typeface="Times New Roman"/>
                <a:cs typeface="Times New Roman"/>
              </a:rPr>
              <a:t>tự </a:t>
            </a:r>
            <a:r>
              <a:rPr sz="3200" b="1" spc="-5" dirty="0">
                <a:latin typeface="Times New Roman"/>
                <a:cs typeface="Times New Roman"/>
              </a:rPr>
              <a:t>tần suất cao mã ngắn </a:t>
            </a:r>
            <a:r>
              <a:rPr sz="3200" b="1" dirty="0">
                <a:latin typeface="Times New Roman"/>
                <a:cs typeface="Times New Roman"/>
              </a:rPr>
              <a:t>và  </a:t>
            </a:r>
            <a:r>
              <a:rPr sz="3200" b="1" spc="-5" dirty="0">
                <a:latin typeface="Times New Roman"/>
                <a:cs typeface="Times New Roman"/>
              </a:rPr>
              <a:t>ký </a:t>
            </a:r>
            <a:r>
              <a:rPr sz="3200" b="1" dirty="0">
                <a:latin typeface="Times New Roman"/>
                <a:cs typeface="Times New Roman"/>
              </a:rPr>
              <a:t>tự tần </a:t>
            </a:r>
            <a:r>
              <a:rPr sz="3200" b="1" spc="-5" dirty="0">
                <a:latin typeface="Times New Roman"/>
                <a:cs typeface="Times New Roman"/>
              </a:rPr>
              <a:t>suất ít </a:t>
            </a:r>
            <a:r>
              <a:rPr sz="3200" b="1" dirty="0">
                <a:latin typeface="Times New Roman"/>
                <a:cs typeface="Times New Roman"/>
              </a:rPr>
              <a:t>mã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dài</a:t>
            </a:r>
            <a:endParaRPr sz="3200">
              <a:latin typeface="Times New Roman"/>
              <a:cs typeface="Times New Roman"/>
            </a:endParaRPr>
          </a:p>
          <a:p>
            <a:pPr marL="469900" marR="6985" indent="-457200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699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Được phát </a:t>
            </a:r>
            <a:r>
              <a:rPr sz="3200" b="1" dirty="0">
                <a:latin typeface="Times New Roman"/>
                <a:cs typeface="Times New Roman"/>
              </a:rPr>
              <a:t>triển </a:t>
            </a:r>
            <a:r>
              <a:rPr sz="3200" b="1" spc="-5" dirty="0">
                <a:latin typeface="Times New Roman"/>
                <a:cs typeface="Times New Roman"/>
              </a:rPr>
              <a:t>để </a:t>
            </a:r>
            <a:r>
              <a:rPr sz="3200" b="1" dirty="0">
                <a:latin typeface="Times New Roman"/>
                <a:cs typeface="Times New Roman"/>
              </a:rPr>
              <a:t>mã </a:t>
            </a:r>
            <a:r>
              <a:rPr sz="3200" b="1" spc="-5" dirty="0">
                <a:latin typeface="Times New Roman"/>
                <a:cs typeface="Times New Roman"/>
              </a:rPr>
              <a:t>hóa chung </a:t>
            </a:r>
            <a:r>
              <a:rPr sz="3200" b="1" dirty="0">
                <a:latin typeface="Times New Roman"/>
                <a:cs typeface="Times New Roman"/>
              </a:rPr>
              <a:t>các </a:t>
            </a:r>
            <a:r>
              <a:rPr sz="3200" b="1" spc="-10" dirty="0">
                <a:latin typeface="Times New Roman"/>
                <a:cs typeface="Times New Roman"/>
              </a:rPr>
              <a:t>loại dữ  </a:t>
            </a:r>
            <a:r>
              <a:rPr sz="3200" b="1" dirty="0">
                <a:latin typeface="Times New Roman"/>
                <a:cs typeface="Times New Roman"/>
              </a:rPr>
              <a:t>liệu </a:t>
            </a:r>
            <a:r>
              <a:rPr sz="3200" b="1" spc="-5" dirty="0">
                <a:latin typeface="Times New Roman"/>
                <a:cs typeface="Times New Roman"/>
              </a:rPr>
              <a:t>khác nhau tuy nhiên </a:t>
            </a:r>
            <a:r>
              <a:rPr sz="3200" b="1" dirty="0">
                <a:latin typeface="Times New Roman"/>
                <a:cs typeface="Times New Roman"/>
              </a:rPr>
              <a:t>chỉ </a:t>
            </a:r>
            <a:r>
              <a:rPr sz="3200" b="1" spc="-5" dirty="0">
                <a:latin typeface="Times New Roman"/>
                <a:cs typeface="Times New Roman"/>
              </a:rPr>
              <a:t>một </a:t>
            </a:r>
            <a:r>
              <a:rPr sz="3200" b="1" dirty="0">
                <a:latin typeface="Times New Roman"/>
                <a:cs typeface="Times New Roman"/>
              </a:rPr>
              <a:t>số </a:t>
            </a:r>
            <a:r>
              <a:rPr sz="3200" b="1" spc="-5" dirty="0">
                <a:latin typeface="Times New Roman"/>
                <a:cs typeface="Times New Roman"/>
              </a:rPr>
              <a:t>loại </a:t>
            </a:r>
            <a:r>
              <a:rPr sz="3200" b="1" spc="-10" dirty="0">
                <a:latin typeface="Times New Roman"/>
                <a:cs typeface="Times New Roman"/>
              </a:rPr>
              <a:t>dữ  </a:t>
            </a:r>
            <a:r>
              <a:rPr sz="3200" b="1" dirty="0">
                <a:latin typeface="Times New Roman"/>
                <a:cs typeface="Times New Roman"/>
              </a:rPr>
              <a:t>liệu mới mang lại </a:t>
            </a:r>
            <a:r>
              <a:rPr sz="3200" b="1" spc="-5" dirty="0">
                <a:latin typeface="Times New Roman"/>
                <a:cs typeface="Times New Roman"/>
              </a:rPr>
              <a:t>hiệu quả </a:t>
            </a:r>
            <a:r>
              <a:rPr sz="3200" b="1" dirty="0">
                <a:latin typeface="Times New Roman"/>
                <a:cs typeface="Times New Roman"/>
              </a:rPr>
              <a:t>mong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muốn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740" y="856234"/>
            <a:ext cx="8302625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Việc </a:t>
            </a:r>
            <a:r>
              <a:rPr sz="3600" b="1" dirty="0">
                <a:latin typeface="Times New Roman"/>
                <a:cs typeface="Times New Roman"/>
              </a:rPr>
              <a:t>mã hóa này </a:t>
            </a:r>
            <a:r>
              <a:rPr sz="3600" b="1" spc="-5" dirty="0">
                <a:latin typeface="Times New Roman"/>
                <a:cs typeface="Times New Roman"/>
              </a:rPr>
              <a:t>giúp </a:t>
            </a:r>
            <a:r>
              <a:rPr sz="3600" b="1" dirty="0">
                <a:latin typeface="Times New Roman"/>
                <a:cs typeface="Times New Roman"/>
              </a:rPr>
              <a:t>giảm lượng dữ  </a:t>
            </a:r>
            <a:r>
              <a:rPr sz="3600" b="1" spc="-5" dirty="0">
                <a:latin typeface="Times New Roman"/>
                <a:cs typeface="Times New Roman"/>
              </a:rPr>
              <a:t>liệu </a:t>
            </a:r>
            <a:r>
              <a:rPr sz="3600" b="1" dirty="0">
                <a:latin typeface="Times New Roman"/>
                <a:cs typeface="Times New Roman"/>
              </a:rPr>
              <a:t>cho ký tự xuất </a:t>
            </a:r>
            <a:r>
              <a:rPr sz="3600" b="1" spc="-5" dirty="0">
                <a:latin typeface="Times New Roman"/>
                <a:cs typeface="Times New Roman"/>
              </a:rPr>
              <a:t>hiện nhiều hơn </a:t>
            </a:r>
            <a:r>
              <a:rPr sz="3600" b="1" dirty="0">
                <a:latin typeface="Times New Roman"/>
                <a:cs typeface="Times New Roman"/>
              </a:rPr>
              <a:t>và </a:t>
            </a:r>
            <a:r>
              <a:rPr sz="3600" b="1" spc="-5" dirty="0">
                <a:latin typeface="Times New Roman"/>
                <a:cs typeface="Times New Roman"/>
              </a:rPr>
              <a:t>có  </a:t>
            </a:r>
            <a:r>
              <a:rPr sz="3600" b="1" dirty="0">
                <a:latin typeface="Times New Roman"/>
                <a:cs typeface="Times New Roman"/>
              </a:rPr>
              <a:t>thể giảm lượng dữ </a:t>
            </a:r>
            <a:r>
              <a:rPr sz="3600" b="1" spc="-5" dirty="0">
                <a:latin typeface="Times New Roman"/>
                <a:cs typeface="Times New Roman"/>
              </a:rPr>
              <a:t>liệu </a:t>
            </a:r>
            <a:r>
              <a:rPr sz="3600" b="1" dirty="0">
                <a:latin typeface="Times New Roman"/>
                <a:cs typeface="Times New Roman"/>
              </a:rPr>
              <a:t>cần lưu</a:t>
            </a:r>
            <a:r>
              <a:rPr sz="3600" b="1" spc="-4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trữ</a:t>
            </a:r>
            <a:endParaRPr sz="3600">
              <a:latin typeface="Times New Roman"/>
              <a:cs typeface="Times New Roman"/>
            </a:endParaRPr>
          </a:p>
          <a:p>
            <a:pPr marL="355600" marR="6985" indent="-343535" algn="just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dirty="0">
                <a:latin typeface="Times New Roman"/>
                <a:cs typeface="Times New Roman"/>
              </a:rPr>
              <a:t>Tuy </a:t>
            </a:r>
            <a:r>
              <a:rPr sz="3600" b="1" spc="-5" dirty="0">
                <a:latin typeface="Times New Roman"/>
                <a:cs typeface="Times New Roman"/>
              </a:rPr>
              <a:t>nhiên </a:t>
            </a:r>
            <a:r>
              <a:rPr sz="3600" b="1" dirty="0">
                <a:latin typeface="Times New Roman"/>
                <a:cs typeface="Times New Roman"/>
              </a:rPr>
              <a:t>trong một số trường </a:t>
            </a:r>
            <a:r>
              <a:rPr sz="3600" b="1" spc="-5" dirty="0">
                <a:latin typeface="Times New Roman"/>
                <a:cs typeface="Times New Roman"/>
              </a:rPr>
              <a:t>hợp </a:t>
            </a:r>
            <a:r>
              <a:rPr sz="3600" b="1" dirty="0">
                <a:latin typeface="Times New Roman"/>
                <a:cs typeface="Times New Roman"/>
              </a:rPr>
              <a:t>mã  hóa theo cách này </a:t>
            </a:r>
            <a:r>
              <a:rPr sz="3600" b="1" spc="-5" dirty="0">
                <a:latin typeface="Times New Roman"/>
                <a:cs typeface="Times New Roman"/>
              </a:rPr>
              <a:t>có </a:t>
            </a:r>
            <a:r>
              <a:rPr sz="3600" b="1" dirty="0">
                <a:latin typeface="Times New Roman"/>
                <a:cs typeface="Times New Roman"/>
              </a:rPr>
              <a:t>thể gây </a:t>
            </a:r>
            <a:r>
              <a:rPr sz="3600" b="1" spc="-5" dirty="0">
                <a:latin typeface="Times New Roman"/>
                <a:cs typeface="Times New Roman"/>
              </a:rPr>
              <a:t>bất </a:t>
            </a:r>
            <a:r>
              <a:rPr sz="3600" b="1" dirty="0">
                <a:latin typeface="Times New Roman"/>
                <a:cs typeface="Times New Roman"/>
              </a:rPr>
              <a:t>lợi chứ  </a:t>
            </a:r>
            <a:r>
              <a:rPr sz="3600" b="1" spc="-5" dirty="0">
                <a:latin typeface="Times New Roman"/>
                <a:cs typeface="Times New Roman"/>
              </a:rPr>
              <a:t>không có </a:t>
            </a:r>
            <a:r>
              <a:rPr sz="3600" b="1" dirty="0">
                <a:latin typeface="Times New Roman"/>
                <a:cs typeface="Times New Roman"/>
              </a:rPr>
              <a:t>lợi </a:t>
            </a:r>
            <a:r>
              <a:rPr sz="3600" b="1" spc="-5" dirty="0">
                <a:latin typeface="Times New Roman"/>
                <a:cs typeface="Times New Roman"/>
              </a:rPr>
              <a:t>(khi </a:t>
            </a:r>
            <a:r>
              <a:rPr sz="3600" b="1" dirty="0">
                <a:latin typeface="Times New Roman"/>
                <a:cs typeface="Times New Roman"/>
              </a:rPr>
              <a:t>sự </a:t>
            </a:r>
            <a:r>
              <a:rPr sz="3600" b="1" spc="-5" dirty="0">
                <a:latin typeface="Times New Roman"/>
                <a:cs typeface="Times New Roman"/>
              </a:rPr>
              <a:t>khác biệt </a:t>
            </a:r>
            <a:r>
              <a:rPr sz="3600" b="1" dirty="0">
                <a:latin typeface="Times New Roman"/>
                <a:cs typeface="Times New Roman"/>
              </a:rPr>
              <a:t>về tần  </a:t>
            </a:r>
            <a:r>
              <a:rPr sz="3600" b="1" spc="-5" dirty="0">
                <a:latin typeface="Times New Roman"/>
                <a:cs typeface="Times New Roman"/>
              </a:rPr>
              <a:t>suất </a:t>
            </a:r>
            <a:r>
              <a:rPr sz="3600" b="1" dirty="0">
                <a:latin typeface="Times New Roman"/>
                <a:cs typeface="Times New Roman"/>
              </a:rPr>
              <a:t>không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nhiều)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1140" y="780034"/>
            <a:ext cx="8682355" cy="474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Các </a:t>
            </a:r>
            <a:r>
              <a:rPr sz="3600" b="1" dirty="0">
                <a:latin typeface="Times New Roman"/>
                <a:cs typeface="Times New Roman"/>
              </a:rPr>
              <a:t>mã Huffman </a:t>
            </a:r>
            <a:r>
              <a:rPr sz="3600" b="1" spc="-5" dirty="0">
                <a:latin typeface="Times New Roman"/>
                <a:cs typeface="Times New Roman"/>
              </a:rPr>
              <a:t>được </a:t>
            </a:r>
            <a:r>
              <a:rPr sz="3600" b="1" dirty="0">
                <a:latin typeface="Times New Roman"/>
                <a:cs typeface="Times New Roman"/>
              </a:rPr>
              <a:t>xây dựng từ </a:t>
            </a:r>
            <a:r>
              <a:rPr sz="3600" b="1" spc="-5" dirty="0">
                <a:latin typeface="Times New Roman"/>
                <a:cs typeface="Times New Roman"/>
              </a:rPr>
              <a:t>dưới  </a:t>
            </a:r>
            <a:r>
              <a:rPr sz="3600" b="1" dirty="0">
                <a:latin typeface="Times New Roman"/>
                <a:cs typeface="Times New Roman"/>
              </a:rPr>
              <a:t>lên trên, </a:t>
            </a:r>
            <a:r>
              <a:rPr sz="3600" b="1" spc="-5" dirty="0">
                <a:latin typeface="Times New Roman"/>
                <a:cs typeface="Times New Roman"/>
              </a:rPr>
              <a:t>bắt </a:t>
            </a:r>
            <a:r>
              <a:rPr sz="3600" b="1" spc="-10" dirty="0">
                <a:latin typeface="Times New Roman"/>
                <a:cs typeface="Times New Roman"/>
              </a:rPr>
              <a:t>đầu </a:t>
            </a:r>
            <a:r>
              <a:rPr sz="3600" b="1" dirty="0">
                <a:latin typeface="Times New Roman"/>
                <a:cs typeface="Times New Roman"/>
              </a:rPr>
              <a:t>với </a:t>
            </a:r>
            <a:r>
              <a:rPr sz="3600" b="1" spc="-5" dirty="0">
                <a:latin typeface="Times New Roman"/>
                <a:cs typeface="Times New Roman"/>
              </a:rPr>
              <a:t>các </a:t>
            </a:r>
            <a:r>
              <a:rPr sz="3600" b="1" dirty="0">
                <a:latin typeface="Times New Roman"/>
                <a:cs typeface="Times New Roman"/>
              </a:rPr>
              <a:t>nút </a:t>
            </a:r>
            <a:r>
              <a:rPr sz="3600" b="1" spc="-10" dirty="0">
                <a:latin typeface="Times New Roman"/>
                <a:cs typeface="Times New Roman"/>
              </a:rPr>
              <a:t>lá </a:t>
            </a:r>
            <a:r>
              <a:rPr sz="3600" b="1" dirty="0">
                <a:latin typeface="Times New Roman"/>
                <a:cs typeface="Times New Roman"/>
              </a:rPr>
              <a:t>của cây </a:t>
            </a:r>
            <a:r>
              <a:rPr sz="3600" b="1" spc="-5" dirty="0">
                <a:latin typeface="Times New Roman"/>
                <a:cs typeface="Times New Roman"/>
              </a:rPr>
              <a:t>và  </a:t>
            </a:r>
            <a:r>
              <a:rPr sz="3600" b="1" dirty="0">
                <a:latin typeface="Times New Roman"/>
                <a:cs typeface="Times New Roman"/>
              </a:rPr>
              <a:t>lặp lại </a:t>
            </a:r>
            <a:r>
              <a:rPr sz="3600" b="1" spc="-5" dirty="0">
                <a:latin typeface="Times New Roman"/>
                <a:cs typeface="Times New Roman"/>
              </a:rPr>
              <a:t>cho đến khi </a:t>
            </a:r>
            <a:r>
              <a:rPr sz="3600" b="1" dirty="0">
                <a:latin typeface="Times New Roman"/>
                <a:cs typeface="Times New Roman"/>
              </a:rPr>
              <a:t>gặp </a:t>
            </a:r>
            <a:r>
              <a:rPr sz="3600" b="1" spc="-5" dirty="0">
                <a:latin typeface="Times New Roman"/>
                <a:cs typeface="Times New Roman"/>
              </a:rPr>
              <a:t>nút</a:t>
            </a:r>
            <a:r>
              <a:rPr sz="3600" b="1" spc="-3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gốc</a:t>
            </a:r>
            <a:endParaRPr sz="3600">
              <a:latin typeface="Times New Roman"/>
              <a:cs typeface="Times New Roman"/>
            </a:endParaRPr>
          </a:p>
          <a:p>
            <a:pPr marL="376555" indent="-364490" algn="just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sz="3600" b="1" dirty="0">
                <a:latin typeface="Times New Roman"/>
                <a:cs typeface="Times New Roman"/>
              </a:rPr>
              <a:t>Để thực </a:t>
            </a:r>
            <a:r>
              <a:rPr sz="3600" b="1" spc="-5" dirty="0">
                <a:latin typeface="Times New Roman"/>
                <a:cs typeface="Times New Roman"/>
              </a:rPr>
              <a:t>hiện </a:t>
            </a:r>
            <a:r>
              <a:rPr sz="3600" b="1" dirty="0">
                <a:latin typeface="Times New Roman"/>
                <a:cs typeface="Times New Roman"/>
              </a:rPr>
              <a:t>mã hóa Huffman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thì:</a:t>
            </a:r>
            <a:endParaRPr sz="3600">
              <a:latin typeface="Times New Roman"/>
              <a:cs typeface="Times New Roman"/>
            </a:endParaRPr>
          </a:p>
          <a:p>
            <a:pPr marL="698500" marR="544195" lvl="1" indent="-343535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72072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Các ký hiệu được sắp </a:t>
            </a:r>
            <a:r>
              <a:rPr sz="3600" b="1" dirty="0">
                <a:latin typeface="Times New Roman"/>
                <a:cs typeface="Times New Roman"/>
              </a:rPr>
              <a:t>xếp </a:t>
            </a:r>
            <a:r>
              <a:rPr sz="3600" b="1" spc="-5" dirty="0">
                <a:latin typeface="Times New Roman"/>
                <a:cs typeface="Times New Roman"/>
              </a:rPr>
              <a:t>thành </a:t>
            </a:r>
            <a:r>
              <a:rPr sz="3600" b="1" dirty="0">
                <a:latin typeface="Times New Roman"/>
                <a:cs typeface="Times New Roman"/>
              </a:rPr>
              <a:t>1 </a:t>
            </a:r>
            <a:r>
              <a:rPr sz="3600" b="1" spc="-5" dirty="0">
                <a:latin typeface="Times New Roman"/>
                <a:cs typeface="Times New Roman"/>
              </a:rPr>
              <a:t>dãy  </a:t>
            </a:r>
            <a:r>
              <a:rPr sz="3600" b="1" dirty="0">
                <a:latin typeface="Times New Roman"/>
                <a:cs typeface="Times New Roman"/>
              </a:rPr>
              <a:t>các nút </a:t>
            </a:r>
            <a:r>
              <a:rPr sz="3600" b="1" spc="-10" dirty="0">
                <a:latin typeface="Times New Roman"/>
                <a:cs typeface="Times New Roman"/>
              </a:rPr>
              <a:t>lá </a:t>
            </a:r>
            <a:r>
              <a:rPr sz="3600" b="1" spc="-5" dirty="0">
                <a:latin typeface="Times New Roman"/>
                <a:cs typeface="Times New Roman"/>
              </a:rPr>
              <a:t>để tạo thành </a:t>
            </a:r>
            <a:r>
              <a:rPr sz="3600" b="1" dirty="0">
                <a:latin typeface="Times New Roman"/>
                <a:cs typeface="Times New Roman"/>
              </a:rPr>
              <a:t>cây nhị</a:t>
            </a:r>
            <a:r>
              <a:rPr sz="3600" b="1" spc="-6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phân.</a:t>
            </a:r>
            <a:endParaRPr sz="3600">
              <a:latin typeface="Times New Roman"/>
              <a:cs typeface="Times New Roman"/>
            </a:endParaRPr>
          </a:p>
          <a:p>
            <a:pPr marL="698500" marR="276860" lvl="1" indent="-343535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720725" algn="l"/>
              </a:tabLst>
            </a:pPr>
            <a:r>
              <a:rPr sz="3600" b="1" dirty="0">
                <a:latin typeface="Times New Roman"/>
                <a:cs typeface="Times New Roman"/>
              </a:rPr>
              <a:t>Mỗi </a:t>
            </a:r>
            <a:r>
              <a:rPr sz="3600" b="1" spc="-5" dirty="0">
                <a:latin typeface="Times New Roman"/>
                <a:cs typeface="Times New Roman"/>
              </a:rPr>
              <a:t>nút được </a:t>
            </a:r>
            <a:r>
              <a:rPr sz="3600" b="1" dirty="0">
                <a:latin typeface="Times New Roman"/>
                <a:cs typeface="Times New Roman"/>
              </a:rPr>
              <a:t>gán 1 </a:t>
            </a:r>
            <a:r>
              <a:rPr sz="3600" b="1" spc="-5" dirty="0">
                <a:latin typeface="Times New Roman"/>
                <a:cs typeface="Times New Roman"/>
              </a:rPr>
              <a:t>trọng số </a:t>
            </a:r>
            <a:r>
              <a:rPr sz="3600" b="1" dirty="0">
                <a:latin typeface="Times New Roman"/>
                <a:cs typeface="Times New Roman"/>
              </a:rPr>
              <a:t>là </a:t>
            </a:r>
            <a:r>
              <a:rPr sz="3600" b="1" spc="-5" dirty="0">
                <a:latin typeface="Times New Roman"/>
                <a:cs typeface="Times New Roman"/>
              </a:rPr>
              <a:t>tần suất  </a:t>
            </a:r>
            <a:r>
              <a:rPr sz="3600" b="1" dirty="0">
                <a:latin typeface="Times New Roman"/>
                <a:cs typeface="Times New Roman"/>
              </a:rPr>
              <a:t>xuất </a:t>
            </a:r>
            <a:r>
              <a:rPr sz="3600" b="1" spc="-5" dirty="0">
                <a:latin typeface="Times New Roman"/>
                <a:cs typeface="Times New Roman"/>
              </a:rPr>
              <a:t>hiện </a:t>
            </a:r>
            <a:r>
              <a:rPr sz="3600" b="1" dirty="0">
                <a:latin typeface="Times New Roman"/>
                <a:cs typeface="Times New Roman"/>
              </a:rPr>
              <a:t>của </a:t>
            </a:r>
            <a:r>
              <a:rPr sz="3600" b="1" spc="-5" dirty="0">
                <a:latin typeface="Times New Roman"/>
                <a:cs typeface="Times New Roman"/>
              </a:rPr>
              <a:t>ký </a:t>
            </a:r>
            <a:r>
              <a:rPr sz="3600" b="1" spc="-10" dirty="0">
                <a:latin typeface="Times New Roman"/>
                <a:cs typeface="Times New Roman"/>
              </a:rPr>
              <a:t>hiệu </a:t>
            </a:r>
            <a:r>
              <a:rPr sz="3600" b="1" spc="-5" dirty="0">
                <a:latin typeface="Times New Roman"/>
                <a:cs typeface="Times New Roman"/>
              </a:rPr>
              <a:t>tương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ứng.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8600" y="851495"/>
            <a:ext cx="57391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3000" b="1" dirty="0">
                <a:latin typeface="Times New Roman"/>
                <a:cs typeface="Times New Roman"/>
              </a:rPr>
              <a:t>Cách </a:t>
            </a:r>
            <a:r>
              <a:rPr sz="3000" b="1" spc="-5" dirty="0">
                <a:latin typeface="Times New Roman"/>
                <a:cs typeface="Times New Roman"/>
              </a:rPr>
              <a:t>xây dựng cây mã</a:t>
            </a:r>
            <a:r>
              <a:rPr sz="3000" b="1" spc="-4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Huffman.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371600"/>
            <a:ext cx="8340090" cy="533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70534" algn="l"/>
              </a:tabLst>
            </a:pPr>
            <a:r>
              <a:rPr sz="3000" spc="-5" dirty="0">
                <a:latin typeface="Times New Roman"/>
                <a:cs typeface="Times New Roman"/>
              </a:rPr>
              <a:t>Hai </a:t>
            </a:r>
            <a:r>
              <a:rPr sz="3000" dirty="0">
                <a:latin typeface="Times New Roman"/>
                <a:cs typeface="Times New Roman"/>
              </a:rPr>
              <a:t>nút chưa được xét có </a:t>
            </a:r>
            <a:r>
              <a:rPr sz="3000" spc="-5" dirty="0">
                <a:latin typeface="Times New Roman"/>
                <a:cs typeface="Times New Roman"/>
              </a:rPr>
              <a:t>trọng số </a:t>
            </a:r>
            <a:r>
              <a:rPr sz="3000" dirty="0">
                <a:latin typeface="Times New Roman"/>
                <a:cs typeface="Times New Roman"/>
              </a:rPr>
              <a:t>nhỏ nhất </a:t>
            </a:r>
            <a:r>
              <a:rPr sz="3000" spc="-5" dirty="0">
                <a:latin typeface="Times New Roman"/>
                <a:cs typeface="Times New Roman"/>
              </a:rPr>
              <a:t>sẽ  được </a:t>
            </a:r>
            <a:r>
              <a:rPr sz="3000" dirty="0">
                <a:latin typeface="Times New Roman"/>
                <a:cs typeface="Times New Roman"/>
              </a:rPr>
              <a:t>gắn vào 1 nút mới </a:t>
            </a:r>
            <a:r>
              <a:rPr sz="3000" spc="5" dirty="0">
                <a:latin typeface="Times New Roman"/>
                <a:cs typeface="Times New Roman"/>
              </a:rPr>
              <a:t>có </a:t>
            </a:r>
            <a:r>
              <a:rPr sz="3000" spc="-5" dirty="0">
                <a:latin typeface="Times New Roman"/>
                <a:cs typeface="Times New Roman"/>
              </a:rPr>
              <a:t>trọng </a:t>
            </a:r>
            <a:r>
              <a:rPr sz="3000" dirty="0">
                <a:latin typeface="Times New Roman"/>
                <a:cs typeface="Times New Roman"/>
              </a:rPr>
              <a:t>số bằng tổng  </a:t>
            </a:r>
            <a:r>
              <a:rPr sz="3000" spc="-5" dirty="0">
                <a:latin typeface="Times New Roman"/>
                <a:cs typeface="Times New Roman"/>
              </a:rPr>
              <a:t>trọng số </a:t>
            </a:r>
            <a:r>
              <a:rPr sz="3000" dirty="0">
                <a:latin typeface="Times New Roman"/>
                <a:cs typeface="Times New Roman"/>
              </a:rPr>
              <a:t>của 2 </a:t>
            </a:r>
            <a:r>
              <a:rPr sz="3000" spc="-5" dirty="0">
                <a:latin typeface="Times New Roman"/>
                <a:cs typeface="Times New Roman"/>
              </a:rPr>
              <a:t>nút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này.</a:t>
            </a:r>
            <a:endParaRPr sz="300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70534" algn="l"/>
              </a:tabLst>
            </a:pPr>
            <a:r>
              <a:rPr sz="3000" spc="-5" dirty="0">
                <a:latin typeface="Times New Roman"/>
                <a:cs typeface="Times New Roman"/>
              </a:rPr>
              <a:t>Nút mới </a:t>
            </a:r>
            <a:r>
              <a:rPr sz="3000" dirty="0">
                <a:latin typeface="Times New Roman"/>
                <a:cs typeface="Times New Roman"/>
              </a:rPr>
              <a:t>này </a:t>
            </a:r>
            <a:r>
              <a:rPr sz="3000" spc="-5" dirty="0">
                <a:latin typeface="Times New Roman"/>
                <a:cs typeface="Times New Roman"/>
              </a:rPr>
              <a:t>sẽ được </a:t>
            </a:r>
            <a:r>
              <a:rPr sz="3000" dirty="0">
                <a:latin typeface="Times New Roman"/>
                <a:cs typeface="Times New Roman"/>
              </a:rPr>
              <a:t>thêm vào danh sách các nút  chưa xét đến và loại bỏ 2 nút đã xét </a:t>
            </a:r>
            <a:r>
              <a:rPr sz="3000" spc="-5" dirty="0">
                <a:latin typeface="Times New Roman"/>
                <a:cs typeface="Times New Roman"/>
              </a:rPr>
              <a:t>trong </a:t>
            </a:r>
            <a:r>
              <a:rPr sz="3000" dirty="0">
                <a:latin typeface="Times New Roman"/>
                <a:cs typeface="Times New Roman"/>
              </a:rPr>
              <a:t>danh  </a:t>
            </a:r>
            <a:r>
              <a:rPr sz="3000" spc="-5" dirty="0">
                <a:latin typeface="Times New Roman"/>
                <a:cs typeface="Times New Roman"/>
              </a:rPr>
              <a:t>sách.</a:t>
            </a:r>
            <a:endParaRPr sz="3000">
              <a:latin typeface="Times New Roman"/>
              <a:cs typeface="Times New Roman"/>
            </a:endParaRPr>
          </a:p>
          <a:p>
            <a:pPr marL="469900" marR="6985" indent="-457834" algn="just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70534" algn="l"/>
              </a:tabLst>
            </a:pPr>
            <a:r>
              <a:rPr sz="3000" dirty="0">
                <a:latin typeface="Times New Roman"/>
                <a:cs typeface="Times New Roman"/>
              </a:rPr>
              <a:t>1 </a:t>
            </a:r>
            <a:r>
              <a:rPr sz="3000" spc="-5" dirty="0">
                <a:latin typeface="Times New Roman"/>
                <a:cs typeface="Times New Roman"/>
              </a:rPr>
              <a:t>trong </a:t>
            </a:r>
            <a:r>
              <a:rPr sz="3000" dirty="0">
                <a:latin typeface="Times New Roman"/>
                <a:cs typeface="Times New Roman"/>
              </a:rPr>
              <a:t>2 nút </a:t>
            </a:r>
            <a:r>
              <a:rPr sz="3000" spc="-5" dirty="0">
                <a:latin typeface="Times New Roman"/>
                <a:cs typeface="Times New Roman"/>
              </a:rPr>
              <a:t>được </a:t>
            </a:r>
            <a:r>
              <a:rPr sz="3000" dirty="0">
                <a:latin typeface="Times New Roman"/>
                <a:cs typeface="Times New Roman"/>
              </a:rPr>
              <a:t>gán </a:t>
            </a:r>
            <a:r>
              <a:rPr sz="3000" spc="-5" dirty="0">
                <a:latin typeface="Times New Roman"/>
                <a:cs typeface="Times New Roman"/>
              </a:rPr>
              <a:t>mã là </a:t>
            </a:r>
            <a:r>
              <a:rPr sz="3000" dirty="0">
                <a:latin typeface="Times New Roman"/>
                <a:cs typeface="Times New Roman"/>
              </a:rPr>
              <a:t>0(ví dụ </a:t>
            </a:r>
            <a:r>
              <a:rPr sz="3000" spc="-5" dirty="0">
                <a:latin typeface="Times New Roman"/>
                <a:cs typeface="Times New Roman"/>
              </a:rPr>
              <a:t>bên </a:t>
            </a:r>
            <a:r>
              <a:rPr sz="3000" dirty="0">
                <a:latin typeface="Times New Roman"/>
                <a:cs typeface="Times New Roman"/>
              </a:rPr>
              <a:t>trái), nút  còn lại </a:t>
            </a:r>
            <a:r>
              <a:rPr sz="3000" spc="-5" dirty="0">
                <a:latin typeface="Times New Roman"/>
                <a:cs typeface="Times New Roman"/>
              </a:rPr>
              <a:t>được </a:t>
            </a:r>
            <a:r>
              <a:rPr sz="3000" dirty="0">
                <a:latin typeface="Times New Roman"/>
                <a:cs typeface="Times New Roman"/>
              </a:rPr>
              <a:t>gán </a:t>
            </a:r>
            <a:r>
              <a:rPr sz="3000" spc="-5" dirty="0">
                <a:latin typeface="Times New Roman"/>
                <a:cs typeface="Times New Roman"/>
              </a:rPr>
              <a:t>mã là </a:t>
            </a:r>
            <a:r>
              <a:rPr sz="3000" dirty="0">
                <a:latin typeface="Times New Roman"/>
                <a:cs typeface="Times New Roman"/>
              </a:rPr>
              <a:t>1 (bên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phải).</a:t>
            </a:r>
            <a:endParaRPr sz="3000">
              <a:latin typeface="Times New Roman"/>
              <a:cs typeface="Times New Roman"/>
            </a:endParaRPr>
          </a:p>
          <a:p>
            <a:pPr marL="469900" marR="6985" indent="-457834" algn="just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70534" algn="l"/>
              </a:tabLst>
            </a:pPr>
            <a:r>
              <a:rPr sz="3000" dirty="0">
                <a:latin typeface="Times New Roman"/>
                <a:cs typeface="Times New Roman"/>
              </a:rPr>
              <a:t>Lặp lại các bước trên cho đến khi chỉ còn 1 nút  </a:t>
            </a:r>
            <a:r>
              <a:rPr sz="3000" spc="-5" dirty="0">
                <a:latin typeface="Times New Roman"/>
                <a:cs typeface="Times New Roman"/>
              </a:rPr>
              <a:t>trong </a:t>
            </a:r>
            <a:r>
              <a:rPr sz="3000" dirty="0">
                <a:latin typeface="Times New Roman"/>
                <a:cs typeface="Times New Roman"/>
              </a:rPr>
              <a:t>danh </a:t>
            </a:r>
            <a:r>
              <a:rPr sz="3000" spc="-5" dirty="0">
                <a:latin typeface="Times New Roman"/>
                <a:cs typeface="Times New Roman"/>
              </a:rPr>
              <a:t>sách. Nút </a:t>
            </a:r>
            <a:r>
              <a:rPr sz="3000" dirty="0">
                <a:latin typeface="Times New Roman"/>
                <a:cs typeface="Times New Roman"/>
              </a:rPr>
              <a:t>còn lại </a:t>
            </a:r>
            <a:r>
              <a:rPr sz="3000" spc="-5" dirty="0">
                <a:latin typeface="Times New Roman"/>
                <a:cs typeface="Times New Roman"/>
              </a:rPr>
              <a:t>được </a:t>
            </a:r>
            <a:r>
              <a:rPr sz="3000" dirty="0">
                <a:latin typeface="Times New Roman"/>
                <a:cs typeface="Times New Roman"/>
              </a:rPr>
              <a:t>xem là gốc của  cây </a:t>
            </a:r>
            <a:r>
              <a:rPr sz="3000" spc="-5" dirty="0">
                <a:latin typeface="Times New Roman"/>
                <a:cs typeface="Times New Roman"/>
              </a:rPr>
              <a:t>mã.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740" y="856234"/>
            <a:ext cx="8303259" cy="452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3535" algn="just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dirty="0">
                <a:latin typeface="Times New Roman"/>
                <a:cs typeface="Times New Roman"/>
              </a:rPr>
              <a:t>Ưu điểm của phương pháp </a:t>
            </a:r>
            <a:r>
              <a:rPr sz="3600" spc="-5" dirty="0">
                <a:latin typeface="Times New Roman"/>
                <a:cs typeface="Times New Roman"/>
              </a:rPr>
              <a:t>mã </a:t>
            </a:r>
            <a:r>
              <a:rPr sz="3600" dirty="0">
                <a:latin typeface="Times New Roman"/>
                <a:cs typeface="Times New Roman"/>
              </a:rPr>
              <a:t>hoá  Huffman </a:t>
            </a:r>
            <a:r>
              <a:rPr sz="3600" spc="-5" dirty="0">
                <a:latin typeface="Times New Roman"/>
                <a:cs typeface="Times New Roman"/>
              </a:rPr>
              <a:t>là </a:t>
            </a:r>
            <a:r>
              <a:rPr sz="3600" dirty="0">
                <a:latin typeface="Times New Roman"/>
                <a:cs typeface="Times New Roman"/>
              </a:rPr>
              <a:t>đạt được </a:t>
            </a:r>
            <a:r>
              <a:rPr sz="3600" spc="-5" dirty="0">
                <a:latin typeface="Times New Roman"/>
                <a:cs typeface="Times New Roman"/>
              </a:rPr>
              <a:t>hệ </a:t>
            </a:r>
            <a:r>
              <a:rPr sz="3600" dirty="0">
                <a:latin typeface="Times New Roman"/>
                <a:cs typeface="Times New Roman"/>
              </a:rPr>
              <a:t>số nén </a:t>
            </a:r>
            <a:r>
              <a:rPr sz="3600" spc="-5" dirty="0">
                <a:latin typeface="Times New Roman"/>
                <a:cs typeface="Times New Roman"/>
              </a:rPr>
              <a:t>cao </a:t>
            </a:r>
            <a:r>
              <a:rPr sz="3600" dirty="0">
                <a:latin typeface="Times New Roman"/>
                <a:cs typeface="Times New Roman"/>
              </a:rPr>
              <a:t>(Hệ số  nén tuỳ thuộc vào cấu trúc của </a:t>
            </a:r>
            <a:r>
              <a:rPr sz="3600" spc="-5" dirty="0">
                <a:latin typeface="Times New Roman"/>
                <a:cs typeface="Times New Roman"/>
              </a:rPr>
              <a:t>các </a:t>
            </a:r>
            <a:r>
              <a:rPr sz="3600" dirty="0">
                <a:latin typeface="Times New Roman"/>
                <a:cs typeface="Times New Roman"/>
              </a:rPr>
              <a:t>tập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tin).</a:t>
            </a:r>
            <a:endParaRPr sz="36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spc="-5" dirty="0">
                <a:latin typeface="Times New Roman"/>
                <a:cs typeface="Times New Roman"/>
              </a:rPr>
              <a:t>Nhược </a:t>
            </a:r>
            <a:r>
              <a:rPr sz="3600" dirty="0">
                <a:latin typeface="Times New Roman"/>
                <a:cs typeface="Times New Roman"/>
              </a:rPr>
              <a:t>điểm của phương pháp này </a:t>
            </a:r>
            <a:r>
              <a:rPr sz="3600" spc="-5" dirty="0">
                <a:latin typeface="Times New Roman"/>
                <a:cs typeface="Times New Roman"/>
              </a:rPr>
              <a:t>là </a:t>
            </a:r>
            <a:r>
              <a:rPr sz="3600" dirty="0">
                <a:latin typeface="Times New Roman"/>
                <a:cs typeface="Times New Roman"/>
              </a:rPr>
              <a:t>bên  nhận muốn giải </a:t>
            </a:r>
            <a:r>
              <a:rPr sz="3600" spc="-5" dirty="0">
                <a:latin typeface="Times New Roman"/>
                <a:cs typeface="Times New Roman"/>
              </a:rPr>
              <a:t>mã </a:t>
            </a:r>
            <a:r>
              <a:rPr sz="3600" dirty="0">
                <a:latin typeface="Times New Roman"/>
                <a:cs typeface="Times New Roman"/>
              </a:rPr>
              <a:t>được </a:t>
            </a:r>
            <a:r>
              <a:rPr sz="3600" spc="-5" dirty="0">
                <a:latin typeface="Times New Roman"/>
                <a:cs typeface="Times New Roman"/>
              </a:rPr>
              <a:t>thông </a:t>
            </a:r>
            <a:r>
              <a:rPr sz="3600" dirty="0">
                <a:latin typeface="Times New Roman"/>
                <a:cs typeface="Times New Roman"/>
              </a:rPr>
              <a:t>điệp thì  phải </a:t>
            </a:r>
            <a:r>
              <a:rPr sz="3600" spc="-5" dirty="0">
                <a:latin typeface="Times New Roman"/>
                <a:cs typeface="Times New Roman"/>
              </a:rPr>
              <a:t>có </a:t>
            </a:r>
            <a:r>
              <a:rPr sz="3600" dirty="0">
                <a:latin typeface="Times New Roman"/>
                <a:cs typeface="Times New Roman"/>
              </a:rPr>
              <a:t>một bảng </a:t>
            </a:r>
            <a:r>
              <a:rPr sz="3600" spc="-5" dirty="0">
                <a:latin typeface="Times New Roman"/>
                <a:cs typeface="Times New Roman"/>
              </a:rPr>
              <a:t>mã </a:t>
            </a:r>
            <a:r>
              <a:rPr sz="3600" dirty="0">
                <a:latin typeface="Times New Roman"/>
                <a:cs typeface="Times New Roman"/>
              </a:rPr>
              <a:t>giống như bảng mã ở  bên gửi, do </a:t>
            </a:r>
            <a:r>
              <a:rPr sz="3600" spc="-5" dirty="0">
                <a:latin typeface="Times New Roman"/>
                <a:cs typeface="Times New Roman"/>
              </a:rPr>
              <a:t>đó khi </a:t>
            </a:r>
            <a:r>
              <a:rPr sz="3600" dirty="0">
                <a:latin typeface="Times New Roman"/>
                <a:cs typeface="Times New Roman"/>
              </a:rPr>
              <a:t>nén các tập tin </a:t>
            </a:r>
            <a:r>
              <a:rPr sz="3600" spc="-5" dirty="0">
                <a:latin typeface="Times New Roman"/>
                <a:cs typeface="Times New Roman"/>
              </a:rPr>
              <a:t>bé hệ </a:t>
            </a:r>
            <a:r>
              <a:rPr sz="3600" dirty="0">
                <a:latin typeface="Times New Roman"/>
                <a:cs typeface="Times New Roman"/>
              </a:rPr>
              <a:t>số  nén không được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cao.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8739" y="608431"/>
            <a:ext cx="8836025" cy="53911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Phương pháp</a:t>
            </a:r>
            <a:r>
              <a:rPr sz="3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LZW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Được Abraham Lempel, </a:t>
            </a:r>
            <a:r>
              <a:rPr sz="3200" b="1" dirty="0">
                <a:latin typeface="Times New Roman"/>
                <a:cs typeface="Times New Roman"/>
              </a:rPr>
              <a:t>Jacob Ziv </a:t>
            </a:r>
            <a:r>
              <a:rPr sz="3200" b="1" spc="-5" dirty="0">
                <a:latin typeface="Times New Roman"/>
                <a:cs typeface="Times New Roman"/>
              </a:rPr>
              <a:t>phát triển  </a:t>
            </a:r>
            <a:r>
              <a:rPr sz="3200" b="1" dirty="0">
                <a:latin typeface="Times New Roman"/>
                <a:cs typeface="Times New Roman"/>
              </a:rPr>
              <a:t>trước </a:t>
            </a:r>
            <a:r>
              <a:rPr sz="3200" b="1" spc="-5" dirty="0">
                <a:latin typeface="Times New Roman"/>
                <a:cs typeface="Times New Roman"/>
              </a:rPr>
              <a:t>rồi được </a:t>
            </a:r>
            <a:r>
              <a:rPr sz="3200" b="1" dirty="0">
                <a:latin typeface="Times New Roman"/>
                <a:cs typeface="Times New Roman"/>
              </a:rPr>
              <a:t>Terry Welch </a:t>
            </a:r>
            <a:r>
              <a:rPr sz="3200" b="1" spc="-5" dirty="0">
                <a:latin typeface="Times New Roman"/>
                <a:cs typeface="Times New Roman"/>
              </a:rPr>
              <a:t>nâng </a:t>
            </a:r>
            <a:r>
              <a:rPr sz="3200" b="1" spc="5" dirty="0">
                <a:latin typeface="Times New Roman"/>
                <a:cs typeface="Times New Roman"/>
              </a:rPr>
              <a:t>cấp </a:t>
            </a:r>
            <a:r>
              <a:rPr sz="3200" b="1" spc="-5" dirty="0">
                <a:latin typeface="Times New Roman"/>
                <a:cs typeface="Times New Roman"/>
              </a:rPr>
              <a:t>(Lempel–  </a:t>
            </a:r>
            <a:r>
              <a:rPr sz="3200" b="1" dirty="0">
                <a:latin typeface="Times New Roman"/>
                <a:cs typeface="Times New Roman"/>
              </a:rPr>
              <a:t>Ziv–Welch)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Thuật toán này </a:t>
            </a:r>
            <a:r>
              <a:rPr sz="3200" b="1" dirty="0">
                <a:latin typeface="Times New Roman"/>
                <a:cs typeface="Times New Roman"/>
              </a:rPr>
              <a:t>là </a:t>
            </a:r>
            <a:r>
              <a:rPr sz="3200" b="1" spc="-5" dirty="0">
                <a:latin typeface="Times New Roman"/>
                <a:cs typeface="Times New Roman"/>
              </a:rPr>
              <a:t>thuật toán nén </a:t>
            </a:r>
            <a:r>
              <a:rPr sz="3200" b="1" dirty="0">
                <a:latin typeface="Times New Roman"/>
                <a:cs typeface="Times New Roman"/>
              </a:rPr>
              <a:t>từ </a:t>
            </a:r>
            <a:r>
              <a:rPr sz="3200" b="1" spc="-5" dirty="0">
                <a:latin typeface="Times New Roman"/>
                <a:cs typeface="Times New Roman"/>
              </a:rPr>
              <a:t>điển, dựa  </a:t>
            </a:r>
            <a:r>
              <a:rPr sz="3200" b="1" dirty="0">
                <a:latin typeface="Times New Roman"/>
                <a:cs typeface="Times New Roman"/>
              </a:rPr>
              <a:t>vào việc lập </a:t>
            </a:r>
            <a:r>
              <a:rPr sz="3200" b="1" spc="-5" dirty="0">
                <a:latin typeface="Times New Roman"/>
                <a:cs typeface="Times New Roman"/>
              </a:rPr>
              <a:t>một </a:t>
            </a:r>
            <a:r>
              <a:rPr sz="3200" b="1" dirty="0">
                <a:latin typeface="Times New Roman"/>
                <a:cs typeface="Times New Roman"/>
              </a:rPr>
              <a:t>từ </a:t>
            </a:r>
            <a:r>
              <a:rPr sz="3200" b="1" spc="-5" dirty="0">
                <a:latin typeface="Times New Roman"/>
                <a:cs typeface="Times New Roman"/>
              </a:rPr>
              <a:t>điển </a:t>
            </a:r>
            <a:r>
              <a:rPr sz="3200" b="1" spc="5" dirty="0">
                <a:latin typeface="Times New Roman"/>
                <a:cs typeface="Times New Roman"/>
              </a:rPr>
              <a:t>các </a:t>
            </a:r>
            <a:r>
              <a:rPr sz="3200" b="1" spc="-10" dirty="0">
                <a:latin typeface="Times New Roman"/>
                <a:cs typeface="Times New Roman"/>
              </a:rPr>
              <a:t>ký </a:t>
            </a:r>
            <a:r>
              <a:rPr sz="3200" b="1" dirty="0">
                <a:latin typeface="Times New Roman"/>
                <a:cs typeface="Times New Roman"/>
              </a:rPr>
              <a:t>tự có tần </a:t>
            </a:r>
            <a:r>
              <a:rPr sz="3200" b="1" spc="-5" dirty="0">
                <a:latin typeface="Times New Roman"/>
                <a:cs typeface="Times New Roman"/>
              </a:rPr>
              <a:t>suất  </a:t>
            </a:r>
            <a:r>
              <a:rPr sz="3200" b="1" spc="5" dirty="0">
                <a:latin typeface="Times New Roman"/>
                <a:cs typeface="Times New Roman"/>
              </a:rPr>
              <a:t>cao</a:t>
            </a:r>
            <a:endParaRPr sz="32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Điểm mạnh của kỹ thuật này </a:t>
            </a:r>
            <a:r>
              <a:rPr sz="3200" b="1" spc="-10" dirty="0">
                <a:latin typeface="Times New Roman"/>
                <a:cs typeface="Times New Roman"/>
              </a:rPr>
              <a:t>là </a:t>
            </a:r>
            <a:r>
              <a:rPr sz="3200" b="1" spc="-5" dirty="0">
                <a:latin typeface="Times New Roman"/>
                <a:cs typeface="Times New Roman"/>
              </a:rPr>
              <a:t>khả năng </a:t>
            </a:r>
            <a:r>
              <a:rPr sz="3200" b="1" dirty="0">
                <a:latin typeface="Times New Roman"/>
                <a:cs typeface="Times New Roman"/>
              </a:rPr>
              <a:t>tổ  chức từ </a:t>
            </a:r>
            <a:r>
              <a:rPr sz="3200" b="1" spc="-5" dirty="0">
                <a:latin typeface="Times New Roman"/>
                <a:cs typeface="Times New Roman"/>
              </a:rPr>
              <a:t>điển để đạt hiệu quả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cao</a:t>
            </a:r>
            <a:endParaRPr sz="32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Có</a:t>
            </a:r>
            <a:r>
              <a:rPr sz="3200" b="1" spc="34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thể</a:t>
            </a:r>
            <a:r>
              <a:rPr sz="3200" b="1" spc="35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được</a:t>
            </a:r>
            <a:r>
              <a:rPr sz="3200" b="1" spc="35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dùng</a:t>
            </a:r>
            <a:r>
              <a:rPr sz="3200" b="1" spc="33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để</a:t>
            </a:r>
            <a:r>
              <a:rPr sz="3200" b="1" spc="3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nén</a:t>
            </a:r>
            <a:r>
              <a:rPr sz="3200" b="1" spc="3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các</a:t>
            </a:r>
            <a:r>
              <a:rPr sz="3200" b="1" spc="3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loại</a:t>
            </a:r>
            <a:r>
              <a:rPr sz="3200" b="1" spc="33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file</a:t>
            </a:r>
            <a:r>
              <a:rPr sz="3200" b="1" spc="35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nhị</a:t>
            </a:r>
            <a:r>
              <a:rPr sz="3200" b="1" spc="32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phân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5972962"/>
            <a:ext cx="18446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Times New Roman"/>
                <a:cs typeface="Times New Roman"/>
              </a:rPr>
              <a:t>khác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nhau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740" y="856234"/>
            <a:ext cx="8303259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70534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Nén </a:t>
            </a:r>
            <a:r>
              <a:rPr sz="3600" b="1" dirty="0">
                <a:latin typeface="Times New Roman"/>
                <a:cs typeface="Times New Roman"/>
              </a:rPr>
              <a:t>dữ liệu </a:t>
            </a:r>
            <a:r>
              <a:rPr sz="3600" b="1" spc="-5" dirty="0">
                <a:latin typeface="Times New Roman"/>
                <a:cs typeface="Times New Roman"/>
              </a:rPr>
              <a:t>là nhằm </a:t>
            </a:r>
            <a:r>
              <a:rPr sz="3600" b="1" dirty="0">
                <a:latin typeface="Times New Roman"/>
                <a:cs typeface="Times New Roman"/>
              </a:rPr>
              <a:t>giảm </a:t>
            </a:r>
            <a:r>
              <a:rPr sz="3600" b="1" spc="-5" dirty="0">
                <a:latin typeface="Times New Roman"/>
                <a:cs typeface="Times New Roman"/>
              </a:rPr>
              <a:t>thông tin </a:t>
            </a:r>
            <a:r>
              <a:rPr sz="3600" b="1" dirty="0">
                <a:latin typeface="Times New Roman"/>
                <a:cs typeface="Times New Roman"/>
              </a:rPr>
              <a:t>“dư  thừa” trong dữ </a:t>
            </a:r>
            <a:r>
              <a:rPr sz="3600" b="1" spc="-5" dirty="0">
                <a:latin typeface="Times New Roman"/>
                <a:cs typeface="Times New Roman"/>
              </a:rPr>
              <a:t>liệu </a:t>
            </a:r>
            <a:r>
              <a:rPr sz="3600" b="1" dirty="0">
                <a:latin typeface="Times New Roman"/>
                <a:cs typeface="Times New Roman"/>
              </a:rPr>
              <a:t>gốc </a:t>
            </a:r>
            <a:r>
              <a:rPr sz="3600" b="1" spc="-5" dirty="0">
                <a:latin typeface="Times New Roman"/>
                <a:cs typeface="Times New Roman"/>
              </a:rPr>
              <a:t>nhằm </a:t>
            </a:r>
            <a:r>
              <a:rPr sz="3600" b="1" dirty="0">
                <a:latin typeface="Times New Roman"/>
                <a:cs typeface="Times New Roman"/>
              </a:rPr>
              <a:t>thu </a:t>
            </a:r>
            <a:r>
              <a:rPr sz="3600" b="1" spc="-5" dirty="0">
                <a:latin typeface="Times New Roman"/>
                <a:cs typeface="Times New Roman"/>
              </a:rPr>
              <a:t>được  </a:t>
            </a:r>
            <a:r>
              <a:rPr sz="3600" b="1" dirty="0">
                <a:latin typeface="Times New Roman"/>
                <a:cs typeface="Times New Roman"/>
              </a:rPr>
              <a:t>lượng </a:t>
            </a:r>
            <a:r>
              <a:rPr sz="3600" b="1" spc="-5" dirty="0">
                <a:latin typeface="Times New Roman"/>
                <a:cs typeface="Times New Roman"/>
              </a:rPr>
              <a:t>thông tin </a:t>
            </a:r>
            <a:r>
              <a:rPr sz="3600" b="1" dirty="0">
                <a:latin typeface="Times New Roman"/>
                <a:cs typeface="Times New Roman"/>
              </a:rPr>
              <a:t>nhỏ </a:t>
            </a:r>
            <a:r>
              <a:rPr sz="3600" b="1" spc="-5" dirty="0">
                <a:latin typeface="Times New Roman"/>
                <a:cs typeface="Times New Roman"/>
              </a:rPr>
              <a:t>hơn </a:t>
            </a:r>
            <a:r>
              <a:rPr sz="3600" b="1" dirty="0">
                <a:latin typeface="Times New Roman"/>
                <a:cs typeface="Times New Roman"/>
              </a:rPr>
              <a:t>dữ </a:t>
            </a:r>
            <a:r>
              <a:rPr sz="3600" b="1" spc="-5" dirty="0">
                <a:latin typeface="Times New Roman"/>
                <a:cs typeface="Times New Roman"/>
              </a:rPr>
              <a:t>liệu</a:t>
            </a:r>
            <a:r>
              <a:rPr sz="3600" b="1" spc="-5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gốc</a:t>
            </a:r>
            <a:endParaRPr sz="360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470534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Nhìn chung với </a:t>
            </a:r>
            <a:r>
              <a:rPr sz="3600" b="1" dirty="0">
                <a:latin typeface="Times New Roman"/>
                <a:cs typeface="Times New Roman"/>
              </a:rPr>
              <a:t>dữ </a:t>
            </a:r>
            <a:r>
              <a:rPr sz="3600" b="1" spc="-5" dirty="0">
                <a:latin typeface="Times New Roman"/>
                <a:cs typeface="Times New Roman"/>
              </a:rPr>
              <a:t>liệu </a:t>
            </a:r>
            <a:r>
              <a:rPr sz="3600" b="1" dirty="0">
                <a:latin typeface="Times New Roman"/>
                <a:cs typeface="Times New Roman"/>
              </a:rPr>
              <a:t>ảnh các thuật  toán </a:t>
            </a:r>
            <a:r>
              <a:rPr sz="3600" b="1" spc="-5" dirty="0">
                <a:latin typeface="Times New Roman"/>
                <a:cs typeface="Times New Roman"/>
              </a:rPr>
              <a:t>nén </a:t>
            </a:r>
            <a:r>
              <a:rPr sz="3600" b="1" dirty="0">
                <a:latin typeface="Times New Roman"/>
                <a:cs typeface="Times New Roman"/>
              </a:rPr>
              <a:t>ảnh </a:t>
            </a:r>
            <a:r>
              <a:rPr sz="3600" b="1" spc="-5" dirty="0">
                <a:latin typeface="Times New Roman"/>
                <a:cs typeface="Times New Roman"/>
              </a:rPr>
              <a:t>thường đặt hiệu </a:t>
            </a:r>
            <a:r>
              <a:rPr sz="3600" b="1" dirty="0">
                <a:latin typeface="Times New Roman"/>
                <a:cs typeface="Times New Roman"/>
              </a:rPr>
              <a:t>quả </a:t>
            </a:r>
            <a:r>
              <a:rPr sz="3600" b="1" spc="-5" dirty="0">
                <a:latin typeface="Times New Roman"/>
                <a:cs typeface="Times New Roman"/>
              </a:rPr>
              <a:t>10:1,  </a:t>
            </a:r>
            <a:r>
              <a:rPr sz="3600" b="1" dirty="0">
                <a:latin typeface="Times New Roman"/>
                <a:cs typeface="Times New Roman"/>
              </a:rPr>
              <a:t>một số </a:t>
            </a:r>
            <a:r>
              <a:rPr sz="3600" b="1" spc="-5" dirty="0">
                <a:latin typeface="Times New Roman"/>
                <a:cs typeface="Times New Roman"/>
              </a:rPr>
              <a:t>cho kết </a:t>
            </a:r>
            <a:r>
              <a:rPr sz="3600" b="1" dirty="0">
                <a:latin typeface="Times New Roman"/>
                <a:cs typeface="Times New Roman"/>
              </a:rPr>
              <a:t>quả cao </a:t>
            </a:r>
            <a:r>
              <a:rPr sz="3600" b="1" spc="-5" dirty="0">
                <a:latin typeface="Times New Roman"/>
                <a:cs typeface="Times New Roman"/>
              </a:rPr>
              <a:t>hơn (vd: </a:t>
            </a:r>
            <a:r>
              <a:rPr sz="3600" b="1" dirty="0">
                <a:latin typeface="Times New Roman"/>
                <a:cs typeface="Times New Roman"/>
              </a:rPr>
              <a:t>thuật  toán fratal cho tỉ số nén</a:t>
            </a:r>
            <a:r>
              <a:rPr sz="3600" b="1" spc="-5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30:1)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740" y="857757"/>
            <a:ext cx="8302625" cy="4220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6235" algn="l"/>
                <a:tab pos="2339975" algn="l"/>
              </a:tabLst>
            </a:pPr>
            <a:r>
              <a:rPr sz="3200" spc="-5" dirty="0">
                <a:latin typeface="Times New Roman"/>
                <a:cs typeface="Times New Roman"/>
              </a:rPr>
              <a:t>Một</a:t>
            </a:r>
            <a:r>
              <a:rPr sz="3200" spc="2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chuỗi	</a:t>
            </a:r>
            <a:r>
              <a:rPr sz="3200" spc="-5" dirty="0">
                <a:latin typeface="Times New Roman"/>
                <a:cs typeface="Times New Roman"/>
              </a:rPr>
              <a:t>ký tự </a:t>
            </a:r>
            <a:r>
              <a:rPr sz="3200" spc="5" dirty="0">
                <a:latin typeface="Times New Roman"/>
                <a:cs typeface="Times New Roman"/>
              </a:rPr>
              <a:t>cần </a:t>
            </a:r>
            <a:r>
              <a:rPr sz="3200" dirty="0">
                <a:latin typeface="Times New Roman"/>
                <a:cs typeface="Times New Roman"/>
              </a:rPr>
              <a:t>nén phải tuân thủ nguyên  tắc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sau:</a:t>
            </a:r>
            <a:endParaRPr sz="3200">
              <a:latin typeface="Times New Roman"/>
              <a:cs typeface="Times New Roman"/>
            </a:endParaRPr>
          </a:p>
          <a:p>
            <a:pPr marL="698500" marR="86995" lvl="1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699135" algn="l"/>
              </a:tabLst>
            </a:pPr>
            <a:r>
              <a:rPr sz="3200" spc="-5" dirty="0">
                <a:latin typeface="Times New Roman"/>
                <a:cs typeface="Times New Roman"/>
              </a:rPr>
              <a:t>Một </a:t>
            </a:r>
            <a:r>
              <a:rPr sz="3200" dirty="0">
                <a:latin typeface="Times New Roman"/>
                <a:cs typeface="Times New Roman"/>
              </a:rPr>
              <a:t>tập hợp từ hai kí tự trở lên gọi một xâu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kí  tự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698500" marR="385445" lvl="1" indent="-342900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699135" algn="l"/>
                <a:tab pos="6483985" algn="l"/>
              </a:tabLst>
            </a:pPr>
            <a:r>
              <a:rPr sz="3200" dirty="0">
                <a:latin typeface="Times New Roman"/>
                <a:cs typeface="Times New Roman"/>
              </a:rPr>
              <a:t>Nếu tìm thấy các xâu kí </a:t>
            </a:r>
            <a:r>
              <a:rPr sz="3200" spc="-5" dirty="0">
                <a:latin typeface="Times New Roman"/>
                <a:cs typeface="Times New Roman"/>
              </a:rPr>
              <a:t>tự</a:t>
            </a:r>
            <a:r>
              <a:rPr sz="3200" dirty="0">
                <a:latin typeface="Times New Roman"/>
                <a:cs typeface="Times New Roman"/>
              </a:rPr>
              <a:t> đã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gặp,	phải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nhớ  và gán </a:t>
            </a:r>
            <a:r>
              <a:rPr sz="3200" spc="5" dirty="0">
                <a:latin typeface="Times New Roman"/>
                <a:cs typeface="Times New Roman"/>
              </a:rPr>
              <a:t>cho </a:t>
            </a:r>
            <a:r>
              <a:rPr sz="3200" dirty="0">
                <a:latin typeface="Times New Roman"/>
                <a:cs typeface="Times New Roman"/>
              </a:rPr>
              <a:t>nó một dấu hiệu (token)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riêng.</a:t>
            </a:r>
            <a:endParaRPr sz="3200">
              <a:latin typeface="Times New Roman"/>
              <a:cs typeface="Times New Roman"/>
            </a:endParaRPr>
          </a:p>
          <a:p>
            <a:pPr marL="698500" marR="347345" lvl="1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699135" algn="l"/>
              </a:tabLst>
            </a:pPr>
            <a:r>
              <a:rPr sz="3200" spc="-5" dirty="0">
                <a:latin typeface="Times New Roman"/>
                <a:cs typeface="Times New Roman"/>
              </a:rPr>
              <a:t>Nếu </a:t>
            </a:r>
            <a:r>
              <a:rPr sz="3200" dirty="0">
                <a:latin typeface="Times New Roman"/>
                <a:cs typeface="Times New Roman"/>
              </a:rPr>
              <a:t>lần </a:t>
            </a:r>
            <a:r>
              <a:rPr sz="3200" spc="-5" dirty="0">
                <a:latin typeface="Times New Roman"/>
                <a:cs typeface="Times New Roman"/>
              </a:rPr>
              <a:t>sau </a:t>
            </a:r>
            <a:r>
              <a:rPr sz="3200" dirty="0">
                <a:latin typeface="Times New Roman"/>
                <a:cs typeface="Times New Roman"/>
              </a:rPr>
              <a:t>gặp lại </a:t>
            </a:r>
            <a:r>
              <a:rPr sz="3200" spc="5" dirty="0">
                <a:latin typeface="Times New Roman"/>
                <a:cs typeface="Times New Roman"/>
              </a:rPr>
              <a:t>xâu </a:t>
            </a:r>
            <a:r>
              <a:rPr sz="3200" dirty="0">
                <a:latin typeface="Times New Roman"/>
                <a:cs typeface="Times New Roman"/>
              </a:rPr>
              <a:t>kí tự đó, xâu kí tự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sẽ  </a:t>
            </a:r>
            <a:r>
              <a:rPr sz="3200" dirty="0">
                <a:latin typeface="Times New Roman"/>
                <a:cs typeface="Times New Roman"/>
              </a:rPr>
              <a:t>được thay thế bằng dấu hiệu của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nó.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9552" y="803879"/>
            <a:ext cx="8684895" cy="545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smtClean="0">
                <a:latin typeface="Times New Roman"/>
                <a:cs typeface="Times New Roman"/>
              </a:rPr>
              <a:t>Phần </a:t>
            </a:r>
            <a:r>
              <a:rPr sz="2800" spc="-5" dirty="0">
                <a:latin typeface="Times New Roman"/>
                <a:cs typeface="Times New Roman"/>
              </a:rPr>
              <a:t>quan </a:t>
            </a:r>
            <a:r>
              <a:rPr sz="2800" dirty="0">
                <a:latin typeface="Times New Roman"/>
                <a:cs typeface="Times New Roman"/>
              </a:rPr>
              <a:t>trọng </a:t>
            </a:r>
            <a:r>
              <a:rPr sz="2800" spc="-5" dirty="0">
                <a:latin typeface="Times New Roman"/>
                <a:cs typeface="Times New Roman"/>
              </a:rPr>
              <a:t>nhất của phương pháp nén này là phải  tạo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mảng rất lớn </a:t>
            </a:r>
            <a:r>
              <a:rPr sz="2800" dirty="0">
                <a:latin typeface="Times New Roman"/>
                <a:cs typeface="Times New Roman"/>
              </a:rPr>
              <a:t>dùng để </a:t>
            </a:r>
            <a:r>
              <a:rPr sz="2800" spc="-5" dirty="0">
                <a:latin typeface="Times New Roman"/>
                <a:cs typeface="Times New Roman"/>
              </a:rPr>
              <a:t>lưu giữ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xâu </a:t>
            </a:r>
            <a:r>
              <a:rPr sz="2800" dirty="0">
                <a:latin typeface="Times New Roman"/>
                <a:cs typeface="Times New Roman"/>
              </a:rPr>
              <a:t>kí </a:t>
            </a:r>
            <a:r>
              <a:rPr sz="2800" spc="-5" dirty="0">
                <a:latin typeface="Times New Roman"/>
                <a:cs typeface="Times New Roman"/>
              </a:rPr>
              <a:t>tự </a:t>
            </a:r>
            <a:r>
              <a:rPr sz="2800" dirty="0">
                <a:latin typeface="Times New Roman"/>
                <a:cs typeface="Times New Roman"/>
              </a:rPr>
              <a:t>đã  </a:t>
            </a:r>
            <a:r>
              <a:rPr sz="2800" spc="-5" dirty="0">
                <a:latin typeface="Times New Roman"/>
                <a:cs typeface="Times New Roman"/>
              </a:rPr>
              <a:t>gặp, </a:t>
            </a:r>
            <a:r>
              <a:rPr sz="2800" spc="-10" dirty="0">
                <a:latin typeface="Times New Roman"/>
                <a:cs typeface="Times New Roman"/>
              </a:rPr>
              <a:t>mảng </a:t>
            </a:r>
            <a:r>
              <a:rPr sz="2800" spc="-5" dirty="0">
                <a:latin typeface="Times New Roman"/>
                <a:cs typeface="Times New Roman"/>
              </a:rPr>
              <a:t>này được gọi là "Từ điển".</a:t>
            </a:r>
            <a:endParaRPr sz="28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Khi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byte </a:t>
            </a:r>
            <a:r>
              <a:rPr sz="2800" dirty="0">
                <a:latin typeface="Times New Roman"/>
                <a:cs typeface="Times New Roman"/>
              </a:rPr>
              <a:t>dữ </a:t>
            </a:r>
            <a:r>
              <a:rPr sz="2800" spc="-10" dirty="0">
                <a:latin typeface="Times New Roman"/>
                <a:cs typeface="Times New Roman"/>
              </a:rPr>
              <a:t>liệu cần </a:t>
            </a:r>
            <a:r>
              <a:rPr sz="2800" spc="-5" dirty="0">
                <a:latin typeface="Times New Roman"/>
                <a:cs typeface="Times New Roman"/>
              </a:rPr>
              <a:t>nén được đem đến, chúng liền  được giữ lại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dirty="0">
                <a:latin typeface="Times New Roman"/>
                <a:cs typeface="Times New Roman"/>
              </a:rPr>
              <a:t>bộ đệm </a:t>
            </a:r>
            <a:r>
              <a:rPr sz="2800" spc="-5" dirty="0">
                <a:latin typeface="Times New Roman"/>
                <a:cs typeface="Times New Roman"/>
              </a:rPr>
              <a:t>chứa (Accumulator) </a:t>
            </a:r>
            <a:r>
              <a:rPr sz="2800" dirty="0">
                <a:latin typeface="Times New Roman"/>
                <a:cs typeface="Times New Roman"/>
              </a:rPr>
              <a:t>và  </a:t>
            </a:r>
            <a:r>
              <a:rPr sz="2800" spc="-5" dirty="0">
                <a:latin typeface="Times New Roman"/>
                <a:cs typeface="Times New Roman"/>
              </a:rPr>
              <a:t>đem so sánh với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chuỗi đã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"từ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điển".</a:t>
            </a:r>
            <a:endParaRPr sz="28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Nếu </a:t>
            </a:r>
            <a:r>
              <a:rPr sz="2800" spc="-5" dirty="0">
                <a:latin typeface="Times New Roman"/>
                <a:cs typeface="Times New Roman"/>
              </a:rPr>
              <a:t>chuỗi </a:t>
            </a:r>
            <a:r>
              <a:rPr sz="2800" dirty="0">
                <a:latin typeface="Times New Roman"/>
                <a:cs typeface="Times New Roman"/>
              </a:rPr>
              <a:t>dữ </a:t>
            </a:r>
            <a:r>
              <a:rPr sz="2800" spc="-5" dirty="0">
                <a:latin typeface="Times New Roman"/>
                <a:cs typeface="Times New Roman"/>
              </a:rPr>
              <a:t>liệu </a:t>
            </a:r>
            <a:r>
              <a:rPr sz="2800" dirty="0">
                <a:latin typeface="Times New Roman"/>
                <a:cs typeface="Times New Roman"/>
              </a:rPr>
              <a:t>trong bộ </a:t>
            </a:r>
            <a:r>
              <a:rPr sz="2800" spc="-10" dirty="0">
                <a:latin typeface="Times New Roman"/>
                <a:cs typeface="Times New Roman"/>
              </a:rPr>
              <a:t>đệm </a:t>
            </a:r>
            <a:r>
              <a:rPr sz="2800" spc="-5" dirty="0">
                <a:latin typeface="Times New Roman"/>
                <a:cs typeface="Times New Roman"/>
              </a:rPr>
              <a:t>chứa </a:t>
            </a:r>
            <a:r>
              <a:rPr sz="2800" dirty="0">
                <a:latin typeface="Times New Roman"/>
                <a:cs typeface="Times New Roman"/>
              </a:rPr>
              <a:t>không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trong </a:t>
            </a:r>
            <a:r>
              <a:rPr sz="2800" spc="-10" dirty="0">
                <a:latin typeface="Times New Roman"/>
                <a:cs typeface="Times New Roman"/>
              </a:rPr>
              <a:t>"từ  </a:t>
            </a:r>
            <a:r>
              <a:rPr sz="2800" spc="-5" dirty="0">
                <a:latin typeface="Times New Roman"/>
                <a:cs typeface="Times New Roman"/>
              </a:rPr>
              <a:t>điển" thì </a:t>
            </a:r>
            <a:r>
              <a:rPr sz="2800" dirty="0">
                <a:latin typeface="Times New Roman"/>
                <a:cs typeface="Times New Roman"/>
              </a:rPr>
              <a:t>nó </a:t>
            </a:r>
            <a:r>
              <a:rPr sz="2800" spc="-5" dirty="0">
                <a:latin typeface="Times New Roman"/>
                <a:cs typeface="Times New Roman"/>
              </a:rPr>
              <a:t>được </a:t>
            </a:r>
            <a:r>
              <a:rPr sz="2800" dirty="0">
                <a:latin typeface="Times New Roman"/>
                <a:cs typeface="Times New Roman"/>
              </a:rPr>
              <a:t>bổ </a:t>
            </a:r>
            <a:r>
              <a:rPr sz="2800" spc="-5" dirty="0">
                <a:latin typeface="Times New Roman"/>
                <a:cs typeface="Times New Roman"/>
              </a:rPr>
              <a:t>sung </a:t>
            </a:r>
            <a:r>
              <a:rPr sz="2800" spc="-10" dirty="0">
                <a:latin typeface="Times New Roman"/>
                <a:cs typeface="Times New Roman"/>
              </a:rPr>
              <a:t>thêm </a:t>
            </a:r>
            <a:r>
              <a:rPr sz="2800" spc="-5" dirty="0">
                <a:latin typeface="Times New Roman"/>
                <a:cs typeface="Times New Roman"/>
              </a:rPr>
              <a:t>vào "từ điển"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5" dirty="0">
                <a:latin typeface="Times New Roman"/>
                <a:cs typeface="Times New Roman"/>
              </a:rPr>
              <a:t>chỉ số  của chuỗi ở </a:t>
            </a: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"từ điển" chính là dấu hiệu của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chuỗi.</a:t>
            </a:r>
            <a:endParaRPr sz="28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Nếu </a:t>
            </a:r>
            <a:r>
              <a:rPr sz="2800" spc="-5" dirty="0">
                <a:latin typeface="Times New Roman"/>
                <a:cs typeface="Times New Roman"/>
              </a:rPr>
              <a:t>chuỗi </a:t>
            </a:r>
            <a:r>
              <a:rPr sz="2800" dirty="0">
                <a:latin typeface="Times New Roman"/>
                <a:cs typeface="Times New Roman"/>
              </a:rPr>
              <a:t>trong bộ </a:t>
            </a:r>
            <a:r>
              <a:rPr sz="2800" spc="-5" dirty="0">
                <a:latin typeface="Times New Roman"/>
                <a:cs typeface="Times New Roman"/>
              </a:rPr>
              <a:t>đệm chứa </a:t>
            </a:r>
            <a:r>
              <a:rPr sz="2800" dirty="0">
                <a:latin typeface="Times New Roman"/>
                <a:cs typeface="Times New Roman"/>
              </a:rPr>
              <a:t>đã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trong "từ điển" thì  dấu hiệu của </a:t>
            </a:r>
            <a:r>
              <a:rPr sz="2800" dirty="0">
                <a:latin typeface="Times New Roman"/>
                <a:cs typeface="Times New Roman"/>
              </a:rPr>
              <a:t>chuỗi </a:t>
            </a:r>
            <a:r>
              <a:rPr sz="2800" spc="-5" dirty="0">
                <a:latin typeface="Times New Roman"/>
                <a:cs typeface="Times New Roman"/>
              </a:rPr>
              <a:t>được </a:t>
            </a:r>
            <a:r>
              <a:rPr sz="2800" dirty="0">
                <a:latin typeface="Times New Roman"/>
                <a:cs typeface="Times New Roman"/>
              </a:rPr>
              <a:t>đem </a:t>
            </a:r>
            <a:r>
              <a:rPr sz="2800" spc="5" dirty="0">
                <a:latin typeface="Times New Roman"/>
                <a:cs typeface="Times New Roman"/>
              </a:rPr>
              <a:t>ra </a:t>
            </a:r>
            <a:r>
              <a:rPr sz="2800" spc="-5" dirty="0">
                <a:latin typeface="Times New Roman"/>
                <a:cs typeface="Times New Roman"/>
              </a:rPr>
              <a:t>thay cho chuỗi ở </a:t>
            </a:r>
            <a:r>
              <a:rPr sz="2800" dirty="0">
                <a:latin typeface="Times New Roman"/>
                <a:cs typeface="Times New Roman"/>
              </a:rPr>
              <a:t>dòng </a:t>
            </a:r>
            <a:r>
              <a:rPr sz="2800" spc="-15" dirty="0">
                <a:latin typeface="Times New Roman"/>
                <a:cs typeface="Times New Roman"/>
              </a:rPr>
              <a:t>dữ  </a:t>
            </a:r>
            <a:r>
              <a:rPr sz="2800" spc="-5" dirty="0">
                <a:latin typeface="Times New Roman"/>
                <a:cs typeface="Times New Roman"/>
              </a:rPr>
              <a:t>liệu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34340" y="854710"/>
            <a:ext cx="8353425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0480" indent="-343535" algn="just">
              <a:lnSpc>
                <a:spcPct val="100000"/>
              </a:lnSpc>
              <a:spcBef>
                <a:spcPts val="95"/>
              </a:spcBef>
              <a:buSzPct val="97500"/>
              <a:buFont typeface="Wingdings"/>
              <a:buChar char=""/>
              <a:tabLst>
                <a:tab pos="442595" algn="l"/>
              </a:tabLst>
            </a:pPr>
            <a:r>
              <a:rPr sz="4000" spc="-10" dirty="0">
                <a:latin typeface="Times New Roman"/>
                <a:cs typeface="Times New Roman"/>
              </a:rPr>
              <a:t>Do </a:t>
            </a:r>
            <a:r>
              <a:rPr sz="4000" spc="-5" dirty="0">
                <a:latin typeface="Times New Roman"/>
                <a:cs typeface="Times New Roman"/>
              </a:rPr>
              <a:t>kích thước </a:t>
            </a:r>
            <a:r>
              <a:rPr sz="4000" dirty="0">
                <a:latin typeface="Times New Roman"/>
                <a:cs typeface="Times New Roman"/>
              </a:rPr>
              <a:t>bộ nhớ </a:t>
            </a:r>
            <a:r>
              <a:rPr sz="4000" spc="-5" dirty="0">
                <a:latin typeface="Times New Roman"/>
                <a:cs typeface="Times New Roman"/>
              </a:rPr>
              <a:t>không phải </a:t>
            </a:r>
            <a:r>
              <a:rPr sz="4000" dirty="0">
                <a:latin typeface="Times New Roman"/>
                <a:cs typeface="Times New Roman"/>
              </a:rPr>
              <a:t>vô  </a:t>
            </a:r>
            <a:r>
              <a:rPr sz="4000" spc="-5" dirty="0">
                <a:latin typeface="Times New Roman"/>
                <a:cs typeface="Times New Roman"/>
              </a:rPr>
              <a:t>hạn và để đảm bảo tốc độ tìm kiếm, </a:t>
            </a:r>
            <a:r>
              <a:rPr sz="4000" dirty="0">
                <a:latin typeface="Times New Roman"/>
                <a:cs typeface="Times New Roman"/>
              </a:rPr>
              <a:t>từ  </a:t>
            </a:r>
            <a:r>
              <a:rPr sz="4000" spc="-5" dirty="0">
                <a:latin typeface="Times New Roman"/>
                <a:cs typeface="Times New Roman"/>
              </a:rPr>
              <a:t>điển </a:t>
            </a:r>
            <a:r>
              <a:rPr sz="4000" spc="-10" dirty="0">
                <a:latin typeface="Times New Roman"/>
                <a:cs typeface="Times New Roman"/>
              </a:rPr>
              <a:t>chỉ </a:t>
            </a:r>
            <a:r>
              <a:rPr sz="4000" spc="-5" dirty="0">
                <a:latin typeface="Times New Roman"/>
                <a:cs typeface="Times New Roman"/>
              </a:rPr>
              <a:t>giới hạn 4096 ở phần </a:t>
            </a:r>
            <a:r>
              <a:rPr sz="4000" dirty="0">
                <a:latin typeface="Times New Roman"/>
                <a:cs typeface="Times New Roman"/>
              </a:rPr>
              <a:t>tử </a:t>
            </a:r>
            <a:r>
              <a:rPr sz="4000" spc="-5" dirty="0">
                <a:latin typeface="Times New Roman"/>
                <a:cs typeface="Times New Roman"/>
              </a:rPr>
              <a:t>dùng  để lưu lớn nhất là 4096 giá trị của các  </a:t>
            </a:r>
            <a:r>
              <a:rPr sz="4000" dirty="0">
                <a:latin typeface="Times New Roman"/>
                <a:cs typeface="Times New Roman"/>
              </a:rPr>
              <a:t>từ </a:t>
            </a:r>
            <a:r>
              <a:rPr sz="4000" spc="-5" dirty="0">
                <a:latin typeface="Times New Roman"/>
                <a:cs typeface="Times New Roman"/>
              </a:rPr>
              <a:t>mã. </a:t>
            </a:r>
            <a:r>
              <a:rPr sz="4000" spc="-10" dirty="0">
                <a:latin typeface="Times New Roman"/>
                <a:cs typeface="Times New Roman"/>
              </a:rPr>
              <a:t>Như </a:t>
            </a:r>
            <a:r>
              <a:rPr sz="4000" dirty="0">
                <a:latin typeface="Times New Roman"/>
                <a:cs typeface="Times New Roman"/>
              </a:rPr>
              <a:t>vậy độ </a:t>
            </a:r>
            <a:r>
              <a:rPr sz="4000" spc="-5" dirty="0">
                <a:latin typeface="Times New Roman"/>
                <a:cs typeface="Times New Roman"/>
              </a:rPr>
              <a:t>dài lớn nhất của </a:t>
            </a:r>
            <a:r>
              <a:rPr sz="4000" dirty="0">
                <a:latin typeface="Times New Roman"/>
                <a:cs typeface="Times New Roman"/>
              </a:rPr>
              <a:t>từ  </a:t>
            </a:r>
            <a:r>
              <a:rPr sz="4000" spc="-5" dirty="0">
                <a:latin typeface="Times New Roman"/>
                <a:cs typeface="Times New Roman"/>
              </a:rPr>
              <a:t>mã </a:t>
            </a:r>
            <a:r>
              <a:rPr sz="4000" dirty="0">
                <a:latin typeface="Times New Roman"/>
                <a:cs typeface="Times New Roman"/>
              </a:rPr>
              <a:t>là 12 bits </a:t>
            </a:r>
            <a:r>
              <a:rPr sz="4000" i="1" dirty="0">
                <a:latin typeface="Times New Roman"/>
                <a:cs typeface="Times New Roman"/>
              </a:rPr>
              <a:t>(4096 </a:t>
            </a:r>
            <a:r>
              <a:rPr sz="4000" i="1" spc="-5" dirty="0">
                <a:latin typeface="Times New Roman"/>
                <a:cs typeface="Times New Roman"/>
              </a:rPr>
              <a:t>=</a:t>
            </a:r>
            <a:r>
              <a:rPr sz="4000" i="1" spc="-25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2</a:t>
            </a:r>
            <a:r>
              <a:rPr sz="3975" i="1" baseline="25157" dirty="0">
                <a:latin typeface="Times New Roman"/>
                <a:cs typeface="Times New Roman"/>
              </a:rPr>
              <a:t>12</a:t>
            </a:r>
            <a:r>
              <a:rPr sz="4000" i="1" dirty="0">
                <a:latin typeface="Times New Roman"/>
                <a:cs typeface="Times New Roman"/>
              </a:rPr>
              <a:t>)</a:t>
            </a:r>
            <a:r>
              <a:rPr sz="4000" dirty="0">
                <a:latin typeface="Times New Roman"/>
                <a:cs typeface="Times New Roman"/>
              </a:rPr>
              <a:t>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740" y="856234"/>
            <a:ext cx="8303259" cy="408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3535" algn="just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LZW dựa </a:t>
            </a:r>
            <a:r>
              <a:rPr sz="3600" b="1" dirty="0">
                <a:latin typeface="Times New Roman"/>
                <a:cs typeface="Times New Roman"/>
              </a:rPr>
              <a:t>vào một từ </a:t>
            </a:r>
            <a:r>
              <a:rPr sz="3600" b="1" spc="-5" dirty="0">
                <a:latin typeface="Times New Roman"/>
                <a:cs typeface="Times New Roman"/>
              </a:rPr>
              <a:t>điển </a:t>
            </a:r>
            <a:r>
              <a:rPr sz="3600" b="1" dirty="0">
                <a:latin typeface="Times New Roman"/>
                <a:cs typeface="Times New Roman"/>
              </a:rPr>
              <a:t>lưu các mẫu  </a:t>
            </a:r>
            <a:r>
              <a:rPr sz="3600" b="1" spc="-5" dirty="0">
                <a:latin typeface="Times New Roman"/>
                <a:cs typeface="Times New Roman"/>
              </a:rPr>
              <a:t>có </a:t>
            </a:r>
            <a:r>
              <a:rPr sz="3600" b="1" dirty="0">
                <a:latin typeface="Times New Roman"/>
                <a:cs typeface="Times New Roman"/>
              </a:rPr>
              <a:t>tần </a:t>
            </a:r>
            <a:r>
              <a:rPr sz="3600" b="1" spc="-5" dirty="0">
                <a:latin typeface="Times New Roman"/>
                <a:cs typeface="Times New Roman"/>
              </a:rPr>
              <a:t>suất </a:t>
            </a:r>
            <a:r>
              <a:rPr sz="3600" b="1" dirty="0">
                <a:latin typeface="Times New Roman"/>
                <a:cs typeface="Times New Roman"/>
              </a:rPr>
              <a:t>cao trong</a:t>
            </a:r>
            <a:r>
              <a:rPr sz="3600" b="1" spc="-2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ảnh</a:t>
            </a:r>
            <a:endParaRPr sz="36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LZW sẽ luôn </a:t>
            </a:r>
            <a:r>
              <a:rPr sz="3600" b="1" dirty="0">
                <a:latin typeface="Times New Roman"/>
                <a:cs typeface="Times New Roman"/>
              </a:rPr>
              <a:t>cập </a:t>
            </a:r>
            <a:r>
              <a:rPr sz="3600" b="1" spc="-5" dirty="0">
                <a:latin typeface="Times New Roman"/>
                <a:cs typeface="Times New Roman"/>
              </a:rPr>
              <a:t>nhật </a:t>
            </a:r>
            <a:r>
              <a:rPr sz="3600" b="1" dirty="0">
                <a:latin typeface="Times New Roman"/>
                <a:cs typeface="Times New Roman"/>
              </a:rPr>
              <a:t>từ </a:t>
            </a:r>
            <a:r>
              <a:rPr sz="3600" b="1" spc="-5" dirty="0">
                <a:latin typeface="Times New Roman"/>
                <a:cs typeface="Times New Roman"/>
              </a:rPr>
              <a:t>điển </a:t>
            </a:r>
            <a:r>
              <a:rPr sz="3600" b="1" dirty="0">
                <a:latin typeface="Times New Roman"/>
                <a:cs typeface="Times New Roman"/>
              </a:rPr>
              <a:t>mỗi </a:t>
            </a:r>
            <a:r>
              <a:rPr sz="3600" b="1" spc="-5" dirty="0">
                <a:latin typeface="Times New Roman"/>
                <a:cs typeface="Times New Roman"/>
              </a:rPr>
              <a:t>khi  đọc </a:t>
            </a:r>
            <a:r>
              <a:rPr sz="3600" b="1" dirty="0">
                <a:latin typeface="Times New Roman"/>
                <a:cs typeface="Times New Roman"/>
              </a:rPr>
              <a:t>thêm </a:t>
            </a:r>
            <a:r>
              <a:rPr sz="3600" b="1" spc="-5" dirty="0">
                <a:latin typeface="Times New Roman"/>
                <a:cs typeface="Times New Roman"/>
              </a:rPr>
              <a:t>được </a:t>
            </a:r>
            <a:r>
              <a:rPr sz="3600" b="1" dirty="0">
                <a:latin typeface="Times New Roman"/>
                <a:cs typeface="Times New Roman"/>
              </a:rPr>
              <a:t>một </a:t>
            </a:r>
            <a:r>
              <a:rPr sz="3600" b="1" spc="-5" dirty="0">
                <a:latin typeface="Times New Roman"/>
                <a:cs typeface="Times New Roman"/>
              </a:rPr>
              <a:t>ký </a:t>
            </a:r>
            <a:r>
              <a:rPr sz="3600" b="1" dirty="0">
                <a:latin typeface="Times New Roman"/>
                <a:cs typeface="Times New Roman"/>
              </a:rPr>
              <a:t>tự</a:t>
            </a:r>
            <a:r>
              <a:rPr sz="3600" b="1" spc="-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mới</a:t>
            </a:r>
            <a:endParaRPr sz="36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Từ điển có </a:t>
            </a:r>
            <a:r>
              <a:rPr sz="3600" b="1" dirty="0">
                <a:latin typeface="Times New Roman"/>
                <a:cs typeface="Times New Roman"/>
              </a:rPr>
              <a:t>tối đa </a:t>
            </a:r>
            <a:r>
              <a:rPr sz="3600" b="1" spc="-5" dirty="0">
                <a:latin typeface="Times New Roman"/>
                <a:cs typeface="Times New Roman"/>
              </a:rPr>
              <a:t>4096 </a:t>
            </a:r>
            <a:r>
              <a:rPr sz="3600" b="1" dirty="0">
                <a:latin typeface="Times New Roman"/>
                <a:cs typeface="Times New Roman"/>
              </a:rPr>
              <a:t>từ vựng để </a:t>
            </a:r>
            <a:r>
              <a:rPr sz="3600" b="1" spc="-5" dirty="0">
                <a:latin typeface="Times New Roman"/>
                <a:cs typeface="Times New Roman"/>
              </a:rPr>
              <a:t>đảm  bảo hiệu </a:t>
            </a:r>
            <a:r>
              <a:rPr sz="3600" b="1" dirty="0">
                <a:latin typeface="Times New Roman"/>
                <a:cs typeface="Times New Roman"/>
              </a:rPr>
              <a:t>quả (độ </a:t>
            </a:r>
            <a:r>
              <a:rPr sz="3600" b="1" spc="-5" dirty="0">
                <a:latin typeface="Times New Roman"/>
                <a:cs typeface="Times New Roman"/>
              </a:rPr>
              <a:t>dài </a:t>
            </a:r>
            <a:r>
              <a:rPr sz="3600" b="1" dirty="0">
                <a:latin typeface="Times New Roman"/>
                <a:cs typeface="Times New Roman"/>
              </a:rPr>
              <a:t>lớn </a:t>
            </a:r>
            <a:r>
              <a:rPr sz="3600" b="1" spc="-5" dirty="0">
                <a:latin typeface="Times New Roman"/>
                <a:cs typeface="Times New Roman"/>
              </a:rPr>
              <a:t>nhất </a:t>
            </a:r>
            <a:r>
              <a:rPr sz="3600" b="1" dirty="0">
                <a:latin typeface="Times New Roman"/>
                <a:cs typeface="Times New Roman"/>
              </a:rPr>
              <a:t>của từ mã  </a:t>
            </a:r>
            <a:r>
              <a:rPr sz="3600" b="1" spc="-5" dirty="0">
                <a:latin typeface="Times New Roman"/>
                <a:cs typeface="Times New Roman"/>
              </a:rPr>
              <a:t>là 12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bit)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1140" y="761208"/>
            <a:ext cx="8295005" cy="50006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spc="5" dirty="0">
                <a:latin typeface="Times New Roman"/>
                <a:cs typeface="Times New Roman"/>
              </a:rPr>
              <a:t>256 </a:t>
            </a:r>
            <a:r>
              <a:rPr sz="3200" b="1" dirty="0">
                <a:latin typeface="Times New Roman"/>
                <a:cs typeface="Times New Roman"/>
              </a:rPr>
              <a:t>từ </a:t>
            </a:r>
            <a:r>
              <a:rPr sz="3200" b="1" spc="-5" dirty="0">
                <a:latin typeface="Times New Roman"/>
                <a:cs typeface="Times New Roman"/>
              </a:rPr>
              <a:t>đầu </a:t>
            </a:r>
            <a:r>
              <a:rPr sz="3200" b="1" dirty="0">
                <a:latin typeface="Times New Roman"/>
                <a:cs typeface="Times New Roman"/>
              </a:rPr>
              <a:t>(0...255) </a:t>
            </a:r>
            <a:r>
              <a:rPr sz="3200" b="1" spc="-5" dirty="0">
                <a:latin typeface="Times New Roman"/>
                <a:cs typeface="Times New Roman"/>
              </a:rPr>
              <a:t>là </a:t>
            </a:r>
            <a:r>
              <a:rPr sz="3200" b="1" dirty="0">
                <a:latin typeface="Times New Roman"/>
                <a:cs typeface="Times New Roman"/>
              </a:rPr>
              <a:t>mã của </a:t>
            </a:r>
            <a:r>
              <a:rPr sz="3200" b="1" spc="-5" dirty="0">
                <a:latin typeface="Times New Roman"/>
                <a:cs typeface="Times New Roman"/>
              </a:rPr>
              <a:t>ký </a:t>
            </a:r>
            <a:r>
              <a:rPr sz="3200" b="1" dirty="0">
                <a:latin typeface="Times New Roman"/>
                <a:cs typeface="Times New Roman"/>
              </a:rPr>
              <a:t>tự</a:t>
            </a:r>
            <a:r>
              <a:rPr sz="3200" b="1" spc="-1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ASCII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Từ 256 là mã </a:t>
            </a:r>
            <a:r>
              <a:rPr sz="3200" b="1" spc="-5" dirty="0">
                <a:latin typeface="Times New Roman"/>
                <a:cs typeface="Times New Roman"/>
              </a:rPr>
              <a:t>đặc biệt </a:t>
            </a:r>
            <a:r>
              <a:rPr sz="3200" b="1" dirty="0">
                <a:latin typeface="Times New Roman"/>
                <a:cs typeface="Times New Roman"/>
              </a:rPr>
              <a:t>(CC – Clear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Code)</a:t>
            </a:r>
            <a:endParaRPr sz="3200">
              <a:latin typeface="Times New Roman"/>
              <a:cs typeface="Times New Roman"/>
            </a:endParaRPr>
          </a:p>
          <a:p>
            <a:pPr marL="584200" marR="5080" lvl="1" indent="-11493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Để khắc </a:t>
            </a:r>
            <a:r>
              <a:rPr sz="3200" b="1" spc="-10" dirty="0">
                <a:latin typeface="Times New Roman"/>
                <a:cs typeface="Times New Roman"/>
              </a:rPr>
              <a:t>phục </a:t>
            </a:r>
            <a:r>
              <a:rPr sz="3200" b="1" spc="-5" dirty="0">
                <a:latin typeface="Times New Roman"/>
                <a:cs typeface="Times New Roman"/>
              </a:rPr>
              <a:t>trường hợp số mẫu lặp trong  </a:t>
            </a:r>
            <a:r>
              <a:rPr sz="3200" b="1" dirty="0">
                <a:latin typeface="Times New Roman"/>
                <a:cs typeface="Times New Roman"/>
              </a:rPr>
              <a:t>ảnh lớn </a:t>
            </a:r>
            <a:r>
              <a:rPr sz="3200" b="1" spc="-5" dirty="0">
                <a:latin typeface="Times New Roman"/>
                <a:cs typeface="Times New Roman"/>
              </a:rPr>
              <a:t>hơn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4096</a:t>
            </a:r>
            <a:endParaRPr sz="3200">
              <a:latin typeface="Times New Roman"/>
              <a:cs typeface="Times New Roman"/>
            </a:endParaRPr>
          </a:p>
          <a:p>
            <a:pPr marL="584200" marR="92075" lvl="1" indent="-11493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dirty="0">
                <a:latin typeface="Times New Roman"/>
                <a:cs typeface="Times New Roman"/>
              </a:rPr>
              <a:t>Mã xóa sẽ chỉ báo việc </a:t>
            </a:r>
            <a:r>
              <a:rPr sz="3200" b="1" spc="-5" dirty="0">
                <a:latin typeface="Times New Roman"/>
                <a:cs typeface="Times New Roman"/>
              </a:rPr>
              <a:t>kết thúc mã hóa</a:t>
            </a:r>
            <a:r>
              <a:rPr sz="3200" b="1" spc="-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với  </a:t>
            </a:r>
            <a:r>
              <a:rPr sz="3200" b="1" spc="-5" dirty="0">
                <a:latin typeface="Times New Roman"/>
                <a:cs typeface="Times New Roman"/>
              </a:rPr>
              <a:t>từ điển </a:t>
            </a:r>
            <a:r>
              <a:rPr sz="3200" b="1" dirty="0">
                <a:latin typeface="Times New Roman"/>
                <a:cs typeface="Times New Roman"/>
              </a:rPr>
              <a:t>cũ và </a:t>
            </a:r>
            <a:r>
              <a:rPr sz="3200" b="1" spc="-5" dirty="0">
                <a:latin typeface="Times New Roman"/>
                <a:cs typeface="Times New Roman"/>
              </a:rPr>
              <a:t>bắt đầu bộ </a:t>
            </a:r>
            <a:r>
              <a:rPr sz="3200" b="1" dirty="0">
                <a:latin typeface="Times New Roman"/>
                <a:cs typeface="Times New Roman"/>
              </a:rPr>
              <a:t>tự </a:t>
            </a:r>
            <a:r>
              <a:rPr sz="3200" b="1" spc="-5" dirty="0">
                <a:latin typeface="Times New Roman"/>
                <a:cs typeface="Times New Roman"/>
              </a:rPr>
              <a:t>điển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mới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Từ </a:t>
            </a:r>
            <a:r>
              <a:rPr sz="3200" b="1" spc="5" dirty="0">
                <a:latin typeface="Times New Roman"/>
                <a:cs typeface="Times New Roman"/>
              </a:rPr>
              <a:t>257 </a:t>
            </a:r>
            <a:r>
              <a:rPr sz="3200" b="1" spc="-5" dirty="0">
                <a:latin typeface="Times New Roman"/>
                <a:cs typeface="Times New Roman"/>
              </a:rPr>
              <a:t>là </a:t>
            </a:r>
            <a:r>
              <a:rPr sz="3200" b="1" dirty="0">
                <a:latin typeface="Times New Roman"/>
                <a:cs typeface="Times New Roman"/>
              </a:rPr>
              <a:t>mã (EOI – End Of</a:t>
            </a:r>
            <a:r>
              <a:rPr sz="3200" b="1" spc="-10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Information)</a:t>
            </a:r>
            <a:endParaRPr sz="3200">
              <a:latin typeface="Times New Roman"/>
              <a:cs typeface="Times New Roman"/>
            </a:endParaRPr>
          </a:p>
          <a:p>
            <a:pPr marL="584200" marR="374650" lvl="1" indent="-11493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dirty="0">
                <a:latin typeface="Times New Roman"/>
                <a:cs typeface="Times New Roman"/>
              </a:rPr>
              <a:t>Giúp </a:t>
            </a:r>
            <a:r>
              <a:rPr sz="3200" b="1" spc="-10" dirty="0">
                <a:latin typeface="Times New Roman"/>
                <a:cs typeface="Times New Roman"/>
              </a:rPr>
              <a:t>phân </a:t>
            </a:r>
            <a:r>
              <a:rPr sz="3200" b="1" dirty="0">
                <a:latin typeface="Times New Roman"/>
                <a:cs typeface="Times New Roman"/>
              </a:rPr>
              <a:t>chia </a:t>
            </a:r>
            <a:r>
              <a:rPr sz="3200" b="1" spc="-5" dirty="0">
                <a:latin typeface="Times New Roman"/>
                <a:cs typeface="Times New Roman"/>
              </a:rPr>
              <a:t>file thành nhiều </a:t>
            </a:r>
            <a:r>
              <a:rPr sz="3200" b="1" dirty="0">
                <a:latin typeface="Times New Roman"/>
                <a:cs typeface="Times New Roman"/>
              </a:rPr>
              <a:t>cụm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ảnh  </a:t>
            </a:r>
            <a:r>
              <a:rPr sz="3200" b="1" spc="-5" dirty="0">
                <a:latin typeface="Times New Roman"/>
                <a:cs typeface="Times New Roman"/>
              </a:rPr>
              <a:t>(file </a:t>
            </a:r>
            <a:r>
              <a:rPr sz="3200" b="1" dirty="0">
                <a:latin typeface="Times New Roman"/>
                <a:cs typeface="Times New Roman"/>
              </a:rPr>
              <a:t>ảnh </a:t>
            </a:r>
            <a:r>
              <a:rPr sz="3200" b="1" spc="-5" dirty="0">
                <a:latin typeface="Times New Roman"/>
                <a:cs typeface="Times New Roman"/>
              </a:rPr>
              <a:t>động </a:t>
            </a:r>
            <a:r>
              <a:rPr sz="3200" b="1" dirty="0">
                <a:latin typeface="Times New Roman"/>
                <a:cs typeface="Times New Roman"/>
              </a:rPr>
              <a:t>GIF có </a:t>
            </a:r>
            <a:r>
              <a:rPr sz="3200" b="1" spc="-5" dirty="0">
                <a:latin typeface="Times New Roman"/>
                <a:cs typeface="Times New Roman"/>
              </a:rPr>
              <a:t>nhiều </a:t>
            </a:r>
            <a:r>
              <a:rPr sz="3200" b="1" dirty="0">
                <a:latin typeface="Times New Roman"/>
                <a:cs typeface="Times New Roman"/>
              </a:rPr>
              <a:t>ảnh gộp</a:t>
            </a:r>
            <a:r>
              <a:rPr sz="3200" b="1" spc="-11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lại)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7340" y="857757"/>
            <a:ext cx="8455025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69900" algn="l"/>
              </a:tabLst>
            </a:pPr>
            <a:r>
              <a:rPr sz="3200" b="1" dirty="0">
                <a:latin typeface="Times New Roman"/>
                <a:cs typeface="Times New Roman"/>
              </a:rPr>
              <a:t>Còn lại </a:t>
            </a:r>
            <a:r>
              <a:rPr sz="3200" b="1" spc="-10" dirty="0">
                <a:latin typeface="Times New Roman"/>
                <a:cs typeface="Times New Roman"/>
              </a:rPr>
              <a:t>là </a:t>
            </a:r>
            <a:r>
              <a:rPr sz="3200" b="1" spc="-5" dirty="0">
                <a:latin typeface="Times New Roman"/>
                <a:cs typeface="Times New Roman"/>
              </a:rPr>
              <a:t>(258...4095) là </a:t>
            </a:r>
            <a:r>
              <a:rPr sz="3200" b="1" spc="5" dirty="0">
                <a:latin typeface="Times New Roman"/>
                <a:cs typeface="Times New Roman"/>
              </a:rPr>
              <a:t>các </a:t>
            </a:r>
            <a:r>
              <a:rPr sz="3200" b="1" dirty="0">
                <a:latin typeface="Times New Roman"/>
                <a:cs typeface="Times New Roman"/>
              </a:rPr>
              <a:t>mẫu lặp </a:t>
            </a:r>
            <a:r>
              <a:rPr sz="3200" b="1" spc="-10" dirty="0">
                <a:latin typeface="Times New Roman"/>
                <a:cs typeface="Times New Roman"/>
              </a:rPr>
              <a:t>lại </a:t>
            </a:r>
            <a:r>
              <a:rPr sz="3200" b="1" dirty="0">
                <a:latin typeface="Times New Roman"/>
                <a:cs typeface="Times New Roman"/>
              </a:rPr>
              <a:t>trong  ảnh.</a:t>
            </a:r>
            <a:endParaRPr sz="3200">
              <a:latin typeface="Times New Roman"/>
              <a:cs typeface="Times New Roman"/>
            </a:endParaRPr>
          </a:p>
          <a:p>
            <a:pPr marL="584200" marR="433070" lvl="1" indent="-11493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dirty="0">
                <a:latin typeface="Times New Roman"/>
                <a:cs typeface="Times New Roman"/>
              </a:rPr>
              <a:t>512 </a:t>
            </a:r>
            <a:r>
              <a:rPr sz="3200" b="1" spc="-5" dirty="0">
                <a:latin typeface="Times New Roman"/>
                <a:cs typeface="Times New Roman"/>
              </a:rPr>
              <a:t>phần tử đầu tiên được biểu diễn bởi </a:t>
            </a:r>
            <a:r>
              <a:rPr sz="3200" b="1" dirty="0">
                <a:latin typeface="Times New Roman"/>
                <a:cs typeface="Times New Roman"/>
              </a:rPr>
              <a:t>9  bit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dirty="0">
                <a:latin typeface="Times New Roman"/>
                <a:cs typeface="Times New Roman"/>
              </a:rPr>
              <a:t>512 đến 1023 </a:t>
            </a:r>
            <a:r>
              <a:rPr sz="3200" b="1" spc="-5" dirty="0">
                <a:latin typeface="Times New Roman"/>
                <a:cs typeface="Times New Roman"/>
              </a:rPr>
              <a:t>biểu diễn bởi </a:t>
            </a:r>
            <a:r>
              <a:rPr sz="3200" b="1" dirty="0">
                <a:latin typeface="Times New Roman"/>
                <a:cs typeface="Times New Roman"/>
              </a:rPr>
              <a:t>10</a:t>
            </a:r>
            <a:r>
              <a:rPr sz="3200" b="1" spc="-114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bit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dirty="0">
                <a:latin typeface="Times New Roman"/>
                <a:cs typeface="Times New Roman"/>
              </a:rPr>
              <a:t>1024 </a:t>
            </a:r>
            <a:r>
              <a:rPr sz="3200" b="1" spc="-5" dirty="0">
                <a:latin typeface="Times New Roman"/>
                <a:cs typeface="Times New Roman"/>
              </a:rPr>
              <a:t>đến </a:t>
            </a:r>
            <a:r>
              <a:rPr sz="3200" b="1" dirty="0">
                <a:latin typeface="Times New Roman"/>
                <a:cs typeface="Times New Roman"/>
              </a:rPr>
              <a:t>2047 </a:t>
            </a:r>
            <a:r>
              <a:rPr sz="3200" b="1" spc="-5" dirty="0">
                <a:latin typeface="Times New Roman"/>
                <a:cs typeface="Times New Roman"/>
              </a:rPr>
              <a:t>biểu diễn bởi </a:t>
            </a:r>
            <a:r>
              <a:rPr sz="3200" b="1" dirty="0">
                <a:latin typeface="Times New Roman"/>
                <a:cs typeface="Times New Roman"/>
              </a:rPr>
              <a:t>11</a:t>
            </a:r>
            <a:r>
              <a:rPr sz="3200" b="1" spc="-1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bit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dirty="0">
                <a:latin typeface="Times New Roman"/>
                <a:cs typeface="Times New Roman"/>
              </a:rPr>
              <a:t>2048 </a:t>
            </a:r>
            <a:r>
              <a:rPr sz="3200" b="1" spc="-5" dirty="0">
                <a:latin typeface="Times New Roman"/>
                <a:cs typeface="Times New Roman"/>
              </a:rPr>
              <a:t>đến </a:t>
            </a:r>
            <a:r>
              <a:rPr sz="3200" b="1" dirty="0">
                <a:latin typeface="Times New Roman"/>
                <a:cs typeface="Times New Roman"/>
              </a:rPr>
              <a:t>4095 </a:t>
            </a:r>
            <a:r>
              <a:rPr sz="3200" b="1" spc="-5" dirty="0">
                <a:latin typeface="Times New Roman"/>
                <a:cs typeface="Times New Roman"/>
              </a:rPr>
              <a:t>biểu diễn bởi </a:t>
            </a:r>
            <a:r>
              <a:rPr sz="3200" b="1" dirty="0">
                <a:latin typeface="Times New Roman"/>
                <a:cs typeface="Times New Roman"/>
              </a:rPr>
              <a:t>12</a:t>
            </a:r>
            <a:r>
              <a:rPr sz="3200" b="1" spc="-1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bit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762000"/>
            <a:ext cx="8529955" cy="5111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tabLst>
                <a:tab pos="355600" algn="l"/>
              </a:tabLst>
            </a:pPr>
            <a:r>
              <a:rPr sz="2800" b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Phương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pháp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LZW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(giải</a:t>
            </a:r>
            <a:r>
              <a:rPr sz="28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nén)</a:t>
            </a:r>
            <a:endParaRPr sz="28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Kỹ </a:t>
            </a:r>
            <a:r>
              <a:rPr sz="2800" b="1" spc="-5" dirty="0">
                <a:latin typeface="Times New Roman"/>
                <a:cs typeface="Times New Roman"/>
              </a:rPr>
              <a:t>thuật giải nén </a:t>
            </a:r>
            <a:r>
              <a:rPr sz="2800" b="1" dirty="0">
                <a:latin typeface="Times New Roman"/>
                <a:cs typeface="Times New Roman"/>
              </a:rPr>
              <a:t>gần như </a:t>
            </a:r>
            <a:r>
              <a:rPr sz="2800" b="1" spc="-5" dirty="0">
                <a:latin typeface="Times New Roman"/>
                <a:cs typeface="Times New Roman"/>
              </a:rPr>
              <a:t>ngược </a:t>
            </a:r>
            <a:r>
              <a:rPr sz="2800" b="1" dirty="0">
                <a:latin typeface="Times New Roman"/>
                <a:cs typeface="Times New Roman"/>
              </a:rPr>
              <a:t>lại </a:t>
            </a:r>
            <a:r>
              <a:rPr sz="2800" b="1" spc="-5" dirty="0">
                <a:latin typeface="Times New Roman"/>
                <a:cs typeface="Times New Roman"/>
              </a:rPr>
              <a:t>của </a:t>
            </a:r>
            <a:r>
              <a:rPr sz="2800" b="1" spc="-15" dirty="0">
                <a:latin typeface="Times New Roman"/>
                <a:cs typeface="Times New Roman"/>
              </a:rPr>
              <a:t>kỹ </a:t>
            </a:r>
            <a:r>
              <a:rPr sz="2800" b="1" spc="-5" dirty="0">
                <a:latin typeface="Times New Roman"/>
                <a:cs typeface="Times New Roman"/>
              </a:rPr>
              <a:t>thuật</a:t>
            </a:r>
            <a:r>
              <a:rPr sz="2800" b="1" spc="10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nén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Một vấn đề lớn với </a:t>
            </a:r>
            <a:r>
              <a:rPr sz="2800" b="1" spc="-10" dirty="0">
                <a:latin typeface="Times New Roman"/>
                <a:cs typeface="Times New Roman"/>
              </a:rPr>
              <a:t>LZW </a:t>
            </a:r>
            <a:r>
              <a:rPr sz="2800" b="1" spc="-5" dirty="0">
                <a:latin typeface="Times New Roman"/>
                <a:cs typeface="Times New Roman"/>
              </a:rPr>
              <a:t>là nếu sử dụng mã </a:t>
            </a:r>
            <a:r>
              <a:rPr sz="2800" b="1" dirty="0">
                <a:latin typeface="Times New Roman"/>
                <a:cs typeface="Times New Roman"/>
              </a:rPr>
              <a:t>thay </a:t>
            </a:r>
            <a:r>
              <a:rPr sz="2800" b="1" spc="-5" dirty="0">
                <a:latin typeface="Times New Roman"/>
                <a:cs typeface="Times New Roman"/>
              </a:rPr>
              <a:t>đổi  chiều </a:t>
            </a:r>
            <a:r>
              <a:rPr sz="2800" b="1" dirty="0">
                <a:latin typeface="Times New Roman"/>
                <a:cs typeface="Times New Roman"/>
              </a:rPr>
              <a:t>dài </a:t>
            </a:r>
            <a:r>
              <a:rPr sz="2800" b="1" spc="-5" dirty="0">
                <a:latin typeface="Times New Roman"/>
                <a:cs typeface="Times New Roman"/>
              </a:rPr>
              <a:t>thì </a:t>
            </a:r>
            <a:r>
              <a:rPr sz="2800" b="1" dirty="0">
                <a:latin typeface="Times New Roman"/>
                <a:cs typeface="Times New Roman"/>
              </a:rPr>
              <a:t>hệ thống </a:t>
            </a:r>
            <a:r>
              <a:rPr sz="2800" b="1" spc="-5" dirty="0">
                <a:latin typeface="Times New Roman"/>
                <a:cs typeface="Times New Roman"/>
              </a:rPr>
              <a:t>mã </a:t>
            </a:r>
            <a:r>
              <a:rPr sz="2800" b="1" dirty="0">
                <a:latin typeface="Times New Roman"/>
                <a:cs typeface="Times New Roman"/>
              </a:rPr>
              <a:t>hóa và hệ thống </a:t>
            </a:r>
            <a:r>
              <a:rPr sz="2800" b="1" spc="-5" dirty="0">
                <a:latin typeface="Times New Roman"/>
                <a:cs typeface="Times New Roman"/>
              </a:rPr>
              <a:t>giải </a:t>
            </a:r>
            <a:r>
              <a:rPr sz="2800" b="1" spc="-10" dirty="0">
                <a:latin typeface="Times New Roman"/>
                <a:cs typeface="Times New Roman"/>
              </a:rPr>
              <a:t>mã  </a:t>
            </a:r>
            <a:r>
              <a:rPr sz="2800" b="1" dirty="0">
                <a:latin typeface="Times New Roman"/>
                <a:cs typeface="Times New Roman"/>
              </a:rPr>
              <a:t>phải </a:t>
            </a:r>
            <a:r>
              <a:rPr sz="2800" b="1" spc="-5" dirty="0">
                <a:latin typeface="Times New Roman"/>
                <a:cs typeface="Times New Roman"/>
              </a:rPr>
              <a:t>biêt </a:t>
            </a:r>
            <a:r>
              <a:rPr sz="2800" b="1" spc="-10" dirty="0">
                <a:latin typeface="Times New Roman"/>
                <a:cs typeface="Times New Roman"/>
              </a:rPr>
              <a:t>được điểm mã </a:t>
            </a:r>
            <a:r>
              <a:rPr sz="2800" b="1" dirty="0">
                <a:latin typeface="Times New Roman"/>
                <a:cs typeface="Times New Roman"/>
              </a:rPr>
              <a:t>thay đổi </a:t>
            </a:r>
            <a:r>
              <a:rPr sz="2800" b="1" spc="-5" dirty="0">
                <a:latin typeface="Times New Roman"/>
                <a:cs typeface="Times New Roman"/>
              </a:rPr>
              <a:t>chiều</a:t>
            </a:r>
            <a:r>
              <a:rPr sz="2800" b="1" spc="6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dài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Thông thường chiều dài mã được </a:t>
            </a:r>
            <a:r>
              <a:rPr sz="2800" b="1" dirty="0">
                <a:latin typeface="Times New Roman"/>
                <a:cs typeface="Times New Roman"/>
              </a:rPr>
              <a:t>thay </a:t>
            </a:r>
            <a:r>
              <a:rPr sz="2800" b="1" spc="-5" dirty="0">
                <a:latin typeface="Times New Roman"/>
                <a:cs typeface="Times New Roman"/>
              </a:rPr>
              <a:t>đổi khi w+k  </a:t>
            </a:r>
            <a:r>
              <a:rPr sz="2800" b="1" spc="-10" dirty="0">
                <a:latin typeface="Times New Roman"/>
                <a:cs typeface="Times New Roman"/>
              </a:rPr>
              <a:t>được </a:t>
            </a:r>
            <a:r>
              <a:rPr sz="2800" b="1" spc="-5" dirty="0">
                <a:latin typeface="Times New Roman"/>
                <a:cs typeface="Times New Roman"/>
              </a:rPr>
              <a:t>thêm </a:t>
            </a:r>
            <a:r>
              <a:rPr sz="2800" b="1" dirty="0">
                <a:latin typeface="Times New Roman"/>
                <a:cs typeface="Times New Roman"/>
              </a:rPr>
              <a:t>vào </a:t>
            </a:r>
            <a:r>
              <a:rPr sz="2800" b="1" spc="-5" dirty="0">
                <a:latin typeface="Times New Roman"/>
                <a:cs typeface="Times New Roman"/>
              </a:rPr>
              <a:t>từ </a:t>
            </a:r>
            <a:r>
              <a:rPr sz="2800" b="1" spc="-10" dirty="0">
                <a:latin typeface="Times New Roman"/>
                <a:cs typeface="Times New Roman"/>
              </a:rPr>
              <a:t>điển </a:t>
            </a:r>
            <a:r>
              <a:rPr sz="2800" b="1" spc="-5" dirty="0">
                <a:latin typeface="Times New Roman"/>
                <a:cs typeface="Times New Roman"/>
              </a:rPr>
              <a:t>với </a:t>
            </a:r>
            <a:r>
              <a:rPr sz="2800" b="1" spc="-10" dirty="0">
                <a:latin typeface="Times New Roman"/>
                <a:cs typeface="Times New Roman"/>
              </a:rPr>
              <a:t>mã </a:t>
            </a:r>
            <a:r>
              <a:rPr sz="2800" b="1" dirty="0">
                <a:latin typeface="Times New Roman"/>
                <a:cs typeface="Times New Roman"/>
              </a:rPr>
              <a:t>256,512,1024, 2048  </a:t>
            </a:r>
            <a:r>
              <a:rPr sz="2800" b="1" spc="-5" dirty="0">
                <a:latin typeface="Times New Roman"/>
                <a:cs typeface="Times New Roman"/>
              </a:rPr>
              <a:t>(đây là các </a:t>
            </a:r>
            <a:r>
              <a:rPr sz="2800" b="1" dirty="0">
                <a:latin typeface="Times New Roman"/>
                <a:cs typeface="Times New Roman"/>
              </a:rPr>
              <a:t>vị </a:t>
            </a:r>
            <a:r>
              <a:rPr sz="2800" b="1" spc="-5" dirty="0">
                <a:latin typeface="Times New Roman"/>
                <a:cs typeface="Times New Roman"/>
              </a:rPr>
              <a:t>trí làm tăng </a:t>
            </a:r>
            <a:r>
              <a:rPr sz="2800" b="1" dirty="0">
                <a:latin typeface="Times New Roman"/>
                <a:cs typeface="Times New Roman"/>
              </a:rPr>
              <a:t>độ dài </a:t>
            </a:r>
            <a:r>
              <a:rPr sz="2800" b="1" spc="-5" dirty="0">
                <a:latin typeface="Times New Roman"/>
                <a:cs typeface="Times New Roman"/>
              </a:rPr>
              <a:t>của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mã)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Và đặc biệt </a:t>
            </a:r>
            <a:r>
              <a:rPr sz="2800" b="1" dirty="0">
                <a:latin typeface="Times New Roman"/>
                <a:cs typeface="Times New Roman"/>
              </a:rPr>
              <a:t>quan trọng </a:t>
            </a:r>
            <a:r>
              <a:rPr sz="2800" b="1" spc="-5" dirty="0">
                <a:latin typeface="Times New Roman"/>
                <a:cs typeface="Times New Roman"/>
              </a:rPr>
              <a:t>là </a:t>
            </a:r>
            <a:r>
              <a:rPr sz="2800" b="1" spc="-10" dirty="0">
                <a:latin typeface="Times New Roman"/>
                <a:cs typeface="Times New Roman"/>
              </a:rPr>
              <a:t>vì </a:t>
            </a:r>
            <a:r>
              <a:rPr sz="2800" b="1" spc="-5" dirty="0">
                <a:latin typeface="Times New Roman"/>
                <a:cs typeface="Times New Roman"/>
              </a:rPr>
              <a:t>giải nén </a:t>
            </a:r>
            <a:r>
              <a:rPr sz="2800" b="1" dirty="0">
                <a:latin typeface="Times New Roman"/>
                <a:cs typeface="Times New Roman"/>
              </a:rPr>
              <a:t>luôn </a:t>
            </a:r>
            <a:r>
              <a:rPr sz="2800" b="1" spc="-5" dirty="0">
                <a:latin typeface="Times New Roman"/>
                <a:cs typeface="Times New Roman"/>
              </a:rPr>
              <a:t>đi sau nén  một </a:t>
            </a:r>
            <a:r>
              <a:rPr sz="2800" b="1" spc="-10" dirty="0">
                <a:latin typeface="Times New Roman"/>
                <a:cs typeface="Times New Roman"/>
              </a:rPr>
              <a:t>bước </a:t>
            </a:r>
            <a:r>
              <a:rPr sz="2800" b="1" spc="-5" dirty="0">
                <a:latin typeface="Times New Roman"/>
                <a:cs typeface="Times New Roman"/>
              </a:rPr>
              <a:t>nên việc tăng </a:t>
            </a:r>
            <a:r>
              <a:rPr sz="2800" b="1" spc="-10" dirty="0">
                <a:latin typeface="Times New Roman"/>
                <a:cs typeface="Times New Roman"/>
              </a:rPr>
              <a:t>kích </a:t>
            </a:r>
            <a:r>
              <a:rPr sz="2800" b="1" spc="-5" dirty="0">
                <a:latin typeface="Times New Roman"/>
                <a:cs typeface="Times New Roman"/>
              </a:rPr>
              <a:t>thước </a:t>
            </a:r>
            <a:r>
              <a:rPr sz="2800" b="1" dirty="0">
                <a:latin typeface="Times New Roman"/>
                <a:cs typeface="Times New Roman"/>
              </a:rPr>
              <a:t>mã hóa này phải  </a:t>
            </a:r>
            <a:r>
              <a:rPr sz="2800" b="1" spc="-10" dirty="0">
                <a:latin typeface="Times New Roman"/>
                <a:cs typeface="Times New Roman"/>
              </a:rPr>
              <a:t>được </a:t>
            </a:r>
            <a:r>
              <a:rPr sz="2800" b="1" spc="-5" dirty="0">
                <a:latin typeface="Times New Roman"/>
                <a:cs typeface="Times New Roman"/>
              </a:rPr>
              <a:t>thực </a:t>
            </a:r>
            <a:r>
              <a:rPr sz="2800" b="1" spc="-10" dirty="0">
                <a:latin typeface="Times New Roman"/>
                <a:cs typeface="Times New Roman"/>
              </a:rPr>
              <a:t>hiện </a:t>
            </a:r>
            <a:r>
              <a:rPr sz="2800" b="1" spc="-5" dirty="0">
                <a:latin typeface="Times New Roman"/>
                <a:cs typeface="Times New Roman"/>
              </a:rPr>
              <a:t>chậm một </a:t>
            </a:r>
            <a:r>
              <a:rPr sz="2800" b="1" spc="-10" dirty="0">
                <a:latin typeface="Times New Roman"/>
                <a:cs typeface="Times New Roman"/>
              </a:rPr>
              <a:t>bước </a:t>
            </a:r>
            <a:r>
              <a:rPr sz="2800" b="1" spc="-5" dirty="0">
                <a:latin typeface="Times New Roman"/>
                <a:cs typeface="Times New Roman"/>
              </a:rPr>
              <a:t>trên </a:t>
            </a:r>
            <a:r>
              <a:rPr sz="2800" b="1" dirty="0">
                <a:latin typeface="Times New Roman"/>
                <a:cs typeface="Times New Roman"/>
              </a:rPr>
              <a:t>hệ thống</a:t>
            </a:r>
            <a:r>
              <a:rPr sz="2800" b="1" spc="1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nén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740" y="761208"/>
            <a:ext cx="8303895" cy="54883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Phương pháp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mã hóa</a:t>
            </a:r>
            <a:r>
              <a:rPr sz="3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khối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Mã </a:t>
            </a:r>
            <a:r>
              <a:rPr sz="3200" b="1" spc="-5" dirty="0">
                <a:latin typeface="Times New Roman"/>
                <a:cs typeface="Times New Roman"/>
              </a:rPr>
              <a:t>hóa khối lúc đầu phát triển </a:t>
            </a:r>
            <a:r>
              <a:rPr sz="3200" b="1" dirty="0">
                <a:latin typeface="Times New Roman"/>
                <a:cs typeface="Times New Roman"/>
              </a:rPr>
              <a:t>cho </a:t>
            </a:r>
            <a:r>
              <a:rPr sz="3200" b="1" spc="-5" dirty="0">
                <a:latin typeface="Times New Roman"/>
                <a:cs typeface="Times New Roman"/>
              </a:rPr>
              <a:t>ảnh đen  trắng và </a:t>
            </a:r>
            <a:r>
              <a:rPr sz="3200" b="1" dirty="0">
                <a:latin typeface="Times New Roman"/>
                <a:cs typeface="Times New Roman"/>
              </a:rPr>
              <a:t>sau </a:t>
            </a:r>
            <a:r>
              <a:rPr sz="3200" b="1" spc="-10" dirty="0">
                <a:latin typeface="Times New Roman"/>
                <a:cs typeface="Times New Roman"/>
              </a:rPr>
              <a:t>đó </a:t>
            </a:r>
            <a:r>
              <a:rPr sz="3200" b="1" dirty="0">
                <a:latin typeface="Times New Roman"/>
                <a:cs typeface="Times New Roman"/>
              </a:rPr>
              <a:t>mở rộng cho ảnh </a:t>
            </a:r>
            <a:r>
              <a:rPr sz="3200" b="1" spc="-5" dirty="0">
                <a:latin typeface="Times New Roman"/>
                <a:cs typeface="Times New Roman"/>
              </a:rPr>
              <a:t>đa </a:t>
            </a:r>
            <a:r>
              <a:rPr sz="3200" b="1" spc="5" dirty="0">
                <a:latin typeface="Times New Roman"/>
                <a:cs typeface="Times New Roman"/>
              </a:rPr>
              <a:t>cấp </a:t>
            </a:r>
            <a:r>
              <a:rPr sz="3200" b="1" dirty="0">
                <a:latin typeface="Times New Roman"/>
                <a:cs typeface="Times New Roman"/>
              </a:rPr>
              <a:t>xám  </a:t>
            </a:r>
            <a:r>
              <a:rPr sz="3200" b="1" spc="-5" dirty="0">
                <a:latin typeface="Times New Roman"/>
                <a:cs typeface="Times New Roman"/>
              </a:rPr>
              <a:t>bởi </a:t>
            </a:r>
            <a:r>
              <a:rPr sz="3200" b="1" spc="5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phương pháp </a:t>
            </a:r>
            <a:r>
              <a:rPr sz="3200" b="1" dirty="0">
                <a:latin typeface="Times New Roman"/>
                <a:cs typeface="Times New Roman"/>
              </a:rPr>
              <a:t>thích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nghi</a:t>
            </a:r>
            <a:endParaRPr sz="32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Bức ảnh gốc sẽ </a:t>
            </a:r>
            <a:r>
              <a:rPr sz="3200" b="1" spc="-5" dirty="0">
                <a:latin typeface="Times New Roman"/>
                <a:cs typeface="Times New Roman"/>
              </a:rPr>
              <a:t>được </a:t>
            </a:r>
            <a:r>
              <a:rPr sz="3200" b="1" dirty="0">
                <a:latin typeface="Times New Roman"/>
                <a:cs typeface="Times New Roman"/>
              </a:rPr>
              <a:t>chia </a:t>
            </a:r>
            <a:r>
              <a:rPr sz="3200" b="1" spc="-5" dirty="0">
                <a:latin typeface="Times New Roman"/>
                <a:cs typeface="Times New Roman"/>
              </a:rPr>
              <a:t>nhỏ </a:t>
            </a:r>
            <a:r>
              <a:rPr sz="3200" b="1" dirty="0">
                <a:latin typeface="Times New Roman"/>
                <a:cs typeface="Times New Roman"/>
              </a:rPr>
              <a:t>thành các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khối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 algn="just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Nếu </a:t>
            </a:r>
            <a:r>
              <a:rPr sz="3200" b="1" dirty="0">
                <a:latin typeface="Times New Roman"/>
                <a:cs typeface="Times New Roman"/>
              </a:rPr>
              <a:t>ảnh gốc </a:t>
            </a:r>
            <a:r>
              <a:rPr sz="3200" b="1" spc="-5" dirty="0">
                <a:latin typeface="Times New Roman"/>
                <a:cs typeface="Times New Roman"/>
              </a:rPr>
              <a:t>kích thước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M*N</a:t>
            </a:r>
            <a:endParaRPr sz="3200">
              <a:latin typeface="Times New Roman"/>
              <a:cs typeface="Times New Roman"/>
            </a:endParaRPr>
          </a:p>
          <a:p>
            <a:pPr marL="584200" marR="476250" lvl="1" indent="-114300" algn="just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dirty="0">
                <a:latin typeface="Times New Roman"/>
                <a:cs typeface="Times New Roman"/>
              </a:rPr>
              <a:t>Thì ảnh </a:t>
            </a:r>
            <a:r>
              <a:rPr sz="3200" b="1" spc="-5" dirty="0">
                <a:latin typeface="Times New Roman"/>
                <a:cs typeface="Times New Roman"/>
              </a:rPr>
              <a:t>sẽ được </a:t>
            </a:r>
            <a:r>
              <a:rPr sz="3200" b="1" dirty="0">
                <a:latin typeface="Times New Roman"/>
                <a:cs typeface="Times New Roman"/>
              </a:rPr>
              <a:t>chia ra </a:t>
            </a:r>
            <a:r>
              <a:rPr sz="3200" b="1" spc="-5" dirty="0">
                <a:latin typeface="Times New Roman"/>
                <a:cs typeface="Times New Roman"/>
              </a:rPr>
              <a:t>làm </a:t>
            </a:r>
            <a:r>
              <a:rPr sz="3200" b="1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khối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k*l  (với </a:t>
            </a:r>
            <a:r>
              <a:rPr sz="3200" b="1" dirty="0">
                <a:latin typeface="Times New Roman"/>
                <a:cs typeface="Times New Roman"/>
              </a:rPr>
              <a:t>k và l là rất </a:t>
            </a:r>
            <a:r>
              <a:rPr sz="3200" b="1" spc="-5" dirty="0">
                <a:latin typeface="Times New Roman"/>
                <a:cs typeface="Times New Roman"/>
              </a:rPr>
              <a:t>nhỏ so </a:t>
            </a:r>
            <a:r>
              <a:rPr sz="3200" b="1" dirty="0">
                <a:latin typeface="Times New Roman"/>
                <a:cs typeface="Times New Roman"/>
              </a:rPr>
              <a:t>với M và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N)</a:t>
            </a:r>
            <a:endParaRPr sz="32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Sau </a:t>
            </a:r>
            <a:r>
              <a:rPr sz="3200" b="1" spc="-10" dirty="0">
                <a:latin typeface="Times New Roman"/>
                <a:cs typeface="Times New Roman"/>
              </a:rPr>
              <a:t>đó </a:t>
            </a:r>
            <a:r>
              <a:rPr sz="3200" b="1" dirty="0">
                <a:latin typeface="Times New Roman"/>
                <a:cs typeface="Times New Roman"/>
              </a:rPr>
              <a:t>thực </a:t>
            </a:r>
            <a:r>
              <a:rPr sz="3200" b="1" spc="-10" dirty="0">
                <a:latin typeface="Times New Roman"/>
                <a:cs typeface="Times New Roman"/>
              </a:rPr>
              <a:t>hiện </a:t>
            </a:r>
            <a:r>
              <a:rPr sz="3200" b="1" dirty="0">
                <a:latin typeface="Times New Roman"/>
                <a:cs typeface="Times New Roman"/>
              </a:rPr>
              <a:t>mã </a:t>
            </a:r>
            <a:r>
              <a:rPr sz="3200" b="1" spc="-5" dirty="0">
                <a:latin typeface="Times New Roman"/>
                <a:cs typeface="Times New Roman"/>
              </a:rPr>
              <a:t>hóa Huffman </a:t>
            </a:r>
            <a:r>
              <a:rPr sz="3200" b="1" dirty="0">
                <a:latin typeface="Times New Roman"/>
                <a:cs typeface="Times New Roman"/>
              </a:rPr>
              <a:t>với các  </a:t>
            </a:r>
            <a:r>
              <a:rPr sz="3200" b="1" spc="-5" dirty="0">
                <a:latin typeface="Times New Roman"/>
                <a:cs typeface="Times New Roman"/>
              </a:rPr>
              <a:t>khối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đó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803903"/>
            <a:ext cx="8301355" cy="5201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b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Phương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pháp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thích</a:t>
            </a:r>
            <a:r>
              <a:rPr sz="28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nghi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Thuật </a:t>
            </a:r>
            <a:r>
              <a:rPr sz="2800" b="1" dirty="0">
                <a:latin typeface="Times New Roman"/>
                <a:cs typeface="Times New Roman"/>
              </a:rPr>
              <a:t>ngữ </a:t>
            </a:r>
            <a:r>
              <a:rPr sz="2800" b="1" spc="-5" dirty="0">
                <a:latin typeface="Times New Roman"/>
                <a:cs typeface="Times New Roman"/>
              </a:rPr>
              <a:t>thích </a:t>
            </a:r>
            <a:r>
              <a:rPr sz="2800" b="1" dirty="0">
                <a:latin typeface="Times New Roman"/>
                <a:cs typeface="Times New Roman"/>
              </a:rPr>
              <a:t>nghi </a:t>
            </a:r>
            <a:r>
              <a:rPr sz="2800" b="1" spc="-5" dirty="0">
                <a:latin typeface="Times New Roman"/>
                <a:cs typeface="Times New Roman"/>
              </a:rPr>
              <a:t>chỉ sự thích </a:t>
            </a:r>
            <a:r>
              <a:rPr sz="2800" b="1" dirty="0">
                <a:latin typeface="Times New Roman"/>
                <a:cs typeface="Times New Roman"/>
              </a:rPr>
              <a:t>hợp </a:t>
            </a:r>
            <a:r>
              <a:rPr sz="2800" b="1" spc="-5" dirty="0">
                <a:latin typeface="Times New Roman"/>
                <a:cs typeface="Times New Roman"/>
              </a:rPr>
              <a:t>của các từ  </a:t>
            </a:r>
            <a:r>
              <a:rPr sz="2800" b="1" spc="-10" dirty="0">
                <a:latin typeface="Times New Roman"/>
                <a:cs typeface="Times New Roman"/>
              </a:rPr>
              <a:t>mã </a:t>
            </a:r>
            <a:r>
              <a:rPr sz="2800" b="1" spc="-5" dirty="0">
                <a:latin typeface="Times New Roman"/>
                <a:cs typeface="Times New Roman"/>
              </a:rPr>
              <a:t>theo một nghĩa </a:t>
            </a:r>
            <a:r>
              <a:rPr sz="2800" b="1" dirty="0">
                <a:latin typeface="Times New Roman"/>
                <a:cs typeface="Times New Roman"/>
              </a:rPr>
              <a:t>nào</a:t>
            </a:r>
            <a:r>
              <a:rPr sz="2800" b="1" spc="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đó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Trong trường </a:t>
            </a:r>
            <a:r>
              <a:rPr sz="2800" b="1" spc="-10" dirty="0">
                <a:latin typeface="Times New Roman"/>
                <a:cs typeface="Times New Roman"/>
              </a:rPr>
              <a:t>hợp </a:t>
            </a:r>
            <a:r>
              <a:rPr sz="2800" b="1" spc="-5" dirty="0">
                <a:latin typeface="Times New Roman"/>
                <a:cs typeface="Times New Roman"/>
              </a:rPr>
              <a:t>của RLC </a:t>
            </a:r>
            <a:r>
              <a:rPr sz="2800" b="1" dirty="0">
                <a:latin typeface="Times New Roman"/>
                <a:cs typeface="Times New Roman"/>
              </a:rPr>
              <a:t>thì </a:t>
            </a:r>
            <a:r>
              <a:rPr sz="2800" b="1" spc="-10" dirty="0">
                <a:latin typeface="Times New Roman"/>
                <a:cs typeface="Times New Roman"/>
              </a:rPr>
              <a:t>nếu </a:t>
            </a:r>
            <a:r>
              <a:rPr sz="2800" b="1" spc="-5" dirty="0">
                <a:latin typeface="Times New Roman"/>
                <a:cs typeface="Times New Roman"/>
              </a:rPr>
              <a:t>sử </a:t>
            </a:r>
            <a:r>
              <a:rPr sz="2800" b="1" dirty="0">
                <a:latin typeface="Times New Roman"/>
                <a:cs typeface="Times New Roman"/>
              </a:rPr>
              <a:t>dụng </a:t>
            </a:r>
            <a:r>
              <a:rPr sz="2800" b="1" spc="-5" dirty="0">
                <a:latin typeface="Times New Roman"/>
                <a:cs typeface="Times New Roman"/>
              </a:rPr>
              <a:t>từ </a:t>
            </a:r>
            <a:r>
              <a:rPr sz="2800" b="1" spc="-10" dirty="0">
                <a:latin typeface="Times New Roman"/>
                <a:cs typeface="Times New Roman"/>
              </a:rPr>
              <a:t>mã  có </a:t>
            </a:r>
            <a:r>
              <a:rPr sz="2800" b="1" spc="-5" dirty="0">
                <a:latin typeface="Times New Roman"/>
                <a:cs typeface="Times New Roman"/>
              </a:rPr>
              <a:t>chiều </a:t>
            </a:r>
            <a:r>
              <a:rPr sz="2800" b="1" dirty="0">
                <a:latin typeface="Times New Roman"/>
                <a:cs typeface="Times New Roman"/>
              </a:rPr>
              <a:t>dài </a:t>
            </a:r>
            <a:r>
              <a:rPr sz="2800" b="1" spc="-5" dirty="0">
                <a:latin typeface="Times New Roman"/>
                <a:cs typeface="Times New Roman"/>
              </a:rPr>
              <a:t>thay </a:t>
            </a:r>
            <a:r>
              <a:rPr sz="2800" b="1" dirty="0">
                <a:latin typeface="Times New Roman"/>
                <a:cs typeface="Times New Roman"/>
              </a:rPr>
              <a:t>đổi </a:t>
            </a:r>
            <a:r>
              <a:rPr sz="2800" b="1" spc="-5" dirty="0">
                <a:latin typeface="Times New Roman"/>
                <a:cs typeface="Times New Roman"/>
              </a:rPr>
              <a:t>thì ta </a:t>
            </a:r>
            <a:r>
              <a:rPr sz="2800" b="1" spc="-10" dirty="0">
                <a:latin typeface="Times New Roman"/>
                <a:cs typeface="Times New Roman"/>
              </a:rPr>
              <a:t>có </a:t>
            </a:r>
            <a:r>
              <a:rPr sz="2800" b="1" spc="-5" dirty="0">
                <a:latin typeface="Times New Roman"/>
                <a:cs typeface="Times New Roman"/>
              </a:rPr>
              <a:t>phương </a:t>
            </a:r>
            <a:r>
              <a:rPr sz="2800" b="1" dirty="0">
                <a:latin typeface="Times New Roman"/>
                <a:cs typeface="Times New Roman"/>
              </a:rPr>
              <a:t>pháp </a:t>
            </a:r>
            <a:r>
              <a:rPr sz="2800" b="1" spc="-5" dirty="0">
                <a:latin typeface="Times New Roman"/>
                <a:cs typeface="Times New Roman"/>
              </a:rPr>
              <a:t>RLC  </a:t>
            </a:r>
            <a:r>
              <a:rPr sz="2800" b="1" dirty="0">
                <a:latin typeface="Times New Roman"/>
                <a:cs typeface="Times New Roman"/>
              </a:rPr>
              <a:t>thích </a:t>
            </a:r>
            <a:r>
              <a:rPr sz="2800" b="1" spc="-5" dirty="0">
                <a:latin typeface="Times New Roman"/>
                <a:cs typeface="Times New Roman"/>
              </a:rPr>
              <a:t>nghi</a:t>
            </a:r>
            <a:endParaRPr sz="28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Với mã </a:t>
            </a:r>
            <a:r>
              <a:rPr sz="2800" b="1" dirty="0">
                <a:latin typeface="Times New Roman"/>
                <a:cs typeface="Times New Roman"/>
              </a:rPr>
              <a:t>hóa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khối</a:t>
            </a:r>
            <a:endParaRPr sz="2800">
              <a:latin typeface="Times New Roman"/>
              <a:cs typeface="Times New Roman"/>
            </a:endParaRPr>
          </a:p>
          <a:p>
            <a:pPr marL="584200" marR="295275" lvl="1" indent="-11430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75311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Nếu </a:t>
            </a:r>
            <a:r>
              <a:rPr sz="2800" b="1" dirty="0">
                <a:latin typeface="Times New Roman"/>
                <a:cs typeface="Times New Roman"/>
              </a:rPr>
              <a:t>sử </a:t>
            </a:r>
            <a:r>
              <a:rPr sz="2800" b="1" spc="-5" dirty="0">
                <a:latin typeface="Times New Roman"/>
                <a:cs typeface="Times New Roman"/>
              </a:rPr>
              <a:t>dụng các </a:t>
            </a:r>
            <a:r>
              <a:rPr sz="2800" b="1" spc="-10" dirty="0">
                <a:latin typeface="Times New Roman"/>
                <a:cs typeface="Times New Roman"/>
              </a:rPr>
              <a:t>khối </a:t>
            </a:r>
            <a:r>
              <a:rPr sz="2800" b="1" dirty="0">
                <a:latin typeface="Times New Roman"/>
                <a:cs typeface="Times New Roman"/>
              </a:rPr>
              <a:t>giống </a:t>
            </a:r>
            <a:r>
              <a:rPr sz="2800" b="1" spc="-5" dirty="0">
                <a:latin typeface="Times New Roman"/>
                <a:cs typeface="Times New Roman"/>
              </a:rPr>
              <a:t>nhau sẽ </a:t>
            </a:r>
            <a:r>
              <a:rPr sz="2800" b="1" spc="-10" dirty="0">
                <a:latin typeface="Times New Roman"/>
                <a:cs typeface="Times New Roman"/>
              </a:rPr>
              <a:t>bộc </a:t>
            </a:r>
            <a:r>
              <a:rPr sz="2800" b="1" spc="-5" dirty="0">
                <a:latin typeface="Times New Roman"/>
                <a:cs typeface="Times New Roman"/>
              </a:rPr>
              <a:t>lộ điểm  yếu trên </a:t>
            </a:r>
            <a:r>
              <a:rPr sz="2800" b="1" dirty="0">
                <a:latin typeface="Times New Roman"/>
                <a:cs typeface="Times New Roman"/>
              </a:rPr>
              <a:t>ảnh </a:t>
            </a:r>
            <a:r>
              <a:rPr sz="2800" b="1" spc="-10" dirty="0">
                <a:latin typeface="Times New Roman"/>
                <a:cs typeface="Times New Roman"/>
              </a:rPr>
              <a:t>không </a:t>
            </a:r>
            <a:r>
              <a:rPr sz="2800" b="1" dirty="0">
                <a:latin typeface="Times New Roman"/>
                <a:cs typeface="Times New Roman"/>
              </a:rPr>
              <a:t>thuần</a:t>
            </a:r>
            <a:r>
              <a:rPr sz="2800" b="1" spc="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nhất</a:t>
            </a:r>
            <a:endParaRPr sz="2800">
              <a:latin typeface="Times New Roman"/>
              <a:cs typeface="Times New Roman"/>
            </a:endParaRPr>
          </a:p>
          <a:p>
            <a:pPr marL="584200" marR="601345" lvl="1" indent="-11430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531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Có thể sử dụng các </a:t>
            </a:r>
            <a:r>
              <a:rPr sz="2800" b="1" spc="-10" dirty="0">
                <a:latin typeface="Times New Roman"/>
                <a:cs typeface="Times New Roman"/>
              </a:rPr>
              <a:t>khối </a:t>
            </a:r>
            <a:r>
              <a:rPr sz="2800" b="1" spc="-5" dirty="0">
                <a:latin typeface="Times New Roman"/>
                <a:cs typeface="Times New Roman"/>
              </a:rPr>
              <a:t>có một chiều cố định,  chiều </a:t>
            </a:r>
            <a:r>
              <a:rPr sz="2800" b="1" spc="-10" dirty="0">
                <a:latin typeface="Times New Roman"/>
                <a:cs typeface="Times New Roman"/>
              </a:rPr>
              <a:t>kia </a:t>
            </a:r>
            <a:r>
              <a:rPr sz="2800" b="1" spc="-5" dirty="0">
                <a:latin typeface="Times New Roman"/>
                <a:cs typeface="Times New Roman"/>
              </a:rPr>
              <a:t>thay đổi </a:t>
            </a:r>
            <a:r>
              <a:rPr sz="2800" b="1" spc="-10" dirty="0">
                <a:latin typeface="Times New Roman"/>
                <a:cs typeface="Times New Roman"/>
              </a:rPr>
              <a:t>dựa </a:t>
            </a:r>
            <a:r>
              <a:rPr sz="2800" b="1" spc="-5" dirty="0">
                <a:latin typeface="Times New Roman"/>
                <a:cs typeface="Times New Roman"/>
              </a:rPr>
              <a:t>theo nội dung của</a:t>
            </a:r>
            <a:r>
              <a:rPr sz="2800" b="1" spc="9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khối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762000"/>
            <a:ext cx="8302625" cy="5542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 algn="just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sz="2800" b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Biến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đổi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Cosin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và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chuẩn nén</a:t>
            </a:r>
            <a:r>
              <a:rPr sz="28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JPEG</a:t>
            </a:r>
            <a:endParaRPr sz="2800">
              <a:latin typeface="Times New Roman"/>
              <a:cs typeface="Times New Roman"/>
            </a:endParaRPr>
          </a:p>
          <a:p>
            <a:pPr marL="469900" marR="7620" indent="-457834" algn="just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47053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JPEG </a:t>
            </a:r>
            <a:r>
              <a:rPr sz="2800" b="1" dirty="0">
                <a:latin typeface="Times New Roman"/>
                <a:cs typeface="Times New Roman"/>
              </a:rPr>
              <a:t>(Joint </a:t>
            </a:r>
            <a:r>
              <a:rPr sz="2800" b="1" spc="-5" dirty="0">
                <a:latin typeface="Times New Roman"/>
                <a:cs typeface="Times New Roman"/>
              </a:rPr>
              <a:t>Photographic Expert Group) là một  định dạng ảnh đặt chuẩn </a:t>
            </a:r>
            <a:r>
              <a:rPr sz="2800" b="1" dirty="0">
                <a:latin typeface="Times New Roman"/>
                <a:cs typeface="Times New Roman"/>
              </a:rPr>
              <a:t>quốc </a:t>
            </a:r>
            <a:r>
              <a:rPr sz="2800" b="1" spc="-5" dirty="0">
                <a:latin typeface="Times New Roman"/>
                <a:cs typeface="Times New Roman"/>
              </a:rPr>
              <a:t>tế được công nhận  </a:t>
            </a:r>
            <a:r>
              <a:rPr sz="2800" b="1" dirty="0">
                <a:latin typeface="Times New Roman"/>
                <a:cs typeface="Times New Roman"/>
              </a:rPr>
              <a:t>năm 1990.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47053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JPEG </a:t>
            </a:r>
            <a:r>
              <a:rPr sz="2800" b="1" spc="-10" dirty="0">
                <a:latin typeface="Times New Roman"/>
                <a:cs typeface="Times New Roman"/>
              </a:rPr>
              <a:t>được </a:t>
            </a:r>
            <a:r>
              <a:rPr sz="2800" b="1" dirty="0">
                <a:latin typeface="Times New Roman"/>
                <a:cs typeface="Times New Roman"/>
              </a:rPr>
              <a:t>dùng </a:t>
            </a:r>
            <a:r>
              <a:rPr sz="2800" b="1" spc="-5" dirty="0">
                <a:latin typeface="Times New Roman"/>
                <a:cs typeface="Times New Roman"/>
              </a:rPr>
              <a:t>chủ yếu cho </a:t>
            </a:r>
            <a:r>
              <a:rPr sz="2800" b="1" dirty="0">
                <a:latin typeface="Times New Roman"/>
                <a:cs typeface="Times New Roman"/>
              </a:rPr>
              <a:t>ảnh đa </a:t>
            </a:r>
            <a:r>
              <a:rPr sz="2800" b="1" spc="-5" dirty="0">
                <a:latin typeface="Times New Roman"/>
                <a:cs typeface="Times New Roman"/>
              </a:rPr>
              <a:t>cấp </a:t>
            </a:r>
            <a:r>
              <a:rPr sz="2800" b="1" dirty="0">
                <a:latin typeface="Times New Roman"/>
                <a:cs typeface="Times New Roman"/>
              </a:rPr>
              <a:t>xám và  </a:t>
            </a:r>
            <a:r>
              <a:rPr sz="2800" b="1" spc="-5" dirty="0">
                <a:latin typeface="Times New Roman"/>
                <a:cs typeface="Times New Roman"/>
              </a:rPr>
              <a:t>ảnh mầu </a:t>
            </a:r>
            <a:r>
              <a:rPr sz="2800" b="1" dirty="0">
                <a:latin typeface="Times New Roman"/>
                <a:cs typeface="Times New Roman"/>
              </a:rPr>
              <a:t>(với </a:t>
            </a:r>
            <a:r>
              <a:rPr sz="2800" b="1" spc="-5" dirty="0">
                <a:latin typeface="Times New Roman"/>
                <a:cs typeface="Times New Roman"/>
              </a:rPr>
              <a:t>ảnh đen trắng </a:t>
            </a:r>
            <a:r>
              <a:rPr sz="2800" b="1" spc="-10" dirty="0">
                <a:latin typeface="Times New Roman"/>
                <a:cs typeface="Times New Roman"/>
              </a:rPr>
              <a:t>kết </a:t>
            </a:r>
            <a:r>
              <a:rPr sz="2800" b="1" spc="-5" dirty="0">
                <a:latin typeface="Times New Roman"/>
                <a:cs typeface="Times New Roman"/>
              </a:rPr>
              <a:t>quả không ổn định  lắm)</a:t>
            </a:r>
            <a:endParaRPr sz="2800">
              <a:latin typeface="Times New Roman"/>
              <a:cs typeface="Times New Roman"/>
            </a:endParaRPr>
          </a:p>
          <a:p>
            <a:pPr marL="469900" marR="8890" indent="-457834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47053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JPEG vừa nén </a:t>
            </a:r>
            <a:r>
              <a:rPr sz="2800" b="1" dirty="0">
                <a:latin typeface="Times New Roman"/>
                <a:cs typeface="Times New Roman"/>
              </a:rPr>
              <a:t>bảo </a:t>
            </a:r>
            <a:r>
              <a:rPr sz="2800" b="1" spc="-5" dirty="0">
                <a:latin typeface="Times New Roman"/>
                <a:cs typeface="Times New Roman"/>
              </a:rPr>
              <a:t>toàn thông tin vừa nén </a:t>
            </a:r>
            <a:r>
              <a:rPr sz="2800" b="1" dirty="0">
                <a:latin typeface="Times New Roman"/>
                <a:cs typeface="Times New Roman"/>
              </a:rPr>
              <a:t>không  </a:t>
            </a:r>
            <a:r>
              <a:rPr sz="2800" b="1" spc="-5" dirty="0">
                <a:latin typeface="Times New Roman"/>
                <a:cs typeface="Times New Roman"/>
              </a:rPr>
              <a:t>bảo toàn thông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tin</a:t>
            </a:r>
            <a:endParaRPr sz="2800">
              <a:latin typeface="Times New Roman"/>
              <a:cs typeface="Times New Roman"/>
            </a:endParaRPr>
          </a:p>
          <a:p>
            <a:pPr marL="469900" marR="6985" indent="-457834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470534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Chủ </a:t>
            </a:r>
            <a:r>
              <a:rPr sz="2800" b="1" spc="-5" dirty="0">
                <a:latin typeface="Times New Roman"/>
                <a:cs typeface="Times New Roman"/>
              </a:rPr>
              <a:t>yếu JPEG </a:t>
            </a:r>
            <a:r>
              <a:rPr sz="2800" b="1" spc="-10" dirty="0">
                <a:latin typeface="Times New Roman"/>
                <a:cs typeface="Times New Roman"/>
              </a:rPr>
              <a:t>được biết </a:t>
            </a:r>
            <a:r>
              <a:rPr sz="2800" b="1" dirty="0">
                <a:latin typeface="Times New Roman"/>
                <a:cs typeface="Times New Roman"/>
              </a:rPr>
              <a:t>đến </a:t>
            </a:r>
            <a:r>
              <a:rPr sz="2800" b="1" spc="-5" dirty="0">
                <a:latin typeface="Times New Roman"/>
                <a:cs typeface="Times New Roman"/>
              </a:rPr>
              <a:t>với khả </a:t>
            </a:r>
            <a:r>
              <a:rPr sz="2800" b="1" dirty="0">
                <a:latin typeface="Times New Roman"/>
                <a:cs typeface="Times New Roman"/>
              </a:rPr>
              <a:t>năng nén  </a:t>
            </a:r>
            <a:r>
              <a:rPr sz="2800" b="1" spc="-5" dirty="0">
                <a:latin typeface="Times New Roman"/>
                <a:cs typeface="Times New Roman"/>
              </a:rPr>
              <a:t>không </a:t>
            </a:r>
            <a:r>
              <a:rPr sz="2800" b="1" dirty="0">
                <a:latin typeface="Times New Roman"/>
                <a:cs typeface="Times New Roman"/>
              </a:rPr>
              <a:t>bảo </a:t>
            </a:r>
            <a:r>
              <a:rPr sz="2800" b="1" spc="-5" dirty="0">
                <a:latin typeface="Times New Roman"/>
                <a:cs typeface="Times New Roman"/>
              </a:rPr>
              <a:t>toàn thông tin cho </a:t>
            </a:r>
            <a:r>
              <a:rPr sz="2800" b="1" spc="-10" dirty="0">
                <a:latin typeface="Times New Roman"/>
                <a:cs typeface="Times New Roman"/>
              </a:rPr>
              <a:t>kết </a:t>
            </a:r>
            <a:r>
              <a:rPr sz="2800" b="1" dirty="0">
                <a:latin typeface="Times New Roman"/>
                <a:cs typeface="Times New Roman"/>
              </a:rPr>
              <a:t>quả tốt </a:t>
            </a:r>
            <a:r>
              <a:rPr sz="2800" b="1" spc="-5" dirty="0">
                <a:latin typeface="Times New Roman"/>
                <a:cs typeface="Times New Roman"/>
              </a:rPr>
              <a:t>trên </a:t>
            </a:r>
            <a:r>
              <a:rPr sz="2800" b="1" dirty="0">
                <a:latin typeface="Times New Roman"/>
                <a:cs typeface="Times New Roman"/>
              </a:rPr>
              <a:t>ảnh  </a:t>
            </a:r>
            <a:r>
              <a:rPr sz="2800" b="1" spc="-15" dirty="0">
                <a:latin typeface="Times New Roman"/>
                <a:cs typeface="Times New Roman"/>
              </a:rPr>
              <a:t>kỹ </a:t>
            </a:r>
            <a:r>
              <a:rPr sz="2800" b="1" spc="-5" dirty="0">
                <a:latin typeface="Times New Roman"/>
                <a:cs typeface="Times New Roman"/>
              </a:rPr>
              <a:t>thuật số thông</a:t>
            </a:r>
            <a:r>
              <a:rPr sz="2800" b="1" spc="7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thường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740" y="859281"/>
            <a:ext cx="8299450" cy="480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Có </a:t>
            </a:r>
            <a:r>
              <a:rPr sz="2800" b="1" spc="-5" dirty="0">
                <a:latin typeface="Times New Roman"/>
                <a:cs typeface="Times New Roman"/>
              </a:rPr>
              <a:t>thể </a:t>
            </a:r>
            <a:r>
              <a:rPr sz="2800" b="1" dirty="0">
                <a:latin typeface="Times New Roman"/>
                <a:cs typeface="Times New Roman"/>
              </a:rPr>
              <a:t>phân </a:t>
            </a:r>
            <a:r>
              <a:rPr sz="2800" b="1" spc="-5" dirty="0">
                <a:latin typeface="Times New Roman"/>
                <a:cs typeface="Times New Roman"/>
              </a:rPr>
              <a:t>loại các phương </a:t>
            </a:r>
            <a:r>
              <a:rPr sz="2800" b="1" dirty="0">
                <a:latin typeface="Times New Roman"/>
                <a:cs typeface="Times New Roman"/>
              </a:rPr>
              <a:t>pháp </a:t>
            </a:r>
            <a:r>
              <a:rPr sz="2800" b="1" spc="-5" dirty="0">
                <a:latin typeface="Times New Roman"/>
                <a:cs typeface="Times New Roman"/>
              </a:rPr>
              <a:t>nén </a:t>
            </a:r>
            <a:r>
              <a:rPr sz="2800" b="1" dirty="0">
                <a:latin typeface="Times New Roman"/>
                <a:cs typeface="Times New Roman"/>
              </a:rPr>
              <a:t>dữ </a:t>
            </a:r>
            <a:r>
              <a:rPr sz="2800" b="1" spc="-5" dirty="0">
                <a:latin typeface="Times New Roman"/>
                <a:cs typeface="Times New Roman"/>
              </a:rPr>
              <a:t>liệu </a:t>
            </a:r>
            <a:r>
              <a:rPr sz="2800" b="1" dirty="0">
                <a:latin typeface="Times New Roman"/>
                <a:cs typeface="Times New Roman"/>
              </a:rPr>
              <a:t>ảnh  </a:t>
            </a:r>
            <a:r>
              <a:rPr sz="2800" b="1" spc="-5" dirty="0">
                <a:latin typeface="Times New Roman"/>
                <a:cs typeface="Times New Roman"/>
              </a:rPr>
              <a:t>theo </a:t>
            </a:r>
            <a:r>
              <a:rPr sz="2800" b="1" dirty="0">
                <a:latin typeface="Times New Roman"/>
                <a:cs typeface="Times New Roman"/>
              </a:rPr>
              <a:t>hai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hướng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Phân loại theo nguyên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lý:</a:t>
            </a:r>
            <a:endParaRPr sz="2800">
              <a:latin typeface="Times New Roman"/>
              <a:cs typeface="Times New Roman"/>
            </a:endParaRPr>
          </a:p>
          <a:p>
            <a:pPr marL="752475" lvl="1" indent="-28321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75311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Nén </a:t>
            </a:r>
            <a:r>
              <a:rPr sz="2800" b="1" spc="-5" dirty="0">
                <a:latin typeface="Times New Roman"/>
                <a:cs typeface="Times New Roman"/>
              </a:rPr>
              <a:t>chính xác (nén </a:t>
            </a:r>
            <a:r>
              <a:rPr sz="2800" b="1" spc="-10" dirty="0">
                <a:latin typeface="Times New Roman"/>
                <a:cs typeface="Times New Roman"/>
              </a:rPr>
              <a:t>không </a:t>
            </a:r>
            <a:r>
              <a:rPr sz="2800" b="1" spc="-5" dirty="0">
                <a:latin typeface="Times New Roman"/>
                <a:cs typeface="Times New Roman"/>
              </a:rPr>
              <a:t>mất </a:t>
            </a:r>
            <a:r>
              <a:rPr sz="2800" b="1" dirty="0">
                <a:latin typeface="Times New Roman"/>
                <a:cs typeface="Times New Roman"/>
              </a:rPr>
              <a:t>thông</a:t>
            </a:r>
            <a:r>
              <a:rPr sz="2800" b="1" spc="6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tin)</a:t>
            </a:r>
            <a:endParaRPr sz="2800">
              <a:latin typeface="Times New Roman"/>
              <a:cs typeface="Times New Roman"/>
            </a:endParaRPr>
          </a:p>
          <a:p>
            <a:pPr marL="283210" marR="1105535" lvl="2" indent="-283210" algn="r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28321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Sau khi </a:t>
            </a:r>
            <a:r>
              <a:rPr sz="2800" b="1" i="1" dirty="0">
                <a:latin typeface="Times New Roman"/>
                <a:cs typeface="Times New Roman"/>
              </a:rPr>
              <a:t>giải </a:t>
            </a:r>
            <a:r>
              <a:rPr sz="2800" b="1" i="1" spc="-10" dirty="0">
                <a:latin typeface="Times New Roman"/>
                <a:cs typeface="Times New Roman"/>
              </a:rPr>
              <a:t>nén </a:t>
            </a:r>
            <a:r>
              <a:rPr sz="2800" b="1" i="1" spc="-5" dirty="0">
                <a:latin typeface="Times New Roman"/>
                <a:cs typeface="Times New Roman"/>
              </a:rPr>
              <a:t>ta thu được dữ liệu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gốc</a:t>
            </a:r>
            <a:endParaRPr sz="2800">
              <a:latin typeface="Times New Roman"/>
              <a:cs typeface="Times New Roman"/>
            </a:endParaRPr>
          </a:p>
          <a:p>
            <a:pPr marL="752475" marR="1033780" lvl="1" indent="-753110" algn="r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5311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Nén không </a:t>
            </a:r>
            <a:r>
              <a:rPr sz="2800" b="1" spc="-5" dirty="0">
                <a:latin typeface="Times New Roman"/>
                <a:cs typeface="Times New Roman"/>
              </a:rPr>
              <a:t>bảo </a:t>
            </a:r>
            <a:r>
              <a:rPr sz="2800" b="1" dirty="0">
                <a:latin typeface="Times New Roman"/>
                <a:cs typeface="Times New Roman"/>
              </a:rPr>
              <a:t>toàn </a:t>
            </a:r>
            <a:r>
              <a:rPr sz="2800" b="1" spc="-5" dirty="0">
                <a:latin typeface="Times New Roman"/>
                <a:cs typeface="Times New Roman"/>
              </a:rPr>
              <a:t>(nén có mất </a:t>
            </a:r>
            <a:r>
              <a:rPr sz="2800" b="1" dirty="0">
                <a:latin typeface="Times New Roman"/>
                <a:cs typeface="Times New Roman"/>
              </a:rPr>
              <a:t>thông</a:t>
            </a:r>
            <a:r>
              <a:rPr sz="2800" b="1" spc="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tin)</a:t>
            </a:r>
            <a:endParaRPr sz="2800">
              <a:latin typeface="Times New Roman"/>
              <a:cs typeface="Times New Roman"/>
            </a:endParaRPr>
          </a:p>
          <a:p>
            <a:pPr marL="1213485" marR="34925" lvl="2" indent="-22860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126809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Sau </a:t>
            </a:r>
            <a:r>
              <a:rPr sz="2800" b="1" i="1" dirty="0">
                <a:latin typeface="Times New Roman"/>
                <a:cs typeface="Times New Roman"/>
              </a:rPr>
              <a:t>giải </a:t>
            </a:r>
            <a:r>
              <a:rPr sz="2800" b="1" i="1" spc="-10" dirty="0">
                <a:latin typeface="Times New Roman"/>
                <a:cs typeface="Times New Roman"/>
              </a:rPr>
              <a:t>nén </a:t>
            </a:r>
            <a:r>
              <a:rPr sz="2800" b="1" i="1" spc="-5" dirty="0">
                <a:latin typeface="Times New Roman"/>
                <a:cs typeface="Times New Roman"/>
              </a:rPr>
              <a:t>không thu được hoàn toàn dữ liệu  </a:t>
            </a:r>
            <a:r>
              <a:rPr sz="2800" b="1" i="1" dirty="0">
                <a:latin typeface="Times New Roman"/>
                <a:cs typeface="Times New Roman"/>
              </a:rPr>
              <a:t>gốc</a:t>
            </a:r>
            <a:endParaRPr sz="2800">
              <a:latin typeface="Times New Roman"/>
              <a:cs typeface="Times New Roman"/>
            </a:endParaRPr>
          </a:p>
          <a:p>
            <a:pPr marL="1213485" marR="454025" lvl="2" indent="-22860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126809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Lợi dụng khả năng </a:t>
            </a:r>
            <a:r>
              <a:rPr sz="2800" b="1" i="1" spc="-10" dirty="0">
                <a:latin typeface="Times New Roman"/>
                <a:cs typeface="Times New Roman"/>
              </a:rPr>
              <a:t>có </a:t>
            </a:r>
            <a:r>
              <a:rPr sz="2800" b="1" i="1" spc="-5" dirty="0">
                <a:latin typeface="Times New Roman"/>
                <a:cs typeface="Times New Roman"/>
              </a:rPr>
              <a:t>hạn </a:t>
            </a:r>
            <a:r>
              <a:rPr sz="2800" b="1" i="1" spc="-10" dirty="0">
                <a:latin typeface="Times New Roman"/>
                <a:cs typeface="Times New Roman"/>
              </a:rPr>
              <a:t>của </a:t>
            </a:r>
            <a:r>
              <a:rPr sz="2800" b="1" i="1" spc="-5" dirty="0">
                <a:latin typeface="Times New Roman"/>
                <a:cs typeface="Times New Roman"/>
              </a:rPr>
              <a:t>mắt người </a:t>
            </a:r>
            <a:r>
              <a:rPr sz="2800" b="1" i="1" dirty="0">
                <a:latin typeface="Times New Roman"/>
                <a:cs typeface="Times New Roman"/>
              </a:rPr>
              <a:t>để  </a:t>
            </a:r>
            <a:r>
              <a:rPr sz="2800" b="1" i="1" spc="-5" dirty="0">
                <a:latin typeface="Times New Roman"/>
                <a:cs typeface="Times New Roman"/>
              </a:rPr>
              <a:t>loại bỏ dữ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liệu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740" y="761208"/>
            <a:ext cx="6624955" cy="17811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Quy trình mã hóa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JPEG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Mã hóa JPEG gồm </a:t>
            </a:r>
            <a:r>
              <a:rPr sz="3200" b="1" spc="-5" dirty="0">
                <a:latin typeface="Times New Roman"/>
                <a:cs typeface="Times New Roman"/>
              </a:rPr>
              <a:t>nhiều </a:t>
            </a:r>
            <a:r>
              <a:rPr sz="3200" b="1" dirty="0">
                <a:latin typeface="Times New Roman"/>
                <a:cs typeface="Times New Roman"/>
              </a:rPr>
              <a:t>công</a:t>
            </a:r>
            <a:r>
              <a:rPr sz="3200" b="1" spc="-10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đoạn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DCT (Discrete cosine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transform)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2945" y="2607564"/>
            <a:ext cx="8120054" cy="3259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1000" y="1066800"/>
            <a:ext cx="83019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tabLst>
                <a:tab pos="579755" algn="l"/>
                <a:tab pos="1754505" algn="l"/>
                <a:tab pos="2461895" algn="l"/>
                <a:tab pos="3365500" algn="l"/>
                <a:tab pos="4053204" algn="l"/>
                <a:tab pos="5068570" algn="l"/>
                <a:tab pos="5775960" algn="l"/>
                <a:tab pos="667956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Có	</a:t>
            </a:r>
            <a:r>
              <a:rPr sz="2800" b="1" spc="-5" dirty="0">
                <a:latin typeface="Times New Roman"/>
                <a:cs typeface="Times New Roman"/>
              </a:rPr>
              <a:t>thể</a:t>
            </a:r>
            <a:r>
              <a:rPr sz="2800" b="1" spc="3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coi	quá	</a:t>
            </a:r>
            <a:r>
              <a:rPr sz="2800" b="1" spc="-5" dirty="0">
                <a:latin typeface="Times New Roman"/>
                <a:cs typeface="Times New Roman"/>
              </a:rPr>
              <a:t>trình	giải	</a:t>
            </a:r>
            <a:r>
              <a:rPr sz="2800" b="1" spc="-10" dirty="0">
                <a:latin typeface="Times New Roman"/>
                <a:cs typeface="Times New Roman"/>
              </a:rPr>
              <a:t>mã</a:t>
            </a:r>
            <a:r>
              <a:rPr sz="2800" b="1" spc="3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là	</a:t>
            </a:r>
            <a:r>
              <a:rPr sz="2800" b="1" dirty="0">
                <a:latin typeface="Times New Roman"/>
                <a:cs typeface="Times New Roman"/>
              </a:rPr>
              <a:t>quá	</a:t>
            </a:r>
            <a:r>
              <a:rPr sz="2800" b="1" spc="-5" dirty="0">
                <a:latin typeface="Times New Roman"/>
                <a:cs typeface="Times New Roman"/>
              </a:rPr>
              <a:t>trình	ngược của  mã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hóa.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3600" y="2426207"/>
            <a:ext cx="7607300" cy="351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34340" y="773328"/>
            <a:ext cx="8350250" cy="48056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81000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81635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Phân</a:t>
            </a:r>
            <a:r>
              <a:rPr sz="2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khối</a:t>
            </a:r>
            <a:endParaRPr sz="2800">
              <a:latin typeface="Times New Roman"/>
              <a:cs typeface="Times New Roman"/>
            </a:endParaRPr>
          </a:p>
          <a:p>
            <a:pPr marL="381000" indent="-343535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816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Chuẩn nén JPEG thường sử </a:t>
            </a:r>
            <a:r>
              <a:rPr sz="2800" b="1" dirty="0">
                <a:latin typeface="Times New Roman"/>
                <a:cs typeface="Times New Roman"/>
              </a:rPr>
              <a:t>dụng phân </a:t>
            </a:r>
            <a:r>
              <a:rPr sz="2800" b="1" spc="-10" dirty="0">
                <a:latin typeface="Times New Roman"/>
                <a:cs typeface="Times New Roman"/>
              </a:rPr>
              <a:t>khối</a:t>
            </a:r>
            <a:r>
              <a:rPr sz="2800" b="1" spc="9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8x8</a:t>
            </a:r>
            <a:endParaRPr sz="2800">
              <a:latin typeface="Times New Roman"/>
              <a:cs typeface="Times New Roman"/>
            </a:endParaRPr>
          </a:p>
          <a:p>
            <a:pPr marL="381000" marR="30480" indent="-343535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8163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Việc </a:t>
            </a:r>
            <a:r>
              <a:rPr sz="2800" b="1" dirty="0">
                <a:latin typeface="Times New Roman"/>
                <a:cs typeface="Times New Roman"/>
              </a:rPr>
              <a:t>phân </a:t>
            </a:r>
            <a:r>
              <a:rPr sz="2800" b="1" spc="-5" dirty="0">
                <a:latin typeface="Times New Roman"/>
                <a:cs typeface="Times New Roman"/>
              </a:rPr>
              <a:t>các </a:t>
            </a:r>
            <a:r>
              <a:rPr sz="2800" b="1" spc="-10" dirty="0">
                <a:latin typeface="Times New Roman"/>
                <a:cs typeface="Times New Roman"/>
              </a:rPr>
              <a:t>khối có kích </a:t>
            </a:r>
            <a:r>
              <a:rPr sz="2800" b="1" spc="-5" dirty="0">
                <a:latin typeface="Times New Roman"/>
                <a:cs typeface="Times New Roman"/>
              </a:rPr>
              <a:t>thước </a:t>
            </a:r>
            <a:r>
              <a:rPr sz="2800" b="1" dirty="0">
                <a:latin typeface="Times New Roman"/>
                <a:cs typeface="Times New Roman"/>
              </a:rPr>
              <a:t>nhỏ và bằng nhau  </a:t>
            </a:r>
            <a:r>
              <a:rPr sz="2800" b="1" spc="-5" dirty="0">
                <a:latin typeface="Times New Roman"/>
                <a:cs typeface="Times New Roman"/>
              </a:rPr>
              <a:t>giúp việc </a:t>
            </a:r>
            <a:r>
              <a:rPr sz="2800" b="1" spc="-10" dirty="0">
                <a:latin typeface="Times New Roman"/>
                <a:cs typeface="Times New Roman"/>
              </a:rPr>
              <a:t>biến </a:t>
            </a:r>
            <a:r>
              <a:rPr sz="2800" b="1" dirty="0">
                <a:latin typeface="Times New Roman"/>
                <a:cs typeface="Times New Roman"/>
              </a:rPr>
              <a:t>đối </a:t>
            </a:r>
            <a:r>
              <a:rPr sz="2800" b="1" spc="-5" dirty="0">
                <a:latin typeface="Times New Roman"/>
                <a:cs typeface="Times New Roman"/>
              </a:rPr>
              <a:t>Cosin </a:t>
            </a:r>
            <a:r>
              <a:rPr sz="2800" b="1" dirty="0">
                <a:latin typeface="Times New Roman"/>
                <a:cs typeface="Times New Roman"/>
              </a:rPr>
              <a:t>nhanh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hơn</a:t>
            </a:r>
            <a:endParaRPr sz="2800">
              <a:latin typeface="Times New Roman"/>
              <a:cs typeface="Times New Roman"/>
            </a:endParaRPr>
          </a:p>
          <a:p>
            <a:pPr marL="381000" marR="30480" indent="-343535" algn="just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816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Biến </a:t>
            </a:r>
            <a:r>
              <a:rPr sz="2800" b="1" dirty="0">
                <a:latin typeface="Times New Roman"/>
                <a:cs typeface="Times New Roman"/>
              </a:rPr>
              <a:t>đổi </a:t>
            </a:r>
            <a:r>
              <a:rPr sz="2800" b="1" spc="-5" dirty="0">
                <a:latin typeface="Times New Roman"/>
                <a:cs typeface="Times New Roman"/>
              </a:rPr>
              <a:t>Cosin với các </a:t>
            </a:r>
            <a:r>
              <a:rPr sz="2800" b="1" spc="-10" dirty="0">
                <a:latin typeface="Times New Roman"/>
                <a:cs typeface="Times New Roman"/>
              </a:rPr>
              <a:t>khối kích </a:t>
            </a:r>
            <a:r>
              <a:rPr sz="2800" b="1" dirty="0">
                <a:latin typeface="Times New Roman"/>
                <a:cs typeface="Times New Roman"/>
              </a:rPr>
              <a:t>thước nhỏ </a:t>
            </a:r>
            <a:r>
              <a:rPr sz="2800" b="1" spc="-5" dirty="0">
                <a:latin typeface="Times New Roman"/>
                <a:cs typeface="Times New Roman"/>
              </a:rPr>
              <a:t>giúp  tăng </a:t>
            </a:r>
            <a:r>
              <a:rPr sz="2800" b="1" dirty="0">
                <a:latin typeface="Times New Roman"/>
                <a:cs typeface="Times New Roman"/>
              </a:rPr>
              <a:t>độ </a:t>
            </a:r>
            <a:r>
              <a:rPr sz="2800" b="1" spc="-5" dirty="0">
                <a:latin typeface="Times New Roman"/>
                <a:cs typeface="Times New Roman"/>
              </a:rPr>
              <a:t>chính </a:t>
            </a:r>
            <a:r>
              <a:rPr sz="2800" b="1" dirty="0">
                <a:latin typeface="Times New Roman"/>
                <a:cs typeface="Times New Roman"/>
              </a:rPr>
              <a:t>xác </a:t>
            </a:r>
            <a:r>
              <a:rPr sz="2800" b="1" spc="-5" dirty="0">
                <a:latin typeface="Times New Roman"/>
                <a:cs typeface="Times New Roman"/>
              </a:rPr>
              <a:t>khi </a:t>
            </a:r>
            <a:r>
              <a:rPr sz="2800" b="1" dirty="0">
                <a:latin typeface="Times New Roman"/>
                <a:cs typeface="Times New Roman"/>
              </a:rPr>
              <a:t>tính toán </a:t>
            </a:r>
            <a:r>
              <a:rPr sz="2800" b="1" spc="-5" dirty="0">
                <a:latin typeface="Times New Roman"/>
                <a:cs typeface="Times New Roman"/>
              </a:rPr>
              <a:t>với </a:t>
            </a:r>
            <a:r>
              <a:rPr sz="2800" b="1" dirty="0">
                <a:latin typeface="Times New Roman"/>
                <a:cs typeface="Times New Roman"/>
              </a:rPr>
              <a:t>dâu phẩy tĩnh  (giảm sai </a:t>
            </a:r>
            <a:r>
              <a:rPr sz="2800" b="1" spc="-5" dirty="0">
                <a:latin typeface="Times New Roman"/>
                <a:cs typeface="Times New Roman"/>
              </a:rPr>
              <a:t>số </a:t>
            </a:r>
            <a:r>
              <a:rPr sz="2800" b="1" dirty="0">
                <a:latin typeface="Times New Roman"/>
                <a:cs typeface="Times New Roman"/>
              </a:rPr>
              <a:t>do </a:t>
            </a:r>
            <a:r>
              <a:rPr sz="2800" b="1" spc="-5" dirty="0">
                <a:latin typeface="Times New Roman"/>
                <a:cs typeface="Times New Roman"/>
              </a:rPr>
              <a:t>làm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tròn)</a:t>
            </a:r>
            <a:endParaRPr sz="2800">
              <a:latin typeface="Times New Roman"/>
              <a:cs typeface="Times New Roman"/>
            </a:endParaRPr>
          </a:p>
          <a:p>
            <a:pPr marL="381000" indent="-343535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8163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Ảnh </a:t>
            </a:r>
            <a:r>
              <a:rPr sz="2800" b="1" spc="-5" dirty="0">
                <a:latin typeface="Times New Roman"/>
                <a:cs typeface="Times New Roman"/>
              </a:rPr>
              <a:t>sẽ </a:t>
            </a:r>
            <a:r>
              <a:rPr sz="2800" b="1" spc="-10" dirty="0">
                <a:latin typeface="Times New Roman"/>
                <a:cs typeface="Times New Roman"/>
              </a:rPr>
              <a:t>được </a:t>
            </a:r>
            <a:r>
              <a:rPr sz="2800" b="1" spc="-5" dirty="0">
                <a:latin typeface="Times New Roman"/>
                <a:cs typeface="Times New Roman"/>
              </a:rPr>
              <a:t>chia làm B </a:t>
            </a:r>
            <a:r>
              <a:rPr sz="2800" b="1" spc="-10" dirty="0">
                <a:latin typeface="Times New Roman"/>
                <a:cs typeface="Times New Roman"/>
              </a:rPr>
              <a:t>khối </a:t>
            </a:r>
            <a:r>
              <a:rPr sz="2800" b="1" spc="-5" dirty="0">
                <a:latin typeface="Times New Roman"/>
                <a:cs typeface="Times New Roman"/>
              </a:rPr>
              <a:t>là </a:t>
            </a:r>
            <a:r>
              <a:rPr sz="2800" b="1" spc="5" dirty="0">
                <a:latin typeface="Times New Roman"/>
                <a:cs typeface="Times New Roman"/>
              </a:rPr>
              <a:t>M</a:t>
            </a:r>
            <a:r>
              <a:rPr sz="2775" b="1" spc="7" baseline="-21021" dirty="0">
                <a:latin typeface="Times New Roman"/>
                <a:cs typeface="Times New Roman"/>
              </a:rPr>
              <a:t>B</a:t>
            </a:r>
            <a:r>
              <a:rPr sz="2775" b="1" spc="502" baseline="-21021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xN</a:t>
            </a:r>
            <a:r>
              <a:rPr sz="2775" b="1" baseline="-21021" dirty="0">
                <a:latin typeface="Times New Roman"/>
                <a:cs typeface="Times New Roman"/>
              </a:rPr>
              <a:t>B</a:t>
            </a:r>
            <a:endParaRPr sz="2775" baseline="-21021">
              <a:latin typeface="Times New Roman"/>
              <a:cs typeface="Times New Roman"/>
            </a:endParaRPr>
          </a:p>
          <a:p>
            <a:pPr marL="381000" marR="30480" indent="-343535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816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Các </a:t>
            </a:r>
            <a:r>
              <a:rPr sz="2800" b="1" spc="-10" dirty="0">
                <a:latin typeface="Times New Roman"/>
                <a:cs typeface="Times New Roman"/>
              </a:rPr>
              <a:t>khối </a:t>
            </a:r>
            <a:r>
              <a:rPr sz="2800" b="1" spc="-5" dirty="0">
                <a:latin typeface="Times New Roman"/>
                <a:cs typeface="Times New Roman"/>
              </a:rPr>
              <a:t>sẽ </a:t>
            </a:r>
            <a:r>
              <a:rPr sz="2800" b="1" spc="-10" dirty="0">
                <a:latin typeface="Times New Roman"/>
                <a:cs typeface="Times New Roman"/>
              </a:rPr>
              <a:t>có </a:t>
            </a:r>
            <a:r>
              <a:rPr sz="2800" b="1" spc="-5" dirty="0">
                <a:latin typeface="Times New Roman"/>
                <a:cs typeface="Times New Roman"/>
              </a:rPr>
              <a:t>tọa </a:t>
            </a:r>
            <a:r>
              <a:rPr sz="2800" b="1" dirty="0">
                <a:latin typeface="Times New Roman"/>
                <a:cs typeface="Times New Roman"/>
              </a:rPr>
              <a:t>độ </a:t>
            </a:r>
            <a:r>
              <a:rPr sz="2800" b="1" spc="-5" dirty="0">
                <a:latin typeface="Times New Roman"/>
                <a:cs typeface="Times New Roman"/>
              </a:rPr>
              <a:t>(m,n) với m = [0..M</a:t>
            </a:r>
            <a:r>
              <a:rPr sz="2775" b="1" spc="-7" baseline="-21021" dirty="0">
                <a:latin typeface="Times New Roman"/>
                <a:cs typeface="Times New Roman"/>
              </a:rPr>
              <a:t>B</a:t>
            </a:r>
            <a:r>
              <a:rPr sz="2800" b="1" spc="-5" dirty="0">
                <a:latin typeface="Times New Roman"/>
                <a:cs typeface="Times New Roman"/>
              </a:rPr>
              <a:t>-1] </a:t>
            </a:r>
            <a:r>
              <a:rPr sz="2800" b="1" dirty="0">
                <a:latin typeface="Times New Roman"/>
                <a:cs typeface="Times New Roman"/>
              </a:rPr>
              <a:t>và </a:t>
            </a:r>
            <a:r>
              <a:rPr sz="2800" b="1" spc="-5" dirty="0">
                <a:latin typeface="Times New Roman"/>
                <a:cs typeface="Times New Roman"/>
              </a:rPr>
              <a:t>n =  [0.. 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775" b="1" baseline="-21021" dirty="0">
                <a:latin typeface="Times New Roman"/>
                <a:cs typeface="Times New Roman"/>
              </a:rPr>
              <a:t>B</a:t>
            </a:r>
            <a:r>
              <a:rPr sz="2800" b="1" dirty="0">
                <a:latin typeface="Times New Roman"/>
                <a:cs typeface="Times New Roman"/>
              </a:rPr>
              <a:t>-1]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34340" y="761208"/>
            <a:ext cx="8355330" cy="42202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1000" indent="-343535" algn="just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381635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Giảm tần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suất</a:t>
            </a:r>
            <a:r>
              <a:rPr sz="32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mẫu</a:t>
            </a:r>
            <a:endParaRPr sz="3200">
              <a:latin typeface="Times New Roman"/>
              <a:cs typeface="Times New Roman"/>
            </a:endParaRPr>
          </a:p>
          <a:p>
            <a:pPr marL="381000" marR="31750" indent="-343535" algn="just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81635" algn="l"/>
              </a:tabLst>
            </a:pPr>
            <a:r>
              <a:rPr sz="3200" b="1" dirty="0">
                <a:latin typeface="Times New Roman"/>
                <a:cs typeface="Times New Roman"/>
              </a:rPr>
              <a:t>Trước </a:t>
            </a:r>
            <a:r>
              <a:rPr sz="3200" b="1" spc="-5" dirty="0">
                <a:latin typeface="Times New Roman"/>
                <a:cs typeface="Times New Roman"/>
              </a:rPr>
              <a:t>khi phân khối, ảnh có </a:t>
            </a:r>
            <a:r>
              <a:rPr sz="3200" b="1" dirty="0">
                <a:latin typeface="Times New Roman"/>
                <a:cs typeface="Times New Roman"/>
              </a:rPr>
              <a:t>thể </a:t>
            </a:r>
            <a:r>
              <a:rPr sz="3200" b="1" spc="-5" dirty="0">
                <a:latin typeface="Times New Roman"/>
                <a:cs typeface="Times New Roman"/>
              </a:rPr>
              <a:t>được chuyển  </a:t>
            </a:r>
            <a:r>
              <a:rPr sz="3200" b="1" dirty="0">
                <a:latin typeface="Times New Roman"/>
                <a:cs typeface="Times New Roman"/>
              </a:rPr>
              <a:t>sang </a:t>
            </a:r>
            <a:r>
              <a:rPr sz="3200" b="1" spc="5" dirty="0">
                <a:latin typeface="Times New Roman"/>
                <a:cs typeface="Times New Roman"/>
              </a:rPr>
              <a:t>YC</a:t>
            </a:r>
            <a:r>
              <a:rPr sz="3150" b="1" spc="7" baseline="-21164" dirty="0">
                <a:latin typeface="Times New Roman"/>
                <a:cs typeface="Times New Roman"/>
              </a:rPr>
              <a:t>B</a:t>
            </a:r>
            <a:r>
              <a:rPr sz="3200" b="1" spc="5" dirty="0">
                <a:latin typeface="Times New Roman"/>
                <a:cs typeface="Times New Roman"/>
              </a:rPr>
              <a:t>C</a:t>
            </a:r>
            <a:r>
              <a:rPr sz="3150" b="1" spc="7" baseline="-21164" dirty="0">
                <a:latin typeface="Times New Roman"/>
                <a:cs typeface="Times New Roman"/>
              </a:rPr>
              <a:t>R </a:t>
            </a:r>
            <a:r>
              <a:rPr sz="3200" b="1" dirty="0">
                <a:latin typeface="Times New Roman"/>
                <a:cs typeface="Times New Roman"/>
              </a:rPr>
              <a:t>(hệ mầu </a:t>
            </a:r>
            <a:r>
              <a:rPr sz="3200" b="1" spc="-5" dirty="0">
                <a:latin typeface="Times New Roman"/>
                <a:cs typeface="Times New Roman"/>
              </a:rPr>
              <a:t>này </a:t>
            </a:r>
            <a:r>
              <a:rPr sz="3200" b="1" spc="-10" dirty="0">
                <a:latin typeface="Times New Roman"/>
                <a:cs typeface="Times New Roman"/>
              </a:rPr>
              <a:t>giống hệ </a:t>
            </a:r>
            <a:r>
              <a:rPr sz="3200" b="1" spc="-5" dirty="0">
                <a:latin typeface="Times New Roman"/>
                <a:cs typeface="Times New Roman"/>
              </a:rPr>
              <a:t>mầu </a:t>
            </a:r>
            <a:r>
              <a:rPr sz="3200" b="1" spc="-10" dirty="0">
                <a:latin typeface="Times New Roman"/>
                <a:cs typeface="Times New Roman"/>
              </a:rPr>
              <a:t>trong  </a:t>
            </a:r>
            <a:r>
              <a:rPr sz="3200" b="1" dirty="0">
                <a:latin typeface="Times New Roman"/>
                <a:cs typeface="Times New Roman"/>
              </a:rPr>
              <a:t>truyền </a:t>
            </a:r>
            <a:r>
              <a:rPr sz="3200" b="1" spc="-5" dirty="0">
                <a:latin typeface="Times New Roman"/>
                <a:cs typeface="Times New Roman"/>
              </a:rPr>
              <a:t>hình kỹ thuật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số)</a:t>
            </a:r>
            <a:endParaRPr sz="3200">
              <a:latin typeface="Times New Roman"/>
              <a:cs typeface="Times New Roman"/>
            </a:endParaRPr>
          </a:p>
          <a:p>
            <a:pPr marL="381000" marR="30480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81635" algn="l"/>
              </a:tabLst>
            </a:pPr>
            <a:r>
              <a:rPr sz="3200" b="1" dirty="0">
                <a:latin typeface="Times New Roman"/>
                <a:cs typeface="Times New Roman"/>
              </a:rPr>
              <a:t>Mắt </a:t>
            </a:r>
            <a:r>
              <a:rPr sz="3200" b="1" spc="-5" dirty="0">
                <a:latin typeface="Times New Roman"/>
                <a:cs typeface="Times New Roman"/>
              </a:rPr>
              <a:t>người nhạy </a:t>
            </a:r>
            <a:r>
              <a:rPr sz="3200" b="1" dirty="0">
                <a:latin typeface="Times New Roman"/>
                <a:cs typeface="Times New Roman"/>
              </a:rPr>
              <a:t>với </a:t>
            </a:r>
            <a:r>
              <a:rPr sz="3200" b="1" spc="-5" dirty="0">
                <a:latin typeface="Times New Roman"/>
                <a:cs typeface="Times New Roman"/>
              </a:rPr>
              <a:t>thành phần </a:t>
            </a:r>
            <a:r>
              <a:rPr sz="3200" b="1" dirty="0">
                <a:latin typeface="Times New Roman"/>
                <a:cs typeface="Times New Roman"/>
              </a:rPr>
              <a:t>Y ( </a:t>
            </a:r>
            <a:r>
              <a:rPr sz="3200" b="1" spc="-10" dirty="0">
                <a:latin typeface="Times New Roman"/>
                <a:cs typeface="Times New Roman"/>
              </a:rPr>
              <a:t>là độ  </a:t>
            </a:r>
            <a:r>
              <a:rPr sz="3200" b="1" dirty="0">
                <a:latin typeface="Times New Roman"/>
                <a:cs typeface="Times New Roman"/>
              </a:rPr>
              <a:t>sáng) </a:t>
            </a:r>
            <a:r>
              <a:rPr sz="3200" b="1" spc="-10" dirty="0">
                <a:latin typeface="Times New Roman"/>
                <a:cs typeface="Times New Roman"/>
              </a:rPr>
              <a:t>hơn </a:t>
            </a:r>
            <a:r>
              <a:rPr sz="3200" b="1" spc="-5" dirty="0">
                <a:latin typeface="Times New Roman"/>
                <a:cs typeface="Times New Roman"/>
              </a:rPr>
              <a:t>là </a:t>
            </a:r>
            <a:r>
              <a:rPr sz="3200" b="1" spc="-10" dirty="0">
                <a:latin typeface="Times New Roman"/>
                <a:cs typeface="Times New Roman"/>
              </a:rPr>
              <a:t>thành </a:t>
            </a:r>
            <a:r>
              <a:rPr sz="3200" b="1" spc="-5" dirty="0">
                <a:latin typeface="Times New Roman"/>
                <a:cs typeface="Times New Roman"/>
              </a:rPr>
              <a:t>phần </a:t>
            </a:r>
            <a:r>
              <a:rPr sz="3200" b="1" spc="10" dirty="0">
                <a:latin typeface="Times New Roman"/>
                <a:cs typeface="Times New Roman"/>
              </a:rPr>
              <a:t>C</a:t>
            </a:r>
            <a:r>
              <a:rPr sz="3150" b="1" spc="15" baseline="-21164" dirty="0">
                <a:latin typeface="Times New Roman"/>
                <a:cs typeface="Times New Roman"/>
              </a:rPr>
              <a:t>B </a:t>
            </a:r>
            <a:r>
              <a:rPr sz="3200" b="1" spc="-5" dirty="0">
                <a:latin typeface="Times New Roman"/>
                <a:cs typeface="Times New Roman"/>
              </a:rPr>
              <a:t>và </a:t>
            </a:r>
            <a:r>
              <a:rPr sz="3200" b="1" spc="5" dirty="0">
                <a:latin typeface="Times New Roman"/>
                <a:cs typeface="Times New Roman"/>
              </a:rPr>
              <a:t>C</a:t>
            </a:r>
            <a:r>
              <a:rPr sz="3150" b="1" spc="7" baseline="-21164" dirty="0">
                <a:latin typeface="Times New Roman"/>
                <a:cs typeface="Times New Roman"/>
              </a:rPr>
              <a:t>R </a:t>
            </a:r>
            <a:r>
              <a:rPr sz="3200" b="1" spc="-5" dirty="0">
                <a:latin typeface="Times New Roman"/>
                <a:cs typeface="Times New Roman"/>
              </a:rPr>
              <a:t>vì vậy nếu  </a:t>
            </a:r>
            <a:r>
              <a:rPr sz="3200" b="1" dirty="0">
                <a:latin typeface="Times New Roman"/>
                <a:cs typeface="Times New Roman"/>
              </a:rPr>
              <a:t>giảm tần </a:t>
            </a:r>
            <a:r>
              <a:rPr sz="3200" b="1" spc="-5" dirty="0">
                <a:latin typeface="Times New Roman"/>
                <a:cs typeface="Times New Roman"/>
              </a:rPr>
              <a:t>suất mẫu </a:t>
            </a:r>
            <a:r>
              <a:rPr sz="3200" b="1" dirty="0">
                <a:latin typeface="Times New Roman"/>
                <a:cs typeface="Times New Roman"/>
              </a:rPr>
              <a:t>của 2 thành </a:t>
            </a:r>
            <a:r>
              <a:rPr sz="3200" b="1" spc="-10" dirty="0">
                <a:latin typeface="Times New Roman"/>
                <a:cs typeface="Times New Roman"/>
              </a:rPr>
              <a:t>phần </a:t>
            </a:r>
            <a:r>
              <a:rPr sz="3200" b="1" spc="-5" dirty="0">
                <a:latin typeface="Times New Roman"/>
                <a:cs typeface="Times New Roman"/>
              </a:rPr>
              <a:t>này </a:t>
            </a:r>
            <a:r>
              <a:rPr sz="3200" b="1" dirty="0">
                <a:latin typeface="Times New Roman"/>
                <a:cs typeface="Times New Roman"/>
              </a:rPr>
              <a:t>thì  mắt </a:t>
            </a:r>
            <a:r>
              <a:rPr sz="3200" b="1" spc="-5" dirty="0">
                <a:latin typeface="Times New Roman"/>
                <a:cs typeface="Times New Roman"/>
              </a:rPr>
              <a:t>người </a:t>
            </a:r>
            <a:r>
              <a:rPr sz="3200" b="1" dirty="0">
                <a:latin typeface="Times New Roman"/>
                <a:cs typeface="Times New Roman"/>
              </a:rPr>
              <a:t>vẫn không </a:t>
            </a:r>
            <a:r>
              <a:rPr sz="3200" b="1" spc="-5" dirty="0">
                <a:latin typeface="Times New Roman"/>
                <a:cs typeface="Times New Roman"/>
              </a:rPr>
              <a:t>nhận </a:t>
            </a:r>
            <a:r>
              <a:rPr sz="3200" b="1" dirty="0">
                <a:latin typeface="Times New Roman"/>
                <a:cs typeface="Times New Roman"/>
              </a:rPr>
              <a:t>ra sự </a:t>
            </a:r>
            <a:r>
              <a:rPr sz="3200" b="1" spc="-5" dirty="0">
                <a:latin typeface="Times New Roman"/>
                <a:cs typeface="Times New Roman"/>
              </a:rPr>
              <a:t>khác</a:t>
            </a:r>
            <a:r>
              <a:rPr sz="3200" b="1" spc="-10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biệt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762000"/>
            <a:ext cx="8759825" cy="5198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600" b="1" smtClean="0">
                <a:solidFill>
                  <a:srgbClr val="FF0000"/>
                </a:solidFill>
                <a:latin typeface="Times New Roman"/>
                <a:cs typeface="Times New Roman"/>
              </a:rPr>
              <a:t>Biến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đổi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Cosin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5600" algn="l"/>
                <a:tab pos="1181735" algn="l"/>
                <a:tab pos="1806575" algn="l"/>
                <a:tab pos="2799080" algn="l"/>
                <a:tab pos="3790950" algn="l"/>
                <a:tab pos="4982845" algn="l"/>
                <a:tab pos="5701030" algn="l"/>
                <a:tab pos="6191885" algn="l"/>
                <a:tab pos="7072630" algn="l"/>
                <a:tab pos="8140065" algn="l"/>
              </a:tabLst>
            </a:pPr>
            <a:r>
              <a:rPr sz="2600" b="1" dirty="0">
                <a:latin typeface="Times New Roman"/>
                <a:cs typeface="Times New Roman"/>
              </a:rPr>
              <a:t>Biến	</a:t>
            </a:r>
            <a:r>
              <a:rPr sz="2600" b="1" spc="-5" dirty="0">
                <a:latin typeface="Times New Roman"/>
                <a:cs typeface="Times New Roman"/>
              </a:rPr>
              <a:t>đ</a:t>
            </a:r>
            <a:r>
              <a:rPr sz="2600" b="1" spc="5" dirty="0">
                <a:latin typeface="Times New Roman"/>
                <a:cs typeface="Times New Roman"/>
              </a:rPr>
              <a:t>ổ</a:t>
            </a:r>
            <a:r>
              <a:rPr sz="2600" b="1" dirty="0">
                <a:latin typeface="Times New Roman"/>
                <a:cs typeface="Times New Roman"/>
              </a:rPr>
              <a:t>i	C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s</a:t>
            </a:r>
            <a:r>
              <a:rPr sz="2600" b="1" spc="-10" dirty="0">
                <a:latin typeface="Times New Roman"/>
                <a:cs typeface="Times New Roman"/>
              </a:rPr>
              <a:t>i</a:t>
            </a:r>
            <a:r>
              <a:rPr sz="2600" b="1" dirty="0">
                <a:latin typeface="Times New Roman"/>
                <a:cs typeface="Times New Roman"/>
              </a:rPr>
              <a:t>n	</a:t>
            </a:r>
            <a:r>
              <a:rPr sz="2600" b="1" spc="-5" dirty="0">
                <a:latin typeface="Times New Roman"/>
                <a:cs typeface="Times New Roman"/>
              </a:rPr>
              <a:t>n</a:t>
            </a:r>
            <a:r>
              <a:rPr sz="2600" b="1" dirty="0">
                <a:latin typeface="Times New Roman"/>
                <a:cs typeface="Times New Roman"/>
              </a:rPr>
              <a:t>hằm	ch</a:t>
            </a:r>
            <a:r>
              <a:rPr sz="2600" b="1" spc="-10" dirty="0">
                <a:latin typeface="Times New Roman"/>
                <a:cs typeface="Times New Roman"/>
              </a:rPr>
              <a:t>u</a:t>
            </a:r>
            <a:r>
              <a:rPr sz="2600" b="1" dirty="0">
                <a:latin typeface="Times New Roman"/>
                <a:cs typeface="Times New Roman"/>
              </a:rPr>
              <a:t>yển	ả</a:t>
            </a:r>
            <a:r>
              <a:rPr sz="2600" b="1" spc="5" dirty="0">
                <a:latin typeface="Times New Roman"/>
                <a:cs typeface="Times New Roman"/>
              </a:rPr>
              <a:t>n</a:t>
            </a:r>
            <a:r>
              <a:rPr sz="2600" b="1" dirty="0">
                <a:latin typeface="Times New Roman"/>
                <a:cs typeface="Times New Roman"/>
              </a:rPr>
              <a:t>h	</a:t>
            </a:r>
            <a:r>
              <a:rPr sz="2600" b="1" spc="-5" dirty="0">
                <a:latin typeface="Times New Roman"/>
                <a:cs typeface="Times New Roman"/>
              </a:rPr>
              <a:t>t</a:t>
            </a:r>
            <a:r>
              <a:rPr sz="2600" b="1" dirty="0">
                <a:latin typeface="Times New Roman"/>
                <a:cs typeface="Times New Roman"/>
              </a:rPr>
              <a:t>ừ	miền	</a:t>
            </a:r>
            <a:r>
              <a:rPr sz="2600" b="1" spc="-10" dirty="0">
                <a:latin typeface="Times New Roman"/>
                <a:cs typeface="Times New Roman"/>
              </a:rPr>
              <a:t>k</a:t>
            </a:r>
            <a:r>
              <a:rPr sz="2600" b="1" dirty="0">
                <a:latin typeface="Times New Roman"/>
                <a:cs typeface="Times New Roman"/>
              </a:rPr>
              <a:t>h</a:t>
            </a:r>
            <a:r>
              <a:rPr sz="2600" b="1" spc="5" dirty="0">
                <a:latin typeface="Times New Roman"/>
                <a:cs typeface="Times New Roman"/>
              </a:rPr>
              <a:t>ô</a:t>
            </a:r>
            <a:r>
              <a:rPr sz="2600" b="1" dirty="0">
                <a:latin typeface="Times New Roman"/>
                <a:cs typeface="Times New Roman"/>
              </a:rPr>
              <a:t>ng	gian  (spartial domain) sang miền tần </a:t>
            </a:r>
            <a:r>
              <a:rPr sz="2600" b="1" spc="-5" dirty="0">
                <a:latin typeface="Times New Roman"/>
                <a:cs typeface="Times New Roman"/>
              </a:rPr>
              <a:t>số </a:t>
            </a:r>
            <a:r>
              <a:rPr sz="2600" b="1" dirty="0">
                <a:latin typeface="Times New Roman"/>
                <a:cs typeface="Times New Roman"/>
              </a:rPr>
              <a:t>(frequency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domain)</a:t>
            </a:r>
            <a:endParaRPr sz="2600">
              <a:latin typeface="Times New Roman"/>
              <a:cs typeface="Times New Roman"/>
            </a:endParaRPr>
          </a:p>
          <a:p>
            <a:pPr marL="584200" marR="670560" lvl="1" indent="-114300">
              <a:lnSpc>
                <a:spcPct val="100000"/>
              </a:lnSpc>
              <a:spcBef>
                <a:spcPts val="625"/>
              </a:spcBef>
              <a:buSzPct val="96153"/>
              <a:buFont typeface="Wingdings"/>
              <a:buChar char=""/>
              <a:tabLst>
                <a:tab pos="733425" algn="l"/>
              </a:tabLst>
            </a:pPr>
            <a:r>
              <a:rPr sz="2600" b="1" dirty="0">
                <a:latin typeface="Times New Roman"/>
                <a:cs typeface="Times New Roman"/>
              </a:rPr>
              <a:t>Trong miền </a:t>
            </a:r>
            <a:r>
              <a:rPr sz="2600" b="1" spc="-5" dirty="0">
                <a:latin typeface="Times New Roman"/>
                <a:cs typeface="Times New Roman"/>
              </a:rPr>
              <a:t>không </a:t>
            </a:r>
            <a:r>
              <a:rPr sz="2600" b="1" dirty="0">
                <a:latin typeface="Times New Roman"/>
                <a:cs typeface="Times New Roman"/>
              </a:rPr>
              <a:t>gian, </a:t>
            </a:r>
            <a:r>
              <a:rPr sz="2600" b="1" spc="-5" dirty="0">
                <a:latin typeface="Times New Roman"/>
                <a:cs typeface="Times New Roman"/>
              </a:rPr>
              <a:t>bức </a:t>
            </a:r>
            <a:r>
              <a:rPr sz="2600" b="1" dirty="0">
                <a:latin typeface="Times New Roman"/>
                <a:cs typeface="Times New Roman"/>
              </a:rPr>
              <a:t>ảnh thể </a:t>
            </a:r>
            <a:r>
              <a:rPr sz="2600" b="1" spc="-5" dirty="0">
                <a:latin typeface="Times New Roman"/>
                <a:cs typeface="Times New Roman"/>
              </a:rPr>
              <a:t>hiện độ </a:t>
            </a:r>
            <a:r>
              <a:rPr sz="2600" b="1" dirty="0">
                <a:latin typeface="Times New Roman"/>
                <a:cs typeface="Times New Roman"/>
              </a:rPr>
              <a:t>lớn các  </a:t>
            </a:r>
            <a:r>
              <a:rPr sz="2600" b="1" spc="5" dirty="0">
                <a:latin typeface="Times New Roman"/>
                <a:cs typeface="Times New Roman"/>
              </a:rPr>
              <a:t>mầu </a:t>
            </a:r>
            <a:r>
              <a:rPr sz="2600" b="1" spc="-5" dirty="0">
                <a:latin typeface="Times New Roman"/>
                <a:cs typeface="Times New Roman"/>
              </a:rPr>
              <a:t>khi </a:t>
            </a:r>
            <a:r>
              <a:rPr sz="2600" b="1" spc="5" dirty="0">
                <a:latin typeface="Times New Roman"/>
                <a:cs typeface="Times New Roman"/>
              </a:rPr>
              <a:t>di </a:t>
            </a:r>
            <a:r>
              <a:rPr sz="2600" b="1" dirty="0">
                <a:latin typeface="Times New Roman"/>
                <a:cs typeface="Times New Roman"/>
              </a:rPr>
              <a:t>chuyển trong không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gian</a:t>
            </a:r>
            <a:endParaRPr sz="2600">
              <a:latin typeface="Times New Roman"/>
              <a:cs typeface="Times New Roman"/>
            </a:endParaRPr>
          </a:p>
          <a:p>
            <a:pPr marL="584200" marR="177800" lvl="1" indent="-114300">
              <a:lnSpc>
                <a:spcPct val="100000"/>
              </a:lnSpc>
              <a:spcBef>
                <a:spcPts val="625"/>
              </a:spcBef>
              <a:buSzPct val="96153"/>
              <a:buFont typeface="Wingdings"/>
              <a:buChar char=""/>
              <a:tabLst>
                <a:tab pos="734060" algn="l"/>
              </a:tabLst>
            </a:pPr>
            <a:r>
              <a:rPr sz="2600" b="1" dirty="0">
                <a:latin typeface="Times New Roman"/>
                <a:cs typeface="Times New Roman"/>
              </a:rPr>
              <a:t>Trong miền tần </a:t>
            </a:r>
            <a:r>
              <a:rPr sz="2600" b="1" spc="-5" dirty="0">
                <a:latin typeface="Times New Roman"/>
                <a:cs typeface="Times New Roman"/>
              </a:rPr>
              <a:t>số, </a:t>
            </a:r>
            <a:r>
              <a:rPr sz="2600" b="1" dirty="0">
                <a:latin typeface="Times New Roman"/>
                <a:cs typeface="Times New Roman"/>
              </a:rPr>
              <a:t>bức ảnh thể </a:t>
            </a:r>
            <a:r>
              <a:rPr sz="2600" b="1" spc="-5" dirty="0">
                <a:latin typeface="Times New Roman"/>
                <a:cs typeface="Times New Roman"/>
              </a:rPr>
              <a:t>hiện tốc </a:t>
            </a:r>
            <a:r>
              <a:rPr sz="2600" b="1" dirty="0">
                <a:latin typeface="Times New Roman"/>
                <a:cs typeface="Times New Roman"/>
              </a:rPr>
              <a:t>độ thay </a:t>
            </a:r>
            <a:r>
              <a:rPr sz="2600" b="1" spc="-5" dirty="0">
                <a:latin typeface="Times New Roman"/>
                <a:cs typeface="Times New Roman"/>
              </a:rPr>
              <a:t>đổi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của  </a:t>
            </a:r>
            <a:r>
              <a:rPr sz="2600" b="1" spc="-5" dirty="0">
                <a:latin typeface="Times New Roman"/>
                <a:cs typeface="Times New Roman"/>
              </a:rPr>
              <a:t>độ </a:t>
            </a:r>
            <a:r>
              <a:rPr sz="2600" b="1" dirty="0">
                <a:latin typeface="Times New Roman"/>
                <a:cs typeface="Times New Roman"/>
              </a:rPr>
              <a:t>lớn các </a:t>
            </a:r>
            <a:r>
              <a:rPr sz="2600" b="1" spc="5" dirty="0">
                <a:latin typeface="Times New Roman"/>
                <a:cs typeface="Times New Roman"/>
              </a:rPr>
              <a:t>mầu </a:t>
            </a:r>
            <a:r>
              <a:rPr sz="2600" b="1" spc="-5" dirty="0">
                <a:latin typeface="Times New Roman"/>
                <a:cs typeface="Times New Roman"/>
              </a:rPr>
              <a:t>khi dịch </a:t>
            </a:r>
            <a:r>
              <a:rPr sz="2600" b="1" dirty="0">
                <a:latin typeface="Times New Roman"/>
                <a:cs typeface="Times New Roman"/>
              </a:rPr>
              <a:t>chuyển từ </a:t>
            </a:r>
            <a:r>
              <a:rPr sz="2600" b="1" spc="-5" dirty="0">
                <a:latin typeface="Times New Roman"/>
                <a:cs typeface="Times New Roman"/>
              </a:rPr>
              <a:t>điểm </a:t>
            </a:r>
            <a:r>
              <a:rPr sz="2600" b="1" dirty="0">
                <a:latin typeface="Times New Roman"/>
                <a:cs typeface="Times New Roman"/>
              </a:rPr>
              <a:t>này sang </a:t>
            </a:r>
            <a:r>
              <a:rPr sz="2600" b="1" spc="-5" dirty="0">
                <a:latin typeface="Times New Roman"/>
                <a:cs typeface="Times New Roman"/>
              </a:rPr>
              <a:t>điểm  kia</a:t>
            </a:r>
            <a:endParaRPr sz="26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5600" algn="l"/>
                <a:tab pos="1115695" algn="l"/>
                <a:tab pos="1858010" algn="l"/>
                <a:tab pos="2437765" algn="l"/>
                <a:tab pos="3089910" algn="l"/>
                <a:tab pos="4034790" algn="l"/>
                <a:tab pos="4796790" algn="l"/>
                <a:tab pos="5484495" algn="l"/>
                <a:tab pos="6225540" algn="l"/>
                <a:tab pos="6694805" algn="l"/>
                <a:tab pos="7345680" algn="l"/>
                <a:tab pos="7830184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Việ</a:t>
            </a:r>
            <a:r>
              <a:rPr sz="2600" b="1" dirty="0">
                <a:latin typeface="Times New Roman"/>
                <a:cs typeface="Times New Roman"/>
              </a:rPr>
              <a:t>c	</a:t>
            </a:r>
            <a:r>
              <a:rPr sz="2600" b="1" spc="-5" dirty="0">
                <a:latin typeface="Times New Roman"/>
                <a:cs typeface="Times New Roman"/>
              </a:rPr>
              <a:t>biế</a:t>
            </a:r>
            <a:r>
              <a:rPr sz="2600" b="1" dirty="0">
                <a:latin typeface="Times New Roman"/>
                <a:cs typeface="Times New Roman"/>
              </a:rPr>
              <a:t>n	</a:t>
            </a:r>
            <a:r>
              <a:rPr sz="2600" b="1" spc="-5" dirty="0">
                <a:latin typeface="Times New Roman"/>
                <a:cs typeface="Times New Roman"/>
              </a:rPr>
              <a:t>đ</a:t>
            </a:r>
            <a:r>
              <a:rPr sz="2600" b="1" spc="5" dirty="0">
                <a:latin typeface="Times New Roman"/>
                <a:cs typeface="Times New Roman"/>
              </a:rPr>
              <a:t>ổ</a:t>
            </a:r>
            <a:r>
              <a:rPr sz="2600" b="1" dirty="0">
                <a:latin typeface="Times New Roman"/>
                <a:cs typeface="Times New Roman"/>
              </a:rPr>
              <a:t>i	này	</a:t>
            </a:r>
            <a:r>
              <a:rPr sz="2600" b="1" spc="-10" dirty="0">
                <a:latin typeface="Times New Roman"/>
                <a:cs typeface="Times New Roman"/>
              </a:rPr>
              <a:t>n</a:t>
            </a:r>
            <a:r>
              <a:rPr sz="2600" b="1" spc="-5" dirty="0">
                <a:latin typeface="Times New Roman"/>
                <a:cs typeface="Times New Roman"/>
              </a:rPr>
              <a:t>hằ</a:t>
            </a:r>
            <a:r>
              <a:rPr sz="2600" b="1" dirty="0">
                <a:latin typeface="Times New Roman"/>
                <a:cs typeface="Times New Roman"/>
              </a:rPr>
              <a:t>m	</a:t>
            </a:r>
            <a:r>
              <a:rPr sz="2600" b="1" spc="5" dirty="0">
                <a:latin typeface="Times New Roman"/>
                <a:cs typeface="Times New Roman"/>
              </a:rPr>
              <a:t>g</a:t>
            </a:r>
            <a:r>
              <a:rPr sz="2600" b="1" dirty="0">
                <a:latin typeface="Times New Roman"/>
                <a:cs typeface="Times New Roman"/>
              </a:rPr>
              <a:t>iúp	việc	</a:t>
            </a:r>
            <a:r>
              <a:rPr sz="2600" b="1" spc="-20" dirty="0">
                <a:latin typeface="Times New Roman"/>
                <a:cs typeface="Times New Roman"/>
              </a:rPr>
              <a:t>t</a:t>
            </a:r>
            <a:r>
              <a:rPr sz="2600" b="1" dirty="0">
                <a:latin typeface="Times New Roman"/>
                <a:cs typeface="Times New Roman"/>
              </a:rPr>
              <a:t>ách	</a:t>
            </a:r>
            <a:r>
              <a:rPr sz="2600" b="1" spc="5" dirty="0">
                <a:latin typeface="Times New Roman"/>
                <a:cs typeface="Times New Roman"/>
              </a:rPr>
              <a:t>v</a:t>
            </a:r>
            <a:r>
              <a:rPr sz="2600" b="1" dirty="0">
                <a:latin typeface="Times New Roman"/>
                <a:cs typeface="Times New Roman"/>
              </a:rPr>
              <a:t>à	</a:t>
            </a:r>
            <a:r>
              <a:rPr sz="2600" b="1" spc="-20" dirty="0">
                <a:latin typeface="Times New Roman"/>
                <a:cs typeface="Times New Roman"/>
              </a:rPr>
              <a:t>l</a:t>
            </a:r>
            <a:r>
              <a:rPr sz="2600" b="1" dirty="0">
                <a:latin typeface="Times New Roman"/>
                <a:cs typeface="Times New Roman"/>
              </a:rPr>
              <a:t>o</a:t>
            </a:r>
            <a:r>
              <a:rPr sz="2600" b="1" spc="10" dirty="0">
                <a:latin typeface="Times New Roman"/>
                <a:cs typeface="Times New Roman"/>
              </a:rPr>
              <a:t>ạ</a:t>
            </a:r>
            <a:r>
              <a:rPr sz="2600" b="1" dirty="0">
                <a:latin typeface="Times New Roman"/>
                <a:cs typeface="Times New Roman"/>
              </a:rPr>
              <a:t>i	</a:t>
            </a:r>
            <a:r>
              <a:rPr sz="2600" b="1" spc="-10" dirty="0">
                <a:latin typeface="Times New Roman"/>
                <a:cs typeface="Times New Roman"/>
              </a:rPr>
              <a:t>b</a:t>
            </a:r>
            <a:r>
              <a:rPr sz="2600" b="1" dirty="0">
                <a:latin typeface="Times New Roman"/>
                <a:cs typeface="Times New Roman"/>
              </a:rPr>
              <a:t>ỏ	</a:t>
            </a:r>
            <a:r>
              <a:rPr sz="2600" b="1" spc="-5" dirty="0">
                <a:latin typeface="Times New Roman"/>
                <a:cs typeface="Times New Roman"/>
              </a:rPr>
              <a:t>n</a:t>
            </a:r>
            <a:r>
              <a:rPr sz="2600" b="1" dirty="0">
                <a:latin typeface="Times New Roman"/>
                <a:cs typeface="Times New Roman"/>
              </a:rPr>
              <a:t>h</a:t>
            </a:r>
            <a:r>
              <a:rPr sz="2600" b="1" spc="-5" dirty="0">
                <a:latin typeface="Times New Roman"/>
                <a:cs typeface="Times New Roman"/>
              </a:rPr>
              <a:t>ữ</a:t>
            </a:r>
            <a:r>
              <a:rPr sz="2600" b="1" spc="-15" dirty="0">
                <a:latin typeface="Times New Roman"/>
                <a:cs typeface="Times New Roman"/>
              </a:rPr>
              <a:t>n</a:t>
            </a:r>
            <a:r>
              <a:rPr sz="2600" b="1" dirty="0">
                <a:latin typeface="Times New Roman"/>
                <a:cs typeface="Times New Roman"/>
              </a:rPr>
              <a:t>g  </a:t>
            </a:r>
            <a:r>
              <a:rPr sz="2600" b="1" spc="-5" dirty="0">
                <a:latin typeface="Times New Roman"/>
                <a:cs typeface="Times New Roman"/>
              </a:rPr>
              <a:t>biến </a:t>
            </a:r>
            <a:r>
              <a:rPr sz="2600" b="1" dirty="0">
                <a:latin typeface="Times New Roman"/>
                <a:cs typeface="Times New Roman"/>
              </a:rPr>
              <a:t>đổi không cần thiết cho mắt người dễ dàng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hơn</a:t>
            </a:r>
            <a:endParaRPr sz="2600">
              <a:latin typeface="Times New Roman"/>
              <a:cs typeface="Times New Roman"/>
            </a:endParaRPr>
          </a:p>
          <a:p>
            <a:pPr marL="584200" marR="101600" lvl="1" indent="-114300">
              <a:lnSpc>
                <a:spcPct val="100000"/>
              </a:lnSpc>
              <a:spcBef>
                <a:spcPts val="630"/>
              </a:spcBef>
              <a:buSzPct val="96153"/>
              <a:buFont typeface="Wingdings"/>
              <a:buChar char=""/>
              <a:tabLst>
                <a:tab pos="733425" algn="l"/>
              </a:tabLst>
            </a:pPr>
            <a:r>
              <a:rPr sz="2600" b="1" dirty="0">
                <a:latin typeface="Times New Roman"/>
                <a:cs typeface="Times New Roman"/>
              </a:rPr>
              <a:t>Mắt người thường </a:t>
            </a:r>
            <a:r>
              <a:rPr sz="2600" b="1" spc="-5" dirty="0">
                <a:latin typeface="Times New Roman"/>
                <a:cs typeface="Times New Roman"/>
              </a:rPr>
              <a:t>không </a:t>
            </a:r>
            <a:r>
              <a:rPr sz="2600" b="1" dirty="0">
                <a:latin typeface="Times New Roman"/>
                <a:cs typeface="Times New Roman"/>
              </a:rPr>
              <a:t>tốt trong nhận </a:t>
            </a:r>
            <a:r>
              <a:rPr sz="2600" b="1" spc="-5" dirty="0">
                <a:latin typeface="Times New Roman"/>
                <a:cs typeface="Times New Roman"/>
              </a:rPr>
              <a:t>biết </a:t>
            </a:r>
            <a:r>
              <a:rPr sz="2600" b="1" dirty="0">
                <a:latin typeface="Times New Roman"/>
                <a:cs typeface="Times New Roman"/>
              </a:rPr>
              <a:t>thay đổi</a:t>
            </a:r>
            <a:r>
              <a:rPr sz="2600" b="1" spc="-12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có  </a:t>
            </a:r>
            <a:r>
              <a:rPr sz="2600" b="1" dirty="0">
                <a:latin typeface="Times New Roman"/>
                <a:cs typeface="Times New Roman"/>
              </a:rPr>
              <a:t>tần </a:t>
            </a:r>
            <a:r>
              <a:rPr sz="2600" b="1" spc="-5" dirty="0">
                <a:latin typeface="Times New Roman"/>
                <a:cs typeface="Times New Roman"/>
              </a:rPr>
              <a:t>số </a:t>
            </a:r>
            <a:r>
              <a:rPr sz="2600" b="1" dirty="0">
                <a:latin typeface="Times New Roman"/>
                <a:cs typeface="Times New Roman"/>
              </a:rPr>
              <a:t>lớn (nên ta có thể tách và loại những thay đổi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này)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459739" y="859281"/>
            <a:ext cx="35093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Biến </a:t>
            </a:r>
            <a:r>
              <a:rPr sz="2800" dirty="0"/>
              <a:t>đổi</a:t>
            </a:r>
            <a:r>
              <a:rPr sz="2800" spc="-65" dirty="0"/>
              <a:t> </a:t>
            </a:r>
            <a:r>
              <a:rPr sz="2800" spc="-5" dirty="0"/>
              <a:t>Cosin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934420" y="1414786"/>
            <a:ext cx="7108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/>
                <a:cs typeface="Times New Roman"/>
              </a:rPr>
              <a:t>Với </a:t>
            </a:r>
            <a:r>
              <a:rPr sz="2800" b="1" spc="-5" dirty="0">
                <a:latin typeface="Times New Roman"/>
                <a:cs typeface="Times New Roman"/>
              </a:rPr>
              <a:t>mỗi </a:t>
            </a:r>
            <a:r>
              <a:rPr sz="2800" b="1" spc="-10" dirty="0">
                <a:latin typeface="Times New Roman"/>
                <a:cs typeface="Times New Roman"/>
              </a:rPr>
              <a:t>khối </a:t>
            </a:r>
            <a:r>
              <a:rPr sz="2800" b="1" spc="-5" dirty="0">
                <a:latin typeface="Times New Roman"/>
                <a:cs typeface="Times New Roman"/>
              </a:rPr>
              <a:t>NxN ta sẽ </a:t>
            </a:r>
            <a:r>
              <a:rPr sz="2800" b="1" dirty="0">
                <a:latin typeface="Times New Roman"/>
                <a:cs typeface="Times New Roman"/>
              </a:rPr>
              <a:t>tính </a:t>
            </a:r>
            <a:r>
              <a:rPr sz="2800" b="1" spc="-5" dirty="0">
                <a:latin typeface="Times New Roman"/>
                <a:cs typeface="Times New Roman"/>
              </a:rPr>
              <a:t>các </a:t>
            </a:r>
            <a:r>
              <a:rPr sz="2800" b="1" dirty="0">
                <a:latin typeface="Times New Roman"/>
                <a:cs typeface="Times New Roman"/>
              </a:rPr>
              <a:t>hệ </a:t>
            </a:r>
            <a:r>
              <a:rPr sz="2800" b="1" spc="-5" dirty="0">
                <a:latin typeface="Times New Roman"/>
                <a:cs typeface="Times New Roman"/>
              </a:rPr>
              <a:t>số </a:t>
            </a:r>
            <a:r>
              <a:rPr sz="2800" b="1" dirty="0">
                <a:latin typeface="Times New Roman"/>
                <a:cs typeface="Times New Roman"/>
              </a:rPr>
              <a:t>như</a:t>
            </a:r>
            <a:r>
              <a:rPr sz="2800" b="1" spc="6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56849" y="2622850"/>
            <a:ext cx="6729730" cy="361315"/>
            <a:chOff x="1856849" y="2622850"/>
            <a:chExt cx="6729730" cy="361315"/>
          </a:xfrm>
        </p:grpSpPr>
        <p:sp>
          <p:nvSpPr>
            <p:cNvPr id="7" name="object 7"/>
            <p:cNvSpPr/>
            <p:nvPr/>
          </p:nvSpPr>
          <p:spPr>
            <a:xfrm>
              <a:off x="1926140" y="2865176"/>
              <a:ext cx="38100" cy="22225"/>
            </a:xfrm>
            <a:custGeom>
              <a:avLst/>
              <a:gdLst/>
              <a:ahLst/>
              <a:cxnLst/>
              <a:rect l="l" t="t" r="r" b="b"/>
              <a:pathLst>
                <a:path w="38100" h="22225">
                  <a:moveTo>
                    <a:pt x="0" y="21610"/>
                  </a:moveTo>
                  <a:lnTo>
                    <a:pt x="37774" y="0"/>
                  </a:lnTo>
                </a:path>
              </a:pathLst>
            </a:custGeom>
            <a:ln w="123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3915" y="2871015"/>
              <a:ext cx="54610" cy="100965"/>
            </a:xfrm>
            <a:custGeom>
              <a:avLst/>
              <a:gdLst/>
              <a:ahLst/>
              <a:cxnLst/>
              <a:rect l="l" t="t" r="r" b="b"/>
              <a:pathLst>
                <a:path w="54610" h="100964">
                  <a:moveTo>
                    <a:pt x="0" y="0"/>
                  </a:moveTo>
                  <a:lnTo>
                    <a:pt x="54560" y="100466"/>
                  </a:lnTo>
                </a:path>
              </a:pathLst>
            </a:custGeom>
            <a:ln w="24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63199" y="2629200"/>
              <a:ext cx="6717030" cy="342900"/>
            </a:xfrm>
            <a:custGeom>
              <a:avLst/>
              <a:gdLst/>
              <a:ahLst/>
              <a:cxnLst/>
              <a:rect l="l" t="t" r="r" b="b"/>
              <a:pathLst>
                <a:path w="6717030" h="342900">
                  <a:moveTo>
                    <a:pt x="161863" y="342282"/>
                  </a:moveTo>
                  <a:lnTo>
                    <a:pt x="233825" y="43215"/>
                  </a:lnTo>
                </a:path>
                <a:path w="6717030" h="342900">
                  <a:moveTo>
                    <a:pt x="233825" y="43215"/>
                  </a:moveTo>
                  <a:lnTo>
                    <a:pt x="660727" y="43215"/>
                  </a:lnTo>
                </a:path>
                <a:path w="6717030" h="342900">
                  <a:moveTo>
                    <a:pt x="0" y="0"/>
                  </a:moveTo>
                  <a:lnTo>
                    <a:pt x="718286" y="0"/>
                  </a:lnTo>
                </a:path>
                <a:path w="6717030" h="342900">
                  <a:moveTo>
                    <a:pt x="3118866" y="0"/>
                  </a:moveTo>
                  <a:lnTo>
                    <a:pt x="4501566" y="0"/>
                  </a:lnTo>
                </a:path>
                <a:path w="6717030" h="342900">
                  <a:moveTo>
                    <a:pt x="5269105" y="0"/>
                  </a:moveTo>
                  <a:lnTo>
                    <a:pt x="6716443" y="0"/>
                  </a:lnTo>
                </a:path>
              </a:pathLst>
            </a:custGeom>
            <a:ln w="12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616753" y="2419072"/>
            <a:ext cx="129539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300" spc="35" dirty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16753" y="2660887"/>
            <a:ext cx="129539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300" spc="35" dirty="0">
                <a:latin typeface="Symbol"/>
                <a:cs typeface="Symbol"/>
              </a:rPr>
              <a:t>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1386" y="2660887"/>
            <a:ext cx="70802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577850" algn="l"/>
              </a:tabLst>
            </a:pPr>
            <a:r>
              <a:rPr sz="2300" spc="35" dirty="0">
                <a:latin typeface="Symbol"/>
                <a:cs typeface="Symbol"/>
              </a:rPr>
              <a:t></a:t>
            </a:r>
            <a:r>
              <a:rPr sz="2300" spc="35" dirty="0">
                <a:latin typeface="Times New Roman"/>
                <a:cs typeface="Times New Roman"/>
              </a:rPr>
              <a:t>	</a:t>
            </a:r>
            <a:r>
              <a:rPr sz="2300" spc="35" dirty="0">
                <a:latin typeface="Symbol"/>
                <a:cs typeface="Symbol"/>
              </a:rPr>
              <a:t>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9197" y="2419072"/>
            <a:ext cx="129539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300" spc="35" dirty="0">
                <a:latin typeface="Symbol"/>
                <a:cs typeface="Symbol"/>
              </a:rPr>
              <a:t>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9197" y="2660887"/>
            <a:ext cx="129539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300" spc="35" dirty="0">
                <a:latin typeface="Symbol"/>
                <a:cs typeface="Symbol"/>
              </a:rPr>
              <a:t>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29197" y="2229233"/>
            <a:ext cx="170180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571625" algn="l"/>
              </a:tabLst>
            </a:pPr>
            <a:r>
              <a:rPr sz="2300" spc="35" dirty="0">
                <a:latin typeface="Symbol"/>
                <a:cs typeface="Symbol"/>
              </a:rPr>
              <a:t></a:t>
            </a:r>
            <a:r>
              <a:rPr sz="2300" spc="35" dirty="0">
                <a:latin typeface="Times New Roman"/>
                <a:cs typeface="Times New Roman"/>
              </a:rPr>
              <a:t>	</a:t>
            </a:r>
            <a:r>
              <a:rPr sz="2300" spc="35" dirty="0">
                <a:latin typeface="Symbol"/>
                <a:cs typeface="Symbol"/>
              </a:rPr>
              <a:t>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76478" y="2405063"/>
            <a:ext cx="8890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spc="-13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84391" y="2405063"/>
            <a:ext cx="10160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spc="2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51628" y="2320357"/>
            <a:ext cx="1595755" cy="55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134110" algn="l"/>
                <a:tab pos="1493520" algn="l"/>
              </a:tabLst>
            </a:pPr>
            <a:r>
              <a:rPr sz="3500" spc="60" dirty="0">
                <a:latin typeface="Symbol"/>
                <a:cs typeface="Symbol"/>
              </a:rPr>
              <a:t></a:t>
            </a:r>
            <a:r>
              <a:rPr sz="3500" spc="-350" dirty="0">
                <a:latin typeface="Times New Roman"/>
                <a:cs typeface="Times New Roman"/>
              </a:rPr>
              <a:t> </a:t>
            </a:r>
            <a:r>
              <a:rPr sz="3500" spc="60" dirty="0">
                <a:latin typeface="Symbol"/>
                <a:cs typeface="Symbol"/>
              </a:rPr>
              <a:t>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1350" spc="20" dirty="0">
                <a:latin typeface="Times New Roman"/>
                <a:cs typeface="Times New Roman"/>
              </a:rPr>
              <a:t>1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2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6022" y="2591382"/>
            <a:ext cx="45656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354330" algn="l"/>
              </a:tabLst>
            </a:pPr>
            <a:r>
              <a:rPr sz="1350" spc="20" dirty="0">
                <a:latin typeface="Times New Roman"/>
                <a:cs typeface="Times New Roman"/>
              </a:rPr>
              <a:t>1	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63622" y="2216972"/>
            <a:ext cx="7213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i="1" spc="30" dirty="0">
                <a:latin typeface="Times New Roman"/>
                <a:cs typeface="Times New Roman"/>
              </a:rPr>
              <a:t>N </a:t>
            </a:r>
            <a:r>
              <a:rPr sz="1350" spc="-25" dirty="0">
                <a:latin typeface="Symbol"/>
                <a:cs typeface="Symbol"/>
              </a:rPr>
              <a:t></a:t>
            </a:r>
            <a:r>
              <a:rPr sz="1350" spc="-25" dirty="0">
                <a:latin typeface="Times New Roman"/>
                <a:cs typeface="Times New Roman"/>
              </a:rPr>
              <a:t>1 </a:t>
            </a:r>
            <a:r>
              <a:rPr sz="1350" i="1" spc="30" dirty="0">
                <a:latin typeface="Times New Roman"/>
                <a:cs typeface="Times New Roman"/>
              </a:rPr>
              <a:t>N</a:t>
            </a:r>
            <a:r>
              <a:rPr sz="1350" i="1" spc="-14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Symbol"/>
                <a:cs typeface="Symbol"/>
              </a:rPr>
              <a:t></a:t>
            </a:r>
            <a:r>
              <a:rPr sz="1350" spc="-2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34227" y="2800495"/>
            <a:ext cx="77470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i="1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1</a:t>
            </a:r>
            <a:r>
              <a:rPr sz="1350" dirty="0">
                <a:latin typeface="Symbol"/>
                <a:cs typeface="Symbol"/>
              </a:rPr>
              <a:t></a:t>
            </a:r>
            <a:r>
              <a:rPr sz="1350" dirty="0">
                <a:latin typeface="Times New Roman"/>
                <a:cs typeface="Times New Roman"/>
              </a:rPr>
              <a:t>0</a:t>
            </a:r>
            <a:r>
              <a:rPr sz="1350" spc="-220" dirty="0">
                <a:latin typeface="Times New Roman"/>
                <a:cs typeface="Times New Roman"/>
              </a:rPr>
              <a:t> </a:t>
            </a:r>
            <a:r>
              <a:rPr sz="1350" i="1" spc="65" dirty="0">
                <a:latin typeface="Times New Roman"/>
                <a:cs typeface="Times New Roman"/>
              </a:rPr>
              <a:t>n</a:t>
            </a:r>
            <a:r>
              <a:rPr sz="1350" spc="65" dirty="0">
                <a:latin typeface="Times New Roman"/>
                <a:cs typeface="Times New Roman"/>
              </a:rPr>
              <a:t>2</a:t>
            </a:r>
            <a:r>
              <a:rPr sz="1350" spc="65" dirty="0">
                <a:latin typeface="Symbol"/>
                <a:cs typeface="Symbol"/>
              </a:rPr>
              <a:t></a:t>
            </a:r>
            <a:r>
              <a:rPr sz="1350" spc="65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61692" y="2625840"/>
            <a:ext cx="38227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300" spc="160" dirty="0">
                <a:latin typeface="Times New Roman"/>
                <a:cs typeface="Times New Roman"/>
              </a:rPr>
              <a:t>2</a:t>
            </a:r>
            <a:r>
              <a:rPr sz="2300" i="1" spc="60" dirty="0"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01386" y="2394531"/>
            <a:ext cx="70802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3450" spc="-22" baseline="-4830" dirty="0">
                <a:latin typeface="Symbol"/>
                <a:cs typeface="Symbol"/>
              </a:rPr>
              <a:t></a:t>
            </a:r>
            <a:r>
              <a:rPr sz="2300" i="1" spc="15" dirty="0">
                <a:latin typeface="Times New Roman"/>
                <a:cs typeface="Times New Roman"/>
              </a:rPr>
              <a:t>C</a:t>
            </a:r>
            <a:r>
              <a:rPr sz="2300" i="1" spc="10" dirty="0">
                <a:latin typeface="Times New Roman"/>
                <a:cs typeface="Times New Roman"/>
              </a:rPr>
              <a:t>o</a:t>
            </a:r>
            <a:r>
              <a:rPr sz="2300" i="1" spc="60" dirty="0">
                <a:latin typeface="Times New Roman"/>
                <a:cs typeface="Times New Roman"/>
              </a:rPr>
              <a:t>s</a:t>
            </a:r>
            <a:r>
              <a:rPr sz="3450" spc="52" baseline="-4830" dirty="0">
                <a:latin typeface="Symbol"/>
                <a:cs typeface="Symbol"/>
              </a:rPr>
              <a:t></a:t>
            </a:r>
            <a:endParaRPr sz="3450" baseline="-483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79258" y="2625840"/>
            <a:ext cx="38163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300" spc="155" dirty="0">
                <a:latin typeface="Times New Roman"/>
                <a:cs typeface="Times New Roman"/>
              </a:rPr>
              <a:t>2</a:t>
            </a:r>
            <a:r>
              <a:rPr sz="2300" i="1" spc="60" dirty="0"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13072" y="2394531"/>
            <a:ext cx="142557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300" i="1" spc="55" dirty="0">
                <a:latin typeface="Times New Roman"/>
                <a:cs typeface="Times New Roman"/>
              </a:rPr>
              <a:t>x</a:t>
            </a:r>
            <a:r>
              <a:rPr sz="2300" spc="55" dirty="0">
                <a:latin typeface="Times New Roman"/>
                <a:cs typeface="Times New Roman"/>
              </a:rPr>
              <a:t>(</a:t>
            </a:r>
            <a:r>
              <a:rPr sz="2300" i="1" spc="55" dirty="0">
                <a:latin typeface="Times New Roman"/>
                <a:cs typeface="Times New Roman"/>
              </a:rPr>
              <a:t>n </a:t>
            </a:r>
            <a:r>
              <a:rPr sz="2300" spc="20" dirty="0">
                <a:latin typeface="Times New Roman"/>
                <a:cs typeface="Times New Roman"/>
              </a:rPr>
              <a:t>, </a:t>
            </a:r>
            <a:r>
              <a:rPr sz="2300" i="1" spc="45" dirty="0">
                <a:latin typeface="Times New Roman"/>
                <a:cs typeface="Times New Roman"/>
              </a:rPr>
              <a:t>n</a:t>
            </a:r>
            <a:r>
              <a:rPr sz="2300" i="1" spc="-95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)</a:t>
            </a:r>
            <a:r>
              <a:rPr sz="2300" i="1" spc="15" dirty="0">
                <a:latin typeface="Times New Roman"/>
                <a:cs typeface="Times New Roman"/>
              </a:rPr>
              <a:t>Cos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28675" y="2384750"/>
            <a:ext cx="523875" cy="6419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5"/>
              </a:spcBef>
              <a:tabLst>
                <a:tab pos="318135" algn="l"/>
              </a:tabLst>
            </a:pPr>
            <a:r>
              <a:rPr sz="1350" i="1" spc="40" dirty="0">
                <a:latin typeface="Times New Roman"/>
                <a:cs typeface="Times New Roman"/>
              </a:rPr>
              <a:t>k</a:t>
            </a:r>
            <a:r>
              <a:rPr sz="1350" spc="40" dirty="0">
                <a:latin typeface="Times New Roman"/>
                <a:cs typeface="Times New Roman"/>
              </a:rPr>
              <a:t>1	</a:t>
            </a:r>
            <a:r>
              <a:rPr sz="1350" i="1" spc="20" dirty="0">
                <a:latin typeface="Times New Roman"/>
                <a:cs typeface="Times New Roman"/>
              </a:rPr>
              <a:t>k</a:t>
            </a:r>
            <a:r>
              <a:rPr sz="1350" i="1" spc="-210" dirty="0">
                <a:latin typeface="Times New Roman"/>
                <a:cs typeface="Times New Roman"/>
              </a:rPr>
              <a:t> </a:t>
            </a:r>
            <a:r>
              <a:rPr sz="1350" spc="2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  <a:spcBef>
                <a:spcPts val="300"/>
              </a:spcBef>
            </a:pPr>
            <a:r>
              <a:rPr sz="2300" spc="110" dirty="0">
                <a:latin typeface="Times New Roman"/>
                <a:cs typeface="Times New Roman"/>
              </a:rPr>
              <a:t>2</a:t>
            </a:r>
            <a:r>
              <a:rPr sz="2300" i="1" spc="110" dirty="0"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54036" y="2190760"/>
            <a:ext cx="1818005" cy="4013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z="3450" spc="52" baseline="-3623" dirty="0">
                <a:latin typeface="Symbol"/>
                <a:cs typeface="Symbol"/>
              </a:rPr>
              <a:t></a:t>
            </a:r>
            <a:r>
              <a:rPr sz="3450" spc="52" baseline="-3623" dirty="0">
                <a:latin typeface="Times New Roman"/>
                <a:cs typeface="Times New Roman"/>
              </a:rPr>
              <a:t> </a:t>
            </a:r>
            <a:r>
              <a:rPr sz="2300" spc="35" dirty="0">
                <a:latin typeface="Times New Roman"/>
                <a:cs typeface="Times New Roman"/>
              </a:rPr>
              <a:t>(2</a:t>
            </a:r>
            <a:r>
              <a:rPr sz="2300" i="1" spc="35" dirty="0">
                <a:latin typeface="Times New Roman"/>
                <a:cs typeface="Times New Roman"/>
              </a:rPr>
              <a:t>n</a:t>
            </a:r>
            <a:r>
              <a:rPr sz="2025" spc="52" baseline="-24691" dirty="0">
                <a:latin typeface="Times New Roman"/>
                <a:cs typeface="Times New Roman"/>
              </a:rPr>
              <a:t>2 </a:t>
            </a:r>
            <a:r>
              <a:rPr sz="2300" spc="20" dirty="0">
                <a:latin typeface="Symbol"/>
                <a:cs typeface="Symbol"/>
              </a:rPr>
              <a:t></a:t>
            </a:r>
            <a:r>
              <a:rPr sz="2300" spc="20" dirty="0">
                <a:latin typeface="Times New Roman"/>
                <a:cs typeface="Times New Roman"/>
              </a:rPr>
              <a:t>1)</a:t>
            </a:r>
            <a:r>
              <a:rPr sz="2300" i="1" spc="20" dirty="0">
                <a:latin typeface="Times New Roman"/>
                <a:cs typeface="Times New Roman"/>
              </a:rPr>
              <a:t>k</a:t>
            </a:r>
            <a:r>
              <a:rPr sz="2025" spc="30" baseline="-24691" dirty="0">
                <a:latin typeface="Times New Roman"/>
                <a:cs typeface="Times New Roman"/>
              </a:rPr>
              <a:t>2</a:t>
            </a:r>
            <a:r>
              <a:rPr sz="2450" i="1" spc="20" dirty="0">
                <a:latin typeface="Symbol"/>
                <a:cs typeface="Symbol"/>
              </a:rPr>
              <a:t></a:t>
            </a:r>
            <a:r>
              <a:rPr sz="2450" i="1" spc="-325" dirty="0">
                <a:latin typeface="Times New Roman"/>
                <a:cs typeface="Times New Roman"/>
              </a:rPr>
              <a:t> </a:t>
            </a:r>
            <a:r>
              <a:rPr sz="3450" spc="52" baseline="-3623" dirty="0">
                <a:latin typeface="Symbol"/>
                <a:cs typeface="Symbol"/>
              </a:rPr>
              <a:t></a:t>
            </a:r>
            <a:endParaRPr sz="3450" baseline="-3623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87566" y="2190760"/>
            <a:ext cx="4138295" cy="4013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2809240" algn="l"/>
                <a:tab pos="3348990" algn="l"/>
              </a:tabLst>
            </a:pPr>
            <a:r>
              <a:rPr sz="2450" i="1" spc="-25" dirty="0">
                <a:latin typeface="Symbol"/>
                <a:cs typeface="Symbol"/>
              </a:rPr>
              <a:t></a:t>
            </a:r>
            <a:r>
              <a:rPr sz="2450" spc="-25" dirty="0">
                <a:latin typeface="Times New Roman"/>
                <a:cs typeface="Times New Roman"/>
              </a:rPr>
              <a:t>	</a:t>
            </a:r>
            <a:r>
              <a:rPr sz="2300" spc="50" dirty="0">
                <a:latin typeface="Times New Roman"/>
                <a:cs typeface="Times New Roman"/>
              </a:rPr>
              <a:t>(2</a:t>
            </a:r>
            <a:r>
              <a:rPr sz="2300" i="1" spc="50" dirty="0">
                <a:latin typeface="Times New Roman"/>
                <a:cs typeface="Times New Roman"/>
              </a:rPr>
              <a:t>n	</a:t>
            </a:r>
            <a:r>
              <a:rPr sz="2300" spc="30" dirty="0">
                <a:latin typeface="Symbol"/>
                <a:cs typeface="Symbol"/>
              </a:rPr>
              <a:t></a:t>
            </a:r>
            <a:r>
              <a:rPr sz="2300" spc="30" dirty="0">
                <a:latin typeface="Times New Roman"/>
                <a:cs typeface="Times New Roman"/>
              </a:rPr>
              <a:t>1)</a:t>
            </a:r>
            <a:r>
              <a:rPr sz="2300" i="1" spc="30" dirty="0">
                <a:latin typeface="Times New Roman"/>
                <a:cs typeface="Times New Roman"/>
              </a:rPr>
              <a:t>k</a:t>
            </a:r>
            <a:r>
              <a:rPr sz="2300" i="1" spc="-190" dirty="0">
                <a:latin typeface="Times New Roman"/>
                <a:cs typeface="Times New Roman"/>
              </a:rPr>
              <a:t> </a:t>
            </a:r>
            <a:r>
              <a:rPr sz="2450" i="1" spc="-35" dirty="0">
                <a:latin typeface="Symbol"/>
                <a:cs typeface="Symbol"/>
              </a:rPr>
              <a:t>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9551" y="2377678"/>
            <a:ext cx="1541780" cy="4013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  <a:tabLst>
                <a:tab pos="960755" algn="l"/>
              </a:tabLst>
            </a:pPr>
            <a:r>
              <a:rPr sz="2300" i="1" spc="55" dirty="0">
                <a:latin typeface="Times New Roman"/>
                <a:cs typeface="Times New Roman"/>
              </a:rPr>
              <a:t>X </a:t>
            </a:r>
            <a:r>
              <a:rPr sz="2300" spc="50" dirty="0">
                <a:latin typeface="Times New Roman"/>
                <a:cs typeface="Times New Roman"/>
              </a:rPr>
              <a:t>(</a:t>
            </a:r>
            <a:r>
              <a:rPr sz="2300" i="1" spc="50" dirty="0">
                <a:latin typeface="Times New Roman"/>
                <a:cs typeface="Times New Roman"/>
              </a:rPr>
              <a:t>k</a:t>
            </a:r>
            <a:r>
              <a:rPr sz="2300" i="1" spc="-135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Times New Roman"/>
                <a:cs typeface="Times New Roman"/>
              </a:rPr>
              <a:t>,</a:t>
            </a:r>
            <a:r>
              <a:rPr sz="2300" spc="-300" dirty="0">
                <a:latin typeface="Times New Roman"/>
                <a:cs typeface="Times New Roman"/>
              </a:rPr>
              <a:t> </a:t>
            </a:r>
            <a:r>
              <a:rPr sz="2300" i="1" spc="40" dirty="0">
                <a:latin typeface="Times New Roman"/>
                <a:cs typeface="Times New Roman"/>
              </a:rPr>
              <a:t>k	</a:t>
            </a:r>
            <a:r>
              <a:rPr sz="2300" spc="30" dirty="0">
                <a:latin typeface="Times New Roman"/>
                <a:cs typeface="Times New Roman"/>
              </a:rPr>
              <a:t>) </a:t>
            </a:r>
            <a:r>
              <a:rPr sz="2300" spc="50" dirty="0">
                <a:latin typeface="Symbol"/>
                <a:cs typeface="Symbol"/>
              </a:rPr>
              <a:t></a:t>
            </a:r>
            <a:r>
              <a:rPr sz="2300" spc="-155" dirty="0">
                <a:latin typeface="Times New Roman"/>
                <a:cs typeface="Times New Roman"/>
              </a:rPr>
              <a:t> </a:t>
            </a:r>
            <a:r>
              <a:rPr sz="3675" i="1" spc="-37" baseline="34013" dirty="0">
                <a:latin typeface="Symbol"/>
                <a:cs typeface="Symbol"/>
              </a:rPr>
              <a:t></a:t>
            </a:r>
            <a:endParaRPr sz="3675" baseline="34013">
              <a:latin typeface="Symbol"/>
              <a:cs typeface="Symbo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2627" y="2205227"/>
            <a:ext cx="8318500" cy="847725"/>
          </a:xfrm>
          <a:custGeom>
            <a:avLst/>
            <a:gdLst/>
            <a:ahLst/>
            <a:cxnLst/>
            <a:rect l="l" t="t" r="r" b="b"/>
            <a:pathLst>
              <a:path w="8318500" h="847725">
                <a:moveTo>
                  <a:pt x="0" y="847344"/>
                </a:moveTo>
                <a:lnTo>
                  <a:pt x="8317992" y="847344"/>
                </a:lnTo>
                <a:lnTo>
                  <a:pt x="8317992" y="0"/>
                </a:lnTo>
                <a:lnTo>
                  <a:pt x="0" y="0"/>
                </a:lnTo>
                <a:lnTo>
                  <a:pt x="0" y="847344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2948777" y="4107494"/>
            <a:ext cx="361315" cy="313055"/>
            <a:chOff x="2948777" y="4107494"/>
            <a:chExt cx="361315" cy="313055"/>
          </a:xfrm>
        </p:grpSpPr>
        <p:sp>
          <p:nvSpPr>
            <p:cNvPr id="32" name="object 32"/>
            <p:cNvSpPr/>
            <p:nvPr/>
          </p:nvSpPr>
          <p:spPr>
            <a:xfrm>
              <a:off x="2955127" y="4303395"/>
              <a:ext cx="37465" cy="21590"/>
            </a:xfrm>
            <a:custGeom>
              <a:avLst/>
              <a:gdLst/>
              <a:ahLst/>
              <a:cxnLst/>
              <a:rect l="l" t="t" r="r" b="b"/>
              <a:pathLst>
                <a:path w="37464" h="21589">
                  <a:moveTo>
                    <a:pt x="0" y="21184"/>
                  </a:moveTo>
                  <a:lnTo>
                    <a:pt x="37443" y="0"/>
                  </a:lnTo>
                </a:path>
              </a:pathLst>
            </a:custGeom>
            <a:ln w="123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92571" y="4309282"/>
              <a:ext cx="55244" cy="99060"/>
            </a:xfrm>
            <a:custGeom>
              <a:avLst/>
              <a:gdLst/>
              <a:ahLst/>
              <a:cxnLst/>
              <a:rect l="l" t="t" r="r" b="b"/>
              <a:pathLst>
                <a:path w="55244" h="99060">
                  <a:moveTo>
                    <a:pt x="0" y="0"/>
                  </a:moveTo>
                  <a:lnTo>
                    <a:pt x="54691" y="98877"/>
                  </a:lnTo>
                </a:path>
              </a:pathLst>
            </a:custGeom>
            <a:ln w="243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53791" y="4113844"/>
              <a:ext cx="250190" cy="294640"/>
            </a:xfrm>
            <a:custGeom>
              <a:avLst/>
              <a:gdLst/>
              <a:ahLst/>
              <a:cxnLst/>
              <a:rect l="l" t="t" r="r" b="b"/>
              <a:pathLst>
                <a:path w="250189" h="294639">
                  <a:moveTo>
                    <a:pt x="0" y="294315"/>
                  </a:moveTo>
                  <a:lnTo>
                    <a:pt x="72499" y="0"/>
                  </a:lnTo>
                </a:path>
                <a:path w="250189" h="294639">
                  <a:moveTo>
                    <a:pt x="72499" y="0"/>
                  </a:moveTo>
                  <a:lnTo>
                    <a:pt x="249607" y="0"/>
                  </a:lnTo>
                </a:path>
              </a:pathLst>
            </a:custGeom>
            <a:ln w="12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771491" y="4065821"/>
            <a:ext cx="16065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00" spc="20" dirty="0">
                <a:latin typeface="Symbol"/>
                <a:cs typeface="Symbol"/>
              </a:rPr>
              <a:t>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14901" y="3843914"/>
            <a:ext cx="44259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450" spc="37" baseline="-32608" dirty="0">
                <a:latin typeface="Symbol"/>
                <a:cs typeface="Symbol"/>
              </a:rPr>
              <a:t></a:t>
            </a:r>
            <a:r>
              <a:rPr sz="3450" spc="-157" baseline="-32608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Symbol"/>
                <a:cs typeface="Symbol"/>
              </a:rPr>
              <a:t>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44708" y="4087609"/>
            <a:ext cx="16192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00" spc="2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71491" y="3649658"/>
            <a:ext cx="56959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450" spc="89" baseline="-3623" dirty="0">
                <a:latin typeface="Symbol"/>
                <a:cs typeface="Symbol"/>
              </a:rPr>
              <a:t></a:t>
            </a:r>
            <a:r>
              <a:rPr sz="2300" u="sng" spc="3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300" u="sng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46091" y="4384865"/>
            <a:ext cx="122301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339725" algn="l"/>
              </a:tabLst>
            </a:pPr>
            <a:r>
              <a:rPr sz="3450" spc="-839" baseline="7246" dirty="0">
                <a:latin typeface="Symbol"/>
                <a:cs typeface="Symbol"/>
              </a:rPr>
              <a:t></a:t>
            </a:r>
            <a:r>
              <a:rPr sz="3450" spc="-839" baseline="-14492" dirty="0">
                <a:latin typeface="Symbol"/>
                <a:cs typeface="Symbol"/>
              </a:rPr>
              <a:t></a:t>
            </a:r>
            <a:r>
              <a:rPr sz="3450" spc="-839" baseline="-14492" dirty="0">
                <a:latin typeface="Times New Roman"/>
                <a:cs typeface="Times New Roman"/>
              </a:rPr>
              <a:t>	</a:t>
            </a:r>
            <a:r>
              <a:rPr sz="2300" spc="-60" dirty="0">
                <a:latin typeface="Times New Roman"/>
                <a:cs typeface="Times New Roman"/>
              </a:rPr>
              <a:t>1,0 </a:t>
            </a:r>
            <a:r>
              <a:rPr sz="2300" spc="25" dirty="0">
                <a:latin typeface="Symbol"/>
                <a:cs typeface="Symbol"/>
              </a:rPr>
              <a:t></a:t>
            </a:r>
            <a:r>
              <a:rPr sz="2300" spc="-170" dirty="0">
                <a:latin typeface="Times New Roman"/>
                <a:cs typeface="Times New Roman"/>
              </a:rPr>
              <a:t> </a:t>
            </a:r>
            <a:r>
              <a:rPr sz="2300" i="1" spc="-20" dirty="0">
                <a:latin typeface="Times New Roman"/>
                <a:cs typeface="Times New Roman"/>
              </a:rPr>
              <a:t>k</a:t>
            </a:r>
            <a:r>
              <a:rPr sz="2025" spc="-30" baseline="-24691" dirty="0">
                <a:latin typeface="Times New Roman"/>
                <a:cs typeface="Times New Roman"/>
              </a:rPr>
              <a:t>1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43969" y="3836265"/>
            <a:ext cx="84518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300" spc="10" dirty="0">
                <a:latin typeface="Times New Roman"/>
                <a:cs typeface="Times New Roman"/>
              </a:rPr>
              <a:t>, </a:t>
            </a:r>
            <a:r>
              <a:rPr sz="2300" i="1" spc="-20" dirty="0">
                <a:latin typeface="Times New Roman"/>
                <a:cs typeface="Times New Roman"/>
              </a:rPr>
              <a:t>k</a:t>
            </a:r>
            <a:r>
              <a:rPr sz="2025" spc="-30" baseline="-24691" dirty="0">
                <a:latin typeface="Times New Roman"/>
                <a:cs typeface="Times New Roman"/>
              </a:rPr>
              <a:t>1 </a:t>
            </a:r>
            <a:r>
              <a:rPr sz="2300" spc="25" dirty="0">
                <a:latin typeface="Symbol"/>
                <a:cs typeface="Symbol"/>
              </a:rPr>
              <a:t></a:t>
            </a:r>
            <a:r>
              <a:rPr sz="2300" spc="-434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84155" y="4211823"/>
            <a:ext cx="1847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i="1" spc="65" dirty="0">
                <a:latin typeface="Times New Roman"/>
                <a:cs typeface="Times New Roman"/>
              </a:rPr>
              <a:t>k</a:t>
            </a:r>
            <a:r>
              <a:rPr sz="1350" spc="1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24880" y="3998916"/>
            <a:ext cx="14414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450" i="1" spc="-45" dirty="0">
                <a:latin typeface="Symbol"/>
                <a:cs typeface="Symbol"/>
              </a:rPr>
              <a:t>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89404" y="3653028"/>
            <a:ext cx="2105025" cy="1191895"/>
          </a:xfrm>
          <a:custGeom>
            <a:avLst/>
            <a:gdLst/>
            <a:ahLst/>
            <a:cxnLst/>
            <a:rect l="l" t="t" r="r" b="b"/>
            <a:pathLst>
              <a:path w="2105025" h="1191895">
                <a:moveTo>
                  <a:pt x="0" y="1191768"/>
                </a:moveTo>
                <a:lnTo>
                  <a:pt x="2104644" y="1191768"/>
                </a:lnTo>
                <a:lnTo>
                  <a:pt x="2104644" y="0"/>
                </a:lnTo>
                <a:lnTo>
                  <a:pt x="0" y="0"/>
                </a:lnTo>
                <a:lnTo>
                  <a:pt x="0" y="119176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5840840" y="4107494"/>
            <a:ext cx="361315" cy="313055"/>
            <a:chOff x="5840840" y="4107494"/>
            <a:chExt cx="361315" cy="313055"/>
          </a:xfrm>
        </p:grpSpPr>
        <p:sp>
          <p:nvSpPr>
            <p:cNvPr id="45" name="object 45"/>
            <p:cNvSpPr/>
            <p:nvPr/>
          </p:nvSpPr>
          <p:spPr>
            <a:xfrm>
              <a:off x="5847190" y="4303395"/>
              <a:ext cx="38100" cy="21590"/>
            </a:xfrm>
            <a:custGeom>
              <a:avLst/>
              <a:gdLst/>
              <a:ahLst/>
              <a:cxnLst/>
              <a:rect l="l" t="t" r="r" b="b"/>
              <a:pathLst>
                <a:path w="38100" h="21589">
                  <a:moveTo>
                    <a:pt x="0" y="21184"/>
                  </a:moveTo>
                  <a:lnTo>
                    <a:pt x="38028" y="0"/>
                  </a:lnTo>
                </a:path>
              </a:pathLst>
            </a:custGeom>
            <a:ln w="12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85219" y="4309282"/>
              <a:ext cx="55244" cy="99060"/>
            </a:xfrm>
            <a:custGeom>
              <a:avLst/>
              <a:gdLst/>
              <a:ahLst/>
              <a:cxnLst/>
              <a:rect l="l" t="t" r="r" b="b"/>
              <a:pathLst>
                <a:path w="55245" h="99060">
                  <a:moveTo>
                    <a:pt x="0" y="0"/>
                  </a:moveTo>
                  <a:lnTo>
                    <a:pt x="54692" y="98877"/>
                  </a:lnTo>
                </a:path>
              </a:pathLst>
            </a:custGeom>
            <a:ln w="243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45855" y="4113844"/>
              <a:ext cx="250190" cy="294640"/>
            </a:xfrm>
            <a:custGeom>
              <a:avLst/>
              <a:gdLst/>
              <a:ahLst/>
              <a:cxnLst/>
              <a:rect l="l" t="t" r="r" b="b"/>
              <a:pathLst>
                <a:path w="250189" h="294639">
                  <a:moveTo>
                    <a:pt x="0" y="294315"/>
                  </a:moveTo>
                  <a:lnTo>
                    <a:pt x="72500" y="0"/>
                  </a:lnTo>
                </a:path>
                <a:path w="250189" h="294639">
                  <a:moveTo>
                    <a:pt x="72500" y="0"/>
                  </a:moveTo>
                  <a:lnTo>
                    <a:pt x="249611" y="0"/>
                  </a:lnTo>
                </a:path>
              </a:pathLst>
            </a:custGeom>
            <a:ln w="12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664135" y="4065821"/>
            <a:ext cx="16065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00" spc="20" dirty="0">
                <a:latin typeface="Symbol"/>
                <a:cs typeface="Symbol"/>
              </a:rPr>
              <a:t>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07541" y="3843914"/>
            <a:ext cx="44259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450" spc="37" baseline="-32608" dirty="0">
                <a:latin typeface="Symbol"/>
                <a:cs typeface="Symbol"/>
              </a:rPr>
              <a:t></a:t>
            </a:r>
            <a:r>
              <a:rPr sz="3450" spc="-157" baseline="-32608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Symbol"/>
                <a:cs typeface="Symbol"/>
              </a:rPr>
              <a:t>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036774" y="4087609"/>
            <a:ext cx="16192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00" spc="2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64135" y="3649658"/>
            <a:ext cx="56959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450" spc="89" baseline="-3623" dirty="0">
                <a:latin typeface="Symbol"/>
                <a:cs typeface="Symbol"/>
              </a:rPr>
              <a:t></a:t>
            </a:r>
            <a:r>
              <a:rPr sz="2300" u="sng" spc="3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300" u="sng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8735" y="4384865"/>
            <a:ext cx="124142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339725" algn="l"/>
              </a:tabLst>
            </a:pPr>
            <a:r>
              <a:rPr sz="3450" spc="-839" baseline="7246" dirty="0">
                <a:latin typeface="Symbol"/>
                <a:cs typeface="Symbol"/>
              </a:rPr>
              <a:t></a:t>
            </a:r>
            <a:r>
              <a:rPr sz="3450" spc="-839" baseline="-14492" dirty="0">
                <a:latin typeface="Symbol"/>
                <a:cs typeface="Symbol"/>
              </a:rPr>
              <a:t></a:t>
            </a:r>
            <a:r>
              <a:rPr sz="3450" spc="-839" baseline="-14492" dirty="0">
                <a:latin typeface="Times New Roman"/>
                <a:cs typeface="Times New Roman"/>
              </a:rPr>
              <a:t>	</a:t>
            </a:r>
            <a:r>
              <a:rPr sz="2300" spc="-60" dirty="0">
                <a:latin typeface="Times New Roman"/>
                <a:cs typeface="Times New Roman"/>
              </a:rPr>
              <a:t>1,0 </a:t>
            </a:r>
            <a:r>
              <a:rPr sz="2300" spc="25" dirty="0">
                <a:latin typeface="Symbol"/>
                <a:cs typeface="Symbol"/>
              </a:rPr>
              <a:t></a:t>
            </a:r>
            <a:r>
              <a:rPr sz="2300" spc="-165" dirty="0">
                <a:latin typeface="Times New Roman"/>
                <a:cs typeface="Times New Roman"/>
              </a:rPr>
              <a:t> </a:t>
            </a:r>
            <a:r>
              <a:rPr sz="2300" i="1" spc="50" dirty="0">
                <a:latin typeface="Times New Roman"/>
                <a:cs typeface="Times New Roman"/>
              </a:rPr>
              <a:t>k</a:t>
            </a:r>
            <a:r>
              <a:rPr sz="2025" spc="75" baseline="-24691" dirty="0">
                <a:latin typeface="Times New Roman"/>
                <a:cs typeface="Times New Roman"/>
              </a:rPr>
              <a:t>2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36623" y="3836265"/>
            <a:ext cx="87693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300" spc="10" dirty="0">
                <a:latin typeface="Times New Roman"/>
                <a:cs typeface="Times New Roman"/>
              </a:rPr>
              <a:t>, </a:t>
            </a:r>
            <a:r>
              <a:rPr sz="2300" i="1" spc="55" dirty="0">
                <a:latin typeface="Times New Roman"/>
                <a:cs typeface="Times New Roman"/>
              </a:rPr>
              <a:t>k</a:t>
            </a:r>
            <a:r>
              <a:rPr sz="2025" spc="82" baseline="-24691" dirty="0">
                <a:latin typeface="Times New Roman"/>
                <a:cs typeface="Times New Roman"/>
              </a:rPr>
              <a:t>2 </a:t>
            </a:r>
            <a:r>
              <a:rPr sz="2300" spc="25" dirty="0">
                <a:latin typeface="Symbol"/>
                <a:cs typeface="Symbol"/>
              </a:rPr>
              <a:t>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44706" y="4211823"/>
            <a:ext cx="2038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i="1" spc="5" dirty="0">
                <a:latin typeface="Times New Roman"/>
                <a:cs typeface="Times New Roman"/>
              </a:rPr>
              <a:t>k</a:t>
            </a:r>
            <a:r>
              <a:rPr sz="1350" i="1" spc="-195" dirty="0">
                <a:latin typeface="Times New Roman"/>
                <a:cs typeface="Times New Roman"/>
              </a:rPr>
              <a:t> </a:t>
            </a:r>
            <a:r>
              <a:rPr sz="1350" spc="1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985429" y="3998915"/>
            <a:ext cx="14414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450" i="1" spc="-45" dirty="0">
                <a:latin typeface="Symbol"/>
                <a:cs typeface="Symbol"/>
              </a:rPr>
              <a:t>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949952" y="3653028"/>
            <a:ext cx="2178050" cy="1191895"/>
          </a:xfrm>
          <a:custGeom>
            <a:avLst/>
            <a:gdLst/>
            <a:ahLst/>
            <a:cxnLst/>
            <a:rect l="l" t="t" r="r" b="b"/>
            <a:pathLst>
              <a:path w="2178050" h="1191895">
                <a:moveTo>
                  <a:pt x="0" y="1191768"/>
                </a:moveTo>
                <a:lnTo>
                  <a:pt x="2177796" y="1191768"/>
                </a:lnTo>
                <a:lnTo>
                  <a:pt x="2177796" y="0"/>
                </a:lnTo>
                <a:lnTo>
                  <a:pt x="0" y="0"/>
                </a:lnTo>
                <a:lnTo>
                  <a:pt x="0" y="119176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740" y="856234"/>
            <a:ext cx="8301990" cy="518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Sau khi biến đổi thì </a:t>
            </a:r>
            <a:r>
              <a:rPr sz="3600" b="1" dirty="0">
                <a:latin typeface="Times New Roman"/>
                <a:cs typeface="Times New Roman"/>
              </a:rPr>
              <a:t>ta </a:t>
            </a:r>
            <a:r>
              <a:rPr sz="3600" b="1" spc="-5" dirty="0">
                <a:latin typeface="Times New Roman"/>
                <a:cs typeface="Times New Roman"/>
              </a:rPr>
              <a:t>thu </a:t>
            </a:r>
            <a:r>
              <a:rPr sz="3600" b="1" dirty="0">
                <a:latin typeface="Times New Roman"/>
                <a:cs typeface="Times New Roman"/>
              </a:rPr>
              <a:t>lại </a:t>
            </a:r>
            <a:r>
              <a:rPr sz="3600" b="1" spc="-5" dirty="0">
                <a:latin typeface="Times New Roman"/>
                <a:cs typeface="Times New Roman"/>
              </a:rPr>
              <a:t>được </a:t>
            </a:r>
            <a:r>
              <a:rPr sz="3600" b="1" dirty="0">
                <a:latin typeface="Times New Roman"/>
                <a:cs typeface="Times New Roman"/>
              </a:rPr>
              <a:t>một  </a:t>
            </a:r>
            <a:r>
              <a:rPr sz="3600" b="1" spc="-5" dirty="0">
                <a:latin typeface="Times New Roman"/>
                <a:cs typeface="Times New Roman"/>
              </a:rPr>
              <a:t>ma </a:t>
            </a:r>
            <a:r>
              <a:rPr sz="3600" b="1" dirty="0">
                <a:latin typeface="Times New Roman"/>
                <a:cs typeface="Times New Roman"/>
              </a:rPr>
              <a:t>trận NxN tương </a:t>
            </a:r>
            <a:r>
              <a:rPr sz="3600" b="1" spc="-5" dirty="0">
                <a:latin typeface="Times New Roman"/>
                <a:cs typeface="Times New Roman"/>
              </a:rPr>
              <a:t>ứng </a:t>
            </a:r>
            <a:r>
              <a:rPr sz="3600" b="1" spc="-10" dirty="0">
                <a:latin typeface="Times New Roman"/>
                <a:cs typeface="Times New Roman"/>
              </a:rPr>
              <a:t>với </a:t>
            </a:r>
            <a:r>
              <a:rPr sz="3600" b="1" dirty="0">
                <a:latin typeface="Times New Roman"/>
                <a:cs typeface="Times New Roman"/>
              </a:rPr>
              <a:t>các hệ số  của các tần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số</a:t>
            </a:r>
            <a:endParaRPr sz="36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Các </a:t>
            </a:r>
            <a:r>
              <a:rPr sz="3600" b="1" dirty="0">
                <a:latin typeface="Times New Roman"/>
                <a:cs typeface="Times New Roman"/>
              </a:rPr>
              <a:t>hệ số này </a:t>
            </a:r>
            <a:r>
              <a:rPr sz="3600" b="1" spc="-5" dirty="0">
                <a:latin typeface="Times New Roman"/>
                <a:cs typeface="Times New Roman"/>
              </a:rPr>
              <a:t>quyết định </a:t>
            </a:r>
            <a:r>
              <a:rPr sz="3600" b="1" dirty="0">
                <a:latin typeface="Times New Roman"/>
                <a:cs typeface="Times New Roman"/>
              </a:rPr>
              <a:t>mức độ </a:t>
            </a:r>
            <a:r>
              <a:rPr sz="3600" b="1" spc="-5" dirty="0">
                <a:latin typeface="Times New Roman"/>
                <a:cs typeface="Times New Roman"/>
              </a:rPr>
              <a:t>đóng  </a:t>
            </a:r>
            <a:r>
              <a:rPr sz="3600" b="1" dirty="0">
                <a:latin typeface="Times New Roman"/>
                <a:cs typeface="Times New Roman"/>
              </a:rPr>
              <a:t>góp </a:t>
            </a:r>
            <a:r>
              <a:rPr sz="3600" b="1" spc="-5" dirty="0">
                <a:latin typeface="Times New Roman"/>
                <a:cs typeface="Times New Roman"/>
              </a:rPr>
              <a:t>của </a:t>
            </a:r>
            <a:r>
              <a:rPr sz="3600" b="1" dirty="0">
                <a:latin typeface="Times New Roman"/>
                <a:cs typeface="Times New Roman"/>
              </a:rPr>
              <a:t>các </a:t>
            </a:r>
            <a:r>
              <a:rPr sz="3600" b="1" spc="-5" dirty="0">
                <a:latin typeface="Times New Roman"/>
                <a:cs typeface="Times New Roman"/>
              </a:rPr>
              <a:t>sóng có </a:t>
            </a:r>
            <a:r>
              <a:rPr sz="3600" b="1" dirty="0">
                <a:latin typeface="Times New Roman"/>
                <a:cs typeface="Times New Roman"/>
              </a:rPr>
              <a:t>tần số tương </a:t>
            </a:r>
            <a:r>
              <a:rPr sz="3600" b="1" spc="-5" dirty="0">
                <a:latin typeface="Times New Roman"/>
                <a:cs typeface="Times New Roman"/>
              </a:rPr>
              <a:t>ứng  </a:t>
            </a:r>
            <a:r>
              <a:rPr sz="3600" b="1" dirty="0">
                <a:latin typeface="Times New Roman"/>
                <a:cs typeface="Times New Roman"/>
              </a:rPr>
              <a:t>vào </a:t>
            </a:r>
            <a:r>
              <a:rPr sz="3600" b="1" spc="-5" dirty="0">
                <a:latin typeface="Times New Roman"/>
                <a:cs typeface="Times New Roman"/>
              </a:rPr>
              <a:t>bức </a:t>
            </a:r>
            <a:r>
              <a:rPr sz="3600" b="1" dirty="0">
                <a:latin typeface="Times New Roman"/>
                <a:cs typeface="Times New Roman"/>
              </a:rPr>
              <a:t>ảnh </a:t>
            </a:r>
            <a:r>
              <a:rPr sz="3600" b="1" spc="-5" dirty="0">
                <a:latin typeface="Times New Roman"/>
                <a:cs typeface="Times New Roman"/>
              </a:rPr>
              <a:t>hoàn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chỉnh.</a:t>
            </a:r>
            <a:endParaRPr sz="36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Biển đổi </a:t>
            </a:r>
            <a:r>
              <a:rPr sz="3600" b="1" dirty="0">
                <a:latin typeface="Times New Roman"/>
                <a:cs typeface="Times New Roman"/>
              </a:rPr>
              <a:t>Cosin </a:t>
            </a:r>
            <a:r>
              <a:rPr sz="3600" b="1" spc="-5" dirty="0">
                <a:latin typeface="Times New Roman"/>
                <a:cs typeface="Times New Roman"/>
              </a:rPr>
              <a:t>là biến đổi </a:t>
            </a:r>
            <a:r>
              <a:rPr sz="3600" b="1" spc="-10" dirty="0">
                <a:latin typeface="Times New Roman"/>
                <a:cs typeface="Times New Roman"/>
              </a:rPr>
              <a:t>có </a:t>
            </a:r>
            <a:r>
              <a:rPr sz="3600" b="1" spc="-5" dirty="0">
                <a:latin typeface="Times New Roman"/>
                <a:cs typeface="Times New Roman"/>
              </a:rPr>
              <a:t>bảo toàn  nến </a:t>
            </a:r>
            <a:r>
              <a:rPr sz="3600" b="1" dirty="0">
                <a:latin typeface="Times New Roman"/>
                <a:cs typeface="Times New Roman"/>
              </a:rPr>
              <a:t>tất </a:t>
            </a:r>
            <a:r>
              <a:rPr sz="3600" b="1" spc="-5" dirty="0">
                <a:latin typeface="Times New Roman"/>
                <a:cs typeface="Times New Roman"/>
              </a:rPr>
              <a:t>cả </a:t>
            </a:r>
            <a:r>
              <a:rPr sz="3600" b="1" dirty="0">
                <a:latin typeface="Times New Roman"/>
                <a:cs typeface="Times New Roman"/>
              </a:rPr>
              <a:t>các hệ số </a:t>
            </a:r>
            <a:r>
              <a:rPr sz="3600" b="1" spc="-5" dirty="0">
                <a:latin typeface="Times New Roman"/>
                <a:cs typeface="Times New Roman"/>
              </a:rPr>
              <a:t>được </a:t>
            </a:r>
            <a:r>
              <a:rPr sz="3600" b="1" dirty="0">
                <a:latin typeface="Times New Roman"/>
                <a:cs typeface="Times New Roman"/>
              </a:rPr>
              <a:t>sử dụng </a:t>
            </a:r>
            <a:r>
              <a:rPr sz="3600" b="1" spc="-5" dirty="0">
                <a:latin typeface="Times New Roman"/>
                <a:cs typeface="Times New Roman"/>
              </a:rPr>
              <a:t>để </a:t>
            </a:r>
            <a:r>
              <a:rPr sz="3600" b="1" dirty="0">
                <a:latin typeface="Times New Roman"/>
                <a:cs typeface="Times New Roman"/>
              </a:rPr>
              <a:t>tái  tạo</a:t>
            </a:r>
            <a:r>
              <a:rPr sz="3600" b="1" spc="-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ảnh.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279904" y="1594104"/>
            <a:ext cx="4703445" cy="4674235"/>
            <a:chOff x="2279904" y="1594104"/>
            <a:chExt cx="4703445" cy="4674235"/>
          </a:xfrm>
        </p:grpSpPr>
        <p:sp>
          <p:nvSpPr>
            <p:cNvPr id="5" name="object 5"/>
            <p:cNvSpPr/>
            <p:nvPr/>
          </p:nvSpPr>
          <p:spPr>
            <a:xfrm>
              <a:off x="2286000" y="1600200"/>
              <a:ext cx="4690872" cy="46619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79904" y="1594104"/>
              <a:ext cx="4703445" cy="4674235"/>
            </a:xfrm>
            <a:custGeom>
              <a:avLst/>
              <a:gdLst/>
              <a:ahLst/>
              <a:cxnLst/>
              <a:rect l="l" t="t" r="r" b="b"/>
              <a:pathLst>
                <a:path w="4703445" h="4674235">
                  <a:moveTo>
                    <a:pt x="0" y="4674108"/>
                  </a:moveTo>
                  <a:lnTo>
                    <a:pt x="4703064" y="4674108"/>
                  </a:lnTo>
                  <a:lnTo>
                    <a:pt x="4703064" y="0"/>
                  </a:lnTo>
                  <a:lnTo>
                    <a:pt x="0" y="0"/>
                  </a:lnTo>
                  <a:lnTo>
                    <a:pt x="0" y="46741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54401" y="708406"/>
            <a:ext cx="423481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008000"/>
                </a:solidFill>
                <a:latin typeface="Times New Roman"/>
                <a:cs typeface="Times New Roman"/>
              </a:rPr>
              <a:t>Tần </a:t>
            </a:r>
            <a:r>
              <a:rPr sz="23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số </a:t>
            </a:r>
            <a:r>
              <a:rPr sz="2300" b="1" dirty="0">
                <a:solidFill>
                  <a:srgbClr val="008000"/>
                </a:solidFill>
                <a:latin typeface="Times New Roman"/>
                <a:cs typeface="Times New Roman"/>
              </a:rPr>
              <a:t>tại các điểm trong ảnh</a:t>
            </a:r>
            <a:r>
              <a:rPr sz="2300" b="1" spc="-1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3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8x8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582" y="762616"/>
            <a:ext cx="66763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738">
              <a:lnSpc>
                <a:spcPct val="100000"/>
              </a:lnSpc>
            </a:pPr>
            <a:r>
              <a:rPr sz="2400" b="1" smtClean="0">
                <a:solidFill>
                  <a:srgbClr val="008000"/>
                </a:solidFill>
                <a:latin typeface="Times New Roman"/>
                <a:cs typeface="Times New Roman"/>
              </a:rPr>
              <a:t>Biến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đổi Cosin</a:t>
            </a:r>
            <a:r>
              <a:rPr sz="2400" b="1" spc="-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ngược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smtClean="0">
                <a:latin typeface="Times New Roman"/>
                <a:cs typeface="Times New Roman"/>
              </a:rPr>
              <a:t>Với </a:t>
            </a:r>
            <a:r>
              <a:rPr sz="2400" b="1" dirty="0">
                <a:latin typeface="Times New Roman"/>
                <a:cs typeface="Times New Roman"/>
              </a:rPr>
              <a:t>mỗi </a:t>
            </a:r>
            <a:r>
              <a:rPr sz="2400" b="1" spc="-5" dirty="0">
                <a:latin typeface="Times New Roman"/>
                <a:cs typeface="Times New Roman"/>
              </a:rPr>
              <a:t>khối NxN </a:t>
            </a:r>
            <a:r>
              <a:rPr sz="2400" b="1" dirty="0">
                <a:latin typeface="Times New Roman"/>
                <a:cs typeface="Times New Roman"/>
              </a:rPr>
              <a:t>ta sẽ tái tạo lại các </a:t>
            </a:r>
            <a:r>
              <a:rPr sz="2400" b="1" spc="-5" dirty="0">
                <a:latin typeface="Times New Roman"/>
                <a:cs typeface="Times New Roman"/>
              </a:rPr>
              <a:t>điểm như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sau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3259963"/>
            <a:ext cx="651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b="1" spc="-5" dirty="0">
                <a:latin typeface="Times New Roman"/>
                <a:cs typeface="Times New Roman"/>
              </a:rPr>
              <a:t>Với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83272" y="2470450"/>
            <a:ext cx="7428230" cy="361315"/>
            <a:chOff x="1383272" y="2470450"/>
            <a:chExt cx="7428230" cy="361315"/>
          </a:xfrm>
        </p:grpSpPr>
        <p:sp>
          <p:nvSpPr>
            <p:cNvPr id="6" name="object 6"/>
            <p:cNvSpPr/>
            <p:nvPr/>
          </p:nvSpPr>
          <p:spPr>
            <a:xfrm>
              <a:off x="1420229" y="2712776"/>
              <a:ext cx="38100" cy="22225"/>
            </a:xfrm>
            <a:custGeom>
              <a:avLst/>
              <a:gdLst/>
              <a:ahLst/>
              <a:cxnLst/>
              <a:rect l="l" t="t" r="r" b="b"/>
              <a:pathLst>
                <a:path w="38100" h="22225">
                  <a:moveTo>
                    <a:pt x="0" y="21610"/>
                  </a:moveTo>
                  <a:lnTo>
                    <a:pt x="37760" y="0"/>
                  </a:lnTo>
                </a:path>
              </a:pathLst>
            </a:custGeom>
            <a:ln w="123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57990" y="2718615"/>
              <a:ext cx="54610" cy="100965"/>
            </a:xfrm>
            <a:custGeom>
              <a:avLst/>
              <a:gdLst/>
              <a:ahLst/>
              <a:cxnLst/>
              <a:rect l="l" t="t" r="r" b="b"/>
              <a:pathLst>
                <a:path w="54609" h="100964">
                  <a:moveTo>
                    <a:pt x="0" y="0"/>
                  </a:moveTo>
                  <a:lnTo>
                    <a:pt x="54576" y="100466"/>
                  </a:lnTo>
                </a:path>
              </a:pathLst>
            </a:custGeom>
            <a:ln w="24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9622" y="2476800"/>
              <a:ext cx="7415530" cy="342900"/>
            </a:xfrm>
            <a:custGeom>
              <a:avLst/>
              <a:gdLst/>
              <a:ahLst/>
              <a:cxnLst/>
              <a:rect l="l" t="t" r="r" b="b"/>
              <a:pathLst>
                <a:path w="7415530" h="342900">
                  <a:moveTo>
                    <a:pt x="129557" y="342282"/>
                  </a:moveTo>
                  <a:lnTo>
                    <a:pt x="202129" y="43215"/>
                  </a:lnTo>
                </a:path>
                <a:path w="7415530" h="342900">
                  <a:moveTo>
                    <a:pt x="202129" y="43215"/>
                  </a:moveTo>
                  <a:lnTo>
                    <a:pt x="629128" y="43215"/>
                  </a:lnTo>
                </a:path>
                <a:path w="7415530" h="342900">
                  <a:moveTo>
                    <a:pt x="0" y="0"/>
                  </a:moveTo>
                  <a:lnTo>
                    <a:pt x="653736" y="0"/>
                  </a:lnTo>
                </a:path>
                <a:path w="7415530" h="342900">
                  <a:moveTo>
                    <a:pt x="3817250" y="0"/>
                  </a:moveTo>
                  <a:lnTo>
                    <a:pt x="5200344" y="0"/>
                  </a:lnTo>
                </a:path>
                <a:path w="7415530" h="342900">
                  <a:moveTo>
                    <a:pt x="5968101" y="0"/>
                  </a:moveTo>
                  <a:lnTo>
                    <a:pt x="7415113" y="0"/>
                  </a:lnTo>
                </a:path>
              </a:pathLst>
            </a:custGeom>
            <a:ln w="12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842103" y="2266672"/>
            <a:ext cx="129539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300" spc="35" dirty="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42103" y="2508487"/>
            <a:ext cx="129539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300" spc="35" dirty="0">
                <a:latin typeface="Symbol"/>
                <a:cs typeface="Symbol"/>
              </a:rPr>
              <a:t>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42103" y="2076833"/>
            <a:ext cx="129539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300" spc="35" dirty="0">
                <a:latin typeface="Symbol"/>
                <a:cs typeface="Symbol"/>
              </a:rPr>
              <a:t>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04812" y="2266672"/>
            <a:ext cx="129539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300" spc="35" dirty="0">
                <a:latin typeface="Symbol"/>
                <a:cs typeface="Symbol"/>
              </a:rPr>
              <a:t>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26597" y="2508487"/>
            <a:ext cx="70802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577850" algn="l"/>
              </a:tabLst>
            </a:pPr>
            <a:r>
              <a:rPr sz="2300" spc="35" dirty="0">
                <a:latin typeface="Symbol"/>
                <a:cs typeface="Symbol"/>
              </a:rPr>
              <a:t></a:t>
            </a:r>
            <a:r>
              <a:rPr sz="2300" spc="35" dirty="0">
                <a:latin typeface="Times New Roman"/>
                <a:cs typeface="Times New Roman"/>
              </a:rPr>
              <a:t>	</a:t>
            </a:r>
            <a:r>
              <a:rPr sz="2300" spc="35" dirty="0">
                <a:latin typeface="Symbol"/>
                <a:cs typeface="Symbol"/>
              </a:rPr>
              <a:t>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26597" y="2076833"/>
            <a:ext cx="70802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577850" algn="l"/>
              </a:tabLst>
            </a:pPr>
            <a:r>
              <a:rPr sz="2300" spc="35" dirty="0">
                <a:latin typeface="Symbol"/>
                <a:cs typeface="Symbol"/>
              </a:rPr>
              <a:t></a:t>
            </a:r>
            <a:r>
              <a:rPr sz="2300" spc="35" dirty="0">
                <a:latin typeface="Times New Roman"/>
                <a:cs typeface="Times New Roman"/>
              </a:rPr>
              <a:t>	</a:t>
            </a:r>
            <a:r>
              <a:rPr sz="2300" spc="35" dirty="0">
                <a:latin typeface="Symbol"/>
                <a:cs typeface="Symbol"/>
              </a:rPr>
              <a:t>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4698" y="2266672"/>
            <a:ext cx="129539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300" spc="35" dirty="0">
                <a:latin typeface="Symbol"/>
                <a:cs typeface="Symbol"/>
              </a:rPr>
              <a:t>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54698" y="2508487"/>
            <a:ext cx="129539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300" spc="35" dirty="0">
                <a:latin typeface="Symbol"/>
                <a:cs typeface="Symbol"/>
              </a:rPr>
              <a:t>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54698" y="2076833"/>
            <a:ext cx="129539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300" spc="35" dirty="0">
                <a:latin typeface="Symbol"/>
                <a:cs typeface="Symbol"/>
              </a:rPr>
              <a:t>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8017" y="2438982"/>
            <a:ext cx="46164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359410" algn="l"/>
              </a:tabLst>
            </a:pPr>
            <a:r>
              <a:rPr sz="1350" spc="20" dirty="0">
                <a:latin typeface="Times New Roman"/>
                <a:cs typeface="Times New Roman"/>
              </a:rPr>
              <a:t>1	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26109" y="2064572"/>
            <a:ext cx="72263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i="1" spc="30" dirty="0">
                <a:latin typeface="Times New Roman"/>
                <a:cs typeface="Times New Roman"/>
              </a:rPr>
              <a:t>N </a:t>
            </a:r>
            <a:r>
              <a:rPr sz="1350" spc="-25" dirty="0">
                <a:latin typeface="Symbol"/>
                <a:cs typeface="Symbol"/>
              </a:rPr>
              <a:t></a:t>
            </a:r>
            <a:r>
              <a:rPr sz="1350" spc="-25" dirty="0">
                <a:latin typeface="Times New Roman"/>
                <a:cs typeface="Times New Roman"/>
              </a:rPr>
              <a:t>1 </a:t>
            </a:r>
            <a:r>
              <a:rPr sz="1350" i="1" spc="30" dirty="0">
                <a:latin typeface="Times New Roman"/>
                <a:cs typeface="Times New Roman"/>
              </a:rPr>
              <a:t>N</a:t>
            </a:r>
            <a:r>
              <a:rPr sz="1350" i="1" spc="-13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Symbol"/>
                <a:cs typeface="Symbol"/>
              </a:rPr>
              <a:t></a:t>
            </a:r>
            <a:r>
              <a:rPr sz="1350" spc="-2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96116" y="2648095"/>
            <a:ext cx="77787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i="1" spc="25" dirty="0">
                <a:latin typeface="Times New Roman"/>
                <a:cs typeface="Times New Roman"/>
              </a:rPr>
              <a:t>k</a:t>
            </a:r>
            <a:r>
              <a:rPr sz="1350" spc="25" dirty="0">
                <a:latin typeface="Times New Roman"/>
                <a:cs typeface="Times New Roman"/>
              </a:rPr>
              <a:t>1</a:t>
            </a:r>
            <a:r>
              <a:rPr sz="1350" spc="25" dirty="0">
                <a:latin typeface="Symbol"/>
                <a:cs typeface="Symbol"/>
              </a:rPr>
              <a:t></a:t>
            </a:r>
            <a:r>
              <a:rPr sz="1350" spc="25" dirty="0">
                <a:latin typeface="Times New Roman"/>
                <a:cs typeface="Times New Roman"/>
              </a:rPr>
              <a:t>0</a:t>
            </a:r>
            <a:r>
              <a:rPr sz="1350" spc="-215" dirty="0">
                <a:latin typeface="Times New Roman"/>
                <a:cs typeface="Times New Roman"/>
              </a:rPr>
              <a:t> </a:t>
            </a:r>
            <a:r>
              <a:rPr sz="1350" i="1" spc="20" dirty="0">
                <a:latin typeface="Times New Roman"/>
                <a:cs typeface="Times New Roman"/>
              </a:rPr>
              <a:t>k</a:t>
            </a:r>
            <a:r>
              <a:rPr sz="1350" i="1" spc="-170" dirty="0">
                <a:latin typeface="Times New Roman"/>
                <a:cs typeface="Times New Roman"/>
              </a:rPr>
              <a:t> </a:t>
            </a:r>
            <a:r>
              <a:rPr sz="1350" spc="45" dirty="0">
                <a:latin typeface="Times New Roman"/>
                <a:cs typeface="Times New Roman"/>
              </a:rPr>
              <a:t>2</a:t>
            </a:r>
            <a:r>
              <a:rPr sz="1350" spc="45" dirty="0">
                <a:latin typeface="Symbol"/>
                <a:cs typeface="Symbol"/>
              </a:rPr>
              <a:t></a:t>
            </a:r>
            <a:r>
              <a:rPr sz="1350" spc="45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14112" y="2167957"/>
            <a:ext cx="2358390" cy="55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94080" algn="l"/>
                <a:tab pos="1211580" algn="l"/>
                <a:tab pos="1900555" algn="l"/>
                <a:tab pos="2256790" algn="l"/>
              </a:tabLst>
            </a:pPr>
            <a:r>
              <a:rPr sz="3500" spc="60" dirty="0">
                <a:latin typeface="Symbol"/>
                <a:cs typeface="Symbol"/>
              </a:rPr>
              <a:t></a:t>
            </a:r>
            <a:r>
              <a:rPr sz="3500" spc="-350" dirty="0">
                <a:latin typeface="Times New Roman"/>
                <a:cs typeface="Times New Roman"/>
              </a:rPr>
              <a:t> </a:t>
            </a:r>
            <a:r>
              <a:rPr sz="3500" spc="60" dirty="0">
                <a:latin typeface="Symbol"/>
                <a:cs typeface="Symbol"/>
              </a:rPr>
              <a:t>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1350" i="1" spc="65" dirty="0">
                <a:latin typeface="Times New Roman"/>
                <a:cs typeface="Times New Roman"/>
              </a:rPr>
              <a:t>k</a:t>
            </a:r>
            <a:r>
              <a:rPr sz="1350" spc="20" dirty="0">
                <a:latin typeface="Times New Roman"/>
                <a:cs typeface="Times New Roman"/>
              </a:rPr>
              <a:t>1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i="1" spc="20" dirty="0">
                <a:latin typeface="Times New Roman"/>
                <a:cs typeface="Times New Roman"/>
              </a:rPr>
              <a:t>k</a:t>
            </a:r>
            <a:r>
              <a:rPr sz="1350" i="1" spc="-140" dirty="0">
                <a:latin typeface="Times New Roman"/>
                <a:cs typeface="Times New Roman"/>
              </a:rPr>
              <a:t> </a:t>
            </a:r>
            <a:r>
              <a:rPr sz="1350" spc="20" dirty="0">
                <a:latin typeface="Times New Roman"/>
                <a:cs typeface="Times New Roman"/>
              </a:rPr>
              <a:t>2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20" dirty="0">
                <a:latin typeface="Times New Roman"/>
                <a:cs typeface="Times New Roman"/>
              </a:rPr>
              <a:t>1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2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86524" y="2473440"/>
            <a:ext cx="38290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300" spc="160" dirty="0">
                <a:latin typeface="Times New Roman"/>
                <a:cs typeface="Times New Roman"/>
              </a:rPr>
              <a:t>2</a:t>
            </a:r>
            <a:r>
              <a:rPr sz="2300" i="1" spc="60" dirty="0"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26597" y="2242131"/>
            <a:ext cx="58737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3450" spc="-22" baseline="-4830" dirty="0">
                <a:latin typeface="Symbol"/>
                <a:cs typeface="Symbol"/>
              </a:rPr>
              <a:t></a:t>
            </a:r>
            <a:r>
              <a:rPr sz="2300" i="1" spc="15" dirty="0">
                <a:latin typeface="Times New Roman"/>
                <a:cs typeface="Times New Roman"/>
              </a:rPr>
              <a:t>C</a:t>
            </a:r>
            <a:r>
              <a:rPr sz="2300" i="1" spc="10" dirty="0">
                <a:latin typeface="Times New Roman"/>
                <a:cs typeface="Times New Roman"/>
              </a:rPr>
              <a:t>o</a:t>
            </a:r>
            <a:r>
              <a:rPr sz="2300" i="1" spc="35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04206" y="2473440"/>
            <a:ext cx="38227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300" spc="160" dirty="0">
                <a:latin typeface="Times New Roman"/>
                <a:cs typeface="Times New Roman"/>
              </a:rPr>
              <a:t>2</a:t>
            </a:r>
            <a:r>
              <a:rPr sz="2300" i="1" spc="60" dirty="0"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09747" y="1972497"/>
            <a:ext cx="382270" cy="9017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780"/>
              </a:spcBef>
            </a:pPr>
            <a:r>
              <a:rPr sz="2300" spc="4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r>
              <a:rPr sz="2300" spc="160" dirty="0">
                <a:latin typeface="Times New Roman"/>
                <a:cs typeface="Times New Roman"/>
              </a:rPr>
              <a:t>2</a:t>
            </a:r>
            <a:r>
              <a:rPr sz="2300" i="1" spc="60" dirty="0"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4975" y="2242131"/>
            <a:ext cx="119888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300" i="1" spc="60" dirty="0">
                <a:latin typeface="Times New Roman"/>
                <a:cs typeface="Times New Roman"/>
              </a:rPr>
              <a:t>x</a:t>
            </a:r>
            <a:r>
              <a:rPr sz="2300" spc="60" dirty="0">
                <a:latin typeface="Times New Roman"/>
                <a:cs typeface="Times New Roman"/>
              </a:rPr>
              <a:t>(</a:t>
            </a:r>
            <a:r>
              <a:rPr sz="2300" i="1" spc="60" dirty="0">
                <a:latin typeface="Times New Roman"/>
                <a:cs typeface="Times New Roman"/>
              </a:rPr>
              <a:t>n </a:t>
            </a:r>
            <a:r>
              <a:rPr sz="2300" spc="20" dirty="0">
                <a:latin typeface="Times New Roman"/>
                <a:cs typeface="Times New Roman"/>
              </a:rPr>
              <a:t>, </a:t>
            </a:r>
            <a:r>
              <a:rPr sz="2300" i="1" spc="45" dirty="0">
                <a:latin typeface="Times New Roman"/>
                <a:cs typeface="Times New Roman"/>
              </a:rPr>
              <a:t>n </a:t>
            </a:r>
            <a:r>
              <a:rPr sz="2300" spc="30" dirty="0">
                <a:latin typeface="Times New Roman"/>
                <a:cs typeface="Times New Roman"/>
              </a:rPr>
              <a:t>)</a:t>
            </a:r>
            <a:r>
              <a:rPr sz="2300" spc="-215" dirty="0">
                <a:latin typeface="Times New Roman"/>
                <a:cs typeface="Times New Roman"/>
              </a:rPr>
              <a:t> </a:t>
            </a:r>
            <a:r>
              <a:rPr sz="2300" spc="5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47320" y="2038350"/>
            <a:ext cx="1443990" cy="4013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z="2300" spc="35" dirty="0">
                <a:latin typeface="Times New Roman"/>
                <a:cs typeface="Times New Roman"/>
              </a:rPr>
              <a:t>(2</a:t>
            </a:r>
            <a:r>
              <a:rPr sz="2300" i="1" spc="35" dirty="0">
                <a:latin typeface="Times New Roman"/>
                <a:cs typeface="Times New Roman"/>
              </a:rPr>
              <a:t>n</a:t>
            </a:r>
            <a:r>
              <a:rPr sz="2025" spc="52" baseline="-24691" dirty="0">
                <a:latin typeface="Times New Roman"/>
                <a:cs typeface="Times New Roman"/>
              </a:rPr>
              <a:t>2</a:t>
            </a:r>
            <a:r>
              <a:rPr sz="2025" spc="315" baseline="-24691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Symbol"/>
                <a:cs typeface="Symbol"/>
              </a:rPr>
              <a:t></a:t>
            </a:r>
            <a:r>
              <a:rPr sz="2300" spc="20" dirty="0">
                <a:latin typeface="Times New Roman"/>
                <a:cs typeface="Times New Roman"/>
              </a:rPr>
              <a:t>1)</a:t>
            </a:r>
            <a:r>
              <a:rPr sz="2300" i="1" spc="20" dirty="0">
                <a:latin typeface="Times New Roman"/>
                <a:cs typeface="Times New Roman"/>
              </a:rPr>
              <a:t>k</a:t>
            </a:r>
            <a:r>
              <a:rPr sz="2025" spc="30" baseline="-24691" dirty="0">
                <a:latin typeface="Times New Roman"/>
                <a:cs typeface="Times New Roman"/>
              </a:rPr>
              <a:t>2</a:t>
            </a:r>
            <a:r>
              <a:rPr sz="2450" i="1" spc="20" dirty="0">
                <a:latin typeface="Symbol"/>
                <a:cs typeface="Symbol"/>
              </a:rPr>
              <a:t>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97206" y="2038350"/>
            <a:ext cx="1379220" cy="4013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z="2300" spc="-5" dirty="0">
                <a:latin typeface="Times New Roman"/>
                <a:cs typeface="Times New Roman"/>
              </a:rPr>
              <a:t>(2</a:t>
            </a:r>
            <a:r>
              <a:rPr sz="2300" i="1" spc="-5" dirty="0">
                <a:latin typeface="Times New Roman"/>
                <a:cs typeface="Times New Roman"/>
              </a:rPr>
              <a:t>n</a:t>
            </a:r>
            <a:r>
              <a:rPr sz="2025" spc="-7" baseline="-24691" dirty="0">
                <a:latin typeface="Times New Roman"/>
                <a:cs typeface="Times New Roman"/>
              </a:rPr>
              <a:t>1</a:t>
            </a:r>
            <a:r>
              <a:rPr sz="2025" spc="157" baseline="-24691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Symbol"/>
                <a:cs typeface="Symbol"/>
              </a:rPr>
              <a:t></a:t>
            </a:r>
            <a:r>
              <a:rPr sz="2300" spc="-20" dirty="0">
                <a:latin typeface="Times New Roman"/>
                <a:cs typeface="Times New Roman"/>
              </a:rPr>
              <a:t>1)</a:t>
            </a:r>
            <a:r>
              <a:rPr sz="2300" i="1" spc="-20" dirty="0">
                <a:latin typeface="Times New Roman"/>
                <a:cs typeface="Times New Roman"/>
              </a:rPr>
              <a:t>k</a:t>
            </a:r>
            <a:r>
              <a:rPr sz="2025" spc="-30" baseline="-24691" dirty="0">
                <a:latin typeface="Times New Roman"/>
                <a:cs typeface="Times New Roman"/>
              </a:rPr>
              <a:t>1</a:t>
            </a:r>
            <a:r>
              <a:rPr sz="2450" i="1" spc="-20" dirty="0">
                <a:latin typeface="Symbol"/>
                <a:cs typeface="Symbol"/>
              </a:rPr>
              <a:t>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48779" y="2225268"/>
            <a:ext cx="2215515" cy="4013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  <a:tabLst>
                <a:tab pos="317500" algn="l"/>
                <a:tab pos="705485" algn="l"/>
                <a:tab pos="1640839" algn="l"/>
              </a:tabLst>
            </a:pPr>
            <a:r>
              <a:rPr sz="2450" i="1" spc="-25" dirty="0">
                <a:latin typeface="Symbol"/>
                <a:cs typeface="Symbol"/>
              </a:rPr>
              <a:t></a:t>
            </a:r>
            <a:r>
              <a:rPr sz="2450" spc="-25" dirty="0">
                <a:latin typeface="Times New Roman"/>
                <a:cs typeface="Times New Roman"/>
              </a:rPr>
              <a:t>	</a:t>
            </a:r>
            <a:r>
              <a:rPr sz="2450" i="1" spc="-25" dirty="0">
                <a:latin typeface="Symbol"/>
                <a:cs typeface="Symbol"/>
              </a:rPr>
              <a:t></a:t>
            </a:r>
            <a:r>
              <a:rPr sz="2450" spc="-25" dirty="0">
                <a:latin typeface="Times New Roman"/>
                <a:cs typeface="Times New Roman"/>
              </a:rPr>
              <a:t>	</a:t>
            </a:r>
            <a:r>
              <a:rPr sz="2300" i="1" spc="55" dirty="0">
                <a:latin typeface="Times New Roman"/>
                <a:cs typeface="Times New Roman"/>
              </a:rPr>
              <a:t>X</a:t>
            </a:r>
            <a:r>
              <a:rPr sz="2300" i="1" spc="-220" dirty="0">
                <a:latin typeface="Times New Roman"/>
                <a:cs typeface="Times New Roman"/>
              </a:rPr>
              <a:t> </a:t>
            </a:r>
            <a:r>
              <a:rPr sz="2300" spc="70" dirty="0">
                <a:latin typeface="Times New Roman"/>
                <a:cs typeface="Times New Roman"/>
              </a:rPr>
              <a:t>(</a:t>
            </a:r>
            <a:r>
              <a:rPr sz="2300" i="1" spc="40" dirty="0">
                <a:latin typeface="Times New Roman"/>
                <a:cs typeface="Times New Roman"/>
              </a:rPr>
              <a:t>k</a:t>
            </a:r>
            <a:r>
              <a:rPr sz="2300" i="1" spc="130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Times New Roman"/>
                <a:cs typeface="Times New Roman"/>
              </a:rPr>
              <a:t>,</a:t>
            </a:r>
            <a:r>
              <a:rPr sz="2300" spc="-305" dirty="0">
                <a:latin typeface="Times New Roman"/>
                <a:cs typeface="Times New Roman"/>
              </a:rPr>
              <a:t> </a:t>
            </a:r>
            <a:r>
              <a:rPr sz="2300" i="1" spc="40" dirty="0">
                <a:latin typeface="Times New Roman"/>
                <a:cs typeface="Times New Roman"/>
              </a:rPr>
              <a:t>k</a:t>
            </a:r>
            <a:r>
              <a:rPr sz="2300" i="1" dirty="0">
                <a:latin typeface="Times New Roman"/>
                <a:cs typeface="Times New Roman"/>
              </a:rPr>
              <a:t>	</a:t>
            </a:r>
            <a:r>
              <a:rPr sz="2300" spc="-5" dirty="0">
                <a:latin typeface="Times New Roman"/>
                <a:cs typeface="Times New Roman"/>
              </a:rPr>
              <a:t>)</a:t>
            </a:r>
            <a:r>
              <a:rPr sz="2300" i="1" spc="15" dirty="0">
                <a:latin typeface="Times New Roman"/>
                <a:cs typeface="Times New Roman"/>
              </a:rPr>
              <a:t>C</a:t>
            </a:r>
            <a:r>
              <a:rPr sz="2300" i="1" spc="10" dirty="0">
                <a:latin typeface="Times New Roman"/>
                <a:cs typeface="Times New Roman"/>
              </a:rPr>
              <a:t>o</a:t>
            </a:r>
            <a:r>
              <a:rPr sz="2300" i="1" spc="35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627" y="2052827"/>
            <a:ext cx="8935720" cy="847725"/>
          </a:xfrm>
          <a:custGeom>
            <a:avLst/>
            <a:gdLst/>
            <a:ahLst/>
            <a:cxnLst/>
            <a:rect l="l" t="t" r="r" b="b"/>
            <a:pathLst>
              <a:path w="8935720" h="847725">
                <a:moveTo>
                  <a:pt x="0" y="847344"/>
                </a:moveTo>
                <a:lnTo>
                  <a:pt x="8935212" y="847344"/>
                </a:lnTo>
                <a:lnTo>
                  <a:pt x="8935212" y="0"/>
                </a:lnTo>
                <a:lnTo>
                  <a:pt x="0" y="0"/>
                </a:lnTo>
                <a:lnTo>
                  <a:pt x="0" y="847344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2960966" y="4340092"/>
            <a:ext cx="361315" cy="313690"/>
            <a:chOff x="2960966" y="4340092"/>
            <a:chExt cx="361315" cy="313690"/>
          </a:xfrm>
        </p:grpSpPr>
        <p:sp>
          <p:nvSpPr>
            <p:cNvPr id="32" name="object 32"/>
            <p:cNvSpPr/>
            <p:nvPr/>
          </p:nvSpPr>
          <p:spPr>
            <a:xfrm>
              <a:off x="2967316" y="4535622"/>
              <a:ext cx="37465" cy="22225"/>
            </a:xfrm>
            <a:custGeom>
              <a:avLst/>
              <a:gdLst/>
              <a:ahLst/>
              <a:cxnLst/>
              <a:rect l="l" t="t" r="r" b="b"/>
              <a:pathLst>
                <a:path w="37464" h="22225">
                  <a:moveTo>
                    <a:pt x="0" y="21678"/>
                  </a:moveTo>
                  <a:lnTo>
                    <a:pt x="37442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04759" y="4542056"/>
              <a:ext cx="55244" cy="98425"/>
            </a:xfrm>
            <a:custGeom>
              <a:avLst/>
              <a:gdLst/>
              <a:ahLst/>
              <a:cxnLst/>
              <a:rect l="l" t="t" r="r" b="b"/>
              <a:pathLst>
                <a:path w="55244" h="98425">
                  <a:moveTo>
                    <a:pt x="0" y="0"/>
                  </a:moveTo>
                  <a:lnTo>
                    <a:pt x="54665" y="98407"/>
                  </a:lnTo>
                </a:path>
              </a:pathLst>
            </a:custGeom>
            <a:ln w="24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65977" y="4346442"/>
              <a:ext cx="250190" cy="294640"/>
            </a:xfrm>
            <a:custGeom>
              <a:avLst/>
              <a:gdLst/>
              <a:ahLst/>
              <a:cxnLst/>
              <a:rect l="l" t="t" r="r" b="b"/>
              <a:pathLst>
                <a:path w="250189" h="294639">
                  <a:moveTo>
                    <a:pt x="0" y="294021"/>
                  </a:moveTo>
                  <a:lnTo>
                    <a:pt x="72497" y="0"/>
                  </a:lnTo>
                </a:path>
                <a:path w="250189" h="294639">
                  <a:moveTo>
                    <a:pt x="72497" y="0"/>
                  </a:moveTo>
                  <a:lnTo>
                    <a:pt x="249599" y="0"/>
                  </a:lnTo>
                </a:path>
              </a:pathLst>
            </a:custGeom>
            <a:ln w="123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808631" y="4838627"/>
            <a:ext cx="16129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00" spc="25" dirty="0">
                <a:latin typeface="Symbol"/>
                <a:cs typeface="Symbol"/>
              </a:rPr>
              <a:t>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51463" y="4280470"/>
            <a:ext cx="44386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450" spc="44" baseline="-43478" dirty="0">
                <a:latin typeface="Symbol"/>
                <a:cs typeface="Symbol"/>
              </a:rPr>
              <a:t></a:t>
            </a:r>
            <a:r>
              <a:rPr sz="3450" spc="-157" baseline="-43478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Symbol"/>
                <a:cs typeface="Symbol"/>
              </a:rPr>
              <a:t>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40330" y="4960439"/>
            <a:ext cx="10033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spc="1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83231" y="4763656"/>
            <a:ext cx="110490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450" spc="37" baseline="38647" dirty="0">
                <a:latin typeface="Symbol"/>
                <a:cs typeface="Symbol"/>
              </a:rPr>
              <a:t></a:t>
            </a:r>
            <a:r>
              <a:rPr sz="3450" spc="37" baseline="38647" dirty="0">
                <a:latin typeface="Times New Roman"/>
                <a:cs typeface="Times New Roman"/>
              </a:rPr>
              <a:t> </a:t>
            </a:r>
            <a:r>
              <a:rPr sz="2300" spc="-60" dirty="0">
                <a:latin typeface="Times New Roman"/>
                <a:cs typeface="Times New Roman"/>
              </a:rPr>
              <a:t>1,0 </a:t>
            </a:r>
            <a:r>
              <a:rPr sz="2300" spc="30" dirty="0">
                <a:latin typeface="Symbol"/>
                <a:cs typeface="Symbol"/>
              </a:rPr>
              <a:t></a:t>
            </a:r>
            <a:r>
              <a:rPr sz="2300" spc="-385" dirty="0">
                <a:latin typeface="Times New Roman"/>
                <a:cs typeface="Times New Roman"/>
              </a:rPr>
              <a:t> </a:t>
            </a:r>
            <a:r>
              <a:rPr sz="2300" i="1" spc="25" dirty="0">
                <a:latin typeface="Times New Roman"/>
                <a:cs typeface="Times New Roman"/>
              </a:rPr>
              <a:t>k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31491" y="4320274"/>
            <a:ext cx="1014094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300" spc="90" dirty="0">
                <a:latin typeface="Times New Roman"/>
                <a:cs typeface="Times New Roman"/>
              </a:rPr>
              <a:t>2,</a:t>
            </a:r>
            <a:r>
              <a:rPr sz="2300" spc="-440" dirty="0">
                <a:latin typeface="Times New Roman"/>
                <a:cs typeface="Times New Roman"/>
              </a:rPr>
              <a:t> </a:t>
            </a:r>
            <a:r>
              <a:rPr sz="2300" i="1" spc="-25" dirty="0">
                <a:latin typeface="Times New Roman"/>
                <a:cs typeface="Times New Roman"/>
              </a:rPr>
              <a:t>k</a:t>
            </a:r>
            <a:r>
              <a:rPr sz="2025" spc="-37" baseline="-24691" dirty="0">
                <a:latin typeface="Times New Roman"/>
                <a:cs typeface="Times New Roman"/>
              </a:rPr>
              <a:t>1 </a:t>
            </a:r>
            <a:r>
              <a:rPr sz="2300" spc="30" dirty="0">
                <a:latin typeface="Symbol"/>
                <a:cs typeface="Symbol"/>
              </a:rPr>
              <a:t>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20725" y="4705661"/>
            <a:ext cx="18542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i="1" spc="65" dirty="0">
                <a:latin typeface="Times New Roman"/>
                <a:cs typeface="Times New Roman"/>
              </a:rPr>
              <a:t>k</a:t>
            </a:r>
            <a:r>
              <a:rPr sz="1350" spc="1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61455" y="4492454"/>
            <a:ext cx="14478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50" i="1" spc="-45" dirty="0">
                <a:latin typeface="Symbol"/>
                <a:cs typeface="Symbol"/>
              </a:rPr>
              <a:t>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125979" y="4245864"/>
            <a:ext cx="2032000" cy="993775"/>
          </a:xfrm>
          <a:custGeom>
            <a:avLst/>
            <a:gdLst/>
            <a:ahLst/>
            <a:cxnLst/>
            <a:rect l="l" t="t" r="r" b="b"/>
            <a:pathLst>
              <a:path w="2032000" h="993775">
                <a:moveTo>
                  <a:pt x="0" y="993648"/>
                </a:moveTo>
                <a:lnTo>
                  <a:pt x="2031492" y="993648"/>
                </a:lnTo>
                <a:lnTo>
                  <a:pt x="2031492" y="0"/>
                </a:lnTo>
                <a:lnTo>
                  <a:pt x="0" y="0"/>
                </a:lnTo>
                <a:lnTo>
                  <a:pt x="0" y="993648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5852979" y="4340092"/>
            <a:ext cx="361315" cy="313055"/>
            <a:chOff x="5852979" y="4340092"/>
            <a:chExt cx="361315" cy="313055"/>
          </a:xfrm>
        </p:grpSpPr>
        <p:sp>
          <p:nvSpPr>
            <p:cNvPr id="44" name="object 44"/>
            <p:cNvSpPr/>
            <p:nvPr/>
          </p:nvSpPr>
          <p:spPr>
            <a:xfrm>
              <a:off x="5859329" y="4535622"/>
              <a:ext cx="37465" cy="22225"/>
            </a:xfrm>
            <a:custGeom>
              <a:avLst/>
              <a:gdLst/>
              <a:ahLst/>
              <a:cxnLst/>
              <a:rect l="l" t="t" r="r" b="b"/>
              <a:pathLst>
                <a:path w="37464" h="22225">
                  <a:moveTo>
                    <a:pt x="0" y="21678"/>
                  </a:moveTo>
                  <a:lnTo>
                    <a:pt x="37415" y="0"/>
                  </a:lnTo>
                </a:path>
              </a:pathLst>
            </a:custGeom>
            <a:ln w="123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96745" y="4542056"/>
              <a:ext cx="55244" cy="98425"/>
            </a:xfrm>
            <a:custGeom>
              <a:avLst/>
              <a:gdLst/>
              <a:ahLst/>
              <a:cxnLst/>
              <a:rect l="l" t="t" r="r" b="b"/>
              <a:pathLst>
                <a:path w="55245" h="98425">
                  <a:moveTo>
                    <a:pt x="0" y="0"/>
                  </a:moveTo>
                  <a:lnTo>
                    <a:pt x="54650" y="98407"/>
                  </a:lnTo>
                </a:path>
              </a:pathLst>
            </a:custGeom>
            <a:ln w="242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57920" y="4346442"/>
              <a:ext cx="249554" cy="294640"/>
            </a:xfrm>
            <a:custGeom>
              <a:avLst/>
              <a:gdLst/>
              <a:ahLst/>
              <a:cxnLst/>
              <a:rect l="l" t="t" r="r" b="b"/>
              <a:pathLst>
                <a:path w="249554" h="294639">
                  <a:moveTo>
                    <a:pt x="0" y="294021"/>
                  </a:moveTo>
                  <a:lnTo>
                    <a:pt x="71861" y="0"/>
                  </a:lnTo>
                </a:path>
                <a:path w="249554" h="294639">
                  <a:moveTo>
                    <a:pt x="71861" y="0"/>
                  </a:moveTo>
                  <a:lnTo>
                    <a:pt x="249421" y="0"/>
                  </a:lnTo>
                </a:path>
              </a:pathLst>
            </a:custGeom>
            <a:ln w="123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700172" y="4838627"/>
            <a:ext cx="16065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300" spc="25" dirty="0">
                <a:latin typeface="Symbol"/>
                <a:cs typeface="Symbol"/>
              </a:rPr>
              <a:t>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43754" y="4280470"/>
            <a:ext cx="44259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450" spc="44" baseline="-43478" dirty="0">
                <a:latin typeface="Symbol"/>
                <a:cs typeface="Symbol"/>
              </a:rPr>
              <a:t></a:t>
            </a:r>
            <a:r>
              <a:rPr sz="3450" spc="-172" baseline="-43478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Symbol"/>
                <a:cs typeface="Symbol"/>
              </a:rPr>
              <a:t>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50149" y="4960439"/>
            <a:ext cx="10033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spc="1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74772" y="4763656"/>
            <a:ext cx="110426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450" spc="37" baseline="38647" dirty="0">
                <a:latin typeface="Symbol"/>
                <a:cs typeface="Symbol"/>
              </a:rPr>
              <a:t></a:t>
            </a:r>
            <a:r>
              <a:rPr sz="3450" spc="37" baseline="38647" dirty="0">
                <a:latin typeface="Times New Roman"/>
                <a:cs typeface="Times New Roman"/>
              </a:rPr>
              <a:t> </a:t>
            </a:r>
            <a:r>
              <a:rPr sz="2300" spc="-60" dirty="0">
                <a:latin typeface="Times New Roman"/>
                <a:cs typeface="Times New Roman"/>
              </a:rPr>
              <a:t>1,0 </a:t>
            </a:r>
            <a:r>
              <a:rPr sz="2300" spc="30" dirty="0">
                <a:latin typeface="Symbol"/>
                <a:cs typeface="Symbol"/>
              </a:rPr>
              <a:t></a:t>
            </a:r>
            <a:r>
              <a:rPr sz="2300" spc="-390" dirty="0">
                <a:latin typeface="Times New Roman"/>
                <a:cs typeface="Times New Roman"/>
              </a:rPr>
              <a:t> </a:t>
            </a:r>
            <a:r>
              <a:rPr sz="2300" i="1" spc="25" dirty="0">
                <a:latin typeface="Times New Roman"/>
                <a:cs typeface="Times New Roman"/>
              </a:rPr>
              <a:t>k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23393" y="4320274"/>
            <a:ext cx="104457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300" spc="90" dirty="0">
                <a:latin typeface="Times New Roman"/>
                <a:cs typeface="Times New Roman"/>
              </a:rPr>
              <a:t>2, </a:t>
            </a:r>
            <a:r>
              <a:rPr sz="2300" i="1" spc="55" dirty="0">
                <a:latin typeface="Times New Roman"/>
                <a:cs typeface="Times New Roman"/>
              </a:rPr>
              <a:t>k</a:t>
            </a:r>
            <a:r>
              <a:rPr sz="2025" spc="82" baseline="-24691" dirty="0">
                <a:latin typeface="Times New Roman"/>
                <a:cs typeface="Times New Roman"/>
              </a:rPr>
              <a:t>2 </a:t>
            </a:r>
            <a:r>
              <a:rPr sz="2300" spc="30" dirty="0">
                <a:latin typeface="Symbol"/>
                <a:cs typeface="Symbol"/>
              </a:rPr>
              <a:t></a:t>
            </a:r>
            <a:r>
              <a:rPr sz="2300" spc="-180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81138" y="4705661"/>
            <a:ext cx="20447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i="1" spc="10" dirty="0">
                <a:latin typeface="Times New Roman"/>
                <a:cs typeface="Times New Roman"/>
              </a:rPr>
              <a:t>k</a:t>
            </a:r>
            <a:r>
              <a:rPr sz="1350" i="1" spc="-195" dirty="0">
                <a:latin typeface="Times New Roman"/>
                <a:cs typeface="Times New Roman"/>
              </a:rPr>
              <a:t> </a:t>
            </a:r>
            <a:r>
              <a:rPr sz="1350" spc="1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21981" y="4492476"/>
            <a:ext cx="14414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50" i="1" spc="-45" dirty="0">
                <a:latin typeface="Symbol"/>
                <a:cs typeface="Symbol"/>
              </a:rPr>
              <a:t>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986528" y="4245864"/>
            <a:ext cx="2103120" cy="993775"/>
          </a:xfrm>
          <a:custGeom>
            <a:avLst/>
            <a:gdLst/>
            <a:ahLst/>
            <a:cxnLst/>
            <a:rect l="l" t="t" r="r" b="b"/>
            <a:pathLst>
              <a:path w="2103120" h="993775">
                <a:moveTo>
                  <a:pt x="0" y="993648"/>
                </a:moveTo>
                <a:lnTo>
                  <a:pt x="2103120" y="993648"/>
                </a:lnTo>
                <a:lnTo>
                  <a:pt x="2103120" y="0"/>
                </a:lnTo>
                <a:lnTo>
                  <a:pt x="0" y="0"/>
                </a:lnTo>
                <a:lnTo>
                  <a:pt x="0" y="99364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144773" y="868807"/>
            <a:ext cx="2853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Biến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đổi Cosin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(ví</a:t>
            </a:r>
            <a:r>
              <a:rPr sz="2400" b="1" spc="-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dụ)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9000" y="1879600"/>
            <a:ext cx="42926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457200"/>
            <a:ext cx="8334375" cy="58990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b="1" dirty="0">
                <a:latin typeface="Times New Roman"/>
                <a:cs typeface="Times New Roman"/>
              </a:rPr>
              <a:t>Phân loại theo cách thức thực </a:t>
            </a:r>
            <a:r>
              <a:rPr sz="2600" b="1" spc="-5" dirty="0">
                <a:latin typeface="Times New Roman"/>
                <a:cs typeface="Times New Roman"/>
              </a:rPr>
              <a:t>hiện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nén:</a:t>
            </a:r>
            <a:endParaRPr sz="2600">
              <a:latin typeface="Times New Roman"/>
              <a:cs typeface="Times New Roman"/>
            </a:endParaRPr>
          </a:p>
          <a:p>
            <a:pPr marL="584200" marR="1481455" lvl="1" indent="-114935">
              <a:lnSpc>
                <a:spcPct val="100000"/>
              </a:lnSpc>
              <a:spcBef>
                <a:spcPts val="620"/>
              </a:spcBef>
              <a:buSzPct val="96153"/>
              <a:buFont typeface="Wingdings"/>
              <a:buChar char=""/>
              <a:tabLst>
                <a:tab pos="733425" algn="l"/>
              </a:tabLst>
            </a:pPr>
            <a:r>
              <a:rPr sz="2600" b="1" dirty="0">
                <a:latin typeface="Times New Roman"/>
                <a:cs typeface="Times New Roman"/>
              </a:rPr>
              <a:t>Phương pháp </a:t>
            </a:r>
            <a:r>
              <a:rPr sz="2600" b="1" spc="-5" dirty="0">
                <a:latin typeface="Times New Roman"/>
                <a:cs typeface="Times New Roman"/>
              </a:rPr>
              <a:t>nén không </a:t>
            </a:r>
            <a:r>
              <a:rPr sz="2600" b="1" dirty="0">
                <a:latin typeface="Times New Roman"/>
                <a:cs typeface="Times New Roman"/>
              </a:rPr>
              <a:t>gian (Spatial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Data  Compression)</a:t>
            </a:r>
            <a:endParaRPr sz="2600">
              <a:latin typeface="Times New Roman"/>
              <a:cs typeface="Times New Roman"/>
            </a:endParaRPr>
          </a:p>
          <a:p>
            <a:pPr marL="1248410" lvl="2" indent="-264160">
              <a:lnSpc>
                <a:spcPct val="100000"/>
              </a:lnSpc>
              <a:spcBef>
                <a:spcPts val="630"/>
              </a:spcBef>
              <a:buSzPct val="96153"/>
              <a:buFont typeface="Wingdings"/>
              <a:buChar char=""/>
              <a:tabLst>
                <a:tab pos="1249045" algn="l"/>
              </a:tabLst>
            </a:pPr>
            <a:r>
              <a:rPr sz="2600" b="1" i="1" dirty="0">
                <a:latin typeface="Times New Roman"/>
                <a:cs typeface="Times New Roman"/>
              </a:rPr>
              <a:t>Thực </a:t>
            </a:r>
            <a:r>
              <a:rPr sz="2600" b="1" i="1" spc="-5" dirty="0">
                <a:latin typeface="Times New Roman"/>
                <a:cs typeface="Times New Roman"/>
              </a:rPr>
              <a:t>hiện nén </a:t>
            </a:r>
            <a:r>
              <a:rPr sz="2600" b="1" i="1" dirty="0">
                <a:latin typeface="Times New Roman"/>
                <a:cs typeface="Times New Roman"/>
              </a:rPr>
              <a:t>bằng các mẫu ảnh trong không</a:t>
            </a:r>
            <a:r>
              <a:rPr sz="2600" b="1" i="1" spc="-8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gian</a:t>
            </a:r>
            <a:endParaRPr sz="2600">
              <a:latin typeface="Times New Roman"/>
              <a:cs typeface="Times New Roman"/>
            </a:endParaRPr>
          </a:p>
          <a:p>
            <a:pPr marL="732790" lvl="1" indent="-263525">
              <a:lnSpc>
                <a:spcPct val="100000"/>
              </a:lnSpc>
              <a:spcBef>
                <a:spcPts val="625"/>
              </a:spcBef>
              <a:buSzPct val="96153"/>
              <a:buFont typeface="Wingdings"/>
              <a:buChar char=""/>
              <a:tabLst>
                <a:tab pos="733425" algn="l"/>
              </a:tabLst>
            </a:pPr>
            <a:r>
              <a:rPr sz="2600" b="1" dirty="0">
                <a:latin typeface="Times New Roman"/>
                <a:cs typeface="Times New Roman"/>
              </a:rPr>
              <a:t>Phương pháp </a:t>
            </a:r>
            <a:r>
              <a:rPr sz="2600" b="1" spc="-5" dirty="0">
                <a:latin typeface="Times New Roman"/>
                <a:cs typeface="Times New Roman"/>
              </a:rPr>
              <a:t>sử </a:t>
            </a:r>
            <a:r>
              <a:rPr sz="2600" b="1" dirty="0">
                <a:latin typeface="Times New Roman"/>
                <a:cs typeface="Times New Roman"/>
              </a:rPr>
              <a:t>dụng </a:t>
            </a:r>
            <a:r>
              <a:rPr sz="2600" b="1" spc="-5" dirty="0">
                <a:latin typeface="Times New Roman"/>
                <a:cs typeface="Times New Roman"/>
              </a:rPr>
              <a:t>biến đổi </a:t>
            </a:r>
            <a:r>
              <a:rPr sz="2600" b="1" dirty="0">
                <a:latin typeface="Times New Roman"/>
                <a:cs typeface="Times New Roman"/>
              </a:rPr>
              <a:t>(Transform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Coding)</a:t>
            </a:r>
            <a:endParaRPr sz="2600">
              <a:latin typeface="Times New Roman"/>
              <a:cs typeface="Times New Roman"/>
            </a:endParaRPr>
          </a:p>
          <a:p>
            <a:pPr marL="1248410" lvl="2" indent="-264160">
              <a:lnSpc>
                <a:spcPct val="100000"/>
              </a:lnSpc>
              <a:spcBef>
                <a:spcPts val="620"/>
              </a:spcBef>
              <a:buSzPct val="96153"/>
              <a:buFont typeface="Wingdings"/>
              <a:buChar char=""/>
              <a:tabLst>
                <a:tab pos="1249045" algn="l"/>
              </a:tabLst>
            </a:pPr>
            <a:r>
              <a:rPr sz="2600" b="1" i="1" dirty="0">
                <a:latin typeface="Times New Roman"/>
                <a:cs typeface="Times New Roman"/>
              </a:rPr>
              <a:t>Bao </a:t>
            </a:r>
            <a:r>
              <a:rPr sz="2600" b="1" i="1" spc="5" dirty="0">
                <a:latin typeface="Times New Roman"/>
                <a:cs typeface="Times New Roman"/>
              </a:rPr>
              <a:t>gồm </a:t>
            </a:r>
            <a:r>
              <a:rPr sz="2600" b="1" i="1" dirty="0">
                <a:latin typeface="Times New Roman"/>
                <a:cs typeface="Times New Roman"/>
              </a:rPr>
              <a:t>các phép biến đổi ảnh</a:t>
            </a:r>
            <a:r>
              <a:rPr sz="2600" b="1" i="1" spc="-12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gốc</a:t>
            </a:r>
            <a:endParaRPr sz="2600">
              <a:latin typeface="Times New Roman"/>
              <a:cs typeface="Times New Roman"/>
            </a:endParaRPr>
          </a:p>
          <a:p>
            <a:pPr marL="355600" marR="2816860" indent="-355600" algn="r">
              <a:lnSpc>
                <a:spcPct val="100000"/>
              </a:lnSpc>
              <a:spcBef>
                <a:spcPts val="63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b="1" dirty="0">
                <a:latin typeface="Times New Roman"/>
                <a:cs typeface="Times New Roman"/>
              </a:rPr>
              <a:t>Phân loại theo </a:t>
            </a:r>
            <a:r>
              <a:rPr sz="2600" b="1" spc="-5" dirty="0">
                <a:latin typeface="Times New Roman"/>
                <a:cs typeface="Times New Roman"/>
              </a:rPr>
              <a:t>triết lý </a:t>
            </a:r>
            <a:r>
              <a:rPr sz="2600" b="1" dirty="0">
                <a:latin typeface="Times New Roman"/>
                <a:cs typeface="Times New Roman"/>
              </a:rPr>
              <a:t>của </a:t>
            </a:r>
            <a:r>
              <a:rPr sz="2600" b="1" spc="-5" dirty="0">
                <a:latin typeface="Times New Roman"/>
                <a:cs typeface="Times New Roman"/>
              </a:rPr>
              <a:t>sự </a:t>
            </a:r>
            <a:r>
              <a:rPr sz="2600" b="1" dirty="0">
                <a:latin typeface="Times New Roman"/>
                <a:cs typeface="Times New Roman"/>
              </a:rPr>
              <a:t>mã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hóa</a:t>
            </a:r>
            <a:endParaRPr sz="2600">
              <a:latin typeface="Times New Roman"/>
              <a:cs typeface="Times New Roman"/>
            </a:endParaRPr>
          </a:p>
          <a:p>
            <a:pPr marL="263525" marR="2844800" lvl="1" indent="-263525" algn="r">
              <a:lnSpc>
                <a:spcPct val="100000"/>
              </a:lnSpc>
              <a:spcBef>
                <a:spcPts val="620"/>
              </a:spcBef>
              <a:buSzPct val="96153"/>
              <a:buFont typeface="Wingdings"/>
              <a:buChar char=""/>
              <a:tabLst>
                <a:tab pos="263525" algn="l"/>
              </a:tabLst>
            </a:pPr>
            <a:r>
              <a:rPr sz="2600" b="1" dirty="0">
                <a:latin typeface="Times New Roman"/>
                <a:cs typeface="Times New Roman"/>
              </a:rPr>
              <a:t>Phương pháp </a:t>
            </a:r>
            <a:r>
              <a:rPr sz="2600" b="1" spc="-5" dirty="0">
                <a:latin typeface="Times New Roman"/>
                <a:cs typeface="Times New Roman"/>
              </a:rPr>
              <a:t>nén </a:t>
            </a:r>
            <a:r>
              <a:rPr sz="2600" b="1" dirty="0">
                <a:latin typeface="Times New Roman"/>
                <a:cs typeface="Times New Roman"/>
              </a:rPr>
              <a:t>thế </a:t>
            </a:r>
            <a:r>
              <a:rPr sz="2600" b="1" spc="-5" dirty="0">
                <a:latin typeface="Times New Roman"/>
                <a:cs typeface="Times New Roman"/>
              </a:rPr>
              <a:t>hệ </a:t>
            </a:r>
            <a:r>
              <a:rPr sz="2600" b="1" dirty="0">
                <a:latin typeface="Times New Roman"/>
                <a:cs typeface="Times New Roman"/>
              </a:rPr>
              <a:t>thứ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nhất</a:t>
            </a:r>
            <a:endParaRPr sz="2600">
              <a:latin typeface="Times New Roman"/>
              <a:cs typeface="Times New Roman"/>
            </a:endParaRPr>
          </a:p>
          <a:p>
            <a:pPr marL="1213485" marR="135890" lvl="2" indent="-228600">
              <a:lnSpc>
                <a:spcPct val="100000"/>
              </a:lnSpc>
              <a:spcBef>
                <a:spcPts val="625"/>
              </a:spcBef>
              <a:buSzPct val="96153"/>
              <a:buFont typeface="Wingdings"/>
              <a:buChar char=""/>
              <a:tabLst>
                <a:tab pos="1249045" algn="l"/>
              </a:tabLst>
            </a:pPr>
            <a:r>
              <a:rPr sz="2600" b="1" i="1" dirty="0">
                <a:latin typeface="Times New Roman"/>
                <a:cs typeface="Times New Roman"/>
              </a:rPr>
              <a:t>Bao </a:t>
            </a:r>
            <a:r>
              <a:rPr sz="2600" b="1" i="1" spc="5" dirty="0">
                <a:latin typeface="Times New Roman"/>
                <a:cs typeface="Times New Roman"/>
              </a:rPr>
              <a:t>gồm </a:t>
            </a:r>
            <a:r>
              <a:rPr sz="2600" b="1" i="1" dirty="0">
                <a:latin typeface="Times New Roman"/>
                <a:cs typeface="Times New Roman"/>
              </a:rPr>
              <a:t>các phương pháp đơn giản (lấy mẫu,</a:t>
            </a:r>
            <a:r>
              <a:rPr sz="2600" b="1" i="1" spc="-10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gán  từ mã</a:t>
            </a:r>
            <a:r>
              <a:rPr sz="2600" b="1" i="1" spc="-1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hóa)</a:t>
            </a:r>
            <a:endParaRPr sz="2600">
              <a:latin typeface="Times New Roman"/>
              <a:cs typeface="Times New Roman"/>
            </a:endParaRPr>
          </a:p>
          <a:p>
            <a:pPr marL="732790" lvl="1" indent="-263525">
              <a:lnSpc>
                <a:spcPct val="100000"/>
              </a:lnSpc>
              <a:spcBef>
                <a:spcPts val="630"/>
              </a:spcBef>
              <a:buSzPct val="96153"/>
              <a:buFont typeface="Wingdings"/>
              <a:buChar char=""/>
              <a:tabLst>
                <a:tab pos="733425" algn="l"/>
              </a:tabLst>
            </a:pPr>
            <a:r>
              <a:rPr sz="2600" b="1" dirty="0">
                <a:latin typeface="Times New Roman"/>
                <a:cs typeface="Times New Roman"/>
              </a:rPr>
              <a:t>Phương pháp </a:t>
            </a:r>
            <a:r>
              <a:rPr sz="2600" b="1" spc="-5" dirty="0">
                <a:latin typeface="Times New Roman"/>
                <a:cs typeface="Times New Roman"/>
              </a:rPr>
              <a:t>nén </a:t>
            </a:r>
            <a:r>
              <a:rPr sz="2600" b="1" dirty="0">
                <a:latin typeface="Times New Roman"/>
                <a:cs typeface="Times New Roman"/>
              </a:rPr>
              <a:t>thế </a:t>
            </a:r>
            <a:r>
              <a:rPr sz="2600" b="1" spc="-5" dirty="0">
                <a:latin typeface="Times New Roman"/>
                <a:cs typeface="Times New Roman"/>
              </a:rPr>
              <a:t>hệ </a:t>
            </a:r>
            <a:r>
              <a:rPr sz="2600" b="1" dirty="0">
                <a:latin typeface="Times New Roman"/>
                <a:cs typeface="Times New Roman"/>
              </a:rPr>
              <a:t>thứ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hai</a:t>
            </a:r>
            <a:endParaRPr sz="2600">
              <a:latin typeface="Times New Roman"/>
              <a:cs typeface="Times New Roman"/>
            </a:endParaRPr>
          </a:p>
          <a:p>
            <a:pPr marL="1248410" lvl="2" indent="-264160">
              <a:lnSpc>
                <a:spcPct val="100000"/>
              </a:lnSpc>
              <a:spcBef>
                <a:spcPts val="620"/>
              </a:spcBef>
              <a:buSzPct val="96153"/>
              <a:buFont typeface="Wingdings"/>
              <a:buChar char=""/>
              <a:tabLst>
                <a:tab pos="1249045" algn="l"/>
              </a:tabLst>
            </a:pPr>
            <a:r>
              <a:rPr sz="2600" b="1" i="1" spc="-5" dirty="0">
                <a:latin typeface="Times New Roman"/>
                <a:cs typeface="Times New Roman"/>
              </a:rPr>
              <a:t>Dựa </a:t>
            </a:r>
            <a:r>
              <a:rPr sz="2600" b="1" i="1" dirty="0">
                <a:latin typeface="Times New Roman"/>
                <a:cs typeface="Times New Roman"/>
              </a:rPr>
              <a:t>vào độ </a:t>
            </a:r>
            <a:r>
              <a:rPr sz="2600" b="1" i="1" spc="5" dirty="0">
                <a:latin typeface="Times New Roman"/>
                <a:cs typeface="Times New Roman"/>
              </a:rPr>
              <a:t>bão </a:t>
            </a:r>
            <a:r>
              <a:rPr sz="2600" b="1" i="1" dirty="0">
                <a:latin typeface="Times New Roman"/>
                <a:cs typeface="Times New Roman"/>
              </a:rPr>
              <a:t>hòa của tỷ lệ</a:t>
            </a:r>
            <a:r>
              <a:rPr sz="2600" b="1" i="1" spc="-105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Times New Roman"/>
                <a:cs typeface="Times New Roman"/>
              </a:rPr>
              <a:t>nén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5940" y="785368"/>
            <a:ext cx="6626225" cy="92392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621280">
              <a:lnSpc>
                <a:spcPct val="100000"/>
              </a:lnSpc>
              <a:spcBef>
                <a:spcPts val="755"/>
              </a:spcBef>
            </a:pPr>
            <a:r>
              <a:rPr sz="2400" b="1" dirty="0">
                <a:latin typeface="Times New Roman"/>
                <a:cs typeface="Times New Roman"/>
              </a:rPr>
              <a:t>Biến </a:t>
            </a:r>
            <a:r>
              <a:rPr sz="2400" b="1" spc="-5" dirty="0">
                <a:latin typeface="Times New Roman"/>
                <a:cs typeface="Times New Roman"/>
              </a:rPr>
              <a:t>đổi Cosin </a:t>
            </a:r>
            <a:r>
              <a:rPr sz="2400" b="1" dirty="0">
                <a:latin typeface="Times New Roman"/>
                <a:cs typeface="Times New Roman"/>
              </a:rPr>
              <a:t>(ví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dụ)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dirty="0">
                <a:latin typeface="Times New Roman"/>
                <a:cs typeface="Times New Roman"/>
              </a:rPr>
              <a:t>Hầu </a:t>
            </a:r>
            <a:r>
              <a:rPr sz="2400" b="1" spc="-5" dirty="0">
                <a:latin typeface="Times New Roman"/>
                <a:cs typeface="Times New Roman"/>
              </a:rPr>
              <a:t>hết năng </a:t>
            </a:r>
            <a:r>
              <a:rPr sz="2400" b="1" dirty="0">
                <a:latin typeface="Times New Roman"/>
                <a:cs typeface="Times New Roman"/>
              </a:rPr>
              <a:t>lượng tập </a:t>
            </a:r>
            <a:r>
              <a:rPr sz="2400" b="1" spc="-5" dirty="0">
                <a:latin typeface="Times New Roman"/>
                <a:cs typeface="Times New Roman"/>
              </a:rPr>
              <a:t>trung </a:t>
            </a:r>
            <a:r>
              <a:rPr sz="2400" b="1" dirty="0">
                <a:latin typeface="Times New Roman"/>
                <a:cs typeface="Times New Roman"/>
              </a:rPr>
              <a:t>ở </a:t>
            </a:r>
            <a:r>
              <a:rPr sz="2400" b="1" spc="-5" dirty="0">
                <a:latin typeface="Times New Roman"/>
                <a:cs typeface="Times New Roman"/>
              </a:rPr>
              <a:t>những hệ </a:t>
            </a:r>
            <a:r>
              <a:rPr sz="2400" b="1" dirty="0">
                <a:latin typeface="Times New Roman"/>
                <a:cs typeface="Times New Roman"/>
              </a:rPr>
              <a:t>số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chính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9616" y="2387092"/>
            <a:ext cx="72517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3493008" y="1283208"/>
            <a:ext cx="2463165" cy="2453640"/>
            <a:chOff x="3493008" y="1283208"/>
            <a:chExt cx="2463165" cy="2453640"/>
          </a:xfrm>
        </p:grpSpPr>
        <p:sp>
          <p:nvSpPr>
            <p:cNvPr id="5" name="object 5"/>
            <p:cNvSpPr/>
            <p:nvPr/>
          </p:nvSpPr>
          <p:spPr>
            <a:xfrm>
              <a:off x="3505200" y="1295400"/>
              <a:ext cx="2438400" cy="2429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99104" y="1289304"/>
              <a:ext cx="2451100" cy="2441575"/>
            </a:xfrm>
            <a:custGeom>
              <a:avLst/>
              <a:gdLst/>
              <a:ahLst/>
              <a:cxnLst/>
              <a:rect l="l" t="t" r="r" b="b"/>
              <a:pathLst>
                <a:path w="2451100" h="2441575">
                  <a:moveTo>
                    <a:pt x="0" y="2441448"/>
                  </a:moveTo>
                  <a:lnTo>
                    <a:pt x="2450592" y="2441448"/>
                  </a:lnTo>
                  <a:lnTo>
                    <a:pt x="2450592" y="0"/>
                  </a:lnTo>
                  <a:lnTo>
                    <a:pt x="0" y="0"/>
                  </a:lnTo>
                  <a:lnTo>
                    <a:pt x="0" y="24414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21208" y="3264408"/>
            <a:ext cx="2463165" cy="2453640"/>
            <a:chOff x="521208" y="3264408"/>
            <a:chExt cx="2463165" cy="2453640"/>
          </a:xfrm>
        </p:grpSpPr>
        <p:sp>
          <p:nvSpPr>
            <p:cNvPr id="8" name="object 8"/>
            <p:cNvSpPr/>
            <p:nvPr/>
          </p:nvSpPr>
          <p:spPr>
            <a:xfrm>
              <a:off x="533400" y="3276600"/>
              <a:ext cx="2438400" cy="2429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7304" y="3270504"/>
              <a:ext cx="2451100" cy="2441575"/>
            </a:xfrm>
            <a:custGeom>
              <a:avLst/>
              <a:gdLst/>
              <a:ahLst/>
              <a:cxnLst/>
              <a:rect l="l" t="t" r="r" b="b"/>
              <a:pathLst>
                <a:path w="2451100" h="2441575">
                  <a:moveTo>
                    <a:pt x="0" y="2441448"/>
                  </a:moveTo>
                  <a:lnTo>
                    <a:pt x="2450592" y="2441448"/>
                  </a:lnTo>
                  <a:lnTo>
                    <a:pt x="2450592" y="0"/>
                  </a:lnTo>
                  <a:lnTo>
                    <a:pt x="0" y="0"/>
                  </a:lnTo>
                  <a:lnTo>
                    <a:pt x="0" y="24414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464808" y="3264408"/>
            <a:ext cx="2463165" cy="2453640"/>
            <a:chOff x="6464808" y="3264408"/>
            <a:chExt cx="2463165" cy="2453640"/>
          </a:xfrm>
        </p:grpSpPr>
        <p:sp>
          <p:nvSpPr>
            <p:cNvPr id="11" name="object 11"/>
            <p:cNvSpPr/>
            <p:nvPr/>
          </p:nvSpPr>
          <p:spPr>
            <a:xfrm>
              <a:off x="6477000" y="3276600"/>
              <a:ext cx="2438400" cy="24292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70904" y="3270504"/>
              <a:ext cx="2451100" cy="2441575"/>
            </a:xfrm>
            <a:custGeom>
              <a:avLst/>
              <a:gdLst/>
              <a:ahLst/>
              <a:cxnLst/>
              <a:rect l="l" t="t" r="r" b="b"/>
              <a:pathLst>
                <a:path w="2451100" h="2441575">
                  <a:moveTo>
                    <a:pt x="0" y="2441448"/>
                  </a:moveTo>
                  <a:lnTo>
                    <a:pt x="2450592" y="2441448"/>
                  </a:lnTo>
                  <a:lnTo>
                    <a:pt x="2450592" y="0"/>
                  </a:lnTo>
                  <a:lnTo>
                    <a:pt x="0" y="0"/>
                  </a:lnTo>
                  <a:lnTo>
                    <a:pt x="0" y="24414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78528" y="3910965"/>
            <a:ext cx="49275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5080" indent="-48895">
              <a:lnSpc>
                <a:spcPct val="100000"/>
              </a:lnSpc>
              <a:spcBef>
                <a:spcPts val="10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Ả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nh 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gốc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15302" y="2691511"/>
            <a:ext cx="15430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Hệ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số 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2x2</a:t>
            </a:r>
            <a:r>
              <a:rPr sz="2000" b="1" u="heavy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đầu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0338" y="2767711"/>
            <a:ext cx="15430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Hệ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số 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4x4</a:t>
            </a:r>
            <a:r>
              <a:rPr sz="2000" b="1" u="heavy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đầu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3540" y="518283"/>
            <a:ext cx="8303259" cy="595185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76555" indent="-364490" algn="just">
              <a:lnSpc>
                <a:spcPct val="100000"/>
              </a:lnSpc>
              <a:spcBef>
                <a:spcPts val="960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Lượng tử</a:t>
            </a:r>
            <a:r>
              <a:rPr sz="3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hóa</a:t>
            </a:r>
            <a:endParaRPr sz="3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sz="3600" b="1" dirty="0">
                <a:latin typeface="Times New Roman"/>
                <a:cs typeface="Times New Roman"/>
              </a:rPr>
              <a:t>Lượng tử hóa giúp các hệ số </a:t>
            </a:r>
            <a:r>
              <a:rPr sz="3600" b="1" spc="-5" dirty="0">
                <a:latin typeface="Times New Roman"/>
                <a:cs typeface="Times New Roman"/>
              </a:rPr>
              <a:t>được  </a:t>
            </a:r>
            <a:r>
              <a:rPr sz="3600" b="1" dirty="0">
                <a:latin typeface="Times New Roman"/>
                <a:cs typeface="Times New Roman"/>
              </a:rPr>
              <a:t>chuyển về </a:t>
            </a:r>
            <a:r>
              <a:rPr sz="3600" b="1" spc="-5" dirty="0">
                <a:latin typeface="Times New Roman"/>
                <a:cs typeface="Times New Roman"/>
              </a:rPr>
              <a:t>dạng </a:t>
            </a:r>
            <a:r>
              <a:rPr sz="3600" b="1" dirty="0">
                <a:latin typeface="Times New Roman"/>
                <a:cs typeface="Times New Roman"/>
              </a:rPr>
              <a:t>kỹ thuật số </a:t>
            </a:r>
            <a:r>
              <a:rPr sz="3600" b="1" spc="-5" dirty="0">
                <a:latin typeface="Times New Roman"/>
                <a:cs typeface="Times New Roman"/>
              </a:rPr>
              <a:t>nhằm </a:t>
            </a:r>
            <a:r>
              <a:rPr sz="3600" b="1" dirty="0">
                <a:latin typeface="Times New Roman"/>
                <a:cs typeface="Times New Roman"/>
              </a:rPr>
              <a:t>giảm  thiểu lượng </a:t>
            </a:r>
            <a:r>
              <a:rPr sz="3600" b="1" spc="-5" dirty="0">
                <a:latin typeface="Times New Roman"/>
                <a:cs typeface="Times New Roman"/>
              </a:rPr>
              <a:t>thông tin không </a:t>
            </a:r>
            <a:r>
              <a:rPr sz="3600" b="1" dirty="0">
                <a:latin typeface="Times New Roman"/>
                <a:cs typeface="Times New Roman"/>
              </a:rPr>
              <a:t>cần</a:t>
            </a:r>
            <a:r>
              <a:rPr sz="3600" b="1" spc="-3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thiết</a:t>
            </a:r>
            <a:endParaRPr sz="3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sz="3600" b="1" dirty="0">
                <a:latin typeface="Times New Roman"/>
                <a:cs typeface="Times New Roman"/>
              </a:rPr>
              <a:t>Thông </a:t>
            </a:r>
            <a:r>
              <a:rPr sz="3600" b="1" spc="-5" dirty="0">
                <a:latin typeface="Times New Roman"/>
                <a:cs typeface="Times New Roman"/>
              </a:rPr>
              <a:t>thường </a:t>
            </a:r>
            <a:r>
              <a:rPr sz="3600" b="1" dirty="0">
                <a:latin typeface="Times New Roman"/>
                <a:cs typeface="Times New Roman"/>
              </a:rPr>
              <a:t>chúng </a:t>
            </a:r>
            <a:r>
              <a:rPr sz="3600" b="1" spc="-10" dirty="0">
                <a:latin typeface="Times New Roman"/>
                <a:cs typeface="Times New Roman"/>
              </a:rPr>
              <a:t>ta </a:t>
            </a:r>
            <a:r>
              <a:rPr sz="3600" b="1" dirty="0">
                <a:latin typeface="Times New Roman"/>
                <a:cs typeface="Times New Roman"/>
              </a:rPr>
              <a:t>sẽ quy các hệ số  trong cùng </a:t>
            </a:r>
            <a:r>
              <a:rPr sz="3600" b="1" spc="-5" dirty="0">
                <a:latin typeface="Times New Roman"/>
                <a:cs typeface="Times New Roman"/>
              </a:rPr>
              <a:t>một khối về </a:t>
            </a:r>
            <a:r>
              <a:rPr sz="3600" b="1" dirty="0">
                <a:latin typeface="Times New Roman"/>
                <a:cs typeface="Times New Roman"/>
              </a:rPr>
              <a:t>một </a:t>
            </a:r>
            <a:r>
              <a:rPr sz="3600" b="1" spc="-10" dirty="0">
                <a:latin typeface="Times New Roman"/>
                <a:cs typeface="Times New Roman"/>
              </a:rPr>
              <a:t>khoảng  </a:t>
            </a:r>
            <a:r>
              <a:rPr sz="3600" b="1" dirty="0">
                <a:latin typeface="Times New Roman"/>
                <a:cs typeface="Times New Roman"/>
              </a:rPr>
              <a:t>phân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bổ</a:t>
            </a:r>
            <a:endParaRPr sz="36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869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sz="3600" b="1" dirty="0">
                <a:latin typeface="Times New Roman"/>
                <a:cs typeface="Times New Roman"/>
              </a:rPr>
              <a:t>Lượng tử hóa trong </a:t>
            </a:r>
            <a:r>
              <a:rPr sz="3600" b="1" spc="-5" dirty="0">
                <a:latin typeface="Times New Roman"/>
                <a:cs typeface="Times New Roman"/>
              </a:rPr>
              <a:t>nén </a:t>
            </a:r>
            <a:r>
              <a:rPr sz="3600" b="1" dirty="0">
                <a:latin typeface="Times New Roman"/>
                <a:cs typeface="Times New Roman"/>
              </a:rPr>
              <a:t>JPEG </a:t>
            </a:r>
            <a:r>
              <a:rPr sz="3600" b="1" spc="-5" dirty="0">
                <a:latin typeface="Times New Roman"/>
                <a:cs typeface="Times New Roman"/>
              </a:rPr>
              <a:t>là </a:t>
            </a:r>
            <a:r>
              <a:rPr sz="3600" b="1" dirty="0">
                <a:latin typeface="Times New Roman"/>
                <a:cs typeface="Times New Roman"/>
              </a:rPr>
              <a:t>nhằm  lượng tử hóa các giá trị hệ số của </a:t>
            </a:r>
            <a:r>
              <a:rPr sz="3600" b="1" spc="-5" dirty="0">
                <a:latin typeface="Times New Roman"/>
                <a:cs typeface="Times New Roman"/>
              </a:rPr>
              <a:t>phép  biến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đổi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220" y="968516"/>
            <a:ext cx="8301990" cy="2346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b="1" spc="-10" smtClean="0">
                <a:solidFill>
                  <a:srgbClr val="FF0000"/>
                </a:solidFill>
                <a:latin typeface="Times New Roman"/>
                <a:cs typeface="Times New Roman"/>
              </a:rPr>
              <a:t>Kỹ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thuật của Lloyd -</a:t>
            </a:r>
            <a:r>
              <a:rPr sz="28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Max</a:t>
            </a:r>
            <a:endParaRPr sz="2800">
              <a:latin typeface="Times New Roman"/>
              <a:cs typeface="Times New Roman"/>
            </a:endParaRPr>
          </a:p>
          <a:p>
            <a:pPr marL="355600" marR="8255" indent="-34353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Kỹ </a:t>
            </a:r>
            <a:r>
              <a:rPr sz="2800" b="1" spc="-5" dirty="0">
                <a:latin typeface="Times New Roman"/>
                <a:cs typeface="Times New Roman"/>
              </a:rPr>
              <a:t>thuật của Lloyd-Max chia </a:t>
            </a:r>
            <a:r>
              <a:rPr sz="2800" b="1" dirty="0">
                <a:latin typeface="Times New Roman"/>
                <a:cs typeface="Times New Roman"/>
              </a:rPr>
              <a:t>vùng </a:t>
            </a:r>
            <a:r>
              <a:rPr sz="2800" b="1" spc="-5" dirty="0">
                <a:latin typeface="Times New Roman"/>
                <a:cs typeface="Times New Roman"/>
              </a:rPr>
              <a:t>tín </a:t>
            </a:r>
            <a:r>
              <a:rPr sz="2800" b="1" spc="-10" dirty="0">
                <a:latin typeface="Times New Roman"/>
                <a:cs typeface="Times New Roman"/>
              </a:rPr>
              <a:t>hiệu </a:t>
            </a:r>
            <a:r>
              <a:rPr sz="2800" b="1" dirty="0">
                <a:latin typeface="Times New Roman"/>
                <a:cs typeface="Times New Roman"/>
              </a:rPr>
              <a:t>thành </a:t>
            </a:r>
            <a:r>
              <a:rPr sz="2800" b="1" spc="-5" dirty="0">
                <a:latin typeface="Times New Roman"/>
                <a:cs typeface="Times New Roman"/>
              </a:rPr>
              <a:t>n  khoảng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  <a:tab pos="1044575" algn="l"/>
                <a:tab pos="1597660" algn="l"/>
                <a:tab pos="2387600" algn="l"/>
                <a:tab pos="2702560" algn="l"/>
                <a:tab pos="3670300" algn="l"/>
                <a:tab pos="4402455" algn="l"/>
                <a:tab pos="5669280" algn="l"/>
                <a:tab pos="6101715" algn="l"/>
                <a:tab pos="7002780" algn="l"/>
                <a:tab pos="781367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Vớ</a:t>
            </a:r>
            <a:r>
              <a:rPr sz="2800" b="1" spc="-5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tín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hiệ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x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tro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một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k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ả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sẽ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đượ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" dirty="0">
                <a:latin typeface="Times New Roman"/>
                <a:cs typeface="Times New Roman"/>
              </a:rPr>
              <a:t>ay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thế  </a:t>
            </a:r>
            <a:r>
              <a:rPr sz="2800" b="1" dirty="0">
                <a:latin typeface="Times New Roman"/>
                <a:cs typeface="Times New Roman"/>
              </a:rPr>
              <a:t>bằng </a:t>
            </a:r>
            <a:r>
              <a:rPr sz="2800" b="1" spc="-5" dirty="0">
                <a:latin typeface="Times New Roman"/>
                <a:cs typeface="Times New Roman"/>
              </a:rPr>
              <a:t>một </a:t>
            </a:r>
            <a:r>
              <a:rPr sz="2800" b="1" dirty="0">
                <a:latin typeface="Times New Roman"/>
                <a:cs typeface="Times New Roman"/>
              </a:rPr>
              <a:t>giá </a:t>
            </a:r>
            <a:r>
              <a:rPr sz="2800" b="1" spc="-5" dirty="0">
                <a:latin typeface="Times New Roman"/>
                <a:cs typeface="Times New Roman"/>
              </a:rPr>
              <a:t>trị thay thế </a:t>
            </a:r>
            <a:r>
              <a:rPr sz="2800" b="1" dirty="0">
                <a:latin typeface="Times New Roman"/>
                <a:cs typeface="Times New Roman"/>
              </a:rPr>
              <a:t>như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sau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043" y="4717767"/>
            <a:ext cx="733234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/>
                <a:cs typeface="Times New Roman"/>
              </a:rPr>
              <a:t>–</a:t>
            </a:r>
            <a:r>
              <a:rPr sz="2800" b="1" spc="-5" dirty="0">
                <a:latin typeface="Times New Roman"/>
                <a:cs typeface="Times New Roman"/>
              </a:rPr>
              <a:t>Với min(x)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L</a:t>
            </a:r>
            <a:r>
              <a:rPr sz="2775" b="1" spc="7" baseline="-21021" dirty="0">
                <a:latin typeface="Times New Roman"/>
                <a:cs typeface="Times New Roman"/>
              </a:rPr>
              <a:t>1</a:t>
            </a:r>
            <a:r>
              <a:rPr sz="2775" b="1" spc="367" baseline="-2102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&lt;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L</a:t>
            </a:r>
            <a:r>
              <a:rPr sz="2775" b="1" baseline="-21021" dirty="0">
                <a:latin typeface="Times New Roman"/>
                <a:cs typeface="Times New Roman"/>
              </a:rPr>
              <a:t>2</a:t>
            </a:r>
            <a:r>
              <a:rPr sz="2775" b="1" spc="352" baseline="-2102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...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L</a:t>
            </a:r>
            <a:r>
              <a:rPr sz="2775" b="1" baseline="-21021" dirty="0">
                <a:latin typeface="Times New Roman"/>
                <a:cs typeface="Times New Roman"/>
              </a:rPr>
              <a:t>n</a:t>
            </a:r>
            <a:r>
              <a:rPr sz="2775" b="1" spc="352" baseline="-2102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&lt;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L</a:t>
            </a:r>
            <a:r>
              <a:rPr sz="2775" b="1" spc="7" baseline="-21021" dirty="0">
                <a:latin typeface="Times New Roman"/>
                <a:cs typeface="Times New Roman"/>
              </a:rPr>
              <a:t>n+1</a:t>
            </a:r>
            <a:r>
              <a:rPr sz="2775" b="1" spc="352" baseline="-2102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=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1+max(x)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Times New Roman"/>
                <a:cs typeface="Times New Roman"/>
              </a:rPr>
              <a:t>–</a:t>
            </a:r>
            <a:r>
              <a:rPr sz="2800" b="1" spc="-5" dirty="0">
                <a:latin typeface="Times New Roman"/>
                <a:cs typeface="Times New Roman"/>
              </a:rPr>
              <a:t>Và 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775" b="1" baseline="-21021" dirty="0">
                <a:latin typeface="Times New Roman"/>
                <a:cs typeface="Times New Roman"/>
              </a:rPr>
              <a:t>1</a:t>
            </a:r>
            <a:r>
              <a:rPr sz="2800" b="1" dirty="0">
                <a:latin typeface="Times New Roman"/>
                <a:cs typeface="Times New Roman"/>
              </a:rPr>
              <a:t>, </a:t>
            </a:r>
            <a:r>
              <a:rPr sz="2800" b="1" spc="5" dirty="0">
                <a:latin typeface="Times New Roman"/>
                <a:cs typeface="Times New Roman"/>
              </a:rPr>
              <a:t>p</a:t>
            </a:r>
            <a:r>
              <a:rPr sz="2775" b="1" spc="7" baseline="-21021" dirty="0">
                <a:latin typeface="Times New Roman"/>
                <a:cs typeface="Times New Roman"/>
              </a:rPr>
              <a:t>2 </a:t>
            </a:r>
            <a:r>
              <a:rPr sz="2800" b="1" spc="-5" dirty="0">
                <a:latin typeface="Times New Roman"/>
                <a:cs typeface="Times New Roman"/>
              </a:rPr>
              <a:t>... 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775" b="1" baseline="-21021" dirty="0">
                <a:latin typeface="Times New Roman"/>
                <a:cs typeface="Times New Roman"/>
              </a:rPr>
              <a:t>n </a:t>
            </a:r>
            <a:r>
              <a:rPr sz="2800" b="1" spc="-5" dirty="0">
                <a:latin typeface="Times New Roman"/>
                <a:cs typeface="Times New Roman"/>
              </a:rPr>
              <a:t>là các giá trị </a:t>
            </a:r>
            <a:r>
              <a:rPr sz="2800" b="1" dirty="0">
                <a:latin typeface="Times New Roman"/>
                <a:cs typeface="Times New Roman"/>
              </a:rPr>
              <a:t>thay thế </a:t>
            </a:r>
            <a:r>
              <a:rPr sz="2800" b="1" spc="-5" dirty="0">
                <a:latin typeface="Times New Roman"/>
                <a:cs typeface="Times New Roman"/>
              </a:rPr>
              <a:t>tương</a:t>
            </a:r>
            <a:r>
              <a:rPr sz="2800" b="1" spc="-44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ứng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6371" y="3315312"/>
            <a:ext cx="174625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350" spc="-610" dirty="0">
                <a:latin typeface="Symbol"/>
                <a:cs typeface="Symbol"/>
              </a:rPr>
              <a:t></a:t>
            </a:r>
            <a:endParaRPr sz="53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6402" y="3297763"/>
            <a:ext cx="4008754" cy="890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535"/>
              </a:lnSpc>
              <a:spcBef>
                <a:spcPts val="100"/>
              </a:spcBef>
              <a:tabLst>
                <a:tab pos="1765300" algn="l"/>
              </a:tabLst>
            </a:pPr>
            <a:r>
              <a:rPr sz="3400" i="1" spc="145" dirty="0">
                <a:latin typeface="Times New Roman"/>
                <a:cs typeface="Times New Roman"/>
              </a:rPr>
              <a:t>q</a:t>
            </a:r>
            <a:r>
              <a:rPr sz="3400" spc="145" dirty="0">
                <a:latin typeface="Times New Roman"/>
                <a:cs typeface="Times New Roman"/>
              </a:rPr>
              <a:t>(</a:t>
            </a:r>
            <a:r>
              <a:rPr sz="3400" i="1" spc="145" dirty="0">
                <a:latin typeface="Times New Roman"/>
                <a:cs typeface="Times New Roman"/>
              </a:rPr>
              <a:t>x </a:t>
            </a:r>
            <a:r>
              <a:rPr sz="3400" spc="55" dirty="0">
                <a:latin typeface="Times New Roman"/>
                <a:cs typeface="Times New Roman"/>
              </a:rPr>
              <a:t>)</a:t>
            </a:r>
            <a:r>
              <a:rPr sz="3400" spc="-215" dirty="0">
                <a:latin typeface="Times New Roman"/>
                <a:cs typeface="Times New Roman"/>
              </a:rPr>
              <a:t> </a:t>
            </a:r>
            <a:r>
              <a:rPr sz="3400" spc="90" dirty="0">
                <a:latin typeface="Symbol"/>
                <a:cs typeface="Symbol"/>
              </a:rPr>
              <a:t></a:t>
            </a:r>
            <a:r>
              <a:rPr sz="3400" spc="290" dirty="0">
                <a:latin typeface="Times New Roman"/>
                <a:cs typeface="Times New Roman"/>
              </a:rPr>
              <a:t> </a:t>
            </a:r>
            <a:r>
              <a:rPr sz="3400" i="1" spc="80" dirty="0">
                <a:latin typeface="Times New Roman"/>
                <a:cs typeface="Times New Roman"/>
              </a:rPr>
              <a:t>p	</a:t>
            </a:r>
            <a:r>
              <a:rPr sz="3400" spc="40" dirty="0">
                <a:latin typeface="Times New Roman"/>
                <a:cs typeface="Times New Roman"/>
              </a:rPr>
              <a:t>, </a:t>
            </a:r>
            <a:r>
              <a:rPr sz="3400" i="1" spc="75" dirty="0">
                <a:latin typeface="Times New Roman"/>
                <a:cs typeface="Times New Roman"/>
              </a:rPr>
              <a:t>x </a:t>
            </a:r>
            <a:r>
              <a:rPr sz="3400" spc="-160" dirty="0">
                <a:latin typeface="Symbol"/>
                <a:cs typeface="Symbol"/>
              </a:rPr>
              <a:t></a:t>
            </a:r>
            <a:r>
              <a:rPr sz="5550" spc="-160" dirty="0">
                <a:latin typeface="Symbol"/>
                <a:cs typeface="Symbol"/>
              </a:rPr>
              <a:t></a:t>
            </a:r>
            <a:r>
              <a:rPr sz="3400" i="1" spc="-160" dirty="0">
                <a:latin typeface="Times New Roman"/>
                <a:cs typeface="Times New Roman"/>
              </a:rPr>
              <a:t>L </a:t>
            </a:r>
            <a:r>
              <a:rPr sz="3400" spc="40" dirty="0">
                <a:latin typeface="Times New Roman"/>
                <a:cs typeface="Times New Roman"/>
              </a:rPr>
              <a:t>,</a:t>
            </a:r>
            <a:r>
              <a:rPr sz="3400" spc="-590" dirty="0">
                <a:latin typeface="Times New Roman"/>
                <a:cs typeface="Times New Roman"/>
              </a:rPr>
              <a:t> </a:t>
            </a:r>
            <a:r>
              <a:rPr sz="3400" i="1" spc="90" dirty="0">
                <a:latin typeface="Times New Roman"/>
                <a:cs typeface="Times New Roman"/>
              </a:rPr>
              <a:t>L</a:t>
            </a:r>
            <a:endParaRPr sz="3400">
              <a:latin typeface="Times New Roman"/>
              <a:cs typeface="Times New Roman"/>
            </a:endParaRPr>
          </a:p>
          <a:p>
            <a:pPr marL="593725" algn="ctr">
              <a:lnSpc>
                <a:spcPts val="1275"/>
              </a:lnSpc>
              <a:tabLst>
                <a:tab pos="1627505" algn="l"/>
                <a:tab pos="2122805" algn="l"/>
                <a:tab pos="3046730" algn="l"/>
                <a:tab pos="3625215" algn="l"/>
              </a:tabLst>
            </a:pPr>
            <a:r>
              <a:rPr sz="2000" i="1" spc="20" dirty="0">
                <a:latin typeface="Times New Roman"/>
                <a:cs typeface="Times New Roman"/>
              </a:rPr>
              <a:t>i	j	i	j	</a:t>
            </a:r>
            <a:r>
              <a:rPr sz="2000" i="1" spc="185" dirty="0">
                <a:latin typeface="Times New Roman"/>
                <a:cs typeface="Times New Roman"/>
              </a:rPr>
              <a:t>j</a:t>
            </a:r>
            <a:r>
              <a:rPr sz="2000" spc="-75" dirty="0">
                <a:latin typeface="Symbol"/>
                <a:cs typeface="Symbol"/>
              </a:rPr>
              <a:t></a:t>
            </a:r>
            <a:r>
              <a:rPr sz="2000" spc="4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9027" y="3576828"/>
            <a:ext cx="4270375" cy="695325"/>
          </a:xfrm>
          <a:custGeom>
            <a:avLst/>
            <a:gdLst/>
            <a:ahLst/>
            <a:cxnLst/>
            <a:rect l="l" t="t" r="r" b="b"/>
            <a:pathLst>
              <a:path w="4270375" h="695325">
                <a:moveTo>
                  <a:pt x="0" y="694944"/>
                </a:moveTo>
                <a:lnTo>
                  <a:pt x="4270248" y="694944"/>
                </a:lnTo>
                <a:lnTo>
                  <a:pt x="4270248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380" y="825919"/>
            <a:ext cx="830072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200" b="1" spc="-5" smtClean="0">
                <a:latin typeface="Times New Roman"/>
                <a:cs typeface="Times New Roman"/>
              </a:rPr>
              <a:t>Mục </a:t>
            </a:r>
            <a:r>
              <a:rPr sz="2200" b="1" spc="-5" dirty="0">
                <a:latin typeface="Times New Roman"/>
                <a:cs typeface="Times New Roman"/>
              </a:rPr>
              <a:t>tiêu là </a:t>
            </a:r>
            <a:r>
              <a:rPr sz="2200" b="1" dirty="0">
                <a:latin typeface="Times New Roman"/>
                <a:cs typeface="Times New Roman"/>
              </a:rPr>
              <a:t>tìm </a:t>
            </a:r>
            <a:r>
              <a:rPr sz="2200" b="1" spc="-5" dirty="0">
                <a:latin typeface="Times New Roman"/>
                <a:cs typeface="Times New Roman"/>
              </a:rPr>
              <a:t>các </a:t>
            </a:r>
            <a:r>
              <a:rPr sz="2200" b="1" dirty="0">
                <a:latin typeface="Times New Roman"/>
                <a:cs typeface="Times New Roman"/>
              </a:rPr>
              <a:t>biên </a:t>
            </a:r>
            <a:r>
              <a:rPr sz="2200" b="1" spc="-5" dirty="0">
                <a:latin typeface="Times New Roman"/>
                <a:cs typeface="Times New Roman"/>
              </a:rPr>
              <a:t>Li </a:t>
            </a:r>
            <a:r>
              <a:rPr sz="2200" b="1" dirty="0">
                <a:latin typeface="Times New Roman"/>
                <a:cs typeface="Times New Roman"/>
              </a:rPr>
              <a:t>và </a:t>
            </a:r>
            <a:r>
              <a:rPr sz="2200" b="1" spc="-5" dirty="0">
                <a:latin typeface="Times New Roman"/>
                <a:cs typeface="Times New Roman"/>
              </a:rPr>
              <a:t>giá trị thay thế pi sao cho lỗi do  lượng tử hóa E </a:t>
            </a:r>
            <a:r>
              <a:rPr sz="2200" b="1" spc="-10" dirty="0">
                <a:latin typeface="Times New Roman"/>
                <a:cs typeface="Times New Roman"/>
              </a:rPr>
              <a:t>được </a:t>
            </a:r>
            <a:r>
              <a:rPr sz="2200" b="1" spc="-5" dirty="0">
                <a:latin typeface="Times New Roman"/>
                <a:cs typeface="Times New Roman"/>
              </a:rPr>
              <a:t>giảm</a:t>
            </a:r>
            <a:r>
              <a:rPr sz="2200" b="1" spc="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thiểu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1634" y="2180563"/>
            <a:ext cx="1642110" cy="516255"/>
          </a:xfrm>
          <a:custGeom>
            <a:avLst/>
            <a:gdLst/>
            <a:ahLst/>
            <a:cxnLst/>
            <a:rect l="l" t="t" r="r" b="b"/>
            <a:pathLst>
              <a:path w="1642110" h="516255">
                <a:moveTo>
                  <a:pt x="0" y="0"/>
                </a:moveTo>
                <a:lnTo>
                  <a:pt x="0" y="515711"/>
                </a:lnTo>
              </a:path>
              <a:path w="1642110" h="516255">
                <a:moveTo>
                  <a:pt x="1641749" y="0"/>
                </a:moveTo>
                <a:lnTo>
                  <a:pt x="1641749" y="515711"/>
                </a:lnTo>
              </a:path>
            </a:pathLst>
          </a:custGeom>
          <a:ln w="180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77009" y="1845039"/>
            <a:ext cx="19812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i="1" spc="45" dirty="0">
                <a:latin typeface="Times New Roman"/>
                <a:cs typeface="Times New Roman"/>
              </a:rPr>
              <a:t>m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8760" y="2021772"/>
            <a:ext cx="1409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spc="30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3854" y="1888364"/>
            <a:ext cx="2956560" cy="800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400" i="1" spc="30" dirty="0">
                <a:latin typeface="Times New Roman"/>
                <a:cs typeface="Times New Roman"/>
              </a:rPr>
              <a:t>E </a:t>
            </a:r>
            <a:r>
              <a:rPr sz="3400" spc="30" dirty="0">
                <a:latin typeface="Symbol"/>
                <a:cs typeface="Symbol"/>
              </a:rPr>
              <a:t></a:t>
            </a:r>
            <a:r>
              <a:rPr sz="3400" spc="30" dirty="0">
                <a:latin typeface="Times New Roman"/>
                <a:cs typeface="Times New Roman"/>
              </a:rPr>
              <a:t> </a:t>
            </a:r>
            <a:r>
              <a:rPr sz="7575" spc="135" baseline="-8800" dirty="0">
                <a:latin typeface="Symbol"/>
                <a:cs typeface="Symbol"/>
              </a:rPr>
              <a:t></a:t>
            </a:r>
            <a:r>
              <a:rPr sz="7575" spc="-1335" baseline="-8800" dirty="0">
                <a:latin typeface="Times New Roman"/>
                <a:cs typeface="Times New Roman"/>
              </a:rPr>
              <a:t> </a:t>
            </a:r>
            <a:r>
              <a:rPr sz="3400" i="1" spc="-15" dirty="0">
                <a:latin typeface="Times New Roman"/>
                <a:cs typeface="Times New Roman"/>
              </a:rPr>
              <a:t>x</a:t>
            </a:r>
            <a:r>
              <a:rPr sz="2925" i="1" spc="-22" baseline="-24216" dirty="0">
                <a:latin typeface="Times New Roman"/>
                <a:cs typeface="Times New Roman"/>
              </a:rPr>
              <a:t>i </a:t>
            </a:r>
            <a:r>
              <a:rPr sz="3400" spc="30" dirty="0">
                <a:latin typeface="Symbol"/>
                <a:cs typeface="Symbol"/>
              </a:rPr>
              <a:t></a:t>
            </a:r>
            <a:r>
              <a:rPr sz="3400" spc="30" dirty="0">
                <a:latin typeface="Times New Roman"/>
                <a:cs typeface="Times New Roman"/>
              </a:rPr>
              <a:t> </a:t>
            </a:r>
            <a:r>
              <a:rPr sz="3400" i="1" spc="75" dirty="0">
                <a:latin typeface="Times New Roman"/>
                <a:cs typeface="Times New Roman"/>
              </a:rPr>
              <a:t>q</a:t>
            </a:r>
            <a:r>
              <a:rPr sz="3400" spc="75" dirty="0">
                <a:latin typeface="Times New Roman"/>
                <a:cs typeface="Times New Roman"/>
              </a:rPr>
              <a:t>(</a:t>
            </a:r>
            <a:r>
              <a:rPr sz="3400" i="1" spc="75" dirty="0">
                <a:latin typeface="Times New Roman"/>
                <a:cs typeface="Times New Roman"/>
              </a:rPr>
              <a:t>x</a:t>
            </a:r>
            <a:r>
              <a:rPr sz="2925" i="1" spc="112" baseline="-24216" dirty="0">
                <a:latin typeface="Times New Roman"/>
                <a:cs typeface="Times New Roman"/>
              </a:rPr>
              <a:t>i </a:t>
            </a:r>
            <a:r>
              <a:rPr sz="3400" spc="15" dirty="0"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38627" y="1824227"/>
            <a:ext cx="3274060" cy="1228725"/>
          </a:xfrm>
          <a:custGeom>
            <a:avLst/>
            <a:gdLst/>
            <a:ahLst/>
            <a:cxnLst/>
            <a:rect l="l" t="t" r="r" b="b"/>
            <a:pathLst>
              <a:path w="3274060" h="1228725">
                <a:moveTo>
                  <a:pt x="0" y="1228344"/>
                </a:moveTo>
                <a:lnTo>
                  <a:pt x="3273552" y="1228344"/>
                </a:lnTo>
                <a:lnTo>
                  <a:pt x="3273552" y="0"/>
                </a:lnTo>
                <a:lnTo>
                  <a:pt x="0" y="0"/>
                </a:lnTo>
                <a:lnTo>
                  <a:pt x="0" y="1228344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2693775"/>
            <a:ext cx="3811270" cy="891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391160" algn="r">
              <a:lnSpc>
                <a:spcPct val="100000"/>
              </a:lnSpc>
              <a:spcBef>
                <a:spcPts val="130"/>
              </a:spcBef>
            </a:pPr>
            <a:r>
              <a:rPr sz="1950" i="1" spc="160" dirty="0">
                <a:latin typeface="Times New Roman"/>
                <a:cs typeface="Times New Roman"/>
              </a:rPr>
              <a:t>i</a:t>
            </a:r>
            <a:r>
              <a:rPr sz="1950" spc="-95" dirty="0">
                <a:latin typeface="Symbol"/>
                <a:cs typeface="Symbol"/>
              </a:rPr>
              <a:t></a:t>
            </a:r>
            <a:r>
              <a:rPr sz="1950" spc="30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200" b="1" spc="-5" dirty="0">
                <a:latin typeface="Times New Roman"/>
                <a:cs typeface="Times New Roman"/>
              </a:rPr>
              <a:t>Đây là vấn đề cơ bản của số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học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4229" y="4121768"/>
            <a:ext cx="1413510" cy="800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931544" algn="l"/>
              </a:tabLst>
            </a:pPr>
            <a:r>
              <a:rPr sz="5050" spc="85" dirty="0">
                <a:latin typeface="Symbol"/>
                <a:cs typeface="Symbol"/>
              </a:rPr>
              <a:t></a:t>
            </a:r>
            <a:r>
              <a:rPr sz="5050" spc="85" dirty="0">
                <a:latin typeface="Times New Roman"/>
                <a:cs typeface="Times New Roman"/>
              </a:rPr>
              <a:t>	</a:t>
            </a:r>
            <a:r>
              <a:rPr sz="5050" spc="85" dirty="0">
                <a:latin typeface="Symbol"/>
                <a:cs typeface="Symbol"/>
              </a:rPr>
              <a:t></a:t>
            </a:r>
            <a:endParaRPr sz="50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09782" y="3978624"/>
            <a:ext cx="140970" cy="327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i="1" spc="30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7364" y="4523934"/>
            <a:ext cx="854075" cy="327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769620" algn="l"/>
              </a:tabLst>
            </a:pPr>
            <a:r>
              <a:rPr sz="1950" i="1" spc="15" dirty="0">
                <a:latin typeface="Times New Roman"/>
                <a:cs typeface="Times New Roman"/>
              </a:rPr>
              <a:t>i	i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5846" y="4099626"/>
            <a:ext cx="1395730" cy="707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534670" algn="l"/>
              </a:tabLst>
            </a:pPr>
            <a:r>
              <a:rPr sz="4450" spc="-125" dirty="0">
                <a:latin typeface="Symbol"/>
                <a:cs typeface="Symbol"/>
              </a:rPr>
              <a:t></a:t>
            </a:r>
            <a:r>
              <a:rPr sz="3400" i="1" spc="-125" dirty="0">
                <a:latin typeface="Times New Roman"/>
                <a:cs typeface="Times New Roman"/>
              </a:rPr>
              <a:t>x	</a:t>
            </a:r>
            <a:r>
              <a:rPr sz="3400" spc="25" dirty="0">
                <a:latin typeface="Symbol"/>
                <a:cs typeface="Symbol"/>
              </a:rPr>
              <a:t></a:t>
            </a:r>
            <a:r>
              <a:rPr sz="3400" spc="25" dirty="0">
                <a:latin typeface="Times New Roman"/>
                <a:cs typeface="Times New Roman"/>
              </a:rPr>
              <a:t> </a:t>
            </a:r>
            <a:r>
              <a:rPr sz="3400" i="1" spc="25" dirty="0">
                <a:latin typeface="Times New Roman"/>
                <a:cs typeface="Times New Roman"/>
              </a:rPr>
              <a:t>p</a:t>
            </a:r>
            <a:r>
              <a:rPr sz="3400" i="1" spc="200" dirty="0">
                <a:latin typeface="Times New Roman"/>
                <a:cs typeface="Times New Roman"/>
              </a:rPr>
              <a:t> </a:t>
            </a:r>
            <a:r>
              <a:rPr sz="4450" spc="-475" dirty="0">
                <a:latin typeface="Symbol"/>
                <a:cs typeface="Symbol"/>
              </a:rPr>
              <a:t></a:t>
            </a:r>
            <a:endParaRPr sz="44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28181" y="4236809"/>
            <a:ext cx="636905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400" i="1" spc="30" dirty="0">
                <a:latin typeface="Times New Roman"/>
                <a:cs typeface="Times New Roman"/>
              </a:rPr>
              <a:t>E</a:t>
            </a:r>
            <a:r>
              <a:rPr sz="3400" i="1" spc="-30" dirty="0">
                <a:latin typeface="Times New Roman"/>
                <a:cs typeface="Times New Roman"/>
              </a:rPr>
              <a:t> </a:t>
            </a:r>
            <a:r>
              <a:rPr sz="3400" spc="25" dirty="0">
                <a:latin typeface="Symbol"/>
                <a:cs typeface="Symbol"/>
              </a:rPr>
              <a:t>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65954" y="4191628"/>
            <a:ext cx="140970" cy="327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50" spc="30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10719" y="4654300"/>
            <a:ext cx="1804670" cy="535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950" i="1" spc="15" dirty="0">
                <a:latin typeface="Times New Roman"/>
                <a:cs typeface="Times New Roman"/>
              </a:rPr>
              <a:t>j</a:t>
            </a:r>
            <a:r>
              <a:rPr sz="1950" i="1" spc="-3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Symbol"/>
                <a:cs typeface="Symbol"/>
              </a:rPr>
              <a:t></a:t>
            </a:r>
            <a:r>
              <a:rPr sz="1950" spc="-35" dirty="0">
                <a:latin typeface="Times New Roman"/>
                <a:cs typeface="Times New Roman"/>
              </a:rPr>
              <a:t>1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x</a:t>
            </a:r>
            <a:r>
              <a:rPr sz="2100" i="1" spc="7" baseline="-19841" dirty="0">
                <a:latin typeface="Times New Roman"/>
                <a:cs typeface="Times New Roman"/>
              </a:rPr>
              <a:t>i</a:t>
            </a:r>
            <a:r>
              <a:rPr sz="2100" i="1" spc="-300" baseline="-19841" dirty="0">
                <a:latin typeface="Times New Roman"/>
                <a:cs typeface="Times New Roman"/>
              </a:rPr>
              <a:t> </a:t>
            </a:r>
            <a:r>
              <a:rPr sz="1950" spc="-195" dirty="0">
                <a:latin typeface="Symbol"/>
                <a:cs typeface="Symbol"/>
              </a:rPr>
              <a:t></a:t>
            </a:r>
            <a:r>
              <a:rPr sz="3350" spc="-195" dirty="0">
                <a:latin typeface="Symbol"/>
                <a:cs typeface="Symbol"/>
              </a:rPr>
              <a:t></a:t>
            </a:r>
            <a:r>
              <a:rPr sz="1950" i="1" spc="-195" dirty="0">
                <a:latin typeface="Times New Roman"/>
                <a:cs typeface="Times New Roman"/>
              </a:rPr>
              <a:t>L</a:t>
            </a:r>
            <a:r>
              <a:rPr sz="1950" i="1" spc="-285" dirty="0">
                <a:latin typeface="Times New Roman"/>
                <a:cs typeface="Times New Roman"/>
              </a:rPr>
              <a:t> </a:t>
            </a:r>
            <a:r>
              <a:rPr sz="2100" i="1" spc="15" baseline="-19841" dirty="0">
                <a:latin typeface="Times New Roman"/>
                <a:cs typeface="Times New Roman"/>
              </a:rPr>
              <a:t>j</a:t>
            </a:r>
            <a:r>
              <a:rPr sz="2100" i="1" spc="37" baseline="-19841" dirty="0">
                <a:latin typeface="Times New Roman"/>
                <a:cs typeface="Times New Roman"/>
              </a:rPr>
              <a:t> </a:t>
            </a:r>
            <a:r>
              <a:rPr sz="1950" spc="80" dirty="0">
                <a:latin typeface="Times New Roman"/>
                <a:cs typeface="Times New Roman"/>
              </a:rPr>
              <a:t>,</a:t>
            </a:r>
            <a:r>
              <a:rPr sz="1950" i="1" spc="80" dirty="0">
                <a:latin typeface="Times New Roman"/>
                <a:cs typeface="Times New Roman"/>
              </a:rPr>
              <a:t>L</a:t>
            </a:r>
            <a:r>
              <a:rPr sz="2100" i="1" spc="120" baseline="-19841" dirty="0">
                <a:latin typeface="Times New Roman"/>
                <a:cs typeface="Times New Roman"/>
              </a:rPr>
              <a:t>j</a:t>
            </a:r>
            <a:r>
              <a:rPr sz="2100" spc="120" baseline="-19841" dirty="0">
                <a:latin typeface="Symbol"/>
                <a:cs typeface="Symbol"/>
              </a:rPr>
              <a:t></a:t>
            </a:r>
            <a:r>
              <a:rPr sz="2100" spc="120" baseline="-19841" dirty="0">
                <a:latin typeface="Times New Roman"/>
                <a:cs typeface="Times New Roman"/>
              </a:rPr>
              <a:t>1</a:t>
            </a:r>
            <a:r>
              <a:rPr sz="2100" spc="-112" baseline="-19841" dirty="0">
                <a:latin typeface="Times New Roman"/>
                <a:cs typeface="Times New Roman"/>
              </a:rPr>
              <a:t> </a:t>
            </a:r>
            <a:r>
              <a:rPr sz="3200" spc="-409" dirty="0">
                <a:latin typeface="Symbol"/>
                <a:cs typeface="Symbol"/>
              </a:rPr>
              <a:t>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44723" y="3957828"/>
            <a:ext cx="3883660" cy="1336675"/>
          </a:xfrm>
          <a:custGeom>
            <a:avLst/>
            <a:gdLst/>
            <a:ahLst/>
            <a:cxnLst/>
            <a:rect l="l" t="t" r="r" b="b"/>
            <a:pathLst>
              <a:path w="3883659" h="1336675">
                <a:moveTo>
                  <a:pt x="0" y="1336548"/>
                </a:moveTo>
                <a:lnTo>
                  <a:pt x="3883152" y="1336548"/>
                </a:lnTo>
                <a:lnTo>
                  <a:pt x="3883152" y="0"/>
                </a:lnTo>
                <a:lnTo>
                  <a:pt x="0" y="0"/>
                </a:lnTo>
                <a:lnTo>
                  <a:pt x="0" y="133654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296" y="1282126"/>
            <a:ext cx="830199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b="1" spc="-5" smtClean="0">
                <a:latin typeface="Times New Roman"/>
                <a:cs typeface="Times New Roman"/>
              </a:rPr>
              <a:t>Chúng </a:t>
            </a:r>
            <a:r>
              <a:rPr sz="2800" b="1" spc="-5" dirty="0">
                <a:latin typeface="Times New Roman"/>
                <a:cs typeface="Times New Roman"/>
              </a:rPr>
              <a:t>ta </a:t>
            </a:r>
            <a:r>
              <a:rPr sz="2800" b="1" dirty="0">
                <a:latin typeface="Times New Roman"/>
                <a:cs typeface="Times New Roman"/>
              </a:rPr>
              <a:t>muốn </a:t>
            </a:r>
            <a:r>
              <a:rPr sz="2800" b="1" spc="-5" dirty="0">
                <a:latin typeface="Times New Roman"/>
                <a:cs typeface="Times New Roman"/>
              </a:rPr>
              <a:t>giảm thiểu E </a:t>
            </a:r>
            <a:r>
              <a:rPr sz="2800" b="1" dirty="0">
                <a:latin typeface="Times New Roman"/>
                <a:cs typeface="Times New Roman"/>
              </a:rPr>
              <a:t>vậy </a:t>
            </a:r>
            <a:r>
              <a:rPr sz="2800" b="1" spc="-5" dirty="0">
                <a:latin typeface="Times New Roman"/>
                <a:cs typeface="Times New Roman"/>
              </a:rPr>
              <a:t>nên </a:t>
            </a:r>
            <a:r>
              <a:rPr sz="2800" b="1" dirty="0">
                <a:latin typeface="Times New Roman"/>
                <a:cs typeface="Times New Roman"/>
              </a:rPr>
              <a:t>tất </a:t>
            </a:r>
            <a:r>
              <a:rPr sz="2800" b="1" spc="-5" dirty="0">
                <a:latin typeface="Times New Roman"/>
                <a:cs typeface="Times New Roman"/>
              </a:rPr>
              <a:t>cả các </a:t>
            </a:r>
            <a:r>
              <a:rPr sz="2800" b="1" dirty="0">
                <a:latin typeface="Times New Roman"/>
                <a:cs typeface="Times New Roman"/>
              </a:rPr>
              <a:t>đạo  hàm từng phần phải </a:t>
            </a:r>
            <a:r>
              <a:rPr sz="2800" b="1" spc="-5" dirty="0">
                <a:latin typeface="Times New Roman"/>
                <a:cs typeface="Times New Roman"/>
              </a:rPr>
              <a:t>là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397" y="3437294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5">
                <a:moveTo>
                  <a:pt x="0" y="0"/>
                </a:moveTo>
                <a:lnTo>
                  <a:pt x="608722" y="0"/>
                </a:lnTo>
              </a:path>
            </a:pathLst>
          </a:custGeom>
          <a:ln w="16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2845" y="3513827"/>
            <a:ext cx="129159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850" i="1" spc="10" dirty="0">
                <a:latin typeface="Times New Roman"/>
                <a:cs typeface="Times New Roman"/>
              </a:rPr>
              <a:t>x</a:t>
            </a:r>
            <a:r>
              <a:rPr sz="1950" i="1" spc="15" baseline="-19230" dirty="0">
                <a:latin typeface="Times New Roman"/>
                <a:cs typeface="Times New Roman"/>
              </a:rPr>
              <a:t>i</a:t>
            </a:r>
            <a:r>
              <a:rPr sz="1950" i="1" spc="-300" baseline="-19230" dirty="0">
                <a:latin typeface="Times New Roman"/>
                <a:cs typeface="Times New Roman"/>
              </a:rPr>
              <a:t> </a:t>
            </a:r>
            <a:r>
              <a:rPr sz="1850" spc="-185" dirty="0">
                <a:latin typeface="Symbol"/>
                <a:cs typeface="Symbol"/>
              </a:rPr>
              <a:t></a:t>
            </a:r>
            <a:r>
              <a:rPr sz="3150" spc="-185" dirty="0">
                <a:latin typeface="Symbol"/>
                <a:cs typeface="Symbol"/>
              </a:rPr>
              <a:t></a:t>
            </a:r>
            <a:r>
              <a:rPr sz="1850" i="1" spc="-185" dirty="0">
                <a:latin typeface="Times New Roman"/>
                <a:cs typeface="Times New Roman"/>
              </a:rPr>
              <a:t>L</a:t>
            </a:r>
            <a:r>
              <a:rPr sz="1850" i="1" spc="-275" dirty="0">
                <a:latin typeface="Times New Roman"/>
                <a:cs typeface="Times New Roman"/>
              </a:rPr>
              <a:t> </a:t>
            </a:r>
            <a:r>
              <a:rPr sz="1950" i="1" spc="22" baseline="-19230" dirty="0">
                <a:latin typeface="Times New Roman"/>
                <a:cs typeface="Times New Roman"/>
              </a:rPr>
              <a:t>j </a:t>
            </a:r>
            <a:r>
              <a:rPr sz="1850" spc="80" dirty="0">
                <a:latin typeface="Times New Roman"/>
                <a:cs typeface="Times New Roman"/>
              </a:rPr>
              <a:t>,</a:t>
            </a:r>
            <a:r>
              <a:rPr sz="1850" i="1" spc="80" dirty="0">
                <a:latin typeface="Times New Roman"/>
                <a:cs typeface="Times New Roman"/>
              </a:rPr>
              <a:t>L</a:t>
            </a:r>
            <a:r>
              <a:rPr sz="1950" i="1" spc="120" baseline="-19230" dirty="0">
                <a:latin typeface="Times New Roman"/>
                <a:cs typeface="Times New Roman"/>
              </a:rPr>
              <a:t>j</a:t>
            </a:r>
            <a:r>
              <a:rPr sz="1950" spc="120" baseline="-19230" dirty="0">
                <a:latin typeface="Symbol"/>
                <a:cs typeface="Symbol"/>
              </a:rPr>
              <a:t></a:t>
            </a:r>
            <a:r>
              <a:rPr sz="1950" spc="120" baseline="-19230" dirty="0">
                <a:latin typeface="Times New Roman"/>
                <a:cs typeface="Times New Roman"/>
              </a:rPr>
              <a:t>1</a:t>
            </a:r>
            <a:r>
              <a:rPr sz="1950" spc="-112" baseline="-19230" dirty="0">
                <a:latin typeface="Times New Roman"/>
                <a:cs typeface="Times New Roman"/>
              </a:rPr>
              <a:t> </a:t>
            </a:r>
            <a:r>
              <a:rPr sz="3000" spc="-380" dirty="0">
                <a:latin typeface="Symbol"/>
                <a:cs typeface="Symbol"/>
              </a:rPr>
              <a:t>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8526" y="3390837"/>
            <a:ext cx="807720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727075" algn="l"/>
              </a:tabLst>
            </a:pPr>
            <a:r>
              <a:rPr sz="1850" i="1" spc="10" dirty="0">
                <a:latin typeface="Times New Roman"/>
                <a:cs typeface="Times New Roman"/>
              </a:rPr>
              <a:t>i	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854" y="3708299"/>
            <a:ext cx="80010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50" i="1" spc="10" dirty="0">
                <a:latin typeface="Times New Roman"/>
                <a:cs typeface="Times New Roman"/>
              </a:rPr>
              <a:t>j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9707" y="2916680"/>
            <a:ext cx="26498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221105" algn="l"/>
              </a:tabLst>
            </a:pPr>
            <a:r>
              <a:rPr sz="7200" spc="67" baseline="-8680" dirty="0">
                <a:latin typeface="Symbol"/>
                <a:cs typeface="Symbol"/>
              </a:rPr>
              <a:t></a:t>
            </a:r>
            <a:r>
              <a:rPr sz="3200" spc="45" dirty="0">
                <a:latin typeface="Times New Roman"/>
                <a:cs typeface="Times New Roman"/>
              </a:rPr>
              <a:t>2</a:t>
            </a:r>
            <a:r>
              <a:rPr sz="4200" spc="45" dirty="0">
                <a:latin typeface="Symbol"/>
                <a:cs typeface="Symbol"/>
              </a:rPr>
              <a:t></a:t>
            </a:r>
            <a:r>
              <a:rPr sz="3200" i="1" spc="45" dirty="0">
                <a:latin typeface="Times New Roman"/>
                <a:cs typeface="Times New Roman"/>
              </a:rPr>
              <a:t>x	</a:t>
            </a:r>
            <a:r>
              <a:rPr sz="3200" spc="35" dirty="0">
                <a:latin typeface="Symbol"/>
                <a:cs typeface="Symbol"/>
              </a:rPr>
              <a:t>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i="1" spc="30" dirty="0">
                <a:latin typeface="Times New Roman"/>
                <a:cs typeface="Times New Roman"/>
              </a:rPr>
              <a:t>p </a:t>
            </a:r>
            <a:r>
              <a:rPr sz="4200" spc="-330" dirty="0">
                <a:latin typeface="Symbol"/>
                <a:cs typeface="Symbol"/>
              </a:rPr>
              <a:t></a:t>
            </a:r>
            <a:r>
              <a:rPr sz="4200" spc="-330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Symbol"/>
                <a:cs typeface="Symbol"/>
              </a:rPr>
              <a:t></a:t>
            </a:r>
            <a:r>
              <a:rPr sz="3200" spc="-254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699" y="3437468"/>
            <a:ext cx="417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latin typeface="Symbol"/>
                <a:cs typeface="Symbol"/>
              </a:rPr>
              <a:t></a:t>
            </a:r>
            <a:r>
              <a:rPr sz="3200" i="1" spc="30" dirty="0"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092" y="2863641"/>
            <a:ext cx="935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669925" algn="l"/>
              </a:tabLst>
            </a:pPr>
            <a:r>
              <a:rPr sz="3200" dirty="0">
                <a:latin typeface="Symbol"/>
                <a:cs typeface="Symbol"/>
              </a:rPr>
              <a:t></a:t>
            </a:r>
            <a:r>
              <a:rPr sz="3200" i="1" dirty="0">
                <a:latin typeface="Times New Roman"/>
                <a:cs typeface="Times New Roman"/>
              </a:rPr>
              <a:t>E	</a:t>
            </a:r>
            <a:r>
              <a:rPr sz="4800" spc="52" baseline="-34722" dirty="0">
                <a:latin typeface="Symbol"/>
                <a:cs typeface="Symbol"/>
              </a:rPr>
              <a:t></a:t>
            </a:r>
            <a:endParaRPr sz="4800" baseline="-34722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7828" y="2891027"/>
            <a:ext cx="4140835" cy="1228725"/>
          </a:xfrm>
          <a:custGeom>
            <a:avLst/>
            <a:gdLst/>
            <a:ahLst/>
            <a:cxnLst/>
            <a:rect l="l" t="t" r="r" b="b"/>
            <a:pathLst>
              <a:path w="4140835" h="1228725">
                <a:moveTo>
                  <a:pt x="0" y="1228344"/>
                </a:moveTo>
                <a:lnTo>
                  <a:pt x="4140708" y="1228344"/>
                </a:lnTo>
                <a:lnTo>
                  <a:pt x="4140708" y="0"/>
                </a:lnTo>
                <a:lnTo>
                  <a:pt x="0" y="0"/>
                </a:lnTo>
                <a:lnTo>
                  <a:pt x="0" y="1228344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55036" y="3420950"/>
            <a:ext cx="2945765" cy="0"/>
          </a:xfrm>
          <a:custGeom>
            <a:avLst/>
            <a:gdLst/>
            <a:ahLst/>
            <a:cxnLst/>
            <a:rect l="l" t="t" r="r" b="b"/>
            <a:pathLst>
              <a:path w="2945765">
                <a:moveTo>
                  <a:pt x="0" y="0"/>
                </a:moveTo>
                <a:lnTo>
                  <a:pt x="2945284" y="0"/>
                </a:lnTo>
              </a:path>
            </a:pathLst>
          </a:custGeom>
          <a:ln w="171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48790" y="3696306"/>
            <a:ext cx="90741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560070" algn="l"/>
              </a:tabLst>
            </a:pPr>
            <a:r>
              <a:rPr sz="1850" i="1" spc="15" dirty="0">
                <a:latin typeface="Times New Roman"/>
                <a:cs typeface="Times New Roman"/>
              </a:rPr>
              <a:t>j	j</a:t>
            </a:r>
            <a:r>
              <a:rPr sz="1850" i="1" spc="-345" dirty="0">
                <a:latin typeface="Times New Roman"/>
                <a:cs typeface="Times New Roman"/>
              </a:rPr>
              <a:t> </a:t>
            </a:r>
            <a:r>
              <a:rPr sz="1850" spc="-15" dirty="0">
                <a:latin typeface="Symbol"/>
                <a:cs typeface="Symbol"/>
              </a:rPr>
              <a:t></a:t>
            </a:r>
            <a:r>
              <a:rPr sz="1850" spc="-1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73670" y="3696306"/>
            <a:ext cx="9334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i="1" spc="15" dirty="0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04690" y="3374791"/>
            <a:ext cx="93345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i="1" spc="15" dirty="0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0444" y="3164269"/>
            <a:ext cx="3000375" cy="827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82040" algn="l"/>
                <a:tab pos="2711450" algn="l"/>
              </a:tabLst>
            </a:pPr>
            <a:r>
              <a:rPr sz="3200" spc="270" dirty="0">
                <a:latin typeface="Times New Roman"/>
                <a:cs typeface="Times New Roman"/>
              </a:rPr>
              <a:t>#</a:t>
            </a:r>
            <a:r>
              <a:rPr sz="5050" spc="-1515" dirty="0">
                <a:latin typeface="Symbol"/>
                <a:cs typeface="Symbol"/>
              </a:rPr>
              <a:t></a:t>
            </a:r>
            <a:r>
              <a:rPr sz="3200" i="1" spc="20" dirty="0">
                <a:latin typeface="Times New Roman"/>
                <a:cs typeface="Times New Roman"/>
              </a:rPr>
              <a:t>i</a:t>
            </a:r>
            <a:r>
              <a:rPr sz="3200" i="1" spc="-204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|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i="1" spc="35" dirty="0">
                <a:latin typeface="Times New Roman"/>
                <a:cs typeface="Times New Roman"/>
              </a:rPr>
              <a:t>x</a:t>
            </a:r>
            <a:r>
              <a:rPr sz="3200" i="1" dirty="0">
                <a:latin typeface="Times New Roman"/>
                <a:cs typeface="Times New Roman"/>
              </a:rPr>
              <a:t>	</a:t>
            </a:r>
            <a:r>
              <a:rPr sz="3200" spc="335" dirty="0">
                <a:latin typeface="Symbol"/>
                <a:cs typeface="Symbol"/>
              </a:rPr>
              <a:t></a:t>
            </a:r>
            <a:r>
              <a:rPr sz="5250" spc="-865" dirty="0">
                <a:latin typeface="Symbol"/>
                <a:cs typeface="Symbol"/>
              </a:rPr>
              <a:t></a:t>
            </a:r>
            <a:r>
              <a:rPr sz="3200" i="1" spc="45" dirty="0">
                <a:latin typeface="Times New Roman"/>
                <a:cs typeface="Times New Roman"/>
              </a:rPr>
              <a:t>L</a:t>
            </a:r>
            <a:r>
              <a:rPr sz="3200" i="1" spc="370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,</a:t>
            </a:r>
            <a:r>
              <a:rPr sz="3200" spc="-305" dirty="0">
                <a:latin typeface="Times New Roman"/>
                <a:cs typeface="Times New Roman"/>
              </a:rPr>
              <a:t> </a:t>
            </a:r>
            <a:r>
              <a:rPr sz="3200" i="1" spc="45" dirty="0">
                <a:latin typeface="Times New Roman"/>
                <a:cs typeface="Times New Roman"/>
              </a:rPr>
              <a:t>L</a:t>
            </a:r>
            <a:r>
              <a:rPr sz="3200" i="1" dirty="0">
                <a:latin typeface="Times New Roman"/>
                <a:cs typeface="Times New Roman"/>
              </a:rPr>
              <a:t>	</a:t>
            </a:r>
            <a:r>
              <a:rPr sz="5050" spc="-1065" dirty="0">
                <a:latin typeface="Symbol"/>
                <a:cs typeface="Symbol"/>
              </a:rPr>
              <a:t></a:t>
            </a:r>
            <a:r>
              <a:rPr sz="5050" spc="-869" dirty="0">
                <a:latin typeface="Symbol"/>
                <a:cs typeface="Symbol"/>
              </a:rPr>
              <a:t></a:t>
            </a:r>
            <a:endParaRPr sz="50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01217" y="3100623"/>
            <a:ext cx="668020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26084" algn="l"/>
              </a:tabLst>
            </a:pPr>
            <a:r>
              <a:rPr sz="3200" i="1" spc="40" dirty="0">
                <a:latin typeface="Times New Roman"/>
                <a:cs typeface="Times New Roman"/>
              </a:rPr>
              <a:t>p	</a:t>
            </a:r>
            <a:r>
              <a:rPr sz="3200" spc="45" dirty="0"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71839" y="2642845"/>
            <a:ext cx="2068830" cy="765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4790"/>
              </a:lnSpc>
              <a:spcBef>
                <a:spcPts val="105"/>
              </a:spcBef>
              <a:tabLst>
                <a:tab pos="1654810" algn="l"/>
              </a:tabLst>
            </a:pPr>
            <a:r>
              <a:rPr sz="7275" spc="202" baseline="6872" dirty="0">
                <a:latin typeface="Symbol"/>
                <a:cs typeface="Symbol"/>
              </a:rPr>
              <a:t></a:t>
            </a:r>
            <a:r>
              <a:rPr sz="1850" i="1" spc="25" dirty="0">
                <a:latin typeface="Times New Roman"/>
                <a:cs typeface="Times New Roman"/>
              </a:rPr>
              <a:t>x</a:t>
            </a:r>
            <a:r>
              <a:rPr sz="1850" i="1" spc="40" dirty="0">
                <a:latin typeface="Times New Roman"/>
                <a:cs typeface="Times New Roman"/>
              </a:rPr>
              <a:t> </a:t>
            </a:r>
            <a:r>
              <a:rPr sz="1850" spc="-120" dirty="0">
                <a:latin typeface="Symbol"/>
                <a:cs typeface="Symbol"/>
              </a:rPr>
              <a:t></a:t>
            </a:r>
            <a:r>
              <a:rPr sz="3200" spc="-465" dirty="0">
                <a:latin typeface="Symbol"/>
                <a:cs typeface="Symbol"/>
              </a:rPr>
              <a:t></a:t>
            </a:r>
            <a:r>
              <a:rPr sz="1850" i="1" spc="35" dirty="0">
                <a:latin typeface="Times New Roman"/>
                <a:cs typeface="Times New Roman"/>
              </a:rPr>
              <a:t>L</a:t>
            </a:r>
            <a:r>
              <a:rPr sz="1850" i="1" dirty="0">
                <a:latin typeface="Times New Roman"/>
                <a:cs typeface="Times New Roman"/>
              </a:rPr>
              <a:t> </a:t>
            </a:r>
            <a:r>
              <a:rPr sz="1850" i="1" spc="25" dirty="0">
                <a:latin typeface="Times New Roman"/>
                <a:cs typeface="Times New Roman"/>
              </a:rPr>
              <a:t> </a:t>
            </a:r>
            <a:r>
              <a:rPr sz="1850" spc="140" dirty="0">
                <a:latin typeface="Times New Roman"/>
                <a:cs typeface="Times New Roman"/>
              </a:rPr>
              <a:t>,</a:t>
            </a:r>
            <a:r>
              <a:rPr sz="1850" i="1" spc="35" dirty="0">
                <a:latin typeface="Times New Roman"/>
                <a:cs typeface="Times New Roman"/>
              </a:rPr>
              <a:t>L</a:t>
            </a:r>
            <a:r>
              <a:rPr sz="1850" i="1" dirty="0">
                <a:latin typeface="Times New Roman"/>
                <a:cs typeface="Times New Roman"/>
              </a:rPr>
              <a:t>	</a:t>
            </a:r>
            <a:r>
              <a:rPr sz="3050" spc="-390" dirty="0">
                <a:latin typeface="Symbol"/>
                <a:cs typeface="Symbol"/>
              </a:rPr>
              <a:t></a:t>
            </a:r>
            <a:r>
              <a:rPr sz="3050" spc="-370" dirty="0">
                <a:latin typeface="Times New Roman"/>
                <a:cs typeface="Times New Roman"/>
              </a:rPr>
              <a:t> </a:t>
            </a:r>
            <a:r>
              <a:rPr sz="4800" i="1" spc="-37" baseline="23437" dirty="0">
                <a:latin typeface="Times New Roman"/>
                <a:cs typeface="Times New Roman"/>
              </a:rPr>
              <a:t>x</a:t>
            </a:r>
            <a:r>
              <a:rPr sz="2775" i="1" spc="22" baseline="16516" dirty="0">
                <a:latin typeface="Times New Roman"/>
                <a:cs typeface="Times New Roman"/>
              </a:rPr>
              <a:t>i</a:t>
            </a:r>
            <a:endParaRPr sz="2775" baseline="16516">
              <a:latin typeface="Times New Roman"/>
              <a:cs typeface="Times New Roman"/>
            </a:endParaRPr>
          </a:p>
          <a:p>
            <a:pPr marL="600075">
              <a:lnSpc>
                <a:spcPts val="795"/>
              </a:lnSpc>
              <a:tabLst>
                <a:tab pos="1057275" algn="l"/>
                <a:tab pos="1391920" algn="l"/>
              </a:tabLst>
            </a:pPr>
            <a:r>
              <a:rPr sz="1350" i="1" spc="5" dirty="0">
                <a:latin typeface="Times New Roman"/>
                <a:cs typeface="Times New Roman"/>
              </a:rPr>
              <a:t>i	j	</a:t>
            </a:r>
            <a:r>
              <a:rPr sz="1350" i="1" spc="-5" dirty="0">
                <a:latin typeface="Times New Roman"/>
                <a:cs typeface="Times New Roman"/>
              </a:rPr>
              <a:t>j</a:t>
            </a:r>
            <a:r>
              <a:rPr sz="1350" spc="-5" dirty="0">
                <a:latin typeface="Symbol"/>
                <a:cs typeface="Symbol"/>
              </a:rPr>
              <a:t></a:t>
            </a:r>
            <a:r>
              <a:rPr sz="1350" spc="-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96028" y="2662427"/>
            <a:ext cx="3909060" cy="1414780"/>
          </a:xfrm>
          <a:custGeom>
            <a:avLst/>
            <a:gdLst/>
            <a:ahLst/>
            <a:cxnLst/>
            <a:rect l="l" t="t" r="r" b="b"/>
            <a:pathLst>
              <a:path w="3909059" h="1414779">
                <a:moveTo>
                  <a:pt x="0" y="1414272"/>
                </a:moveTo>
                <a:lnTo>
                  <a:pt x="3909060" y="1414272"/>
                </a:lnTo>
                <a:lnTo>
                  <a:pt x="3909060" y="0"/>
                </a:lnTo>
                <a:lnTo>
                  <a:pt x="0" y="0"/>
                </a:lnTo>
                <a:lnTo>
                  <a:pt x="0" y="1414272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15857" y="5038287"/>
            <a:ext cx="586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200" spc="75" dirty="0">
                <a:latin typeface="Symbol"/>
                <a:cs typeface="Symbol"/>
              </a:rPr>
              <a:t></a:t>
            </a:r>
            <a:r>
              <a:rPr sz="3200" i="1" spc="75" dirty="0">
                <a:latin typeface="Times New Roman"/>
                <a:cs typeface="Times New Roman"/>
              </a:rPr>
              <a:t>L</a:t>
            </a:r>
            <a:r>
              <a:rPr sz="2775" i="1" spc="112" baseline="-24024" dirty="0">
                <a:latin typeface="Times New Roman"/>
                <a:cs typeface="Times New Roman"/>
              </a:rPr>
              <a:t>j</a:t>
            </a:r>
            <a:endParaRPr sz="2775" baseline="-2402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71470" y="4464684"/>
            <a:ext cx="12274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673100" algn="l"/>
              </a:tabLst>
            </a:pPr>
            <a:r>
              <a:rPr sz="3200" u="heavy" spc="-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3200" i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3200" i="1" spc="-15" dirty="0">
                <a:latin typeface="Times New Roman"/>
                <a:cs typeface="Times New Roman"/>
              </a:rPr>
              <a:t>	</a:t>
            </a:r>
            <a:r>
              <a:rPr sz="4800" spc="7" baseline="-34722" dirty="0">
                <a:latin typeface="Symbol"/>
                <a:cs typeface="Symbol"/>
              </a:rPr>
              <a:t></a:t>
            </a:r>
            <a:r>
              <a:rPr sz="4800" spc="-270" baseline="-34722" dirty="0">
                <a:latin typeface="Times New Roman"/>
                <a:cs typeface="Times New Roman"/>
              </a:rPr>
              <a:t> </a:t>
            </a:r>
            <a:r>
              <a:rPr sz="4800" spc="7" baseline="-34722" dirty="0">
                <a:latin typeface="Times New Roman"/>
                <a:cs typeface="Times New Roman"/>
              </a:rPr>
              <a:t>0</a:t>
            </a:r>
            <a:endParaRPr sz="4800" baseline="-34722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48027" y="4491228"/>
            <a:ext cx="1363980" cy="1193800"/>
          </a:xfrm>
          <a:custGeom>
            <a:avLst/>
            <a:gdLst/>
            <a:ahLst/>
            <a:cxnLst/>
            <a:rect l="l" t="t" r="r" b="b"/>
            <a:pathLst>
              <a:path w="1363980" h="1193800">
                <a:moveTo>
                  <a:pt x="0" y="1193292"/>
                </a:moveTo>
                <a:lnTo>
                  <a:pt x="1363980" y="1193292"/>
                </a:lnTo>
                <a:lnTo>
                  <a:pt x="1363980" y="0"/>
                </a:lnTo>
                <a:lnTo>
                  <a:pt x="0" y="0"/>
                </a:lnTo>
                <a:lnTo>
                  <a:pt x="0" y="1193292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0699" y="5181819"/>
            <a:ext cx="1486535" cy="0"/>
          </a:xfrm>
          <a:custGeom>
            <a:avLst/>
            <a:gdLst/>
            <a:ahLst/>
            <a:cxnLst/>
            <a:rect l="l" t="t" r="r" b="b"/>
            <a:pathLst>
              <a:path w="1486534">
                <a:moveTo>
                  <a:pt x="0" y="0"/>
                </a:moveTo>
                <a:lnTo>
                  <a:pt x="1486055" y="0"/>
                </a:lnTo>
              </a:path>
            </a:pathLst>
          </a:custGeom>
          <a:ln w="16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18414" y="5181943"/>
            <a:ext cx="219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18261" y="4829335"/>
            <a:ext cx="80010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50" i="1" spc="10" dirty="0">
                <a:latin typeface="Times New Roman"/>
                <a:cs typeface="Times New Roman"/>
              </a:rPr>
              <a:t>j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33818" y="5134671"/>
            <a:ext cx="80010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50" i="1" spc="10" dirty="0">
                <a:latin typeface="Times New Roman"/>
                <a:cs typeface="Times New Roman"/>
              </a:rPr>
              <a:t>j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48912" y="4558474"/>
            <a:ext cx="1236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68020" algn="l"/>
              </a:tabLst>
            </a:pPr>
            <a:r>
              <a:rPr sz="3200" i="1" spc="25" dirty="0">
                <a:latin typeface="Times New Roman"/>
                <a:cs typeface="Times New Roman"/>
              </a:rPr>
              <a:t>p	</a:t>
            </a:r>
            <a:r>
              <a:rPr sz="3200" spc="25" dirty="0">
                <a:latin typeface="Symbol"/>
                <a:cs typeface="Symbol"/>
              </a:rPr>
              <a:t>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i="1" spc="25" dirty="0"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74739" y="4863796"/>
            <a:ext cx="711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71170" algn="l"/>
              </a:tabLst>
            </a:pPr>
            <a:r>
              <a:rPr sz="3200" i="1" spc="25" dirty="0">
                <a:latin typeface="Times New Roman"/>
                <a:cs typeface="Times New Roman"/>
              </a:rPr>
              <a:t>L	</a:t>
            </a:r>
            <a:r>
              <a:rPr sz="3200" spc="25" dirty="0"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00685" y="4829335"/>
            <a:ext cx="340360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50" i="1" spc="10" dirty="0">
                <a:latin typeface="Times New Roman"/>
                <a:cs typeface="Times New Roman"/>
              </a:rPr>
              <a:t>j</a:t>
            </a:r>
            <a:r>
              <a:rPr sz="1850" i="1" spc="-350" dirty="0">
                <a:latin typeface="Times New Roman"/>
                <a:cs typeface="Times New Roman"/>
              </a:rPr>
              <a:t> </a:t>
            </a:r>
            <a:r>
              <a:rPr sz="1850" spc="-35" dirty="0">
                <a:latin typeface="Symbol"/>
                <a:cs typeface="Symbol"/>
              </a:rPr>
              <a:t></a:t>
            </a:r>
            <a:r>
              <a:rPr sz="1850" spc="-3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96028" y="4567428"/>
            <a:ext cx="2447925" cy="1126490"/>
          </a:xfrm>
          <a:custGeom>
            <a:avLst/>
            <a:gdLst/>
            <a:ahLst/>
            <a:cxnLst/>
            <a:rect l="l" t="t" r="r" b="b"/>
            <a:pathLst>
              <a:path w="2447925" h="1126489">
                <a:moveTo>
                  <a:pt x="0" y="1126236"/>
                </a:moveTo>
                <a:lnTo>
                  <a:pt x="2447544" y="1126236"/>
                </a:lnTo>
                <a:lnTo>
                  <a:pt x="2447544" y="0"/>
                </a:lnTo>
                <a:lnTo>
                  <a:pt x="0" y="0"/>
                </a:lnTo>
                <a:lnTo>
                  <a:pt x="0" y="1126236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990" y="719188"/>
            <a:ext cx="8376920" cy="18261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3180" indent="-343535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94335" algn="l"/>
              </a:tabLst>
            </a:pPr>
            <a:r>
              <a:rPr sz="2800" b="1" spc="-5" smtClean="0">
                <a:latin typeface="Times New Roman"/>
                <a:cs typeface="Times New Roman"/>
              </a:rPr>
              <a:t>Thông </a:t>
            </a:r>
            <a:r>
              <a:rPr sz="2800" b="1" spc="-5" dirty="0">
                <a:latin typeface="Times New Roman"/>
                <a:cs typeface="Times New Roman"/>
              </a:rPr>
              <a:t>thường các phương trình trên </a:t>
            </a:r>
            <a:r>
              <a:rPr sz="2800" b="1" dirty="0">
                <a:latin typeface="Times New Roman"/>
                <a:cs typeface="Times New Roman"/>
              </a:rPr>
              <a:t>không thể </a:t>
            </a:r>
            <a:r>
              <a:rPr sz="2800" b="1" spc="-5" dirty="0">
                <a:latin typeface="Times New Roman"/>
                <a:cs typeface="Times New Roman"/>
              </a:rPr>
              <a:t>giải  </a:t>
            </a:r>
            <a:r>
              <a:rPr sz="2800" b="1" spc="-10" dirty="0">
                <a:latin typeface="Times New Roman"/>
                <a:cs typeface="Times New Roman"/>
              </a:rPr>
              <a:t>được mà </a:t>
            </a:r>
            <a:r>
              <a:rPr sz="2800" b="1" spc="-5" dirty="0">
                <a:latin typeface="Times New Roman"/>
                <a:cs typeface="Times New Roman"/>
              </a:rPr>
              <a:t>chúng ta sử </a:t>
            </a:r>
            <a:r>
              <a:rPr sz="2800" b="1" dirty="0">
                <a:latin typeface="Times New Roman"/>
                <a:cs typeface="Times New Roman"/>
              </a:rPr>
              <a:t>dụng thuật </a:t>
            </a:r>
            <a:r>
              <a:rPr sz="2800" b="1" spc="-5" dirty="0">
                <a:latin typeface="Times New Roman"/>
                <a:cs typeface="Times New Roman"/>
              </a:rPr>
              <a:t>toán sau </a:t>
            </a:r>
            <a:r>
              <a:rPr sz="2800" b="1" dirty="0">
                <a:latin typeface="Times New Roman"/>
                <a:cs typeface="Times New Roman"/>
              </a:rPr>
              <a:t>để </a:t>
            </a:r>
            <a:r>
              <a:rPr sz="2800" b="1" spc="-5" dirty="0">
                <a:latin typeface="Times New Roman"/>
                <a:cs typeface="Times New Roman"/>
              </a:rPr>
              <a:t>làm  gần đúng (chính là k-trung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bình)</a:t>
            </a:r>
            <a:endParaRPr sz="2800">
              <a:latin typeface="Times New Roman"/>
              <a:cs typeface="Times New Roman"/>
            </a:endParaRPr>
          </a:p>
          <a:p>
            <a:pPr marL="790575" lvl="1" indent="-283210" algn="just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912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Bước 1: </a:t>
            </a:r>
            <a:r>
              <a:rPr sz="2800" b="1" spc="-10" dirty="0">
                <a:latin typeface="Times New Roman"/>
                <a:cs typeface="Times New Roman"/>
              </a:rPr>
              <a:t>Cập </a:t>
            </a:r>
            <a:r>
              <a:rPr sz="2800" b="1" spc="-5" dirty="0">
                <a:latin typeface="Times New Roman"/>
                <a:cs typeface="Times New Roman"/>
              </a:rPr>
              <a:t>nhật </a:t>
            </a:r>
            <a:r>
              <a:rPr sz="2800" b="1" spc="10" dirty="0">
                <a:latin typeface="Times New Roman"/>
                <a:cs typeface="Times New Roman"/>
              </a:rPr>
              <a:t>p</a:t>
            </a:r>
            <a:r>
              <a:rPr sz="2775" b="1" spc="15" baseline="-21021" dirty="0">
                <a:latin typeface="Times New Roman"/>
                <a:cs typeface="Times New Roman"/>
              </a:rPr>
              <a:t>j</a:t>
            </a:r>
            <a:r>
              <a:rPr sz="2775" b="1" spc="412" baseline="-21021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mới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90071" y="3146413"/>
            <a:ext cx="782320" cy="271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80059" algn="l"/>
              </a:tabLst>
            </a:pPr>
            <a:r>
              <a:rPr sz="1600" i="1" spc="20" dirty="0">
                <a:latin typeface="Times New Roman"/>
                <a:cs typeface="Times New Roman"/>
              </a:rPr>
              <a:t>j	</a:t>
            </a:r>
            <a:r>
              <a:rPr sz="1600" i="1" spc="150" dirty="0">
                <a:latin typeface="Times New Roman"/>
                <a:cs typeface="Times New Roman"/>
              </a:rPr>
              <a:t>j</a:t>
            </a:r>
            <a:r>
              <a:rPr sz="1600" spc="-50" dirty="0">
                <a:latin typeface="Symbol"/>
                <a:cs typeface="Symbol"/>
              </a:rPr>
              <a:t></a:t>
            </a:r>
            <a:r>
              <a:rPr sz="1600" spc="3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9027" y="3146413"/>
            <a:ext cx="548640" cy="271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75615" algn="l"/>
              </a:tabLst>
            </a:pPr>
            <a:r>
              <a:rPr sz="1600" i="1" spc="20" dirty="0">
                <a:latin typeface="Times New Roman"/>
                <a:cs typeface="Times New Roman"/>
              </a:rPr>
              <a:t>i	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1274" y="2692262"/>
            <a:ext cx="2540635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8309" algn="l"/>
                <a:tab pos="895350" algn="l"/>
                <a:tab pos="2287270" algn="l"/>
              </a:tabLst>
            </a:pPr>
            <a:r>
              <a:rPr sz="4300" spc="-1075" dirty="0">
                <a:latin typeface="Symbol"/>
                <a:cs typeface="Symbol"/>
              </a:rPr>
              <a:t></a:t>
            </a:r>
            <a:r>
              <a:rPr sz="2750" i="1" spc="55" dirty="0">
                <a:latin typeface="Times New Roman"/>
                <a:cs typeface="Times New Roman"/>
              </a:rPr>
              <a:t>x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2750" spc="25" dirty="0">
                <a:latin typeface="Times New Roman"/>
                <a:cs typeface="Times New Roman"/>
              </a:rPr>
              <a:t>|</a:t>
            </a:r>
            <a:r>
              <a:rPr sz="2750" spc="-55" dirty="0">
                <a:latin typeface="Times New Roman"/>
                <a:cs typeface="Times New Roman"/>
              </a:rPr>
              <a:t> </a:t>
            </a:r>
            <a:r>
              <a:rPr sz="2750" i="1" spc="55" dirty="0">
                <a:latin typeface="Times New Roman"/>
                <a:cs typeface="Times New Roman"/>
              </a:rPr>
              <a:t>x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2750" spc="275" dirty="0">
                <a:latin typeface="Symbol"/>
                <a:cs typeface="Symbol"/>
              </a:rPr>
              <a:t></a:t>
            </a:r>
            <a:r>
              <a:rPr sz="4500" spc="-735" dirty="0">
                <a:latin typeface="Symbol"/>
                <a:cs typeface="Symbol"/>
              </a:rPr>
              <a:t></a:t>
            </a:r>
            <a:r>
              <a:rPr sz="2750" i="1" spc="70" dirty="0">
                <a:latin typeface="Times New Roman"/>
                <a:cs typeface="Times New Roman"/>
              </a:rPr>
              <a:t>L</a:t>
            </a:r>
            <a:r>
              <a:rPr sz="2750" i="1" spc="270" dirty="0">
                <a:latin typeface="Times New Roman"/>
                <a:cs typeface="Times New Roman"/>
              </a:rPr>
              <a:t> </a:t>
            </a:r>
            <a:r>
              <a:rPr sz="2750" spc="30" dirty="0">
                <a:latin typeface="Times New Roman"/>
                <a:cs typeface="Times New Roman"/>
              </a:rPr>
              <a:t>,</a:t>
            </a:r>
            <a:r>
              <a:rPr sz="2750" spc="-285" dirty="0">
                <a:latin typeface="Times New Roman"/>
                <a:cs typeface="Times New Roman"/>
              </a:rPr>
              <a:t> </a:t>
            </a:r>
            <a:r>
              <a:rPr sz="2750" i="1" spc="70" dirty="0">
                <a:latin typeface="Times New Roman"/>
                <a:cs typeface="Times New Roman"/>
              </a:rPr>
              <a:t>L</a:t>
            </a:r>
            <a:r>
              <a:rPr sz="2750" i="1" dirty="0">
                <a:latin typeface="Times New Roman"/>
                <a:cs typeface="Times New Roman"/>
              </a:rPr>
              <a:t>	</a:t>
            </a:r>
            <a:r>
              <a:rPr sz="4300" spc="-910" dirty="0">
                <a:latin typeface="Symbol"/>
                <a:cs typeface="Symbol"/>
              </a:rPr>
              <a:t></a:t>
            </a:r>
            <a:r>
              <a:rPr sz="4300" spc="-705" dirty="0">
                <a:latin typeface="Symbol"/>
                <a:cs typeface="Symbol"/>
              </a:rPr>
              <a:t>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7539" y="2912193"/>
            <a:ext cx="1443990" cy="447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50" spc="70" dirty="0">
                <a:latin typeface="Symbol"/>
                <a:cs typeface="Symbol"/>
              </a:rPr>
              <a:t></a:t>
            </a:r>
            <a:r>
              <a:rPr sz="2750" spc="-165" dirty="0">
                <a:latin typeface="Times New Roman"/>
                <a:cs typeface="Times New Roman"/>
              </a:rPr>
              <a:t> </a:t>
            </a:r>
            <a:r>
              <a:rPr sz="2750" i="1" spc="-10" dirty="0">
                <a:latin typeface="Times New Roman"/>
                <a:cs typeface="Times New Roman"/>
              </a:rPr>
              <a:t>average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5572" y="2912193"/>
            <a:ext cx="208279" cy="447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50" i="1" spc="60" dirty="0">
                <a:latin typeface="Times New Roman"/>
                <a:cs typeface="Times New Roman"/>
              </a:rPr>
              <a:t>p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5393" y="2901302"/>
            <a:ext cx="372745" cy="556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i="1" spc="110" dirty="0">
                <a:latin typeface="Times New Roman"/>
                <a:cs typeface="Times New Roman"/>
              </a:rPr>
              <a:t>n</a:t>
            </a:r>
            <a:r>
              <a:rPr sz="1600" i="1" spc="-20" dirty="0">
                <a:latin typeface="Times New Roman"/>
                <a:cs typeface="Times New Roman"/>
              </a:rPr>
              <a:t>e</a:t>
            </a:r>
            <a:r>
              <a:rPr sz="1600" i="1" spc="50" dirty="0">
                <a:latin typeface="Times New Roman"/>
                <a:cs typeface="Times New Roman"/>
              </a:rPr>
              <a:t>w</a:t>
            </a:r>
            <a:endParaRPr sz="16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865"/>
              </a:spcBef>
            </a:pPr>
            <a:r>
              <a:rPr sz="1150" i="1" spc="10" dirty="0">
                <a:latin typeface="Times New Roman"/>
                <a:cs typeface="Times New Roman"/>
              </a:rPr>
              <a:t>j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76627" y="2891027"/>
            <a:ext cx="4657725" cy="623570"/>
          </a:xfrm>
          <a:custGeom>
            <a:avLst/>
            <a:gdLst/>
            <a:ahLst/>
            <a:cxnLst/>
            <a:rect l="l" t="t" r="r" b="b"/>
            <a:pathLst>
              <a:path w="4657725" h="623570">
                <a:moveTo>
                  <a:pt x="0" y="623315"/>
                </a:moveTo>
                <a:lnTo>
                  <a:pt x="4657344" y="623315"/>
                </a:lnTo>
                <a:lnTo>
                  <a:pt x="4657344" y="0"/>
                </a:lnTo>
                <a:lnTo>
                  <a:pt x="0" y="0"/>
                </a:lnTo>
                <a:lnTo>
                  <a:pt x="0" y="623315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9140" y="3831716"/>
            <a:ext cx="8058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0675" indent="-28321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"/>
              <a:tabLst>
                <a:tab pos="3213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Bước 2: </a:t>
            </a:r>
            <a:r>
              <a:rPr sz="2800" b="1" spc="-10" dirty="0">
                <a:latin typeface="Times New Roman"/>
                <a:cs typeface="Times New Roman"/>
              </a:rPr>
              <a:t>Cập </a:t>
            </a:r>
            <a:r>
              <a:rPr sz="2800" b="1" spc="-5" dirty="0">
                <a:latin typeface="Times New Roman"/>
                <a:cs typeface="Times New Roman"/>
              </a:rPr>
              <a:t>nhật L mới (giữ </a:t>
            </a:r>
            <a:r>
              <a:rPr sz="2800" b="1" spc="15" dirty="0">
                <a:latin typeface="Times New Roman"/>
                <a:cs typeface="Times New Roman"/>
              </a:rPr>
              <a:t>L</a:t>
            </a:r>
            <a:r>
              <a:rPr sz="2775" b="1" spc="22" baseline="-21021" dirty="0">
                <a:latin typeface="Times New Roman"/>
                <a:cs typeface="Times New Roman"/>
              </a:rPr>
              <a:t>1 </a:t>
            </a:r>
            <a:r>
              <a:rPr sz="2800" b="1" dirty="0">
                <a:latin typeface="Times New Roman"/>
                <a:cs typeface="Times New Roman"/>
              </a:rPr>
              <a:t>và </a:t>
            </a:r>
            <a:r>
              <a:rPr sz="2800" b="1" spc="5" dirty="0">
                <a:latin typeface="Times New Roman"/>
                <a:cs typeface="Times New Roman"/>
              </a:rPr>
              <a:t>L</a:t>
            </a:r>
            <a:r>
              <a:rPr sz="2775" b="1" spc="7" baseline="-21021" dirty="0">
                <a:latin typeface="Times New Roman"/>
                <a:cs typeface="Times New Roman"/>
              </a:rPr>
              <a:t>n+1 </a:t>
            </a:r>
            <a:r>
              <a:rPr sz="2800" b="1" spc="-10" dirty="0">
                <a:latin typeface="Times New Roman"/>
                <a:cs typeface="Times New Roman"/>
              </a:rPr>
              <a:t>không</a:t>
            </a:r>
            <a:r>
              <a:rPr sz="2800" b="1" spc="-114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đổi)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77908" y="5415863"/>
            <a:ext cx="1569085" cy="0"/>
          </a:xfrm>
          <a:custGeom>
            <a:avLst/>
            <a:gdLst/>
            <a:ahLst/>
            <a:cxnLst/>
            <a:rect l="l" t="t" r="r" b="b"/>
            <a:pathLst>
              <a:path w="1569085">
                <a:moveTo>
                  <a:pt x="0" y="0"/>
                </a:moveTo>
                <a:lnTo>
                  <a:pt x="1568689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18832" y="5483794"/>
            <a:ext cx="5461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50" i="1" spc="5" dirty="0">
                <a:latin typeface="Times New Roman"/>
                <a:cs typeface="Times New Roman"/>
              </a:rPr>
              <a:t>j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80133" y="5414288"/>
            <a:ext cx="19240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750" spc="35" dirty="0">
                <a:latin typeface="Times New Roman"/>
                <a:cs typeface="Times New Roman"/>
              </a:rPr>
              <a:t>2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96159" y="5139693"/>
            <a:ext cx="128270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750" spc="15" dirty="0">
                <a:latin typeface="Times New Roman"/>
                <a:cs typeface="Times New Roman"/>
              </a:rPr>
              <a:t>, </a:t>
            </a:r>
            <a:r>
              <a:rPr sz="2750" i="1" spc="15" dirty="0">
                <a:latin typeface="Times New Roman"/>
                <a:cs typeface="Times New Roman"/>
              </a:rPr>
              <a:t>j </a:t>
            </a:r>
            <a:r>
              <a:rPr sz="2750" spc="35" dirty="0">
                <a:latin typeface="Symbol"/>
                <a:cs typeface="Symbol"/>
              </a:rPr>
              <a:t>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2...</a:t>
            </a:r>
            <a:r>
              <a:rPr sz="2750" i="1" spc="-10" dirty="0">
                <a:latin typeface="Times New Roman"/>
                <a:cs typeface="Times New Roman"/>
              </a:rPr>
              <a:t>n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57711" y="4981885"/>
            <a:ext cx="87566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4125" i="1" spc="-22" baseline="-25252" dirty="0">
                <a:latin typeface="Times New Roman"/>
                <a:cs typeface="Times New Roman"/>
              </a:rPr>
              <a:t>L</a:t>
            </a:r>
            <a:r>
              <a:rPr sz="1600" i="1" spc="-15" dirty="0">
                <a:latin typeface="Times New Roman"/>
                <a:cs typeface="Times New Roman"/>
              </a:rPr>
              <a:t>new</a:t>
            </a:r>
            <a:r>
              <a:rPr sz="1600" i="1" spc="315" dirty="0">
                <a:latin typeface="Times New Roman"/>
                <a:cs typeface="Times New Roman"/>
              </a:rPr>
              <a:t> </a:t>
            </a:r>
            <a:r>
              <a:rPr sz="4125" spc="52" baseline="-25252" dirty="0">
                <a:latin typeface="Symbol"/>
                <a:cs typeface="Symbol"/>
              </a:rPr>
              <a:t></a:t>
            </a:r>
            <a:endParaRPr sz="4125" baseline="-25252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07767" y="4487394"/>
            <a:ext cx="1555750" cy="894715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625"/>
              </a:spcBef>
            </a:pPr>
            <a:r>
              <a:rPr sz="4125" i="1" spc="120" baseline="-25252" dirty="0">
                <a:latin typeface="Times New Roman"/>
                <a:cs typeface="Times New Roman"/>
              </a:rPr>
              <a:t>p</a:t>
            </a:r>
            <a:r>
              <a:rPr sz="1600" i="1" spc="80" dirty="0">
                <a:latin typeface="Times New Roman"/>
                <a:cs typeface="Times New Roman"/>
              </a:rPr>
              <a:t>new </a:t>
            </a:r>
            <a:r>
              <a:rPr sz="4125" spc="52" baseline="-25252" dirty="0">
                <a:latin typeface="Symbol"/>
                <a:cs typeface="Symbol"/>
              </a:rPr>
              <a:t></a:t>
            </a:r>
            <a:r>
              <a:rPr sz="4125" spc="284" baseline="-25252" dirty="0">
                <a:latin typeface="Times New Roman"/>
                <a:cs typeface="Times New Roman"/>
              </a:rPr>
              <a:t> </a:t>
            </a:r>
            <a:r>
              <a:rPr sz="4125" i="1" spc="120" baseline="-25252" dirty="0">
                <a:latin typeface="Times New Roman"/>
                <a:cs typeface="Times New Roman"/>
              </a:rPr>
              <a:t>p</a:t>
            </a:r>
            <a:r>
              <a:rPr sz="1600" i="1" spc="80" dirty="0">
                <a:latin typeface="Times New Roman"/>
                <a:cs typeface="Times New Roman"/>
              </a:rPr>
              <a:t>new</a:t>
            </a:r>
            <a:endParaRPr sz="1600">
              <a:latin typeface="Times New Roman"/>
              <a:cs typeface="Times New Roman"/>
            </a:endParaRPr>
          </a:p>
          <a:p>
            <a:pPr marR="48260" algn="ctr">
              <a:lnSpc>
                <a:spcPct val="100000"/>
              </a:lnSpc>
              <a:spcBef>
                <a:spcPts val="635"/>
              </a:spcBef>
              <a:tabLst>
                <a:tab pos="922019" algn="l"/>
              </a:tabLst>
            </a:pPr>
            <a:r>
              <a:rPr sz="1150" i="1" spc="-10" dirty="0">
                <a:latin typeface="Times New Roman"/>
                <a:cs typeface="Times New Roman"/>
              </a:rPr>
              <a:t>j</a:t>
            </a:r>
            <a:r>
              <a:rPr sz="1150" spc="-10" dirty="0">
                <a:latin typeface="Symbol"/>
                <a:cs typeface="Symbol"/>
              </a:rPr>
              <a:t></a:t>
            </a:r>
            <a:r>
              <a:rPr sz="1150" spc="-10" dirty="0">
                <a:latin typeface="Times New Roman"/>
                <a:cs typeface="Times New Roman"/>
              </a:rPr>
              <a:t>1	</a:t>
            </a:r>
            <a:r>
              <a:rPr sz="1150" i="1" spc="5" dirty="0">
                <a:latin typeface="Times New Roman"/>
                <a:cs typeface="Times New Roman"/>
              </a:rPr>
              <a:t>j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14827" y="4796028"/>
            <a:ext cx="3927475" cy="1064260"/>
          </a:xfrm>
          <a:custGeom>
            <a:avLst/>
            <a:gdLst/>
            <a:ahLst/>
            <a:cxnLst/>
            <a:rect l="l" t="t" r="r" b="b"/>
            <a:pathLst>
              <a:path w="3927475" h="1064260">
                <a:moveTo>
                  <a:pt x="0" y="1063752"/>
                </a:moveTo>
                <a:lnTo>
                  <a:pt x="3927348" y="1063752"/>
                </a:lnTo>
                <a:lnTo>
                  <a:pt x="3927348" y="0"/>
                </a:lnTo>
                <a:lnTo>
                  <a:pt x="0" y="0"/>
                </a:lnTo>
                <a:lnTo>
                  <a:pt x="0" y="1063752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740" y="761208"/>
            <a:ext cx="8303259" cy="52933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Lượng tử hóa trong nén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JPEG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Thông </a:t>
            </a:r>
            <a:r>
              <a:rPr sz="3200" b="1" spc="-5" dirty="0">
                <a:latin typeface="Times New Roman"/>
                <a:cs typeface="Times New Roman"/>
              </a:rPr>
              <a:t>thường </a:t>
            </a:r>
            <a:r>
              <a:rPr sz="3200" b="1" dirty="0">
                <a:latin typeface="Times New Roman"/>
                <a:cs typeface="Times New Roman"/>
              </a:rPr>
              <a:t>trong thực tế, như là </a:t>
            </a:r>
            <a:r>
              <a:rPr sz="3200" b="1" spc="-5" dirty="0">
                <a:latin typeface="Times New Roman"/>
                <a:cs typeface="Times New Roman"/>
              </a:rPr>
              <a:t>một </a:t>
            </a:r>
            <a:r>
              <a:rPr sz="3200" b="1" dirty="0">
                <a:latin typeface="Times New Roman"/>
                <a:cs typeface="Times New Roman"/>
              </a:rPr>
              <a:t>cách  </a:t>
            </a:r>
            <a:r>
              <a:rPr sz="3200" b="1" spc="-5" dirty="0">
                <a:latin typeface="Times New Roman"/>
                <a:cs typeface="Times New Roman"/>
              </a:rPr>
              <a:t>đơn giản hơn nén JPEG </a:t>
            </a:r>
            <a:r>
              <a:rPr sz="3200" b="1" dirty="0">
                <a:latin typeface="Times New Roman"/>
                <a:cs typeface="Times New Roman"/>
              </a:rPr>
              <a:t>sử </a:t>
            </a:r>
            <a:r>
              <a:rPr sz="3200" b="1" spc="-10" dirty="0">
                <a:latin typeface="Times New Roman"/>
                <a:cs typeface="Times New Roman"/>
              </a:rPr>
              <a:t>dụng ma </a:t>
            </a:r>
            <a:r>
              <a:rPr sz="3200" b="1" dirty="0">
                <a:latin typeface="Times New Roman"/>
                <a:cs typeface="Times New Roman"/>
              </a:rPr>
              <a:t>trận  lượng tử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hóa</a:t>
            </a:r>
            <a:endParaRPr sz="32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hệ số </a:t>
            </a:r>
            <a:r>
              <a:rPr sz="3200" b="1" dirty="0">
                <a:latin typeface="Times New Roman"/>
                <a:cs typeface="Times New Roman"/>
              </a:rPr>
              <a:t>sẽ </a:t>
            </a:r>
            <a:r>
              <a:rPr sz="3200" b="1" spc="-5" dirty="0">
                <a:latin typeface="Times New Roman"/>
                <a:cs typeface="Times New Roman"/>
              </a:rPr>
              <a:t>được </a:t>
            </a:r>
            <a:r>
              <a:rPr sz="3200" b="1" dirty="0">
                <a:latin typeface="Times New Roman"/>
                <a:cs typeface="Times New Roman"/>
              </a:rPr>
              <a:t>chia </a:t>
            </a:r>
            <a:r>
              <a:rPr sz="3200" b="1" spc="-5" dirty="0">
                <a:latin typeface="Times New Roman"/>
                <a:cs typeface="Times New Roman"/>
              </a:rPr>
              <a:t>cho đối số </a:t>
            </a:r>
            <a:r>
              <a:rPr sz="3200" b="1" dirty="0">
                <a:latin typeface="Times New Roman"/>
                <a:cs typeface="Times New Roman"/>
              </a:rPr>
              <a:t>tương </a:t>
            </a:r>
            <a:r>
              <a:rPr sz="3200" b="1" spc="-10" dirty="0">
                <a:latin typeface="Times New Roman"/>
                <a:cs typeface="Times New Roman"/>
              </a:rPr>
              <a:t>ứng  </a:t>
            </a:r>
            <a:r>
              <a:rPr sz="3200" b="1" dirty="0">
                <a:latin typeface="Times New Roman"/>
                <a:cs typeface="Times New Roman"/>
              </a:rPr>
              <a:t>trên ma trận </a:t>
            </a:r>
            <a:r>
              <a:rPr sz="3200" b="1" spc="-5" dirty="0">
                <a:latin typeface="Times New Roman"/>
                <a:cs typeface="Times New Roman"/>
              </a:rPr>
              <a:t>này </a:t>
            </a:r>
            <a:r>
              <a:rPr sz="3200" b="1" dirty="0">
                <a:latin typeface="Times New Roman"/>
                <a:cs typeface="Times New Roman"/>
              </a:rPr>
              <a:t>và </a:t>
            </a:r>
            <a:r>
              <a:rPr sz="3200" b="1" spc="-5" dirty="0">
                <a:latin typeface="Times New Roman"/>
                <a:cs typeface="Times New Roman"/>
              </a:rPr>
              <a:t>làm </a:t>
            </a:r>
            <a:r>
              <a:rPr sz="3200" b="1" dirty="0">
                <a:latin typeface="Times New Roman"/>
                <a:cs typeface="Times New Roman"/>
              </a:rPr>
              <a:t>tròn </a:t>
            </a:r>
            <a:r>
              <a:rPr sz="3200" b="1" spc="-5" dirty="0">
                <a:latin typeface="Times New Roman"/>
                <a:cs typeface="Times New Roman"/>
              </a:rPr>
              <a:t>đến một </a:t>
            </a:r>
            <a:r>
              <a:rPr sz="3200" b="1" dirty="0">
                <a:latin typeface="Times New Roman"/>
                <a:cs typeface="Times New Roman"/>
              </a:rPr>
              <a:t>số  </a:t>
            </a:r>
            <a:r>
              <a:rPr sz="3200" b="1" spc="-5" dirty="0">
                <a:latin typeface="Times New Roman"/>
                <a:cs typeface="Times New Roman"/>
              </a:rPr>
              <a:t>nguyên </a:t>
            </a:r>
            <a:r>
              <a:rPr sz="3200" b="1" spc="5" dirty="0">
                <a:latin typeface="Times New Roman"/>
                <a:cs typeface="Times New Roman"/>
              </a:rPr>
              <a:t>gần </a:t>
            </a:r>
            <a:r>
              <a:rPr sz="3200" b="1" spc="-10" dirty="0">
                <a:latin typeface="Times New Roman"/>
                <a:cs typeface="Times New Roman"/>
              </a:rPr>
              <a:t>nhất. </a:t>
            </a:r>
            <a:r>
              <a:rPr sz="3200" b="1" spc="-5" dirty="0">
                <a:latin typeface="Times New Roman"/>
                <a:cs typeface="Times New Roman"/>
              </a:rPr>
              <a:t>Như </a:t>
            </a:r>
            <a:r>
              <a:rPr sz="3200" b="1" dirty="0">
                <a:latin typeface="Times New Roman"/>
                <a:cs typeface="Times New Roman"/>
              </a:rPr>
              <a:t>vậy với </a:t>
            </a:r>
            <a:r>
              <a:rPr sz="3200" b="1" spc="-10" dirty="0">
                <a:latin typeface="Times New Roman"/>
                <a:cs typeface="Times New Roman"/>
              </a:rPr>
              <a:t>những </a:t>
            </a:r>
            <a:r>
              <a:rPr sz="3200" b="1" spc="-5" dirty="0">
                <a:latin typeface="Times New Roman"/>
                <a:cs typeface="Times New Roman"/>
              </a:rPr>
              <a:t>hệ </a:t>
            </a:r>
            <a:r>
              <a:rPr sz="3200" b="1" dirty="0">
                <a:latin typeface="Times New Roman"/>
                <a:cs typeface="Times New Roman"/>
              </a:rPr>
              <a:t>số  của tấn số cao </a:t>
            </a:r>
            <a:r>
              <a:rPr sz="3200" b="1" spc="-5" dirty="0">
                <a:latin typeface="Times New Roman"/>
                <a:cs typeface="Times New Roman"/>
              </a:rPr>
              <a:t>thì khả năng được </a:t>
            </a:r>
            <a:r>
              <a:rPr sz="3200" b="1" dirty="0">
                <a:latin typeface="Times New Roman"/>
                <a:cs typeface="Times New Roman"/>
              </a:rPr>
              <a:t>làm </a:t>
            </a:r>
            <a:r>
              <a:rPr sz="3200" b="1" spc="-5" dirty="0">
                <a:latin typeface="Times New Roman"/>
                <a:cs typeface="Times New Roman"/>
              </a:rPr>
              <a:t>tròn  đến </a:t>
            </a:r>
            <a:r>
              <a:rPr sz="3200" b="1" dirty="0">
                <a:latin typeface="Times New Roman"/>
                <a:cs typeface="Times New Roman"/>
              </a:rPr>
              <a:t>0 </a:t>
            </a:r>
            <a:r>
              <a:rPr sz="3200" b="1" spc="-5" dirty="0">
                <a:latin typeface="Times New Roman"/>
                <a:cs typeface="Times New Roman"/>
              </a:rPr>
              <a:t>là </a:t>
            </a:r>
            <a:r>
              <a:rPr sz="3200" b="1" spc="5" dirty="0">
                <a:latin typeface="Times New Roman"/>
                <a:cs typeface="Times New Roman"/>
              </a:rPr>
              <a:t>rất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cao.</a:t>
            </a:r>
            <a:endParaRPr sz="32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77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Như </a:t>
            </a:r>
            <a:r>
              <a:rPr sz="3200" b="1" spc="5" dirty="0">
                <a:latin typeface="Times New Roman"/>
                <a:cs typeface="Times New Roman"/>
              </a:rPr>
              <a:t>vậy </a:t>
            </a:r>
            <a:r>
              <a:rPr sz="3200" b="1" dirty="0">
                <a:latin typeface="Times New Roman"/>
                <a:cs typeface="Times New Roman"/>
              </a:rPr>
              <a:t>sẽ chỉ </a:t>
            </a:r>
            <a:r>
              <a:rPr sz="3200" b="1" spc="5" dirty="0">
                <a:latin typeface="Times New Roman"/>
                <a:cs typeface="Times New Roman"/>
              </a:rPr>
              <a:t>còn các </a:t>
            </a:r>
            <a:r>
              <a:rPr sz="3200" b="1" spc="-5" dirty="0">
                <a:latin typeface="Times New Roman"/>
                <a:cs typeface="Times New Roman"/>
              </a:rPr>
              <a:t>hệ </a:t>
            </a:r>
            <a:r>
              <a:rPr sz="3200" b="1" dirty="0">
                <a:latin typeface="Times New Roman"/>
                <a:cs typeface="Times New Roman"/>
              </a:rPr>
              <a:t>số của tần số</a:t>
            </a:r>
            <a:r>
              <a:rPr sz="3200" b="1" spc="-1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cao.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740" y="746883"/>
            <a:ext cx="8302625" cy="485457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77190" indent="-365125" algn="just">
              <a:lnSpc>
                <a:spcPct val="100000"/>
              </a:lnSpc>
              <a:spcBef>
                <a:spcPts val="960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Mã</a:t>
            </a:r>
            <a:r>
              <a:rPr sz="3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hóa</a:t>
            </a:r>
            <a:endParaRPr sz="36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dirty="0">
                <a:latin typeface="Times New Roman"/>
                <a:cs typeface="Times New Roman"/>
              </a:rPr>
              <a:t>Thông thường sau </a:t>
            </a:r>
            <a:r>
              <a:rPr sz="3600" b="1" spc="-10" dirty="0">
                <a:latin typeface="Times New Roman"/>
                <a:cs typeface="Times New Roman"/>
              </a:rPr>
              <a:t>khi </a:t>
            </a:r>
            <a:r>
              <a:rPr sz="3600" b="1" dirty="0">
                <a:latin typeface="Times New Roman"/>
                <a:cs typeface="Times New Roman"/>
              </a:rPr>
              <a:t>đã lượng tử hóa  </a:t>
            </a:r>
            <a:r>
              <a:rPr sz="3600" b="1" spc="-5" dirty="0">
                <a:latin typeface="Times New Roman"/>
                <a:cs typeface="Times New Roman"/>
              </a:rPr>
              <a:t>thì </a:t>
            </a:r>
            <a:r>
              <a:rPr sz="3600" b="1" dirty="0">
                <a:latin typeface="Times New Roman"/>
                <a:cs typeface="Times New Roman"/>
              </a:rPr>
              <a:t>tiến tới mã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hóa</a:t>
            </a:r>
            <a:endParaRPr sz="3600">
              <a:latin typeface="Times New Roman"/>
              <a:cs typeface="Times New Roman"/>
            </a:endParaRPr>
          </a:p>
          <a:p>
            <a:pPr marL="355600" marR="6985" indent="-343535" algn="just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Việc </a:t>
            </a:r>
            <a:r>
              <a:rPr sz="3600" b="1" spc="5" dirty="0">
                <a:latin typeface="Times New Roman"/>
                <a:cs typeface="Times New Roman"/>
              </a:rPr>
              <a:t>mã </a:t>
            </a:r>
            <a:r>
              <a:rPr sz="3600" b="1" dirty="0">
                <a:latin typeface="Times New Roman"/>
                <a:cs typeface="Times New Roman"/>
              </a:rPr>
              <a:t>hóa </a:t>
            </a:r>
            <a:r>
              <a:rPr sz="3600" b="1" spc="-5" dirty="0">
                <a:latin typeface="Times New Roman"/>
                <a:cs typeface="Times New Roman"/>
              </a:rPr>
              <a:t>sẽ được </a:t>
            </a:r>
            <a:r>
              <a:rPr sz="3600" b="1" dirty="0">
                <a:latin typeface="Times New Roman"/>
                <a:cs typeface="Times New Roman"/>
              </a:rPr>
              <a:t>tiến hành để tối </a:t>
            </a:r>
            <a:r>
              <a:rPr sz="3600" b="1" spc="-5" dirty="0">
                <a:latin typeface="Times New Roman"/>
                <a:cs typeface="Times New Roman"/>
              </a:rPr>
              <a:t>ưu  hóa </a:t>
            </a:r>
            <a:r>
              <a:rPr sz="3600" b="1" dirty="0">
                <a:latin typeface="Times New Roman"/>
                <a:cs typeface="Times New Roman"/>
              </a:rPr>
              <a:t>việc lưu trữ dữ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liệu</a:t>
            </a:r>
            <a:endParaRPr sz="36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Sắp </a:t>
            </a:r>
            <a:r>
              <a:rPr sz="3600" b="1" dirty="0">
                <a:latin typeface="Times New Roman"/>
                <a:cs typeface="Times New Roman"/>
              </a:rPr>
              <a:t>xếp theo </a:t>
            </a:r>
            <a:r>
              <a:rPr sz="3600" b="1" spc="-5" dirty="0">
                <a:latin typeface="Times New Roman"/>
                <a:cs typeface="Times New Roman"/>
              </a:rPr>
              <a:t>hình Zig-Zag </a:t>
            </a:r>
            <a:r>
              <a:rPr sz="3600" b="1" dirty="0">
                <a:latin typeface="Times New Roman"/>
                <a:cs typeface="Times New Roman"/>
              </a:rPr>
              <a:t>trước </a:t>
            </a:r>
            <a:r>
              <a:rPr sz="3600" b="1" spc="-5" dirty="0">
                <a:latin typeface="Times New Roman"/>
                <a:cs typeface="Times New Roman"/>
              </a:rPr>
              <a:t>khi </a:t>
            </a:r>
            <a:r>
              <a:rPr sz="3600" b="1" dirty="0">
                <a:latin typeface="Times New Roman"/>
                <a:cs typeface="Times New Roman"/>
              </a:rPr>
              <a:t>mã  hóa </a:t>
            </a:r>
            <a:r>
              <a:rPr sz="3600" b="1" spc="-5" dirty="0">
                <a:latin typeface="Times New Roman"/>
                <a:cs typeface="Times New Roman"/>
              </a:rPr>
              <a:t>giúp </a:t>
            </a:r>
            <a:r>
              <a:rPr sz="3600" b="1" dirty="0">
                <a:latin typeface="Times New Roman"/>
                <a:cs typeface="Times New Roman"/>
              </a:rPr>
              <a:t>các hệ số </a:t>
            </a:r>
            <a:r>
              <a:rPr sz="3600" b="1" spc="-5" dirty="0">
                <a:latin typeface="Times New Roman"/>
                <a:cs typeface="Times New Roman"/>
              </a:rPr>
              <a:t>được sắp </a:t>
            </a:r>
            <a:r>
              <a:rPr sz="3600" b="1" dirty="0">
                <a:latin typeface="Times New Roman"/>
                <a:cs typeface="Times New Roman"/>
              </a:rPr>
              <a:t>xếp theo tần  số thấp </a:t>
            </a:r>
            <a:r>
              <a:rPr sz="3600" b="1" spc="-5" dirty="0">
                <a:latin typeface="Times New Roman"/>
                <a:cs typeface="Times New Roman"/>
              </a:rPr>
              <a:t>đến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cao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761208"/>
            <a:ext cx="8609330" cy="480568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Có 2 </a:t>
            </a:r>
            <a:r>
              <a:rPr sz="3200" b="1" spc="5" dirty="0">
                <a:latin typeface="Times New Roman"/>
                <a:cs typeface="Times New Roman"/>
              </a:rPr>
              <a:t>cách </a:t>
            </a:r>
            <a:r>
              <a:rPr sz="3200" b="1" spc="-5" dirty="0">
                <a:latin typeface="Times New Roman"/>
                <a:cs typeface="Times New Roman"/>
              </a:rPr>
              <a:t>để </a:t>
            </a:r>
            <a:r>
              <a:rPr sz="3200" b="1" dirty="0">
                <a:latin typeface="Times New Roman"/>
                <a:cs typeface="Times New Roman"/>
              </a:rPr>
              <a:t>mã hóa </a:t>
            </a:r>
            <a:r>
              <a:rPr sz="3200" b="1" spc="5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hệ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số</a:t>
            </a:r>
            <a:endParaRPr sz="3200">
              <a:latin typeface="Times New Roman"/>
              <a:cs typeface="Times New Roman"/>
            </a:endParaRPr>
          </a:p>
          <a:p>
            <a:pPr marL="584200" marR="175260" lvl="1" indent="-114300" algn="just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dirty="0">
                <a:latin typeface="Times New Roman"/>
                <a:cs typeface="Times New Roman"/>
              </a:rPr>
              <a:t>Mã </a:t>
            </a:r>
            <a:r>
              <a:rPr sz="3200" b="1" spc="-5" dirty="0">
                <a:latin typeface="Times New Roman"/>
                <a:cs typeface="Times New Roman"/>
              </a:rPr>
              <a:t>hóa </a:t>
            </a:r>
            <a:r>
              <a:rPr sz="3200" b="1" dirty="0">
                <a:latin typeface="Times New Roman"/>
                <a:cs typeface="Times New Roman"/>
              </a:rPr>
              <a:t>hệ số của từng </a:t>
            </a:r>
            <a:r>
              <a:rPr sz="3200" b="1" spc="-5" dirty="0">
                <a:latin typeface="Times New Roman"/>
                <a:cs typeface="Times New Roman"/>
              </a:rPr>
              <a:t>khối một </a:t>
            </a:r>
            <a:r>
              <a:rPr sz="3200" b="1" dirty="0">
                <a:latin typeface="Times New Roman"/>
                <a:cs typeface="Times New Roman"/>
              </a:rPr>
              <a:t>theo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đường  </a:t>
            </a:r>
            <a:r>
              <a:rPr sz="3200" b="1" dirty="0">
                <a:latin typeface="Times New Roman"/>
                <a:cs typeface="Times New Roman"/>
              </a:rPr>
              <a:t>Zig-Zag</a:t>
            </a:r>
            <a:endParaRPr sz="3200">
              <a:latin typeface="Times New Roman"/>
              <a:cs typeface="Times New Roman"/>
            </a:endParaRPr>
          </a:p>
          <a:p>
            <a:pPr marL="584200" marR="79375" lvl="1" indent="-114300" algn="just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dirty="0">
                <a:latin typeface="Times New Roman"/>
                <a:cs typeface="Times New Roman"/>
              </a:rPr>
              <a:t>Mã </a:t>
            </a:r>
            <a:r>
              <a:rPr sz="3200" b="1" spc="-5" dirty="0">
                <a:latin typeface="Times New Roman"/>
                <a:cs typeface="Times New Roman"/>
              </a:rPr>
              <a:t>hóa hệ số tần số thấp </a:t>
            </a:r>
            <a:r>
              <a:rPr sz="3200" b="1" dirty="0">
                <a:latin typeface="Times New Roman"/>
                <a:cs typeface="Times New Roman"/>
              </a:rPr>
              <a:t>trên </a:t>
            </a:r>
            <a:r>
              <a:rPr sz="3200" b="1" spc="-5" dirty="0">
                <a:latin typeface="Times New Roman"/>
                <a:cs typeface="Times New Roman"/>
              </a:rPr>
              <a:t>tất </a:t>
            </a:r>
            <a:r>
              <a:rPr sz="3200" b="1" dirty="0">
                <a:latin typeface="Times New Roman"/>
                <a:cs typeface="Times New Roman"/>
              </a:rPr>
              <a:t>cả </a:t>
            </a:r>
            <a:r>
              <a:rPr sz="3200" b="1" spc="5" dirty="0">
                <a:latin typeface="Times New Roman"/>
                <a:cs typeface="Times New Roman"/>
              </a:rPr>
              <a:t>các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khối  </a:t>
            </a:r>
            <a:r>
              <a:rPr sz="3200" b="1" dirty="0">
                <a:latin typeface="Times New Roman"/>
                <a:cs typeface="Times New Roman"/>
              </a:rPr>
              <a:t>rồi </a:t>
            </a:r>
            <a:r>
              <a:rPr sz="3200" b="1" spc="-5" dirty="0">
                <a:latin typeface="Times New Roman"/>
                <a:cs typeface="Times New Roman"/>
              </a:rPr>
              <a:t>tới tần </a:t>
            </a:r>
            <a:r>
              <a:rPr sz="3200" b="1" dirty="0">
                <a:latin typeface="Times New Roman"/>
                <a:cs typeface="Times New Roman"/>
              </a:rPr>
              <a:t>số </a:t>
            </a:r>
            <a:r>
              <a:rPr sz="3200" b="1" spc="-5" dirty="0">
                <a:latin typeface="Times New Roman"/>
                <a:cs typeface="Times New Roman"/>
              </a:rPr>
              <a:t>tiếp theo (theo hình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Zig-Zag)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Cách </a:t>
            </a:r>
            <a:r>
              <a:rPr sz="3200" b="1" spc="-10" dirty="0">
                <a:latin typeface="Times New Roman"/>
                <a:cs typeface="Times New Roman"/>
              </a:rPr>
              <a:t>mã </a:t>
            </a:r>
            <a:r>
              <a:rPr sz="3200" b="1" spc="-5" dirty="0">
                <a:latin typeface="Times New Roman"/>
                <a:cs typeface="Times New Roman"/>
              </a:rPr>
              <a:t>hóa thứ </a:t>
            </a:r>
            <a:r>
              <a:rPr sz="3200" b="1" dirty="0">
                <a:latin typeface="Times New Roman"/>
                <a:cs typeface="Times New Roman"/>
              </a:rPr>
              <a:t>2 </a:t>
            </a:r>
            <a:r>
              <a:rPr sz="3200" b="1" spc="-5" dirty="0">
                <a:latin typeface="Times New Roman"/>
                <a:cs typeface="Times New Roman"/>
              </a:rPr>
              <a:t>cho khả năng </a:t>
            </a:r>
            <a:r>
              <a:rPr sz="3200" b="1" dirty="0">
                <a:latin typeface="Times New Roman"/>
                <a:cs typeface="Times New Roman"/>
              </a:rPr>
              <a:t>nén </a:t>
            </a:r>
            <a:r>
              <a:rPr sz="3200" b="1" spc="-5" dirty="0">
                <a:latin typeface="Times New Roman"/>
                <a:cs typeface="Times New Roman"/>
              </a:rPr>
              <a:t>cao </a:t>
            </a:r>
            <a:r>
              <a:rPr sz="3200" b="1" spc="-10" dirty="0">
                <a:latin typeface="Times New Roman"/>
                <a:cs typeface="Times New Roman"/>
              </a:rPr>
              <a:t>hơn  </a:t>
            </a:r>
            <a:r>
              <a:rPr sz="3200" b="1" dirty="0">
                <a:latin typeface="Times New Roman"/>
                <a:cs typeface="Times New Roman"/>
              </a:rPr>
              <a:t>vì </a:t>
            </a:r>
            <a:r>
              <a:rPr sz="3200" b="1" spc="-10" dirty="0">
                <a:latin typeface="Times New Roman"/>
                <a:cs typeface="Times New Roman"/>
              </a:rPr>
              <a:t>nó </a:t>
            </a:r>
            <a:r>
              <a:rPr sz="3200" b="1" spc="-5" dirty="0">
                <a:latin typeface="Times New Roman"/>
                <a:cs typeface="Times New Roman"/>
              </a:rPr>
              <a:t>cho phép </a:t>
            </a:r>
            <a:r>
              <a:rPr sz="3200" b="1" dirty="0">
                <a:latin typeface="Times New Roman"/>
                <a:cs typeface="Times New Roman"/>
              </a:rPr>
              <a:t>sử </a:t>
            </a:r>
            <a:r>
              <a:rPr sz="3200" b="1" spc="-10" dirty="0">
                <a:latin typeface="Times New Roman"/>
                <a:cs typeface="Times New Roman"/>
              </a:rPr>
              <a:t>dụng </a:t>
            </a:r>
            <a:r>
              <a:rPr sz="3200" b="1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bảng Huffman  khác nhau cho </a:t>
            </a:r>
            <a:r>
              <a:rPr sz="3200" b="1" dirty="0">
                <a:latin typeface="Times New Roman"/>
                <a:cs typeface="Times New Roman"/>
              </a:rPr>
              <a:t>mỗi </a:t>
            </a:r>
            <a:r>
              <a:rPr sz="3200" b="1" spc="-5" dirty="0">
                <a:latin typeface="Times New Roman"/>
                <a:cs typeface="Times New Roman"/>
              </a:rPr>
              <a:t>tần </a:t>
            </a:r>
            <a:r>
              <a:rPr sz="3200" b="1" dirty="0">
                <a:latin typeface="Times New Roman"/>
                <a:cs typeface="Times New Roman"/>
              </a:rPr>
              <a:t>số giúp </a:t>
            </a:r>
            <a:r>
              <a:rPr sz="3200" b="1" spc="-5" dirty="0">
                <a:latin typeface="Times New Roman"/>
                <a:cs typeface="Times New Roman"/>
              </a:rPr>
              <a:t>tối </a:t>
            </a:r>
            <a:r>
              <a:rPr sz="3200" b="1" dirty="0">
                <a:latin typeface="Times New Roman"/>
                <a:cs typeface="Times New Roman"/>
              </a:rPr>
              <a:t>ưu </a:t>
            </a:r>
            <a:r>
              <a:rPr sz="3200" b="1" spc="-5" dirty="0">
                <a:latin typeface="Times New Roman"/>
                <a:cs typeface="Times New Roman"/>
              </a:rPr>
              <a:t>hóa </a:t>
            </a:r>
            <a:r>
              <a:rPr sz="3200" b="1" spc="-10" dirty="0">
                <a:latin typeface="Times New Roman"/>
                <a:cs typeface="Times New Roman"/>
              </a:rPr>
              <a:t>khả  </a:t>
            </a:r>
            <a:r>
              <a:rPr sz="3200" b="1" spc="-5" dirty="0">
                <a:latin typeface="Times New Roman"/>
                <a:cs typeface="Times New Roman"/>
              </a:rPr>
              <a:t>năng </a:t>
            </a:r>
            <a:r>
              <a:rPr sz="3200" b="1" dirty="0">
                <a:latin typeface="Times New Roman"/>
                <a:cs typeface="Times New Roman"/>
              </a:rPr>
              <a:t>mã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hóa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740" y="761208"/>
            <a:ext cx="6443980" cy="41224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Phương pháp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nén thế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hệ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thứ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nhất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Phương pháp mã </a:t>
            </a:r>
            <a:r>
              <a:rPr sz="3200" b="1" dirty="0">
                <a:latin typeface="Times New Roman"/>
                <a:cs typeface="Times New Roman"/>
              </a:rPr>
              <a:t>hóa loạt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dài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Phương pháp </a:t>
            </a:r>
            <a:r>
              <a:rPr sz="3200" b="1" dirty="0">
                <a:latin typeface="Times New Roman"/>
                <a:cs typeface="Times New Roman"/>
              </a:rPr>
              <a:t>mã hóa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Huffman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Phương pháp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LZW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Phương pháp </a:t>
            </a:r>
            <a:r>
              <a:rPr sz="3200" b="1" dirty="0">
                <a:latin typeface="Times New Roman"/>
                <a:cs typeface="Times New Roman"/>
              </a:rPr>
              <a:t>mã hóa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khối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Phương pháp </a:t>
            </a:r>
            <a:r>
              <a:rPr sz="3200" b="1" dirty="0">
                <a:latin typeface="Times New Roman"/>
                <a:cs typeface="Times New Roman"/>
              </a:rPr>
              <a:t>thích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nghi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Biến </a:t>
            </a:r>
            <a:r>
              <a:rPr sz="3200" b="1" spc="-5" dirty="0">
                <a:latin typeface="Times New Roman"/>
                <a:cs typeface="Times New Roman"/>
              </a:rPr>
              <a:t>đổi </a:t>
            </a:r>
            <a:r>
              <a:rPr sz="3200" b="1" dirty="0">
                <a:latin typeface="Times New Roman"/>
                <a:cs typeface="Times New Roman"/>
              </a:rPr>
              <a:t>Cosin và chuẩn nén</a:t>
            </a:r>
            <a:r>
              <a:rPr sz="3200" b="1" spc="-11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JPEG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629536" y="868807"/>
            <a:ext cx="1768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Hiệu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quả</a:t>
            </a:r>
            <a:r>
              <a:rPr sz="24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nén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08832" y="1790700"/>
            <a:ext cx="1851660" cy="1874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29171" y="1676400"/>
            <a:ext cx="2011680" cy="2011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1641" y="2462911"/>
            <a:ext cx="9245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Ảnh</a:t>
            </a:r>
            <a:r>
              <a:rPr sz="2000" b="1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gốc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241" y="4806441"/>
            <a:ext cx="21272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Đã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xử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lý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với</a:t>
            </a:r>
            <a:r>
              <a:rPr sz="2000" b="1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Canny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07994" y="1224533"/>
            <a:ext cx="177101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Nén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có bảo</a:t>
            </a:r>
            <a:r>
              <a:rPr sz="2000" b="1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toàn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6419" y="1224533"/>
            <a:ext cx="22091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Nén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không bảo</a:t>
            </a:r>
            <a:r>
              <a:rPr sz="2000" b="1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toàn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740" y="761208"/>
            <a:ext cx="8035290" cy="45129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Các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phương pháp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thế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hệ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thứ</a:t>
            </a:r>
            <a:r>
              <a:rPr sz="32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Phương pháp </a:t>
            </a:r>
            <a:r>
              <a:rPr sz="3200" b="1" dirty="0">
                <a:latin typeface="Times New Roman"/>
                <a:cs typeface="Times New Roman"/>
              </a:rPr>
              <a:t>Kim tự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tháp</a:t>
            </a:r>
            <a:endParaRPr sz="3200">
              <a:latin typeface="Times New Roman"/>
              <a:cs typeface="Times New Roman"/>
            </a:endParaRPr>
          </a:p>
          <a:p>
            <a:pPr marL="584200" marR="1161415" lvl="1" indent="-1143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Phương pháp </a:t>
            </a:r>
            <a:r>
              <a:rPr sz="3200" b="1" dirty="0">
                <a:latin typeface="Times New Roman"/>
                <a:cs typeface="Times New Roman"/>
              </a:rPr>
              <a:t>Kim </a:t>
            </a:r>
            <a:r>
              <a:rPr sz="3200" b="1" spc="-5" dirty="0">
                <a:latin typeface="Times New Roman"/>
                <a:cs typeface="Times New Roman"/>
              </a:rPr>
              <a:t>tự tháp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Laplace  (Laplacian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pyramid)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Phương pháp mã </a:t>
            </a:r>
            <a:r>
              <a:rPr sz="3200" b="1" dirty="0">
                <a:latin typeface="Times New Roman"/>
                <a:cs typeface="Times New Roman"/>
              </a:rPr>
              <a:t>hóa </a:t>
            </a:r>
            <a:r>
              <a:rPr sz="3200" b="1" spc="-5" dirty="0">
                <a:latin typeface="Times New Roman"/>
                <a:cs typeface="Times New Roman"/>
              </a:rPr>
              <a:t>dựa </a:t>
            </a:r>
            <a:r>
              <a:rPr sz="3200" b="1" dirty="0">
                <a:latin typeface="Times New Roman"/>
                <a:cs typeface="Times New Roman"/>
              </a:rPr>
              <a:t>vào </a:t>
            </a:r>
            <a:r>
              <a:rPr sz="3200" b="1" spc="-5" dirty="0">
                <a:latin typeface="Times New Roman"/>
                <a:cs typeface="Times New Roman"/>
              </a:rPr>
              <a:t>biểu diễn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ảnh</a:t>
            </a:r>
            <a:endParaRPr sz="3200">
              <a:latin typeface="Times New Roman"/>
              <a:cs typeface="Times New Roman"/>
            </a:endParaRPr>
          </a:p>
          <a:p>
            <a:pPr marL="584200" marR="440055" lvl="1" indent="-1143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Phương pháp </a:t>
            </a:r>
            <a:r>
              <a:rPr sz="3200" b="1" dirty="0">
                <a:latin typeface="Times New Roman"/>
                <a:cs typeface="Times New Roman"/>
              </a:rPr>
              <a:t>mã </a:t>
            </a:r>
            <a:r>
              <a:rPr sz="3200" b="1" spc="-5" dirty="0">
                <a:latin typeface="Times New Roman"/>
                <a:cs typeface="Times New Roman"/>
              </a:rPr>
              <a:t>hóa </a:t>
            </a:r>
            <a:r>
              <a:rPr sz="3200" b="1" spc="-10" dirty="0">
                <a:latin typeface="Times New Roman"/>
                <a:cs typeface="Times New Roman"/>
              </a:rPr>
              <a:t>dựa </a:t>
            </a:r>
            <a:r>
              <a:rPr sz="3200" b="1" dirty="0">
                <a:latin typeface="Times New Roman"/>
                <a:cs typeface="Times New Roman"/>
              </a:rPr>
              <a:t>vào vùng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gia  tăng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Phương pháp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tách-hợp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740" y="761208"/>
            <a:ext cx="8303259" cy="54883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Phương pháp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kim tự</a:t>
            </a:r>
            <a:r>
              <a:rPr sz="3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tháp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Với </a:t>
            </a:r>
            <a:r>
              <a:rPr sz="3200" b="1" spc="-5" dirty="0">
                <a:latin typeface="Times New Roman"/>
                <a:cs typeface="Times New Roman"/>
              </a:rPr>
              <a:t>phương pháp </a:t>
            </a:r>
            <a:r>
              <a:rPr sz="3200" b="1" dirty="0">
                <a:latin typeface="Times New Roman"/>
                <a:cs typeface="Times New Roman"/>
              </a:rPr>
              <a:t>kim tự tháp </a:t>
            </a:r>
            <a:r>
              <a:rPr sz="3200" b="1" spc="-5" dirty="0">
                <a:latin typeface="Times New Roman"/>
                <a:cs typeface="Times New Roman"/>
              </a:rPr>
              <a:t>ảnh được biến  đổi bằng </a:t>
            </a:r>
            <a:r>
              <a:rPr sz="3200" b="1" dirty="0">
                <a:latin typeface="Times New Roman"/>
                <a:cs typeface="Times New Roman"/>
              </a:rPr>
              <a:t>một </a:t>
            </a:r>
            <a:r>
              <a:rPr sz="3200" b="1" spc="-5" dirty="0">
                <a:latin typeface="Times New Roman"/>
                <a:cs typeface="Times New Roman"/>
              </a:rPr>
              <a:t>phép biến đổi </a:t>
            </a:r>
            <a:r>
              <a:rPr sz="3200" b="1" dirty="0">
                <a:latin typeface="Times New Roman"/>
                <a:cs typeface="Times New Roman"/>
              </a:rPr>
              <a:t>(lọc low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pass)</a:t>
            </a:r>
            <a:endParaRPr sz="3200">
              <a:latin typeface="Times New Roman"/>
              <a:cs typeface="Times New Roman"/>
            </a:endParaRPr>
          </a:p>
          <a:p>
            <a:pPr marL="355600" marR="635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Sau </a:t>
            </a:r>
            <a:r>
              <a:rPr sz="3200" b="1" spc="-10" dirty="0">
                <a:latin typeface="Times New Roman"/>
                <a:cs typeface="Times New Roman"/>
              </a:rPr>
              <a:t>đó </a:t>
            </a:r>
            <a:r>
              <a:rPr sz="3200" b="1" spc="-5" dirty="0">
                <a:latin typeface="Times New Roman"/>
                <a:cs typeface="Times New Roman"/>
              </a:rPr>
              <a:t>lấy </a:t>
            </a:r>
            <a:r>
              <a:rPr sz="3200" b="1" dirty="0">
                <a:latin typeface="Times New Roman"/>
                <a:cs typeface="Times New Roman"/>
              </a:rPr>
              <a:t>ảnh gốc trừ </a:t>
            </a:r>
            <a:r>
              <a:rPr sz="3200" b="1" spc="-5" dirty="0">
                <a:latin typeface="Times New Roman"/>
                <a:cs typeface="Times New Roman"/>
              </a:rPr>
              <a:t>đi </a:t>
            </a:r>
            <a:r>
              <a:rPr sz="3200" b="1" dirty="0">
                <a:latin typeface="Times New Roman"/>
                <a:cs typeface="Times New Roman"/>
              </a:rPr>
              <a:t>ảnh </a:t>
            </a:r>
            <a:r>
              <a:rPr sz="3200" b="1" spc="-10" dirty="0">
                <a:latin typeface="Times New Roman"/>
                <a:cs typeface="Times New Roman"/>
              </a:rPr>
              <a:t>đã </a:t>
            </a:r>
            <a:r>
              <a:rPr sz="3200" b="1" spc="-5" dirty="0">
                <a:latin typeface="Times New Roman"/>
                <a:cs typeface="Times New Roman"/>
              </a:rPr>
              <a:t>lọc low pass  được </a:t>
            </a:r>
            <a:r>
              <a:rPr sz="3200" b="1" dirty="0">
                <a:latin typeface="Times New Roman"/>
                <a:cs typeface="Times New Roman"/>
              </a:rPr>
              <a:t>ảnh lọc high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pass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Ảnh </a:t>
            </a:r>
            <a:r>
              <a:rPr sz="3200" b="1" dirty="0">
                <a:latin typeface="Times New Roman"/>
                <a:cs typeface="Times New Roman"/>
              </a:rPr>
              <a:t>lọc low pass </a:t>
            </a:r>
            <a:r>
              <a:rPr sz="3200" b="1" spc="-5" dirty="0">
                <a:latin typeface="Times New Roman"/>
                <a:cs typeface="Times New Roman"/>
              </a:rPr>
              <a:t>được </a:t>
            </a:r>
            <a:r>
              <a:rPr sz="3200" b="1" dirty="0">
                <a:latin typeface="Times New Roman"/>
                <a:cs typeface="Times New Roman"/>
              </a:rPr>
              <a:t>thu </a:t>
            </a:r>
            <a:r>
              <a:rPr sz="3200" b="1" spc="-5" dirty="0">
                <a:latin typeface="Times New Roman"/>
                <a:cs typeface="Times New Roman"/>
              </a:rPr>
              <a:t>nhỏ </a:t>
            </a:r>
            <a:r>
              <a:rPr sz="3200" b="1" dirty="0">
                <a:latin typeface="Times New Roman"/>
                <a:cs typeface="Times New Roman"/>
              </a:rPr>
              <a:t>thành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1/4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Việc này được </a:t>
            </a:r>
            <a:r>
              <a:rPr sz="3200" b="1" dirty="0">
                <a:latin typeface="Times New Roman"/>
                <a:cs typeface="Times New Roman"/>
              </a:rPr>
              <a:t>lặp </a:t>
            </a:r>
            <a:r>
              <a:rPr sz="3200" b="1" spc="-5" dirty="0">
                <a:latin typeface="Times New Roman"/>
                <a:cs typeface="Times New Roman"/>
              </a:rPr>
              <a:t>đi </a:t>
            </a:r>
            <a:r>
              <a:rPr sz="3200" b="1" dirty="0">
                <a:latin typeface="Times New Roman"/>
                <a:cs typeface="Times New Roman"/>
              </a:rPr>
              <a:t>lặp lại một </a:t>
            </a:r>
            <a:r>
              <a:rPr sz="3200" b="1" spc="-10" dirty="0">
                <a:latin typeface="Times New Roman"/>
                <a:cs typeface="Times New Roman"/>
              </a:rPr>
              <a:t>số </a:t>
            </a:r>
            <a:r>
              <a:rPr sz="3200" b="1" spc="-5" dirty="0">
                <a:latin typeface="Times New Roman"/>
                <a:cs typeface="Times New Roman"/>
              </a:rPr>
              <a:t>lần </a:t>
            </a:r>
            <a:r>
              <a:rPr sz="3200" b="1" spc="-10" dirty="0">
                <a:latin typeface="Times New Roman"/>
                <a:cs typeface="Times New Roman"/>
              </a:rPr>
              <a:t>nhất  </a:t>
            </a:r>
            <a:r>
              <a:rPr sz="3200" b="1" spc="-5" dirty="0">
                <a:latin typeface="Times New Roman"/>
                <a:cs typeface="Times New Roman"/>
              </a:rPr>
              <a:t>định</a:t>
            </a:r>
            <a:endParaRPr sz="3200">
              <a:latin typeface="Times New Roman"/>
              <a:cs typeface="Times New Roman"/>
            </a:endParaRPr>
          </a:p>
          <a:p>
            <a:pPr marL="355600" marR="5715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Cuối cùng </a:t>
            </a:r>
            <a:r>
              <a:rPr sz="3200" b="1" dirty="0">
                <a:latin typeface="Times New Roman"/>
                <a:cs typeface="Times New Roman"/>
              </a:rPr>
              <a:t>ảnh </a:t>
            </a:r>
            <a:r>
              <a:rPr sz="3200" b="1" spc="-5" dirty="0">
                <a:latin typeface="Times New Roman"/>
                <a:cs typeface="Times New Roman"/>
              </a:rPr>
              <a:t>lọc low pass nhỏ nhất và </a:t>
            </a:r>
            <a:r>
              <a:rPr sz="3200" b="1" spc="5" dirty="0">
                <a:latin typeface="Times New Roman"/>
                <a:cs typeface="Times New Roman"/>
              </a:rPr>
              <a:t>các  </a:t>
            </a:r>
            <a:r>
              <a:rPr sz="3200" b="1" dirty="0">
                <a:latin typeface="Times New Roman"/>
                <a:cs typeface="Times New Roman"/>
              </a:rPr>
              <a:t>ảnh lọc high pass cao hơn sẽ </a:t>
            </a:r>
            <a:r>
              <a:rPr sz="3200" b="1" spc="-5" dirty="0">
                <a:latin typeface="Times New Roman"/>
                <a:cs typeface="Times New Roman"/>
              </a:rPr>
              <a:t>được </a:t>
            </a:r>
            <a:r>
              <a:rPr sz="3200" b="1" dirty="0">
                <a:latin typeface="Times New Roman"/>
                <a:cs typeface="Times New Roman"/>
              </a:rPr>
              <a:t>giữ</a:t>
            </a:r>
            <a:r>
              <a:rPr sz="3200" b="1" spc="-10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lại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740" y="933957"/>
            <a:ext cx="8303895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3535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Phương </a:t>
            </a:r>
            <a:r>
              <a:rPr sz="3200" b="1" dirty="0">
                <a:latin typeface="Times New Roman"/>
                <a:cs typeface="Times New Roman"/>
              </a:rPr>
              <a:t>pháp </a:t>
            </a:r>
            <a:r>
              <a:rPr sz="3200" b="1" spc="-5" dirty="0">
                <a:latin typeface="Times New Roman"/>
                <a:cs typeface="Times New Roman"/>
              </a:rPr>
              <a:t>kim </a:t>
            </a:r>
            <a:r>
              <a:rPr sz="3200" b="1" dirty="0">
                <a:latin typeface="Times New Roman"/>
                <a:cs typeface="Times New Roman"/>
              </a:rPr>
              <a:t>tự </a:t>
            </a:r>
            <a:r>
              <a:rPr sz="3200" b="1" spc="-5" dirty="0">
                <a:latin typeface="Times New Roman"/>
                <a:cs typeface="Times New Roman"/>
              </a:rPr>
              <a:t>tháp </a:t>
            </a:r>
            <a:r>
              <a:rPr sz="3200" b="1" spc="-10" dirty="0">
                <a:latin typeface="Times New Roman"/>
                <a:cs typeface="Times New Roman"/>
              </a:rPr>
              <a:t>là </a:t>
            </a:r>
            <a:r>
              <a:rPr sz="3200" b="1" dirty="0">
                <a:latin typeface="Times New Roman"/>
                <a:cs typeface="Times New Roman"/>
              </a:rPr>
              <a:t>một cách </a:t>
            </a:r>
            <a:r>
              <a:rPr sz="3200" b="1" spc="-10" dirty="0">
                <a:latin typeface="Times New Roman"/>
                <a:cs typeface="Times New Roman"/>
              </a:rPr>
              <a:t>để  </a:t>
            </a:r>
            <a:r>
              <a:rPr sz="3200" b="1" spc="-5" dirty="0">
                <a:latin typeface="Times New Roman"/>
                <a:cs typeface="Times New Roman"/>
              </a:rPr>
              <a:t>biến đổi </a:t>
            </a:r>
            <a:r>
              <a:rPr sz="3200" b="1" dirty="0">
                <a:latin typeface="Times New Roman"/>
                <a:cs typeface="Times New Roman"/>
              </a:rPr>
              <a:t>ảnh từ miền này </a:t>
            </a:r>
            <a:r>
              <a:rPr sz="3200" b="1" spc="-5" dirty="0">
                <a:latin typeface="Times New Roman"/>
                <a:cs typeface="Times New Roman"/>
              </a:rPr>
              <a:t>sang miền kia  </a:t>
            </a:r>
            <a:r>
              <a:rPr sz="3200" b="1" dirty="0">
                <a:latin typeface="Times New Roman"/>
                <a:cs typeface="Times New Roman"/>
              </a:rPr>
              <a:t>(giống </a:t>
            </a:r>
            <a:r>
              <a:rPr sz="3200" b="1" spc="-5" dirty="0">
                <a:latin typeface="Times New Roman"/>
                <a:cs typeface="Times New Roman"/>
              </a:rPr>
              <a:t>biến đổi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DCT)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Biến </a:t>
            </a:r>
            <a:r>
              <a:rPr sz="3200" b="1" spc="-5" dirty="0">
                <a:latin typeface="Times New Roman"/>
                <a:cs typeface="Times New Roman"/>
              </a:rPr>
              <a:t>đổi </a:t>
            </a:r>
            <a:r>
              <a:rPr sz="3200" b="1" dirty="0">
                <a:latin typeface="Times New Roman"/>
                <a:cs typeface="Times New Roman"/>
              </a:rPr>
              <a:t>một </a:t>
            </a:r>
            <a:r>
              <a:rPr sz="3200" b="1" spc="-10" dirty="0">
                <a:latin typeface="Times New Roman"/>
                <a:cs typeface="Times New Roman"/>
              </a:rPr>
              <a:t>bức </a:t>
            </a:r>
            <a:r>
              <a:rPr sz="3200" b="1" dirty="0">
                <a:latin typeface="Times New Roman"/>
                <a:cs typeface="Times New Roman"/>
              </a:rPr>
              <a:t>ảnh </a:t>
            </a:r>
            <a:r>
              <a:rPr sz="3200" b="1" spc="-5" dirty="0">
                <a:latin typeface="Times New Roman"/>
                <a:cs typeface="Times New Roman"/>
              </a:rPr>
              <a:t>gốc thành </a:t>
            </a:r>
            <a:r>
              <a:rPr sz="3200" b="1" dirty="0">
                <a:latin typeface="Times New Roman"/>
                <a:cs typeface="Times New Roman"/>
              </a:rPr>
              <a:t>một loạt các  </a:t>
            </a:r>
            <a:r>
              <a:rPr sz="3200" b="1" spc="-5" dirty="0">
                <a:latin typeface="Times New Roman"/>
                <a:cs typeface="Times New Roman"/>
              </a:rPr>
              <a:t>bức </a:t>
            </a:r>
            <a:r>
              <a:rPr sz="3200" b="1" dirty="0">
                <a:latin typeface="Times New Roman"/>
                <a:cs typeface="Times New Roman"/>
              </a:rPr>
              <a:t>ảnh kích </a:t>
            </a:r>
            <a:r>
              <a:rPr sz="3200" b="1" spc="-5" dirty="0">
                <a:latin typeface="Times New Roman"/>
                <a:cs typeface="Times New Roman"/>
              </a:rPr>
              <a:t>thước nhỏ </a:t>
            </a:r>
            <a:r>
              <a:rPr sz="3200" b="1" dirty="0">
                <a:latin typeface="Times New Roman"/>
                <a:cs typeface="Times New Roman"/>
              </a:rPr>
              <a:t>dần </a:t>
            </a:r>
            <a:r>
              <a:rPr sz="3200" b="1" spc="-5" dirty="0">
                <a:latin typeface="Times New Roman"/>
                <a:cs typeface="Times New Roman"/>
              </a:rPr>
              <a:t>(nếu </a:t>
            </a:r>
            <a:r>
              <a:rPr sz="3200" b="1" dirty="0">
                <a:latin typeface="Times New Roman"/>
                <a:cs typeface="Times New Roman"/>
              </a:rPr>
              <a:t>xếp chồng  lên </a:t>
            </a:r>
            <a:r>
              <a:rPr sz="3200" b="1" spc="-5" dirty="0">
                <a:latin typeface="Times New Roman"/>
                <a:cs typeface="Times New Roman"/>
              </a:rPr>
              <a:t>nhau </a:t>
            </a:r>
            <a:r>
              <a:rPr sz="3200" b="1" dirty="0">
                <a:latin typeface="Times New Roman"/>
                <a:cs typeface="Times New Roman"/>
              </a:rPr>
              <a:t>ta sẽ có </a:t>
            </a:r>
            <a:r>
              <a:rPr sz="3200" b="1" spc="-5" dirty="0">
                <a:latin typeface="Times New Roman"/>
                <a:cs typeface="Times New Roman"/>
              </a:rPr>
              <a:t>hình </a:t>
            </a:r>
            <a:r>
              <a:rPr sz="3200" b="1" dirty="0">
                <a:latin typeface="Times New Roman"/>
                <a:cs typeface="Times New Roman"/>
              </a:rPr>
              <a:t>kim tự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tháp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740" y="761208"/>
            <a:ext cx="8302625" cy="43173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Nén ảnh với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phương pháp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kim tự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tháp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Khi cần tạo </a:t>
            </a:r>
            <a:r>
              <a:rPr sz="3200" b="1" spc="-5" dirty="0">
                <a:latin typeface="Times New Roman"/>
                <a:cs typeface="Times New Roman"/>
              </a:rPr>
              <a:t>lại bức </a:t>
            </a:r>
            <a:r>
              <a:rPr sz="3200" b="1" dirty="0">
                <a:latin typeface="Times New Roman"/>
                <a:cs typeface="Times New Roman"/>
              </a:rPr>
              <a:t>ảnh gốc, </a:t>
            </a:r>
            <a:r>
              <a:rPr sz="3200" b="1" spc="-5" dirty="0">
                <a:latin typeface="Times New Roman"/>
                <a:cs typeface="Times New Roman"/>
              </a:rPr>
              <a:t>ta chỉ </a:t>
            </a:r>
            <a:r>
              <a:rPr sz="3200" b="1" dirty="0">
                <a:latin typeface="Times New Roman"/>
                <a:cs typeface="Times New Roman"/>
              </a:rPr>
              <a:t>việc </a:t>
            </a:r>
            <a:r>
              <a:rPr sz="3200" b="1" spc="-5" dirty="0">
                <a:latin typeface="Times New Roman"/>
                <a:cs typeface="Times New Roman"/>
              </a:rPr>
              <a:t>thực  hiện </a:t>
            </a:r>
            <a:r>
              <a:rPr sz="3200" b="1" spc="5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bước </a:t>
            </a:r>
            <a:r>
              <a:rPr sz="3200" b="1" dirty="0">
                <a:latin typeface="Times New Roman"/>
                <a:cs typeface="Times New Roman"/>
              </a:rPr>
              <a:t>theo chiều </a:t>
            </a:r>
            <a:r>
              <a:rPr sz="3200" b="1" spc="-5" dirty="0">
                <a:latin typeface="Times New Roman"/>
                <a:cs typeface="Times New Roman"/>
              </a:rPr>
              <a:t>ngược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lại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Với </a:t>
            </a:r>
            <a:r>
              <a:rPr sz="3200" b="1" dirty="0">
                <a:latin typeface="Times New Roman"/>
                <a:cs typeface="Times New Roman"/>
              </a:rPr>
              <a:t>cách mã </a:t>
            </a:r>
            <a:r>
              <a:rPr sz="3200" b="1" spc="-5" dirty="0">
                <a:latin typeface="Times New Roman"/>
                <a:cs typeface="Times New Roman"/>
              </a:rPr>
              <a:t>hóa này </a:t>
            </a:r>
            <a:r>
              <a:rPr sz="3200" b="1" spc="-10" dirty="0">
                <a:latin typeface="Times New Roman"/>
                <a:cs typeface="Times New Roman"/>
              </a:rPr>
              <a:t>khi </a:t>
            </a:r>
            <a:r>
              <a:rPr sz="3200" b="1" spc="-5" dirty="0">
                <a:latin typeface="Times New Roman"/>
                <a:cs typeface="Times New Roman"/>
              </a:rPr>
              <a:t>tái tạo </a:t>
            </a:r>
            <a:r>
              <a:rPr sz="3200" b="1" spc="-10" dirty="0">
                <a:latin typeface="Times New Roman"/>
                <a:cs typeface="Times New Roman"/>
              </a:rPr>
              <a:t>lại </a:t>
            </a:r>
            <a:r>
              <a:rPr sz="3200" b="1" spc="-5" dirty="0">
                <a:latin typeface="Times New Roman"/>
                <a:cs typeface="Times New Roman"/>
              </a:rPr>
              <a:t>ảnh </a:t>
            </a:r>
            <a:r>
              <a:rPr sz="3200" b="1" dirty="0">
                <a:latin typeface="Times New Roman"/>
                <a:cs typeface="Times New Roman"/>
              </a:rPr>
              <a:t>các  </a:t>
            </a:r>
            <a:r>
              <a:rPr sz="3200" b="1" spc="-5" dirty="0">
                <a:latin typeface="Times New Roman"/>
                <a:cs typeface="Times New Roman"/>
              </a:rPr>
              <a:t>bức </a:t>
            </a:r>
            <a:r>
              <a:rPr sz="3200" b="1" dirty="0">
                <a:latin typeface="Times New Roman"/>
                <a:cs typeface="Times New Roman"/>
              </a:rPr>
              <a:t>ảnh high </a:t>
            </a:r>
            <a:r>
              <a:rPr sz="3200" b="1" spc="-5" dirty="0">
                <a:latin typeface="Times New Roman"/>
                <a:cs typeface="Times New Roman"/>
              </a:rPr>
              <a:t>pass </a:t>
            </a:r>
            <a:r>
              <a:rPr sz="3200" b="1" dirty="0">
                <a:latin typeface="Times New Roman"/>
                <a:cs typeface="Times New Roman"/>
              </a:rPr>
              <a:t>sẽ </a:t>
            </a:r>
            <a:r>
              <a:rPr sz="3200" b="1" spc="-5" dirty="0">
                <a:latin typeface="Times New Roman"/>
                <a:cs typeface="Times New Roman"/>
              </a:rPr>
              <a:t>giúp </a:t>
            </a:r>
            <a:r>
              <a:rPr sz="3200" b="1" dirty="0">
                <a:latin typeface="Times New Roman"/>
                <a:cs typeface="Times New Roman"/>
              </a:rPr>
              <a:t>giữ lại chi </a:t>
            </a:r>
            <a:r>
              <a:rPr sz="3200" b="1" spc="-5" dirty="0">
                <a:latin typeface="Times New Roman"/>
                <a:cs typeface="Times New Roman"/>
              </a:rPr>
              <a:t>tiết </a:t>
            </a:r>
            <a:r>
              <a:rPr sz="3200" b="1" dirty="0">
                <a:latin typeface="Times New Roman"/>
                <a:cs typeface="Times New Roman"/>
              </a:rPr>
              <a:t>của  </a:t>
            </a:r>
            <a:r>
              <a:rPr sz="3200" b="1" spc="-5" dirty="0">
                <a:latin typeface="Times New Roman"/>
                <a:cs typeface="Times New Roman"/>
              </a:rPr>
              <a:t>bức </a:t>
            </a:r>
            <a:r>
              <a:rPr sz="3200" b="1" dirty="0">
                <a:latin typeface="Times New Roman"/>
                <a:cs typeface="Times New Roman"/>
              </a:rPr>
              <a:t>ảnh</a:t>
            </a:r>
            <a:endParaRPr sz="32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Trong </a:t>
            </a:r>
            <a:r>
              <a:rPr sz="3200" b="1" spc="-10" dirty="0">
                <a:latin typeface="Times New Roman"/>
                <a:cs typeface="Times New Roman"/>
              </a:rPr>
              <a:t>khi </a:t>
            </a:r>
            <a:r>
              <a:rPr sz="3200" b="1" spc="-5" dirty="0">
                <a:latin typeface="Times New Roman"/>
                <a:cs typeface="Times New Roman"/>
              </a:rPr>
              <a:t>đó </a:t>
            </a:r>
            <a:r>
              <a:rPr sz="3200" b="1" spc="-10" dirty="0">
                <a:latin typeface="Times New Roman"/>
                <a:cs typeface="Times New Roman"/>
              </a:rPr>
              <a:t>bức </a:t>
            </a:r>
            <a:r>
              <a:rPr sz="3200" b="1" dirty="0">
                <a:latin typeface="Times New Roman"/>
                <a:cs typeface="Times New Roman"/>
              </a:rPr>
              <a:t>ảnh low </a:t>
            </a:r>
            <a:r>
              <a:rPr sz="3200" b="1" spc="-5" dirty="0">
                <a:latin typeface="Times New Roman"/>
                <a:cs typeface="Times New Roman"/>
              </a:rPr>
              <a:t>pass </a:t>
            </a:r>
            <a:r>
              <a:rPr sz="3200" b="1" dirty="0">
                <a:latin typeface="Times New Roman"/>
                <a:cs typeface="Times New Roman"/>
              </a:rPr>
              <a:t>có </a:t>
            </a:r>
            <a:r>
              <a:rPr sz="3200" b="1" spc="-5" dirty="0">
                <a:latin typeface="Times New Roman"/>
                <a:cs typeface="Times New Roman"/>
              </a:rPr>
              <a:t>trách  nhiệm </a:t>
            </a:r>
            <a:r>
              <a:rPr sz="3200" b="1" dirty="0">
                <a:latin typeface="Times New Roman"/>
                <a:cs typeface="Times New Roman"/>
              </a:rPr>
              <a:t>cung cấp hình thái </a:t>
            </a:r>
            <a:r>
              <a:rPr sz="3200" b="1" spc="-5" dirty="0">
                <a:latin typeface="Times New Roman"/>
                <a:cs typeface="Times New Roman"/>
              </a:rPr>
              <a:t>chung </a:t>
            </a:r>
            <a:r>
              <a:rPr sz="3200" b="1" dirty="0">
                <a:latin typeface="Times New Roman"/>
                <a:cs typeface="Times New Roman"/>
              </a:rPr>
              <a:t>của </a:t>
            </a:r>
            <a:r>
              <a:rPr sz="3200" b="1" spc="-5" dirty="0">
                <a:latin typeface="Times New Roman"/>
                <a:cs typeface="Times New Roman"/>
              </a:rPr>
              <a:t>bức</a:t>
            </a:r>
            <a:r>
              <a:rPr sz="3200" b="1" spc="-10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ảnh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4939" y="705357"/>
            <a:ext cx="8836660" cy="5684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Mặc </a:t>
            </a:r>
            <a:r>
              <a:rPr sz="3200" b="1" spc="-5" dirty="0">
                <a:latin typeface="Times New Roman"/>
                <a:cs typeface="Times New Roman"/>
              </a:rPr>
              <a:t>dù nếu </a:t>
            </a:r>
            <a:r>
              <a:rPr sz="3200" b="1" dirty="0">
                <a:latin typeface="Times New Roman"/>
                <a:cs typeface="Times New Roman"/>
              </a:rPr>
              <a:t>chỉ </a:t>
            </a:r>
            <a:r>
              <a:rPr sz="3200" b="1" spc="-5" dirty="0">
                <a:latin typeface="Times New Roman"/>
                <a:cs typeface="Times New Roman"/>
              </a:rPr>
              <a:t>biến đổi, </a:t>
            </a:r>
            <a:r>
              <a:rPr sz="3200" b="1" dirty="0">
                <a:latin typeface="Times New Roman"/>
                <a:cs typeface="Times New Roman"/>
              </a:rPr>
              <a:t>kích </a:t>
            </a:r>
            <a:r>
              <a:rPr sz="3200" b="1" spc="-5" dirty="0">
                <a:latin typeface="Times New Roman"/>
                <a:cs typeface="Times New Roman"/>
              </a:rPr>
              <a:t>thước của </a:t>
            </a:r>
            <a:r>
              <a:rPr sz="3200" b="1" dirty="0">
                <a:latin typeface="Times New Roman"/>
                <a:cs typeface="Times New Roman"/>
              </a:rPr>
              <a:t>kim </a:t>
            </a:r>
            <a:r>
              <a:rPr sz="3200" b="1" spc="-15" dirty="0">
                <a:latin typeface="Times New Roman"/>
                <a:cs typeface="Times New Roman"/>
              </a:rPr>
              <a:t>tự </a:t>
            </a:r>
            <a:r>
              <a:rPr sz="3200" b="1" spc="7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tháp sẽ lớn </a:t>
            </a:r>
            <a:r>
              <a:rPr sz="3200" b="1" spc="-5" dirty="0">
                <a:latin typeface="Times New Roman"/>
                <a:cs typeface="Times New Roman"/>
              </a:rPr>
              <a:t>hơn </a:t>
            </a:r>
            <a:r>
              <a:rPr sz="3200" b="1" dirty="0">
                <a:latin typeface="Times New Roman"/>
                <a:cs typeface="Times New Roman"/>
              </a:rPr>
              <a:t>ảnh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gốc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Tuy </a:t>
            </a:r>
            <a:r>
              <a:rPr sz="3200" b="1" spc="-10" dirty="0">
                <a:latin typeface="Times New Roman"/>
                <a:cs typeface="Times New Roman"/>
              </a:rPr>
              <a:t>nhiên do đã </a:t>
            </a:r>
            <a:r>
              <a:rPr sz="3200" b="1" spc="-5" dirty="0">
                <a:latin typeface="Times New Roman"/>
                <a:cs typeface="Times New Roman"/>
              </a:rPr>
              <a:t>phân </a:t>
            </a:r>
            <a:r>
              <a:rPr sz="3200" b="1" spc="5" dirty="0">
                <a:latin typeface="Times New Roman"/>
                <a:cs typeface="Times New Roman"/>
              </a:rPr>
              <a:t>cấp </a:t>
            </a:r>
            <a:r>
              <a:rPr sz="3200" b="1" spc="-5" dirty="0">
                <a:latin typeface="Times New Roman"/>
                <a:cs typeface="Times New Roman"/>
              </a:rPr>
              <a:t>được </a:t>
            </a:r>
            <a:r>
              <a:rPr sz="3200" b="1" spc="-10" dirty="0">
                <a:latin typeface="Times New Roman"/>
                <a:cs typeface="Times New Roman"/>
              </a:rPr>
              <a:t>thông </a:t>
            </a:r>
            <a:r>
              <a:rPr sz="3200" b="1" dirty="0">
                <a:latin typeface="Times New Roman"/>
                <a:cs typeface="Times New Roman"/>
              </a:rPr>
              <a:t>tin </a:t>
            </a:r>
            <a:r>
              <a:rPr sz="3200" b="1" spc="-5" dirty="0">
                <a:latin typeface="Times New Roman"/>
                <a:cs typeface="Times New Roman"/>
              </a:rPr>
              <a:t>theo  </a:t>
            </a:r>
            <a:r>
              <a:rPr sz="3200" b="1" spc="5" dirty="0">
                <a:latin typeface="Times New Roman"/>
                <a:cs typeface="Times New Roman"/>
              </a:rPr>
              <a:t>các cấp </a:t>
            </a:r>
            <a:r>
              <a:rPr sz="3200" b="1" spc="-5" dirty="0">
                <a:latin typeface="Times New Roman"/>
                <a:cs typeface="Times New Roman"/>
              </a:rPr>
              <a:t>lượng </a:t>
            </a:r>
            <a:r>
              <a:rPr sz="3200" b="1" dirty="0">
                <a:latin typeface="Times New Roman"/>
                <a:cs typeface="Times New Roman"/>
              </a:rPr>
              <a:t>tử hóa </a:t>
            </a:r>
            <a:r>
              <a:rPr sz="3200" b="1" spc="-5" dirty="0">
                <a:latin typeface="Times New Roman"/>
                <a:cs typeface="Times New Roman"/>
              </a:rPr>
              <a:t>và </a:t>
            </a:r>
            <a:r>
              <a:rPr sz="3200" b="1" dirty="0">
                <a:latin typeface="Times New Roman"/>
                <a:cs typeface="Times New Roman"/>
              </a:rPr>
              <a:t>mã </a:t>
            </a:r>
            <a:r>
              <a:rPr sz="3200" b="1" spc="-5" dirty="0">
                <a:latin typeface="Times New Roman"/>
                <a:cs typeface="Times New Roman"/>
              </a:rPr>
              <a:t>hóa </a:t>
            </a:r>
            <a:r>
              <a:rPr sz="3200" b="1" dirty="0">
                <a:latin typeface="Times New Roman"/>
                <a:cs typeface="Times New Roman"/>
              </a:rPr>
              <a:t>có </a:t>
            </a:r>
            <a:r>
              <a:rPr sz="3200" b="1" spc="-5" dirty="0">
                <a:latin typeface="Times New Roman"/>
                <a:cs typeface="Times New Roman"/>
              </a:rPr>
              <a:t>thể giúp </a:t>
            </a:r>
            <a:r>
              <a:rPr sz="3200" b="1" dirty="0">
                <a:latin typeface="Times New Roman"/>
                <a:cs typeface="Times New Roman"/>
              </a:rPr>
              <a:t>giảm  lượng </a:t>
            </a:r>
            <a:r>
              <a:rPr sz="3200" b="1" spc="-5" dirty="0">
                <a:latin typeface="Times New Roman"/>
                <a:cs typeface="Times New Roman"/>
              </a:rPr>
              <a:t>dữ </a:t>
            </a:r>
            <a:r>
              <a:rPr sz="3200" b="1" dirty="0">
                <a:latin typeface="Times New Roman"/>
                <a:cs typeface="Times New Roman"/>
              </a:rPr>
              <a:t>liệu </a:t>
            </a:r>
            <a:r>
              <a:rPr sz="3200" b="1" spc="5" dirty="0">
                <a:latin typeface="Times New Roman"/>
                <a:cs typeface="Times New Roman"/>
              </a:rPr>
              <a:t>cần </a:t>
            </a:r>
            <a:r>
              <a:rPr sz="3200" b="1" spc="-5" dirty="0">
                <a:latin typeface="Times New Roman"/>
                <a:cs typeface="Times New Roman"/>
              </a:rPr>
              <a:t>để </a:t>
            </a:r>
            <a:r>
              <a:rPr sz="3200" b="1" dirty="0">
                <a:latin typeface="Times New Roman"/>
                <a:cs typeface="Times New Roman"/>
              </a:rPr>
              <a:t>lưu trữ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ảnh</a:t>
            </a:r>
            <a:endParaRPr sz="3200">
              <a:latin typeface="Times New Roman"/>
              <a:cs typeface="Times New Roman"/>
            </a:endParaRPr>
          </a:p>
          <a:p>
            <a:pPr marL="584200" marR="217804" lvl="1" indent="-1143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dirty="0">
                <a:latin typeface="Times New Roman"/>
                <a:cs typeface="Times New Roman"/>
              </a:rPr>
              <a:t>Lưu </a:t>
            </a:r>
            <a:r>
              <a:rPr sz="3200" b="1" spc="-5" dirty="0">
                <a:latin typeface="Times New Roman"/>
                <a:cs typeface="Times New Roman"/>
              </a:rPr>
              <a:t>trữ </a:t>
            </a:r>
            <a:r>
              <a:rPr sz="3200" b="1" spc="5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high pass </a:t>
            </a:r>
            <a:r>
              <a:rPr sz="3200" b="1" dirty="0">
                <a:latin typeface="Times New Roman"/>
                <a:cs typeface="Times New Roman"/>
              </a:rPr>
              <a:t>có </a:t>
            </a:r>
            <a:r>
              <a:rPr sz="3200" b="1" spc="-5" dirty="0">
                <a:latin typeface="Times New Roman"/>
                <a:cs typeface="Times New Roman"/>
              </a:rPr>
              <a:t>kích thước lớn </a:t>
            </a:r>
            <a:r>
              <a:rPr sz="3200" b="1" dirty="0">
                <a:latin typeface="Times New Roman"/>
                <a:cs typeface="Times New Roman"/>
              </a:rPr>
              <a:t>với  sai </a:t>
            </a:r>
            <a:r>
              <a:rPr sz="3200" b="1" spc="-5" dirty="0">
                <a:latin typeface="Times New Roman"/>
                <a:cs typeface="Times New Roman"/>
              </a:rPr>
              <a:t>số nhiều hơn (mắt người phân biệt kém </a:t>
            </a:r>
            <a:r>
              <a:rPr sz="3200" b="1" dirty="0">
                <a:latin typeface="Times New Roman"/>
                <a:cs typeface="Times New Roman"/>
              </a:rPr>
              <a:t>chi  tiết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nhỏ)</a:t>
            </a:r>
            <a:endParaRPr sz="3200">
              <a:latin typeface="Times New Roman"/>
              <a:cs typeface="Times New Roman"/>
            </a:endParaRPr>
          </a:p>
          <a:p>
            <a:pPr marL="584200" marR="344805" lvl="1" indent="-1143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dirty="0">
                <a:latin typeface="Times New Roman"/>
                <a:cs typeface="Times New Roman"/>
              </a:rPr>
              <a:t>Lưu </a:t>
            </a:r>
            <a:r>
              <a:rPr sz="3200" b="1" spc="-5" dirty="0">
                <a:latin typeface="Times New Roman"/>
                <a:cs typeface="Times New Roman"/>
              </a:rPr>
              <a:t>trữ </a:t>
            </a:r>
            <a:r>
              <a:rPr sz="3200" b="1" spc="5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high pass </a:t>
            </a:r>
            <a:r>
              <a:rPr sz="3200" b="1" dirty="0">
                <a:latin typeface="Times New Roman"/>
                <a:cs typeface="Times New Roman"/>
              </a:rPr>
              <a:t>có </a:t>
            </a:r>
            <a:r>
              <a:rPr sz="3200" b="1" spc="-5" dirty="0">
                <a:latin typeface="Times New Roman"/>
                <a:cs typeface="Times New Roman"/>
              </a:rPr>
              <a:t>kích thước </a:t>
            </a:r>
            <a:r>
              <a:rPr sz="3200" b="1" spc="-10" dirty="0">
                <a:latin typeface="Times New Roman"/>
                <a:cs typeface="Times New Roman"/>
              </a:rPr>
              <a:t>nhỏvới  </a:t>
            </a:r>
            <a:r>
              <a:rPr sz="3200" b="1" dirty="0">
                <a:latin typeface="Times New Roman"/>
                <a:cs typeface="Times New Roman"/>
              </a:rPr>
              <a:t>sai </a:t>
            </a:r>
            <a:r>
              <a:rPr sz="3200" b="1" spc="-5" dirty="0">
                <a:latin typeface="Times New Roman"/>
                <a:cs typeface="Times New Roman"/>
              </a:rPr>
              <a:t>số </a:t>
            </a:r>
            <a:r>
              <a:rPr sz="3200" b="1" dirty="0">
                <a:latin typeface="Times New Roman"/>
                <a:cs typeface="Times New Roman"/>
              </a:rPr>
              <a:t>ít </a:t>
            </a:r>
            <a:r>
              <a:rPr sz="3200" b="1" spc="-5" dirty="0">
                <a:latin typeface="Times New Roman"/>
                <a:cs typeface="Times New Roman"/>
              </a:rPr>
              <a:t>hơn hơn </a:t>
            </a:r>
            <a:r>
              <a:rPr sz="3200" b="1" dirty="0">
                <a:latin typeface="Times New Roman"/>
                <a:cs typeface="Times New Roman"/>
              </a:rPr>
              <a:t>(mắt </a:t>
            </a:r>
            <a:r>
              <a:rPr sz="3200" b="1" spc="-5" dirty="0">
                <a:latin typeface="Times New Roman"/>
                <a:cs typeface="Times New Roman"/>
              </a:rPr>
              <a:t>người phân biệt </a:t>
            </a:r>
            <a:r>
              <a:rPr sz="3200" b="1" dirty="0">
                <a:latin typeface="Times New Roman"/>
                <a:cs typeface="Times New Roman"/>
              </a:rPr>
              <a:t>chi </a:t>
            </a:r>
            <a:r>
              <a:rPr sz="3200" b="1" spc="-5" dirty="0">
                <a:latin typeface="Times New Roman"/>
                <a:cs typeface="Times New Roman"/>
              </a:rPr>
              <a:t>tiết  </a:t>
            </a:r>
            <a:r>
              <a:rPr sz="3200" b="1" dirty="0">
                <a:latin typeface="Times New Roman"/>
                <a:cs typeface="Times New Roman"/>
              </a:rPr>
              <a:t>lớn tốt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hơn)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990600"/>
            <a:ext cx="8300720" cy="5201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b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Mã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hóa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dựa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vào vùng gia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tăng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6235" algn="l"/>
                <a:tab pos="1158875" algn="l"/>
                <a:tab pos="2073275" algn="l"/>
                <a:tab pos="2854960" algn="l"/>
                <a:tab pos="3577590" algn="l"/>
                <a:tab pos="4580890" algn="l"/>
                <a:tab pos="5482590" algn="l"/>
                <a:tab pos="5967730" algn="l"/>
                <a:tab pos="6731634" algn="l"/>
                <a:tab pos="7534909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Ản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đượ</a:t>
            </a:r>
            <a:r>
              <a:rPr sz="2800" b="1" spc="-5" dirty="0">
                <a:latin typeface="Times New Roman"/>
                <a:cs typeface="Times New Roman"/>
              </a:rPr>
              <a:t>c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chia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l</a:t>
            </a:r>
            <a:r>
              <a:rPr sz="2800" b="1" dirty="0">
                <a:latin typeface="Times New Roman"/>
                <a:cs typeface="Times New Roman"/>
              </a:rPr>
              <a:t>à</a:t>
            </a:r>
            <a:r>
              <a:rPr sz="2800" b="1" spc="-5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5" dirty="0">
                <a:latin typeface="Times New Roman"/>
                <a:cs typeface="Times New Roman"/>
              </a:rPr>
              <a:t>n</a:t>
            </a:r>
            <a:r>
              <a:rPr sz="2800" b="1" spc="-10" dirty="0">
                <a:latin typeface="Times New Roman"/>
                <a:cs typeface="Times New Roman"/>
              </a:rPr>
              <a:t>hiề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	vùn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c</a:t>
            </a:r>
            <a:r>
              <a:rPr sz="2800" b="1" spc="-5" dirty="0">
                <a:latin typeface="Times New Roman"/>
                <a:cs typeface="Times New Roman"/>
              </a:rPr>
              <a:t>ó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tí</a:t>
            </a:r>
            <a:r>
              <a:rPr sz="2800" b="1" spc="5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chất</a:t>
            </a:r>
            <a:r>
              <a:rPr sz="2800" b="1" dirty="0">
                <a:latin typeface="Times New Roman"/>
                <a:cs typeface="Times New Roman"/>
              </a:rPr>
              <a:t>	đồng  nhất</a:t>
            </a:r>
            <a:endParaRPr sz="2800">
              <a:latin typeface="Times New Roman"/>
              <a:cs typeface="Times New Roman"/>
            </a:endParaRPr>
          </a:p>
          <a:p>
            <a:pPr marL="355600" marR="6985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Lưu ý là cách </a:t>
            </a:r>
            <a:r>
              <a:rPr sz="2800" b="1" dirty="0">
                <a:latin typeface="Times New Roman"/>
                <a:cs typeface="Times New Roman"/>
              </a:rPr>
              <a:t>xác </a:t>
            </a:r>
            <a:r>
              <a:rPr sz="2800" b="1" spc="-5" dirty="0">
                <a:latin typeface="Times New Roman"/>
                <a:cs typeface="Times New Roman"/>
              </a:rPr>
              <a:t>định miền </a:t>
            </a:r>
            <a:r>
              <a:rPr sz="2800" b="1" dirty="0">
                <a:latin typeface="Times New Roman"/>
                <a:cs typeface="Times New Roman"/>
              </a:rPr>
              <a:t>đồng nhất </a:t>
            </a:r>
            <a:r>
              <a:rPr sz="2800" b="1" spc="-5" dirty="0">
                <a:latin typeface="Times New Roman"/>
                <a:cs typeface="Times New Roman"/>
              </a:rPr>
              <a:t>sẽ </a:t>
            </a:r>
            <a:r>
              <a:rPr sz="2800" b="1" dirty="0">
                <a:latin typeface="Times New Roman"/>
                <a:cs typeface="Times New Roman"/>
              </a:rPr>
              <a:t>xác định  độ </a:t>
            </a:r>
            <a:r>
              <a:rPr sz="2800" b="1" spc="-5" dirty="0">
                <a:latin typeface="Times New Roman"/>
                <a:cs typeface="Times New Roman"/>
              </a:rPr>
              <a:t>phức tạp của thuật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toán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Có </a:t>
            </a:r>
            <a:r>
              <a:rPr sz="2800" b="1" spc="-5" dirty="0">
                <a:latin typeface="Times New Roman"/>
                <a:cs typeface="Times New Roman"/>
              </a:rPr>
              <a:t>thể sử </a:t>
            </a:r>
            <a:r>
              <a:rPr sz="2800" b="1" dirty="0">
                <a:latin typeface="Times New Roman"/>
                <a:cs typeface="Times New Roman"/>
              </a:rPr>
              <a:t>dụng </a:t>
            </a:r>
            <a:r>
              <a:rPr sz="2800" b="1" spc="-5" dirty="0">
                <a:latin typeface="Times New Roman"/>
                <a:cs typeface="Times New Roman"/>
              </a:rPr>
              <a:t>phương </a:t>
            </a:r>
            <a:r>
              <a:rPr sz="2800" b="1" dirty="0">
                <a:latin typeface="Times New Roman"/>
                <a:cs typeface="Times New Roman"/>
              </a:rPr>
              <a:t>pháp đạo hàm để đảm bảo  </a:t>
            </a:r>
            <a:r>
              <a:rPr sz="2800" b="1" spc="-5" dirty="0">
                <a:latin typeface="Times New Roman"/>
                <a:cs typeface="Times New Roman"/>
              </a:rPr>
              <a:t>các </a:t>
            </a:r>
            <a:r>
              <a:rPr sz="2800" b="1" dirty="0">
                <a:latin typeface="Times New Roman"/>
                <a:cs typeface="Times New Roman"/>
              </a:rPr>
              <a:t>vùng </a:t>
            </a:r>
            <a:r>
              <a:rPr sz="2800" b="1" spc="-10" dirty="0">
                <a:latin typeface="Times New Roman"/>
                <a:cs typeface="Times New Roman"/>
              </a:rPr>
              <a:t>không </a:t>
            </a:r>
            <a:r>
              <a:rPr sz="2800" b="1" dirty="0">
                <a:latin typeface="Times New Roman"/>
                <a:cs typeface="Times New Roman"/>
              </a:rPr>
              <a:t>bị </a:t>
            </a:r>
            <a:r>
              <a:rPr sz="2800" b="1" spc="-5" dirty="0">
                <a:latin typeface="Times New Roman"/>
                <a:cs typeface="Times New Roman"/>
              </a:rPr>
              <a:t>chia </a:t>
            </a:r>
            <a:r>
              <a:rPr sz="2800" b="1" dirty="0">
                <a:latin typeface="Times New Roman"/>
                <a:cs typeface="Times New Roman"/>
              </a:rPr>
              <a:t>quá</a:t>
            </a:r>
            <a:r>
              <a:rPr sz="2800" b="1" spc="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nhỏ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6235" algn="l"/>
                <a:tab pos="1069975" algn="l"/>
                <a:tab pos="1702435" algn="l"/>
                <a:tab pos="2176780" algn="l"/>
                <a:tab pos="2807970" algn="l"/>
                <a:tab pos="3931285" algn="l"/>
                <a:tab pos="4723765" algn="l"/>
                <a:tab pos="5614035" algn="l"/>
                <a:tab pos="6246495" algn="l"/>
                <a:tab pos="6802755" algn="l"/>
                <a:tab pos="7515225" algn="l"/>
              </a:tabLst>
            </a:pPr>
            <a:r>
              <a:rPr sz="2800" b="1" dirty="0">
                <a:latin typeface="Times New Roman"/>
                <a:cs typeface="Times New Roman"/>
              </a:rPr>
              <a:t>Sa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khi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-5" dirty="0">
                <a:latin typeface="Times New Roman"/>
                <a:cs typeface="Times New Roman"/>
              </a:rPr>
              <a:t>ó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các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đườ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biên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khép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k</a:t>
            </a:r>
            <a:r>
              <a:rPr sz="2800" b="1" spc="5" dirty="0">
                <a:latin typeface="Times New Roman"/>
                <a:cs typeface="Times New Roman"/>
              </a:rPr>
              <a:t>ì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hì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tiến</a:t>
            </a:r>
            <a:r>
              <a:rPr sz="2800" b="1" dirty="0">
                <a:latin typeface="Times New Roman"/>
                <a:cs typeface="Times New Roman"/>
              </a:rPr>
              <a:t>	hành  </a:t>
            </a:r>
            <a:r>
              <a:rPr sz="2800" b="1" spc="-5" dirty="0">
                <a:latin typeface="Times New Roman"/>
                <a:cs typeface="Times New Roman"/>
              </a:rPr>
              <a:t>mã hóa các đường biên này bằng </a:t>
            </a:r>
            <a:r>
              <a:rPr sz="2800" b="1" dirty="0">
                <a:latin typeface="Times New Roman"/>
                <a:cs typeface="Times New Roman"/>
              </a:rPr>
              <a:t>xấp </a:t>
            </a:r>
            <a:r>
              <a:rPr sz="2800" b="1" spc="-5" dirty="0">
                <a:latin typeface="Times New Roman"/>
                <a:cs typeface="Times New Roman"/>
              </a:rPr>
              <a:t>xỉ </a:t>
            </a:r>
            <a:r>
              <a:rPr sz="2800" b="1" dirty="0">
                <a:latin typeface="Times New Roman"/>
                <a:cs typeface="Times New Roman"/>
              </a:rPr>
              <a:t>hình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học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6235" algn="l"/>
                <a:tab pos="1727200" algn="l"/>
                <a:tab pos="2334260" algn="l"/>
                <a:tab pos="3021330" algn="l"/>
                <a:tab pos="3729990" algn="l"/>
                <a:tab pos="4060825" algn="l"/>
                <a:tab pos="4947920" algn="l"/>
                <a:tab pos="6028690" algn="l"/>
                <a:tab pos="7145655" algn="l"/>
                <a:tab pos="793115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Tiến</a:t>
            </a:r>
            <a:r>
              <a:rPr sz="2800" b="1" spc="3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tới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m</a:t>
            </a:r>
            <a:r>
              <a:rPr sz="2800" b="1" spc="-5" dirty="0">
                <a:latin typeface="Times New Roman"/>
                <a:cs typeface="Times New Roman"/>
              </a:rPr>
              <a:t>ã</a:t>
            </a:r>
            <a:r>
              <a:rPr sz="2800" b="1" dirty="0">
                <a:latin typeface="Times New Roman"/>
                <a:cs typeface="Times New Roman"/>
              </a:rPr>
              <a:t>	hó</a:t>
            </a:r>
            <a:r>
              <a:rPr sz="2800" b="1" spc="-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5" dirty="0">
                <a:latin typeface="Times New Roman"/>
                <a:cs typeface="Times New Roman"/>
              </a:rPr>
              <a:t>ả</a:t>
            </a:r>
            <a:r>
              <a:rPr sz="2800" b="1" spc="-1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ở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ạ</a:t>
            </a:r>
            <a:r>
              <a:rPr sz="2800" b="1" spc="5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vector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đườ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biên</a:t>
            </a:r>
            <a:r>
              <a:rPr sz="2800" b="1" dirty="0">
                <a:latin typeface="Times New Roman"/>
                <a:cs typeface="Times New Roman"/>
              </a:rPr>
              <a:t>	và  </a:t>
            </a:r>
            <a:r>
              <a:rPr sz="2800" b="1" spc="-5" dirty="0">
                <a:latin typeface="Times New Roman"/>
                <a:cs typeface="Times New Roman"/>
              </a:rPr>
              <a:t>texture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838200"/>
            <a:ext cx="8378190" cy="5062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3535">
              <a:lnSpc>
                <a:spcPct val="100000"/>
              </a:lnSpc>
              <a:buFont typeface="Wingdings"/>
              <a:buChar char=""/>
              <a:tabLst>
                <a:tab pos="394335" algn="l"/>
              </a:tabLst>
            </a:pPr>
            <a:r>
              <a:rPr sz="2600" b="1" smtClean="0">
                <a:solidFill>
                  <a:srgbClr val="FF0000"/>
                </a:solidFill>
                <a:latin typeface="Times New Roman"/>
                <a:cs typeface="Times New Roman"/>
              </a:rPr>
              <a:t>Mã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hóa bằng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tách-hợp (fractal</a:t>
            </a: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compression)</a:t>
            </a:r>
            <a:endParaRPr sz="2600">
              <a:latin typeface="Times New Roman"/>
              <a:cs typeface="Times New Roman"/>
            </a:endParaRPr>
          </a:p>
          <a:p>
            <a:pPr marL="393700" marR="43815" indent="-34353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94335" algn="l"/>
              </a:tabLst>
            </a:pPr>
            <a:r>
              <a:rPr sz="2600" b="1" dirty="0">
                <a:latin typeface="Times New Roman"/>
                <a:cs typeface="Times New Roman"/>
              </a:rPr>
              <a:t>Như đã </a:t>
            </a:r>
            <a:r>
              <a:rPr sz="2600" b="1" spc="-5" dirty="0">
                <a:latin typeface="Times New Roman"/>
                <a:cs typeface="Times New Roman"/>
              </a:rPr>
              <a:t>học </a:t>
            </a:r>
            <a:r>
              <a:rPr sz="2600" b="1" dirty="0">
                <a:latin typeface="Times New Roman"/>
                <a:cs typeface="Times New Roman"/>
              </a:rPr>
              <a:t>việc tách và </a:t>
            </a:r>
            <a:r>
              <a:rPr sz="2600" b="1" spc="-5" dirty="0">
                <a:latin typeface="Times New Roman"/>
                <a:cs typeface="Times New Roman"/>
              </a:rPr>
              <a:t>hợp </a:t>
            </a:r>
            <a:r>
              <a:rPr sz="2600" b="1" dirty="0">
                <a:latin typeface="Times New Roman"/>
                <a:cs typeface="Times New Roman"/>
              </a:rPr>
              <a:t>khắc phục </a:t>
            </a:r>
            <a:r>
              <a:rPr sz="2600" b="1" spc="-5" dirty="0">
                <a:latin typeface="Times New Roman"/>
                <a:cs typeface="Times New Roman"/>
              </a:rPr>
              <a:t>điểm </a:t>
            </a:r>
            <a:r>
              <a:rPr sz="2600" b="1" dirty="0">
                <a:latin typeface="Times New Roman"/>
                <a:cs typeface="Times New Roman"/>
              </a:rPr>
              <a:t>yếu </a:t>
            </a:r>
            <a:r>
              <a:rPr sz="2600" b="1" spc="-5" dirty="0">
                <a:latin typeface="Times New Roman"/>
                <a:cs typeface="Times New Roman"/>
              </a:rPr>
              <a:t>của cả  phương </a:t>
            </a:r>
            <a:r>
              <a:rPr sz="2600" b="1" dirty="0">
                <a:latin typeface="Times New Roman"/>
                <a:cs typeface="Times New Roman"/>
              </a:rPr>
              <a:t>pháp tách và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hợp</a:t>
            </a:r>
            <a:endParaRPr sz="2600">
              <a:latin typeface="Times New Roman"/>
              <a:cs typeface="Times New Roman"/>
            </a:endParaRPr>
          </a:p>
          <a:p>
            <a:pPr marL="393700" indent="-34353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94335" algn="l"/>
              </a:tabLst>
            </a:pPr>
            <a:r>
              <a:rPr sz="2600" b="1" dirty="0">
                <a:latin typeface="Times New Roman"/>
                <a:cs typeface="Times New Roman"/>
              </a:rPr>
              <a:t>Phương pháp này cũng </a:t>
            </a:r>
            <a:r>
              <a:rPr sz="2600" b="1" spc="-5" dirty="0">
                <a:latin typeface="Times New Roman"/>
                <a:cs typeface="Times New Roman"/>
              </a:rPr>
              <a:t>sử </a:t>
            </a:r>
            <a:r>
              <a:rPr sz="2600" b="1" dirty="0">
                <a:latin typeface="Times New Roman"/>
                <a:cs typeface="Times New Roman"/>
              </a:rPr>
              <a:t>dụng mô hình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biên-texture</a:t>
            </a:r>
            <a:endParaRPr sz="2600">
              <a:latin typeface="Times New Roman"/>
              <a:cs typeface="Times New Roman"/>
            </a:endParaRPr>
          </a:p>
          <a:p>
            <a:pPr marL="771525" lvl="1" indent="-264160">
              <a:lnSpc>
                <a:spcPct val="100000"/>
              </a:lnSpc>
              <a:spcBef>
                <a:spcPts val="625"/>
              </a:spcBef>
              <a:buSzPct val="96153"/>
              <a:buFont typeface="Wingdings"/>
              <a:buChar char=""/>
              <a:tabLst>
                <a:tab pos="772160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Đường biên </a:t>
            </a:r>
            <a:r>
              <a:rPr sz="2600" b="1" dirty="0">
                <a:latin typeface="Times New Roman"/>
                <a:cs typeface="Times New Roman"/>
              </a:rPr>
              <a:t>cần chính </a:t>
            </a:r>
            <a:r>
              <a:rPr sz="2600" b="1" spc="5" dirty="0">
                <a:latin typeface="Times New Roman"/>
                <a:cs typeface="Times New Roman"/>
              </a:rPr>
              <a:t>xác </a:t>
            </a:r>
            <a:r>
              <a:rPr sz="2600" b="1" dirty="0">
                <a:latin typeface="Times New Roman"/>
                <a:cs typeface="Times New Roman"/>
              </a:rPr>
              <a:t>(nhạy cảm với mắt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người)</a:t>
            </a:r>
            <a:endParaRPr sz="2600">
              <a:latin typeface="Times New Roman"/>
              <a:cs typeface="Times New Roman"/>
            </a:endParaRPr>
          </a:p>
          <a:p>
            <a:pPr marL="622300" marR="107950" lvl="1" indent="-114300">
              <a:lnSpc>
                <a:spcPct val="100000"/>
              </a:lnSpc>
              <a:spcBef>
                <a:spcPts val="625"/>
              </a:spcBef>
              <a:buSzPct val="96153"/>
              <a:buFont typeface="Wingdings"/>
              <a:buChar char=""/>
              <a:tabLst>
                <a:tab pos="772160" algn="l"/>
              </a:tabLst>
            </a:pPr>
            <a:r>
              <a:rPr sz="2600" b="1" dirty="0">
                <a:latin typeface="Times New Roman"/>
                <a:cs typeface="Times New Roman"/>
              </a:rPr>
              <a:t>Texture </a:t>
            </a:r>
            <a:r>
              <a:rPr sz="2600" b="1" spc="-5" dirty="0">
                <a:latin typeface="Times New Roman"/>
                <a:cs typeface="Times New Roman"/>
              </a:rPr>
              <a:t>(thay đổi </a:t>
            </a:r>
            <a:r>
              <a:rPr sz="2600" b="1" dirty="0">
                <a:latin typeface="Times New Roman"/>
                <a:cs typeface="Times New Roman"/>
              </a:rPr>
              <a:t>tương </a:t>
            </a:r>
            <a:r>
              <a:rPr sz="2600" b="1" spc="-5" dirty="0">
                <a:latin typeface="Times New Roman"/>
                <a:cs typeface="Times New Roman"/>
              </a:rPr>
              <a:t>đối </a:t>
            </a:r>
            <a:r>
              <a:rPr sz="2600" b="1" dirty="0">
                <a:latin typeface="Times New Roman"/>
                <a:cs typeface="Times New Roman"/>
              </a:rPr>
              <a:t>nhỏ, ít </a:t>
            </a:r>
            <a:r>
              <a:rPr sz="2600" b="1" spc="-5" dirty="0">
                <a:latin typeface="Times New Roman"/>
                <a:cs typeface="Times New Roman"/>
              </a:rPr>
              <a:t>nhạy </a:t>
            </a:r>
            <a:r>
              <a:rPr sz="2600" b="1" dirty="0">
                <a:latin typeface="Times New Roman"/>
                <a:cs typeface="Times New Roman"/>
              </a:rPr>
              <a:t>cảm với mắt  </a:t>
            </a:r>
            <a:r>
              <a:rPr sz="2600" b="1" spc="-5" dirty="0">
                <a:latin typeface="Times New Roman"/>
                <a:cs typeface="Times New Roman"/>
              </a:rPr>
              <a:t>người)</a:t>
            </a:r>
            <a:endParaRPr sz="2600">
              <a:latin typeface="Times New Roman"/>
              <a:cs typeface="Times New Roman"/>
            </a:endParaRPr>
          </a:p>
          <a:p>
            <a:pPr marL="393700" marR="43180" indent="-343535" algn="just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94335" algn="l"/>
              </a:tabLst>
            </a:pPr>
            <a:r>
              <a:rPr sz="2600" b="1" dirty="0">
                <a:latin typeface="Times New Roman"/>
                <a:cs typeface="Times New Roman"/>
              </a:rPr>
              <a:t>Ý </a:t>
            </a:r>
            <a:r>
              <a:rPr sz="2600" b="1" spc="-5" dirty="0">
                <a:latin typeface="Times New Roman"/>
                <a:cs typeface="Times New Roman"/>
              </a:rPr>
              <a:t>tưởng là </a:t>
            </a:r>
            <a:r>
              <a:rPr sz="2600" b="1" dirty="0">
                <a:latin typeface="Times New Roman"/>
                <a:cs typeface="Times New Roman"/>
              </a:rPr>
              <a:t>ảnh </a:t>
            </a:r>
            <a:r>
              <a:rPr sz="2600" b="1" spc="-5" dirty="0">
                <a:latin typeface="Times New Roman"/>
                <a:cs typeface="Times New Roman"/>
              </a:rPr>
              <a:t>thông </a:t>
            </a:r>
            <a:r>
              <a:rPr sz="2600" b="1" dirty="0">
                <a:latin typeface="Times New Roman"/>
                <a:cs typeface="Times New Roman"/>
              </a:rPr>
              <a:t>thường </a:t>
            </a:r>
            <a:r>
              <a:rPr sz="2600" b="1" spc="-10" dirty="0">
                <a:latin typeface="Times New Roman"/>
                <a:cs typeface="Times New Roman"/>
              </a:rPr>
              <a:t>có </a:t>
            </a:r>
            <a:r>
              <a:rPr sz="2600" b="1" spc="-5" dirty="0">
                <a:latin typeface="Times New Roman"/>
                <a:cs typeface="Times New Roman"/>
              </a:rPr>
              <a:t>sự </a:t>
            </a:r>
            <a:r>
              <a:rPr sz="2600" b="1" dirty="0">
                <a:latin typeface="Times New Roman"/>
                <a:cs typeface="Times New Roman"/>
              </a:rPr>
              <a:t>lặp lại của </a:t>
            </a:r>
            <a:r>
              <a:rPr sz="2600" b="1" spc="-5" dirty="0">
                <a:latin typeface="Times New Roman"/>
                <a:cs typeface="Times New Roman"/>
              </a:rPr>
              <a:t>các mẫu  </a:t>
            </a:r>
            <a:r>
              <a:rPr sz="2600" b="1" dirty="0">
                <a:latin typeface="Times New Roman"/>
                <a:cs typeface="Times New Roman"/>
              </a:rPr>
              <a:t>và </a:t>
            </a:r>
            <a:r>
              <a:rPr sz="2600" b="1" spc="-5" dirty="0">
                <a:latin typeface="Times New Roman"/>
                <a:cs typeface="Times New Roman"/>
              </a:rPr>
              <a:t>một </a:t>
            </a:r>
            <a:r>
              <a:rPr sz="2600" b="1" dirty="0">
                <a:latin typeface="Times New Roman"/>
                <a:cs typeface="Times New Roman"/>
              </a:rPr>
              <a:t>ảnh có </a:t>
            </a:r>
            <a:r>
              <a:rPr sz="2600" b="1" spc="-5" dirty="0">
                <a:latin typeface="Times New Roman"/>
                <a:cs typeface="Times New Roman"/>
              </a:rPr>
              <a:t>thể được </a:t>
            </a:r>
            <a:r>
              <a:rPr sz="2600" b="1" dirty="0">
                <a:latin typeface="Times New Roman"/>
                <a:cs typeface="Times New Roman"/>
              </a:rPr>
              <a:t>coi là </a:t>
            </a:r>
            <a:r>
              <a:rPr sz="2600" b="1" spc="-5" dirty="0">
                <a:latin typeface="Times New Roman"/>
                <a:cs typeface="Times New Roman"/>
              </a:rPr>
              <a:t>sự </a:t>
            </a:r>
            <a:r>
              <a:rPr sz="2600" b="1" dirty="0">
                <a:latin typeface="Times New Roman"/>
                <a:cs typeface="Times New Roman"/>
              </a:rPr>
              <a:t>lặp lại của chính nó  qua các hàm </a:t>
            </a:r>
            <a:r>
              <a:rPr sz="2600" b="1" spc="-5" dirty="0">
                <a:latin typeface="Times New Roman"/>
                <a:cs typeface="Times New Roman"/>
              </a:rPr>
              <a:t>biến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đổi:</a:t>
            </a:r>
            <a:endParaRPr sz="2600">
              <a:latin typeface="Times New Roman"/>
              <a:cs typeface="Times New Roman"/>
            </a:endParaRPr>
          </a:p>
          <a:p>
            <a:pPr marL="2769235">
              <a:lnSpc>
                <a:spcPct val="100000"/>
              </a:lnSpc>
              <a:spcBef>
                <a:spcPts val="1405"/>
              </a:spcBef>
              <a:tabLst>
                <a:tab pos="3481070" algn="l"/>
              </a:tabLst>
            </a:pPr>
            <a:r>
              <a:rPr sz="3150" i="1" spc="70" dirty="0">
                <a:latin typeface="Times New Roman"/>
                <a:cs typeface="Times New Roman"/>
              </a:rPr>
              <a:t>S</a:t>
            </a:r>
            <a:r>
              <a:rPr sz="3150" i="1" spc="114" dirty="0">
                <a:latin typeface="Times New Roman"/>
                <a:cs typeface="Times New Roman"/>
              </a:rPr>
              <a:t> </a:t>
            </a:r>
            <a:r>
              <a:rPr sz="3150" spc="80" dirty="0">
                <a:latin typeface="Symbol"/>
                <a:cs typeface="Symbol"/>
              </a:rPr>
              <a:t></a:t>
            </a:r>
            <a:r>
              <a:rPr sz="3150" spc="80" dirty="0">
                <a:latin typeface="Times New Roman"/>
                <a:cs typeface="Times New Roman"/>
              </a:rPr>
              <a:t>	</a:t>
            </a:r>
            <a:r>
              <a:rPr sz="3150" i="1" spc="135" dirty="0">
                <a:latin typeface="Times New Roman"/>
                <a:cs typeface="Times New Roman"/>
              </a:rPr>
              <a:t>f</a:t>
            </a:r>
            <a:r>
              <a:rPr sz="2700" spc="202" baseline="-24691" dirty="0">
                <a:latin typeface="Times New Roman"/>
                <a:cs typeface="Times New Roman"/>
              </a:rPr>
              <a:t>1</a:t>
            </a:r>
            <a:r>
              <a:rPr sz="3150" spc="135" dirty="0">
                <a:latin typeface="Times New Roman"/>
                <a:cs typeface="Times New Roman"/>
              </a:rPr>
              <a:t>(</a:t>
            </a:r>
            <a:r>
              <a:rPr sz="3150" i="1" spc="135" dirty="0">
                <a:latin typeface="Times New Roman"/>
                <a:cs typeface="Times New Roman"/>
              </a:rPr>
              <a:t>S</a:t>
            </a:r>
            <a:r>
              <a:rPr sz="3150" spc="135" dirty="0">
                <a:latin typeface="Times New Roman"/>
                <a:cs typeface="Times New Roman"/>
              </a:rPr>
              <a:t>)</a:t>
            </a:r>
            <a:r>
              <a:rPr sz="3150" spc="-370" dirty="0">
                <a:latin typeface="Times New Roman"/>
                <a:cs typeface="Times New Roman"/>
              </a:rPr>
              <a:t> </a:t>
            </a:r>
            <a:r>
              <a:rPr sz="3150" spc="110" dirty="0">
                <a:latin typeface="Symbol"/>
                <a:cs typeface="Symbol"/>
              </a:rPr>
              <a:t></a:t>
            </a:r>
            <a:r>
              <a:rPr sz="3150" spc="165" dirty="0">
                <a:latin typeface="Times New Roman"/>
                <a:cs typeface="Times New Roman"/>
              </a:rPr>
              <a:t> </a:t>
            </a:r>
            <a:r>
              <a:rPr sz="3150" i="1" spc="125" dirty="0">
                <a:latin typeface="Times New Roman"/>
                <a:cs typeface="Times New Roman"/>
              </a:rPr>
              <a:t>f</a:t>
            </a:r>
            <a:r>
              <a:rPr sz="2700" spc="187" baseline="-24691" dirty="0">
                <a:latin typeface="Times New Roman"/>
                <a:cs typeface="Times New Roman"/>
              </a:rPr>
              <a:t>2</a:t>
            </a:r>
            <a:r>
              <a:rPr sz="2700" spc="-217" baseline="-24691" dirty="0">
                <a:latin typeface="Times New Roman"/>
                <a:cs typeface="Times New Roman"/>
              </a:rPr>
              <a:t> </a:t>
            </a:r>
            <a:r>
              <a:rPr sz="3150" spc="155" dirty="0">
                <a:latin typeface="Times New Roman"/>
                <a:cs typeface="Times New Roman"/>
              </a:rPr>
              <a:t>(</a:t>
            </a:r>
            <a:r>
              <a:rPr sz="3150" i="1" spc="155" dirty="0">
                <a:latin typeface="Times New Roman"/>
                <a:cs typeface="Times New Roman"/>
              </a:rPr>
              <a:t>S</a:t>
            </a:r>
            <a:r>
              <a:rPr sz="3150" spc="155" dirty="0">
                <a:latin typeface="Times New Roman"/>
                <a:cs typeface="Times New Roman"/>
              </a:rPr>
              <a:t>)</a:t>
            </a:r>
            <a:r>
              <a:rPr sz="3150" spc="-370" dirty="0">
                <a:latin typeface="Times New Roman"/>
                <a:cs typeface="Times New Roman"/>
              </a:rPr>
              <a:t> </a:t>
            </a:r>
            <a:r>
              <a:rPr sz="3150" spc="135" dirty="0">
                <a:latin typeface="Symbol"/>
                <a:cs typeface="Symbol"/>
              </a:rPr>
              <a:t></a:t>
            </a:r>
            <a:r>
              <a:rPr sz="3150" spc="135" dirty="0">
                <a:latin typeface="Times New Roman"/>
                <a:cs typeface="Times New Roman"/>
              </a:rPr>
              <a:t>...</a:t>
            </a:r>
            <a:r>
              <a:rPr sz="3150" spc="135" dirty="0">
                <a:latin typeface="Symbol"/>
                <a:cs typeface="Symbol"/>
              </a:rPr>
              <a:t></a:t>
            </a:r>
            <a:r>
              <a:rPr sz="3150" spc="165" dirty="0">
                <a:latin typeface="Times New Roman"/>
                <a:cs typeface="Times New Roman"/>
              </a:rPr>
              <a:t> </a:t>
            </a:r>
            <a:r>
              <a:rPr sz="3150" i="1" spc="180" dirty="0">
                <a:latin typeface="Times New Roman"/>
                <a:cs typeface="Times New Roman"/>
              </a:rPr>
              <a:t>f</a:t>
            </a:r>
            <a:r>
              <a:rPr sz="2700" i="1" spc="270" baseline="-24691" dirty="0">
                <a:latin typeface="Times New Roman"/>
                <a:cs typeface="Times New Roman"/>
              </a:rPr>
              <a:t>N</a:t>
            </a:r>
            <a:r>
              <a:rPr sz="2700" i="1" spc="75" baseline="-24691" dirty="0">
                <a:latin typeface="Times New Roman"/>
                <a:cs typeface="Times New Roman"/>
              </a:rPr>
              <a:t> </a:t>
            </a:r>
            <a:r>
              <a:rPr sz="3150" spc="155" dirty="0">
                <a:latin typeface="Times New Roman"/>
                <a:cs typeface="Times New Roman"/>
              </a:rPr>
              <a:t>(</a:t>
            </a:r>
            <a:r>
              <a:rPr sz="3150" i="1" spc="155" dirty="0">
                <a:latin typeface="Times New Roman"/>
                <a:cs typeface="Times New Roman"/>
              </a:rPr>
              <a:t>S</a:t>
            </a:r>
            <a:r>
              <a:rPr sz="3150" spc="155" dirty="0">
                <a:latin typeface="Times New Roman"/>
                <a:cs typeface="Times New Roman"/>
              </a:rPr>
              <a:t>)</a:t>
            </a:r>
            <a:endParaRPr sz="3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34340" y="859281"/>
            <a:ext cx="835469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0480" indent="-34353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816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Cái </a:t>
            </a:r>
            <a:r>
              <a:rPr sz="2800" b="1" spc="-10" dirty="0">
                <a:latin typeface="Times New Roman"/>
                <a:cs typeface="Times New Roman"/>
              </a:rPr>
              <a:t>khó </a:t>
            </a:r>
            <a:r>
              <a:rPr sz="2800" b="1" spc="-5" dirty="0">
                <a:latin typeface="Times New Roman"/>
                <a:cs typeface="Times New Roman"/>
              </a:rPr>
              <a:t>là tìm </a:t>
            </a:r>
            <a:r>
              <a:rPr sz="2800" b="1" spc="-10" dirty="0">
                <a:latin typeface="Times New Roman"/>
                <a:cs typeface="Times New Roman"/>
              </a:rPr>
              <a:t>được </a:t>
            </a:r>
            <a:r>
              <a:rPr sz="2800" b="1" spc="-5" dirty="0">
                <a:latin typeface="Times New Roman"/>
                <a:cs typeface="Times New Roman"/>
              </a:rPr>
              <a:t>các </a:t>
            </a:r>
            <a:r>
              <a:rPr sz="2800" b="1" dirty="0">
                <a:latin typeface="Times New Roman"/>
                <a:cs typeface="Times New Roman"/>
              </a:rPr>
              <a:t>hàm f</a:t>
            </a:r>
            <a:r>
              <a:rPr sz="2775" b="1" baseline="-21021" dirty="0">
                <a:latin typeface="Times New Roman"/>
                <a:cs typeface="Times New Roman"/>
              </a:rPr>
              <a:t>1</a:t>
            </a:r>
            <a:r>
              <a:rPr sz="2800" b="1" dirty="0">
                <a:latin typeface="Times New Roman"/>
                <a:cs typeface="Times New Roman"/>
              </a:rPr>
              <a:t>..f</a:t>
            </a:r>
            <a:r>
              <a:rPr sz="2775" b="1" baseline="-21021" dirty="0">
                <a:latin typeface="Times New Roman"/>
                <a:cs typeface="Times New Roman"/>
              </a:rPr>
              <a:t>n </a:t>
            </a:r>
            <a:r>
              <a:rPr sz="2800" b="1" spc="-5" dirty="0">
                <a:latin typeface="Times New Roman"/>
                <a:cs typeface="Times New Roman"/>
              </a:rPr>
              <a:t>với </a:t>
            </a:r>
            <a:r>
              <a:rPr sz="2800" b="1" dirty="0">
                <a:latin typeface="Times New Roman"/>
                <a:cs typeface="Times New Roman"/>
              </a:rPr>
              <a:t>độ </a:t>
            </a:r>
            <a:r>
              <a:rPr sz="2800" b="1" spc="-5" dirty="0">
                <a:latin typeface="Times New Roman"/>
                <a:cs typeface="Times New Roman"/>
              </a:rPr>
              <a:t>chính </a:t>
            </a:r>
            <a:r>
              <a:rPr sz="2800" b="1" dirty="0">
                <a:latin typeface="Times New Roman"/>
                <a:cs typeface="Times New Roman"/>
              </a:rPr>
              <a:t>xác  và </a:t>
            </a:r>
            <a:r>
              <a:rPr sz="2800" b="1" spc="-10" dirty="0">
                <a:latin typeface="Times New Roman"/>
                <a:cs typeface="Times New Roman"/>
              </a:rPr>
              <a:t>hiệu </a:t>
            </a:r>
            <a:r>
              <a:rPr sz="2800" b="1" dirty="0">
                <a:latin typeface="Times New Roman"/>
                <a:cs typeface="Times New Roman"/>
              </a:rPr>
              <a:t>quả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cao</a:t>
            </a:r>
            <a:endParaRPr sz="28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816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Nhìn chung </a:t>
            </a:r>
            <a:r>
              <a:rPr sz="2800" b="1" dirty="0">
                <a:latin typeface="Times New Roman"/>
                <a:cs typeface="Times New Roman"/>
              </a:rPr>
              <a:t>để </a:t>
            </a:r>
            <a:r>
              <a:rPr sz="2800" b="1" spc="-5" dirty="0">
                <a:latin typeface="Times New Roman"/>
                <a:cs typeface="Times New Roman"/>
              </a:rPr>
              <a:t>tìm các </a:t>
            </a:r>
            <a:r>
              <a:rPr sz="2800" b="1" dirty="0">
                <a:latin typeface="Times New Roman"/>
                <a:cs typeface="Times New Roman"/>
              </a:rPr>
              <a:t>hàm này </a:t>
            </a:r>
            <a:r>
              <a:rPr sz="2800" b="1" spc="-5" dirty="0">
                <a:latin typeface="Times New Roman"/>
                <a:cs typeface="Times New Roman"/>
              </a:rPr>
              <a:t>ta </a:t>
            </a:r>
            <a:r>
              <a:rPr sz="2800" b="1" spc="-10" dirty="0">
                <a:latin typeface="Times New Roman"/>
                <a:cs typeface="Times New Roman"/>
              </a:rPr>
              <a:t>có</a:t>
            </a:r>
            <a:r>
              <a:rPr sz="2800" b="1" spc="6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thể</a:t>
            </a:r>
            <a:endParaRPr sz="2800">
              <a:latin typeface="Times New Roman"/>
              <a:cs typeface="Times New Roman"/>
            </a:endParaRPr>
          </a:p>
          <a:p>
            <a:pPr marL="777875" lvl="1" indent="-28321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77851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Chia </a:t>
            </a:r>
            <a:r>
              <a:rPr sz="2800" b="1" spc="-5" dirty="0">
                <a:latin typeface="Times New Roman"/>
                <a:cs typeface="Times New Roman"/>
              </a:rPr>
              <a:t>nhỏ ảnh thành các vùng </a:t>
            </a:r>
            <a:r>
              <a:rPr sz="2800" b="1" spc="15" dirty="0">
                <a:latin typeface="Times New Roman"/>
                <a:cs typeface="Times New Roman"/>
              </a:rPr>
              <a:t>R</a:t>
            </a:r>
            <a:r>
              <a:rPr sz="2775" b="1" spc="22" baseline="-21021" dirty="0">
                <a:latin typeface="Times New Roman"/>
                <a:cs typeface="Times New Roman"/>
              </a:rPr>
              <a:t>i </a:t>
            </a:r>
            <a:r>
              <a:rPr sz="2800" b="1" spc="-10" dirty="0">
                <a:latin typeface="Times New Roman"/>
                <a:cs typeface="Times New Roman"/>
              </a:rPr>
              <a:t>kích </a:t>
            </a:r>
            <a:r>
              <a:rPr sz="2800" b="1" spc="-5" dirty="0">
                <a:latin typeface="Times New Roman"/>
                <a:cs typeface="Times New Roman"/>
              </a:rPr>
              <a:t>thước</a:t>
            </a:r>
            <a:r>
              <a:rPr sz="2800" b="1" spc="-16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sxs</a:t>
            </a:r>
            <a:endParaRPr sz="2800">
              <a:latin typeface="Times New Roman"/>
              <a:cs typeface="Times New Roman"/>
            </a:endParaRPr>
          </a:p>
          <a:p>
            <a:pPr marL="609600" marR="250825" lvl="1" indent="-11430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7851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Với </a:t>
            </a:r>
            <a:r>
              <a:rPr sz="2800" b="1" dirty="0">
                <a:latin typeface="Times New Roman"/>
                <a:cs typeface="Times New Roman"/>
              </a:rPr>
              <a:t>mỗi R</a:t>
            </a:r>
            <a:r>
              <a:rPr sz="2775" b="1" baseline="-21021" dirty="0">
                <a:latin typeface="Times New Roman"/>
                <a:cs typeface="Times New Roman"/>
              </a:rPr>
              <a:t>i </a:t>
            </a:r>
            <a:r>
              <a:rPr sz="2800" b="1" spc="-5" dirty="0">
                <a:latin typeface="Times New Roman"/>
                <a:cs typeface="Times New Roman"/>
              </a:rPr>
              <a:t>tìm một vùng 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775" b="1" baseline="-21021" dirty="0">
                <a:latin typeface="Times New Roman"/>
                <a:cs typeface="Times New Roman"/>
              </a:rPr>
              <a:t>i </a:t>
            </a:r>
            <a:r>
              <a:rPr sz="2800" b="1" spc="-10" dirty="0">
                <a:latin typeface="Times New Roman"/>
                <a:cs typeface="Times New Roman"/>
              </a:rPr>
              <a:t>kích </a:t>
            </a:r>
            <a:r>
              <a:rPr sz="2800" b="1" spc="-5" dirty="0">
                <a:latin typeface="Times New Roman"/>
                <a:cs typeface="Times New Roman"/>
              </a:rPr>
              <a:t>thước 2sx2s rất  </a:t>
            </a:r>
            <a:r>
              <a:rPr sz="2800" b="1" dirty="0">
                <a:latin typeface="Times New Roman"/>
                <a:cs typeface="Times New Roman"/>
              </a:rPr>
              <a:t>giống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</a:t>
            </a:r>
            <a:r>
              <a:rPr sz="2775" b="1" baseline="-21021" dirty="0">
                <a:latin typeface="Times New Roman"/>
                <a:cs typeface="Times New Roman"/>
              </a:rPr>
              <a:t>i</a:t>
            </a:r>
            <a:endParaRPr sz="2775" baseline="-21021">
              <a:latin typeface="Times New Roman"/>
              <a:cs typeface="Times New Roman"/>
            </a:endParaRPr>
          </a:p>
          <a:p>
            <a:pPr marL="777875" lvl="1" indent="-28321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7785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Tìm một phép </a:t>
            </a:r>
            <a:r>
              <a:rPr sz="2800" b="1" spc="-10" dirty="0">
                <a:latin typeface="Times New Roman"/>
                <a:cs typeface="Times New Roman"/>
              </a:rPr>
              <a:t>biến </a:t>
            </a:r>
            <a:r>
              <a:rPr sz="2800" b="1" spc="-5" dirty="0">
                <a:latin typeface="Times New Roman"/>
                <a:cs typeface="Times New Roman"/>
              </a:rPr>
              <a:t>đổi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H(D</a:t>
            </a:r>
            <a:r>
              <a:rPr sz="2775" b="1" baseline="-21021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)=R</a:t>
            </a:r>
            <a:r>
              <a:rPr sz="2775" b="1" baseline="-21021" dirty="0">
                <a:latin typeface="Times New Roman"/>
                <a:cs typeface="Times New Roman"/>
              </a:rPr>
              <a:t>i</a:t>
            </a:r>
            <a:endParaRPr sz="2775" baseline="-21021">
              <a:latin typeface="Times New Roman"/>
              <a:cs typeface="Times New Roman"/>
            </a:endParaRPr>
          </a:p>
          <a:p>
            <a:pPr marL="381000" marR="33020" indent="-343535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8163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Việc </a:t>
            </a:r>
            <a:r>
              <a:rPr sz="2800" b="1" dirty="0">
                <a:latin typeface="Times New Roman"/>
                <a:cs typeface="Times New Roman"/>
              </a:rPr>
              <a:t>tìm vùng giống </a:t>
            </a:r>
            <a:r>
              <a:rPr sz="2800" b="1" spc="-5" dirty="0">
                <a:latin typeface="Times New Roman"/>
                <a:cs typeface="Times New Roman"/>
              </a:rPr>
              <a:t>một cách chính </a:t>
            </a:r>
            <a:r>
              <a:rPr sz="2800" b="1" dirty="0">
                <a:latin typeface="Times New Roman"/>
                <a:cs typeface="Times New Roman"/>
              </a:rPr>
              <a:t>xác </a:t>
            </a:r>
            <a:r>
              <a:rPr sz="2800" b="1" spc="-5" dirty="0">
                <a:latin typeface="Times New Roman"/>
                <a:cs typeface="Times New Roman"/>
              </a:rPr>
              <a:t>là rất tốn  thời </a:t>
            </a:r>
            <a:r>
              <a:rPr sz="2800" b="1" dirty="0">
                <a:latin typeface="Times New Roman"/>
                <a:cs typeface="Times New Roman"/>
              </a:rPr>
              <a:t>gian, </a:t>
            </a:r>
            <a:r>
              <a:rPr sz="2800" b="1" spc="-5" dirty="0">
                <a:latin typeface="Times New Roman"/>
                <a:cs typeface="Times New Roman"/>
              </a:rPr>
              <a:t>nhưng nếu </a:t>
            </a:r>
            <a:r>
              <a:rPr sz="2800" b="1" dirty="0">
                <a:latin typeface="Times New Roman"/>
                <a:cs typeface="Times New Roman"/>
              </a:rPr>
              <a:t>vùng không </a:t>
            </a:r>
            <a:r>
              <a:rPr sz="2800" b="1" spc="-5" dirty="0">
                <a:latin typeface="Times New Roman"/>
                <a:cs typeface="Times New Roman"/>
              </a:rPr>
              <a:t>chính </a:t>
            </a:r>
            <a:r>
              <a:rPr sz="2800" b="1" dirty="0">
                <a:latin typeface="Times New Roman"/>
                <a:cs typeface="Times New Roman"/>
              </a:rPr>
              <a:t>xác thì ảnh  </a:t>
            </a:r>
            <a:r>
              <a:rPr sz="2800" b="1" spc="-15" dirty="0">
                <a:latin typeface="Times New Roman"/>
                <a:cs typeface="Times New Roman"/>
              </a:rPr>
              <a:t>kế </a:t>
            </a:r>
            <a:r>
              <a:rPr sz="2800" b="1" dirty="0">
                <a:latin typeface="Times New Roman"/>
                <a:cs typeface="Times New Roman"/>
              </a:rPr>
              <a:t>quả </a:t>
            </a:r>
            <a:r>
              <a:rPr sz="2800" b="1" spc="-5" dirty="0">
                <a:latin typeface="Times New Roman"/>
                <a:cs typeface="Times New Roman"/>
              </a:rPr>
              <a:t>sẽ </a:t>
            </a:r>
            <a:r>
              <a:rPr sz="2800" b="1" spc="-10" dirty="0">
                <a:latin typeface="Times New Roman"/>
                <a:cs typeface="Times New Roman"/>
              </a:rPr>
              <a:t>không </a:t>
            </a:r>
            <a:r>
              <a:rPr sz="2800" b="1" dirty="0">
                <a:latin typeface="Times New Roman"/>
                <a:cs typeface="Times New Roman"/>
              </a:rPr>
              <a:t>đạt </a:t>
            </a:r>
            <a:r>
              <a:rPr sz="2800" b="1" spc="-10" dirty="0">
                <a:latin typeface="Times New Roman"/>
                <a:cs typeface="Times New Roman"/>
              </a:rPr>
              <a:t>được </a:t>
            </a:r>
            <a:r>
              <a:rPr sz="2800" b="1" spc="-5" dirty="0">
                <a:latin typeface="Times New Roman"/>
                <a:cs typeface="Times New Roman"/>
              </a:rPr>
              <a:t>chi tiết cần</a:t>
            </a:r>
            <a:r>
              <a:rPr sz="2800" b="1" spc="1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thiết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740" y="856234"/>
            <a:ext cx="8301990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715" indent="-572135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58483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Vì </a:t>
            </a:r>
            <a:r>
              <a:rPr sz="3600" b="1" dirty="0">
                <a:latin typeface="Times New Roman"/>
                <a:cs typeface="Times New Roman"/>
              </a:rPr>
              <a:t>mã hóa tốn rất </a:t>
            </a:r>
            <a:r>
              <a:rPr sz="3600" b="1" spc="-5" dirty="0">
                <a:latin typeface="Times New Roman"/>
                <a:cs typeface="Times New Roman"/>
              </a:rPr>
              <a:t>nhiều </a:t>
            </a:r>
            <a:r>
              <a:rPr sz="3600" b="1" dirty="0">
                <a:latin typeface="Times New Roman"/>
                <a:cs typeface="Times New Roman"/>
              </a:rPr>
              <a:t>thời gian </a:t>
            </a:r>
            <a:r>
              <a:rPr sz="3600" b="1" spc="-10" dirty="0">
                <a:latin typeface="Times New Roman"/>
                <a:cs typeface="Times New Roman"/>
              </a:rPr>
              <a:t>nên  </a:t>
            </a:r>
            <a:r>
              <a:rPr sz="3600" b="1" spc="-5" dirty="0">
                <a:latin typeface="Times New Roman"/>
                <a:cs typeface="Times New Roman"/>
              </a:rPr>
              <a:t>phương </a:t>
            </a:r>
            <a:r>
              <a:rPr sz="3600" b="1" dirty="0">
                <a:latin typeface="Times New Roman"/>
                <a:cs typeface="Times New Roman"/>
              </a:rPr>
              <a:t>pháp này </a:t>
            </a:r>
            <a:r>
              <a:rPr sz="3600" b="1" spc="-5" dirty="0">
                <a:latin typeface="Times New Roman"/>
                <a:cs typeface="Times New Roman"/>
              </a:rPr>
              <a:t>không hiệu </a:t>
            </a:r>
            <a:r>
              <a:rPr sz="3600" b="1" dirty="0">
                <a:latin typeface="Times New Roman"/>
                <a:cs typeface="Times New Roman"/>
              </a:rPr>
              <a:t>quả với  các </a:t>
            </a:r>
            <a:r>
              <a:rPr sz="3600" b="1" spc="-5" dirty="0">
                <a:latin typeface="Times New Roman"/>
                <a:cs typeface="Times New Roman"/>
              </a:rPr>
              <a:t>ứng </a:t>
            </a:r>
            <a:r>
              <a:rPr sz="3600" b="1" dirty="0">
                <a:latin typeface="Times New Roman"/>
                <a:cs typeface="Times New Roman"/>
              </a:rPr>
              <a:t>dụng thời gian</a:t>
            </a:r>
            <a:r>
              <a:rPr sz="3600" b="1" spc="-4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thực</a:t>
            </a:r>
            <a:endParaRPr sz="3600">
              <a:latin typeface="Times New Roman"/>
              <a:cs typeface="Times New Roman"/>
            </a:endParaRPr>
          </a:p>
          <a:p>
            <a:pPr marL="584200" marR="5080" indent="-572135" algn="just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584835" algn="l"/>
              </a:tabLst>
            </a:pPr>
            <a:r>
              <a:rPr sz="3600" b="1" dirty="0">
                <a:latin typeface="Times New Roman"/>
                <a:cs typeface="Times New Roman"/>
              </a:rPr>
              <a:t>Tuy </a:t>
            </a:r>
            <a:r>
              <a:rPr sz="3600" b="1" spc="-5" dirty="0">
                <a:latin typeface="Times New Roman"/>
                <a:cs typeface="Times New Roman"/>
              </a:rPr>
              <a:t>nhiên do </a:t>
            </a:r>
            <a:r>
              <a:rPr sz="3600" b="1" dirty="0">
                <a:latin typeface="Times New Roman"/>
                <a:cs typeface="Times New Roman"/>
              </a:rPr>
              <a:t>giải mã rất </a:t>
            </a:r>
            <a:r>
              <a:rPr sz="3600" b="1" spc="-5" dirty="0">
                <a:latin typeface="Times New Roman"/>
                <a:cs typeface="Times New Roman"/>
              </a:rPr>
              <a:t>nhanh </a:t>
            </a:r>
            <a:r>
              <a:rPr sz="3600" b="1" dirty="0">
                <a:latin typeface="Times New Roman"/>
                <a:cs typeface="Times New Roman"/>
              </a:rPr>
              <a:t>và với  khẳ </a:t>
            </a:r>
            <a:r>
              <a:rPr sz="3600" b="1" spc="-5" dirty="0">
                <a:latin typeface="Times New Roman"/>
                <a:cs typeface="Times New Roman"/>
              </a:rPr>
              <a:t>năng nén </a:t>
            </a:r>
            <a:r>
              <a:rPr sz="3600" b="1" dirty="0">
                <a:latin typeface="Times New Roman"/>
                <a:cs typeface="Times New Roman"/>
              </a:rPr>
              <a:t>rất cao (khoảng 50:1) các  </a:t>
            </a:r>
            <a:r>
              <a:rPr sz="3600" b="1" spc="-5" dirty="0">
                <a:latin typeface="Times New Roman"/>
                <a:cs typeface="Times New Roman"/>
              </a:rPr>
              <a:t>ứng dụng </a:t>
            </a:r>
            <a:r>
              <a:rPr sz="3600" b="1" dirty="0">
                <a:latin typeface="Times New Roman"/>
                <a:cs typeface="Times New Roman"/>
              </a:rPr>
              <a:t>như </a:t>
            </a:r>
            <a:r>
              <a:rPr sz="3600" b="1" spc="-5" dirty="0">
                <a:latin typeface="Times New Roman"/>
                <a:cs typeface="Times New Roman"/>
              </a:rPr>
              <a:t>nén </a:t>
            </a:r>
            <a:r>
              <a:rPr sz="3600" b="1" dirty="0">
                <a:latin typeface="Times New Roman"/>
                <a:cs typeface="Times New Roman"/>
              </a:rPr>
              <a:t>video chất lượng  cao lại rất tiềm </a:t>
            </a:r>
            <a:r>
              <a:rPr sz="3600" b="1" spc="-5" dirty="0">
                <a:latin typeface="Times New Roman"/>
                <a:cs typeface="Times New Roman"/>
              </a:rPr>
              <a:t>năng </a:t>
            </a:r>
            <a:r>
              <a:rPr sz="3600" b="1" dirty="0">
                <a:latin typeface="Times New Roman"/>
                <a:cs typeface="Times New Roman"/>
              </a:rPr>
              <a:t>với kỹ thuật</a:t>
            </a:r>
            <a:r>
              <a:rPr sz="3600" b="1" spc="-10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này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740" y="761208"/>
            <a:ext cx="8035290" cy="45129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Phương pháp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nén thế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hệ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thứ</a:t>
            </a:r>
            <a:r>
              <a:rPr sz="32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hai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Phương pháp </a:t>
            </a:r>
            <a:r>
              <a:rPr sz="3200" b="1" dirty="0">
                <a:latin typeface="Times New Roman"/>
                <a:cs typeface="Times New Roman"/>
              </a:rPr>
              <a:t>Kim tự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tháp</a:t>
            </a:r>
            <a:endParaRPr sz="3200">
              <a:latin typeface="Times New Roman"/>
              <a:cs typeface="Times New Roman"/>
            </a:endParaRPr>
          </a:p>
          <a:p>
            <a:pPr marL="584200" marR="1161415" lvl="1" indent="-1143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Phương pháp </a:t>
            </a:r>
            <a:r>
              <a:rPr sz="3200" b="1" dirty="0">
                <a:latin typeface="Times New Roman"/>
                <a:cs typeface="Times New Roman"/>
              </a:rPr>
              <a:t>Kim </a:t>
            </a:r>
            <a:r>
              <a:rPr sz="3200" b="1" spc="-5" dirty="0">
                <a:latin typeface="Times New Roman"/>
                <a:cs typeface="Times New Roman"/>
              </a:rPr>
              <a:t>tự tháp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Laplace  (Laplacian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pyramid)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Phương pháp mã </a:t>
            </a:r>
            <a:r>
              <a:rPr sz="3200" b="1" dirty="0">
                <a:latin typeface="Times New Roman"/>
                <a:cs typeface="Times New Roman"/>
              </a:rPr>
              <a:t>hóa </a:t>
            </a:r>
            <a:r>
              <a:rPr sz="3200" b="1" spc="-5" dirty="0">
                <a:latin typeface="Times New Roman"/>
                <a:cs typeface="Times New Roman"/>
              </a:rPr>
              <a:t>dựa </a:t>
            </a:r>
            <a:r>
              <a:rPr sz="3200" b="1" dirty="0">
                <a:latin typeface="Times New Roman"/>
                <a:cs typeface="Times New Roman"/>
              </a:rPr>
              <a:t>vào </a:t>
            </a:r>
            <a:r>
              <a:rPr sz="3200" b="1" spc="-5" dirty="0">
                <a:latin typeface="Times New Roman"/>
                <a:cs typeface="Times New Roman"/>
              </a:rPr>
              <a:t>biểu diễn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ảnh</a:t>
            </a:r>
            <a:endParaRPr sz="3200">
              <a:latin typeface="Times New Roman"/>
              <a:cs typeface="Times New Roman"/>
            </a:endParaRPr>
          </a:p>
          <a:p>
            <a:pPr marL="584200" marR="440055" lvl="1" indent="-1143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Phương pháp </a:t>
            </a:r>
            <a:r>
              <a:rPr sz="3200" b="1" dirty="0">
                <a:latin typeface="Times New Roman"/>
                <a:cs typeface="Times New Roman"/>
              </a:rPr>
              <a:t>mã </a:t>
            </a:r>
            <a:r>
              <a:rPr sz="3200" b="1" spc="-5" dirty="0">
                <a:latin typeface="Times New Roman"/>
                <a:cs typeface="Times New Roman"/>
              </a:rPr>
              <a:t>hóa </a:t>
            </a:r>
            <a:r>
              <a:rPr sz="3200" b="1" spc="-10" dirty="0">
                <a:latin typeface="Times New Roman"/>
                <a:cs typeface="Times New Roman"/>
              </a:rPr>
              <a:t>dựa </a:t>
            </a:r>
            <a:r>
              <a:rPr sz="3200" b="1" dirty="0">
                <a:latin typeface="Times New Roman"/>
                <a:cs typeface="Times New Roman"/>
              </a:rPr>
              <a:t>vào vùng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gia  tăng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Phương pháp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tách-hợp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7340" y="854710"/>
            <a:ext cx="8606790" cy="4210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4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Phương pháp </a:t>
            </a:r>
            <a:r>
              <a:rPr sz="4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mã 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hóa loạt </a:t>
            </a:r>
            <a:r>
              <a:rPr sz="4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dài</a:t>
            </a:r>
            <a:r>
              <a:rPr sz="4000" b="1" spc="3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(RLC-</a:t>
            </a:r>
            <a:endParaRPr sz="40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</a:pPr>
            <a:r>
              <a:rPr sz="40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RunLength </a:t>
            </a:r>
            <a:r>
              <a:rPr sz="4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Encoding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  <a:p>
            <a:pPr marL="469900" marR="5715" indent="-457200" algn="just">
              <a:lnSpc>
                <a:spcPct val="100000"/>
              </a:lnSpc>
              <a:spcBef>
                <a:spcPts val="880"/>
              </a:spcBef>
              <a:buFont typeface="Wingdings"/>
              <a:buChar char=""/>
              <a:tabLst>
                <a:tab pos="469900" algn="l"/>
              </a:tabLst>
            </a:pPr>
            <a:r>
              <a:rPr sz="3600" spc="-5" dirty="0">
                <a:latin typeface="Times New Roman"/>
                <a:cs typeface="Times New Roman"/>
              </a:rPr>
              <a:t>Định nghĩa: </a:t>
            </a:r>
            <a:r>
              <a:rPr sz="3600" dirty="0">
                <a:latin typeface="Times New Roman"/>
                <a:cs typeface="Times New Roman"/>
              </a:rPr>
              <a:t>một loạt dài </a:t>
            </a:r>
            <a:r>
              <a:rPr sz="3600" spc="-5" dirty="0">
                <a:latin typeface="Times New Roman"/>
                <a:cs typeface="Times New Roman"/>
              </a:rPr>
              <a:t>là </a:t>
            </a:r>
            <a:r>
              <a:rPr sz="3600" dirty="0">
                <a:latin typeface="Times New Roman"/>
                <a:cs typeface="Times New Roman"/>
              </a:rPr>
              <a:t>một dãy các ký  hiệu lặp lại </a:t>
            </a:r>
            <a:r>
              <a:rPr sz="3600" spc="-5" dirty="0">
                <a:latin typeface="Times New Roman"/>
                <a:cs typeface="Times New Roman"/>
              </a:rPr>
              <a:t>liên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tục</a:t>
            </a:r>
            <a:endParaRPr sz="36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870"/>
              </a:spcBef>
              <a:buFont typeface="Wingdings"/>
              <a:buChar char=""/>
              <a:tabLst>
                <a:tab pos="469900" algn="l"/>
              </a:tabLst>
            </a:pPr>
            <a:r>
              <a:rPr sz="3600" spc="-5" dirty="0">
                <a:latin typeface="Times New Roman"/>
                <a:cs typeface="Times New Roman"/>
              </a:rPr>
              <a:t>Mục </a:t>
            </a:r>
            <a:r>
              <a:rPr sz="3600" dirty="0">
                <a:latin typeface="Times New Roman"/>
                <a:cs typeface="Times New Roman"/>
              </a:rPr>
              <a:t>đích của </a:t>
            </a:r>
            <a:r>
              <a:rPr sz="3600" spc="-5" dirty="0">
                <a:latin typeface="Times New Roman"/>
                <a:cs typeface="Times New Roman"/>
              </a:rPr>
              <a:t>mã </a:t>
            </a:r>
            <a:r>
              <a:rPr sz="3600" dirty="0">
                <a:latin typeface="Times New Roman"/>
                <a:cs typeface="Times New Roman"/>
              </a:rPr>
              <a:t>hóa loạt dài </a:t>
            </a:r>
            <a:r>
              <a:rPr sz="3600" spc="-5" dirty="0">
                <a:latin typeface="Times New Roman"/>
                <a:cs typeface="Times New Roman"/>
              </a:rPr>
              <a:t>là </a:t>
            </a:r>
            <a:r>
              <a:rPr sz="3600" dirty="0">
                <a:latin typeface="Times New Roman"/>
                <a:cs typeface="Times New Roman"/>
              </a:rPr>
              <a:t>xác định  các loạt dài, kích thước, và các ký hiệu  trong loạt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dài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7340" y="857757"/>
            <a:ext cx="8454390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Mã </a:t>
            </a:r>
            <a:r>
              <a:rPr sz="3200" dirty="0">
                <a:latin typeface="Times New Roman"/>
                <a:cs typeface="Times New Roman"/>
              </a:rPr>
              <a:t>hóa </a:t>
            </a:r>
            <a:r>
              <a:rPr sz="3200" spc="-5" dirty="0">
                <a:latin typeface="Times New Roman"/>
                <a:cs typeface="Times New Roman"/>
              </a:rPr>
              <a:t>loạt </a:t>
            </a:r>
            <a:r>
              <a:rPr sz="3200" dirty="0">
                <a:latin typeface="Times New Roman"/>
                <a:cs typeface="Times New Roman"/>
              </a:rPr>
              <a:t>dài gán </a:t>
            </a:r>
            <a:r>
              <a:rPr sz="3200" spc="5" dirty="0">
                <a:latin typeface="Times New Roman"/>
                <a:cs typeface="Times New Roman"/>
              </a:rPr>
              <a:t>các </a:t>
            </a:r>
            <a:r>
              <a:rPr sz="3200" spc="-10" dirty="0">
                <a:latin typeface="Times New Roman"/>
                <a:cs typeface="Times New Roman"/>
              </a:rPr>
              <a:t>từ </a:t>
            </a:r>
            <a:r>
              <a:rPr sz="3200" dirty="0">
                <a:latin typeface="Times New Roman"/>
                <a:cs typeface="Times New Roman"/>
              </a:rPr>
              <a:t>mã cho </a:t>
            </a:r>
            <a:r>
              <a:rPr sz="3200" spc="5" dirty="0">
                <a:latin typeface="Times New Roman"/>
                <a:cs typeface="Times New Roman"/>
              </a:rPr>
              <a:t>các </a:t>
            </a:r>
            <a:r>
              <a:rPr sz="3200" spc="-5" dirty="0">
                <a:latin typeface="Times New Roman"/>
                <a:cs typeface="Times New Roman"/>
              </a:rPr>
              <a:t>loạt </a:t>
            </a:r>
            <a:r>
              <a:rPr sz="3200" dirty="0">
                <a:latin typeface="Times New Roman"/>
                <a:cs typeface="Times New Roman"/>
              </a:rPr>
              <a:t>dài  thay vì mã </a:t>
            </a:r>
            <a:r>
              <a:rPr sz="3200" spc="5" dirty="0">
                <a:latin typeface="Times New Roman"/>
                <a:cs typeface="Times New Roman"/>
              </a:rPr>
              <a:t>hóa cho </a:t>
            </a:r>
            <a:r>
              <a:rPr sz="3200" dirty="0">
                <a:latin typeface="Times New Roman"/>
                <a:cs typeface="Times New Roman"/>
              </a:rPr>
              <a:t>từng ký hiệu riêng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biệt.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  <a:tab pos="1196975" algn="l"/>
                <a:tab pos="1969135" algn="l"/>
                <a:tab pos="2629535" algn="l"/>
                <a:tab pos="3612515" algn="l"/>
                <a:tab pos="4476750" algn="l"/>
                <a:tab pos="5135245" algn="l"/>
                <a:tab pos="5829300" algn="l"/>
                <a:tab pos="6196330" algn="l"/>
                <a:tab pos="6691630" algn="l"/>
                <a:tab pos="7351395" algn="l"/>
                <a:tab pos="8237220" algn="l"/>
              </a:tabLst>
            </a:pPr>
            <a:r>
              <a:rPr sz="3200" spc="-5" dirty="0">
                <a:latin typeface="Times New Roman"/>
                <a:cs typeface="Times New Roman"/>
              </a:rPr>
              <a:t>Mỗ</a:t>
            </a:r>
            <a:r>
              <a:rPr sz="3200" dirty="0">
                <a:latin typeface="Times New Roman"/>
                <a:cs typeface="Times New Roman"/>
              </a:rPr>
              <a:t>i	loạt	</a:t>
            </a:r>
            <a:r>
              <a:rPr sz="3200" spc="5" dirty="0">
                <a:latin typeface="Times New Roman"/>
                <a:cs typeface="Times New Roman"/>
              </a:rPr>
              <a:t>dà</a:t>
            </a:r>
            <a:r>
              <a:rPr sz="3200" dirty="0">
                <a:latin typeface="Times New Roman"/>
                <a:cs typeface="Times New Roman"/>
              </a:rPr>
              <a:t>i	được	thay	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hế	bởi	1	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ừ	mã	gồm	3  </a:t>
            </a:r>
            <a:r>
              <a:rPr sz="3200" spc="5" dirty="0">
                <a:latin typeface="Times New Roman"/>
                <a:cs typeface="Times New Roman"/>
              </a:rPr>
              <a:t>phần </a:t>
            </a:r>
            <a:r>
              <a:rPr sz="3200" dirty="0">
                <a:latin typeface="Times New Roman"/>
                <a:cs typeface="Times New Roman"/>
              </a:rPr>
              <a:t>(r, </a:t>
            </a:r>
            <a:r>
              <a:rPr sz="3200" spc="-5" dirty="0">
                <a:latin typeface="Times New Roman"/>
                <a:cs typeface="Times New Roman"/>
              </a:rPr>
              <a:t>l, </a:t>
            </a:r>
            <a:r>
              <a:rPr sz="3200" dirty="0">
                <a:latin typeface="Times New Roman"/>
                <a:cs typeface="Times New Roman"/>
              </a:rPr>
              <a:t>s). Trong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đó:</a:t>
            </a:r>
            <a:endParaRPr sz="3200">
              <a:latin typeface="Times New Roman"/>
              <a:cs typeface="Times New Roman"/>
            </a:endParaRPr>
          </a:p>
          <a:p>
            <a:pPr marL="698500" lvl="1" indent="-343535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699135" algn="l"/>
                <a:tab pos="4062729" algn="l"/>
              </a:tabLst>
            </a:pPr>
            <a:r>
              <a:rPr sz="3200" spc="-5" dirty="0">
                <a:latin typeface="Times New Roman"/>
                <a:cs typeface="Times New Roman"/>
              </a:rPr>
              <a:t>r: </a:t>
            </a:r>
            <a:r>
              <a:rPr sz="3200" dirty="0">
                <a:latin typeface="Times New Roman"/>
                <a:cs typeface="Times New Roman"/>
              </a:rPr>
              <a:t>ký hiệu cờ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lặp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lại	</a:t>
            </a:r>
            <a:r>
              <a:rPr sz="3200" spc="-5" dirty="0">
                <a:latin typeface="Times New Roman"/>
                <a:cs typeface="Times New Roman"/>
              </a:rPr>
              <a:t>(r </a:t>
            </a:r>
            <a:r>
              <a:rPr sz="3200" dirty="0">
                <a:latin typeface="Times New Roman"/>
                <a:cs typeface="Times New Roman"/>
              </a:rPr>
              <a:t>: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repeat)</a:t>
            </a:r>
            <a:endParaRPr sz="3200">
              <a:latin typeface="Times New Roman"/>
              <a:cs typeface="Times New Roman"/>
            </a:endParaRPr>
          </a:p>
          <a:p>
            <a:pPr marL="698500" lvl="1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699135" algn="l"/>
              </a:tabLst>
            </a:pPr>
            <a:r>
              <a:rPr sz="3200" dirty="0">
                <a:latin typeface="Times New Roman"/>
                <a:cs typeface="Times New Roman"/>
              </a:rPr>
              <a:t>l : độ dài </a:t>
            </a:r>
            <a:r>
              <a:rPr sz="3200" spc="5" dirty="0">
                <a:latin typeface="Times New Roman"/>
                <a:cs typeface="Times New Roman"/>
              </a:rPr>
              <a:t>của </a:t>
            </a:r>
            <a:r>
              <a:rPr sz="3200" dirty="0">
                <a:latin typeface="Times New Roman"/>
                <a:cs typeface="Times New Roman"/>
              </a:rPr>
              <a:t>loạt dài </a:t>
            </a:r>
            <a:r>
              <a:rPr sz="3200" spc="-5" dirty="0">
                <a:latin typeface="Times New Roman"/>
                <a:cs typeface="Times New Roman"/>
              </a:rPr>
              <a:t>(l: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length)</a:t>
            </a:r>
            <a:endParaRPr sz="3200">
              <a:latin typeface="Times New Roman"/>
              <a:cs typeface="Times New Roman"/>
            </a:endParaRPr>
          </a:p>
          <a:p>
            <a:pPr marL="698500" lvl="1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699135" algn="l"/>
              </a:tabLst>
            </a:pPr>
            <a:r>
              <a:rPr sz="3200" spc="-5" dirty="0">
                <a:latin typeface="Times New Roman"/>
                <a:cs typeface="Times New Roman"/>
              </a:rPr>
              <a:t>s: </a:t>
            </a:r>
            <a:r>
              <a:rPr sz="3200" spc="5" dirty="0">
                <a:latin typeface="Times New Roman"/>
                <a:cs typeface="Times New Roman"/>
              </a:rPr>
              <a:t>các </a:t>
            </a:r>
            <a:r>
              <a:rPr sz="3200" dirty="0">
                <a:latin typeface="Times New Roman"/>
                <a:cs typeface="Times New Roman"/>
              </a:rPr>
              <a:t>ký hiệu có mặt trong loạt dài </a:t>
            </a:r>
            <a:r>
              <a:rPr sz="3200" spc="-5" dirty="0">
                <a:latin typeface="Times New Roman"/>
                <a:cs typeface="Times New Roman"/>
              </a:rPr>
              <a:t>(s </a:t>
            </a:r>
            <a:r>
              <a:rPr sz="3200" dirty="0">
                <a:latin typeface="Times New Roman"/>
                <a:cs typeface="Times New Roman"/>
              </a:rPr>
              <a:t>: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symbol)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7340" y="856234"/>
            <a:ext cx="8455025" cy="474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7620" indent="-45720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69900" algn="l"/>
              </a:tabLst>
            </a:pP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Thực hiện RLE theo Gray code và Binary  code cho ảnh</a:t>
            </a:r>
            <a:r>
              <a:rPr sz="36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xám</a:t>
            </a:r>
            <a:endParaRPr sz="360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469900" algn="l"/>
              </a:tabLst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Đối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với ảnh nhị phân,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các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bước thực</a:t>
            </a:r>
            <a:r>
              <a:rPr sz="36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hiện</a:t>
            </a:r>
            <a:r>
              <a:rPr sz="3600" spc="-5" dirty="0"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  <a:p>
            <a:pPr marL="812800" marR="7620" lvl="1" indent="-457834" algn="just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813435" algn="l"/>
              </a:tabLst>
            </a:pPr>
            <a:r>
              <a:rPr sz="3600" dirty="0">
                <a:latin typeface="Times New Roman"/>
                <a:cs typeface="Times New Roman"/>
              </a:rPr>
              <a:t>Mã </a:t>
            </a:r>
            <a:r>
              <a:rPr sz="3600" spc="-5" dirty="0">
                <a:latin typeface="Times New Roman"/>
                <a:cs typeface="Times New Roman"/>
              </a:rPr>
              <a:t>hóa </a:t>
            </a:r>
            <a:r>
              <a:rPr sz="3600" dirty="0">
                <a:latin typeface="Times New Roman"/>
                <a:cs typeface="Times New Roman"/>
              </a:rPr>
              <a:t>từng </a:t>
            </a:r>
            <a:r>
              <a:rPr sz="3600" spc="-5" dirty="0">
                <a:latin typeface="Times New Roman"/>
                <a:cs typeface="Times New Roman"/>
              </a:rPr>
              <a:t>dòng </a:t>
            </a:r>
            <a:r>
              <a:rPr sz="3600" dirty="0">
                <a:latin typeface="Times New Roman"/>
                <a:cs typeface="Times New Roman"/>
              </a:rPr>
              <a:t>riêng </a:t>
            </a:r>
            <a:r>
              <a:rPr sz="3600" spc="-5" dirty="0">
                <a:latin typeface="Times New Roman"/>
                <a:cs typeface="Times New Roman"/>
              </a:rPr>
              <a:t>biệt, </a:t>
            </a:r>
            <a:r>
              <a:rPr sz="3600" dirty="0">
                <a:latin typeface="Times New Roman"/>
                <a:cs typeface="Times New Roman"/>
              </a:rPr>
              <a:t>bắt đầu với  số lượng số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0</a:t>
            </a:r>
            <a:endParaRPr sz="3600">
              <a:latin typeface="Times New Roman"/>
              <a:cs typeface="Times New Roman"/>
            </a:endParaRPr>
          </a:p>
          <a:p>
            <a:pPr marL="812800" marR="5080" lvl="1" indent="-457834" algn="just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813435" algn="l"/>
              </a:tabLst>
            </a:pPr>
            <a:r>
              <a:rPr sz="3600" spc="-5" dirty="0">
                <a:latin typeface="Times New Roman"/>
                <a:cs typeface="Times New Roman"/>
              </a:rPr>
              <a:t>Mã </a:t>
            </a:r>
            <a:r>
              <a:rPr sz="3600" dirty="0">
                <a:latin typeface="Times New Roman"/>
                <a:cs typeface="Times New Roman"/>
              </a:rPr>
              <a:t>hóa một chuỗi số 0 và số 1, bằng  </a:t>
            </a:r>
            <a:r>
              <a:rPr sz="3600" spc="-5" dirty="0">
                <a:latin typeface="Times New Roman"/>
                <a:cs typeface="Times New Roman"/>
              </a:rPr>
              <a:t>cách </a:t>
            </a:r>
            <a:r>
              <a:rPr sz="3600" dirty="0">
                <a:latin typeface="Times New Roman"/>
                <a:cs typeface="Times New Roman"/>
              </a:rPr>
              <a:t>RLE, lặp lại </a:t>
            </a:r>
            <a:r>
              <a:rPr sz="3600" spc="-5" dirty="0">
                <a:latin typeface="Times New Roman"/>
                <a:cs typeface="Times New Roman"/>
              </a:rPr>
              <a:t>các </a:t>
            </a:r>
            <a:r>
              <a:rPr sz="3600" dirty="0">
                <a:latin typeface="Times New Roman"/>
                <a:cs typeface="Times New Roman"/>
              </a:rPr>
              <a:t>số 0 </a:t>
            </a:r>
            <a:r>
              <a:rPr sz="3600" spc="-5" dirty="0">
                <a:latin typeface="Times New Roman"/>
                <a:cs typeface="Times New Roman"/>
              </a:rPr>
              <a:t>và </a:t>
            </a:r>
            <a:r>
              <a:rPr sz="3600" dirty="0">
                <a:latin typeface="Times New Roman"/>
                <a:cs typeface="Times New Roman"/>
              </a:rPr>
              <a:t>1 </a:t>
            </a:r>
            <a:r>
              <a:rPr sz="3600" spc="-5" dirty="0">
                <a:latin typeface="Times New Roman"/>
                <a:cs typeface="Times New Roman"/>
              </a:rPr>
              <a:t>trong </a:t>
            </a:r>
            <a:r>
              <a:rPr sz="3600" dirty="0">
                <a:latin typeface="Times New Roman"/>
                <a:cs typeface="Times New Roman"/>
              </a:rPr>
              <a:t>mỗi  </a:t>
            </a:r>
            <a:r>
              <a:rPr sz="3600" spc="-5" dirty="0">
                <a:latin typeface="Times New Roman"/>
                <a:cs typeface="Times New Roman"/>
              </a:rPr>
              <a:t>chuỗi.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3621</Words>
  <Application>Microsoft Office PowerPoint</Application>
  <PresentationFormat>On-screen Show (4:3)</PresentationFormat>
  <Paragraphs>406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Calibri</vt:lpstr>
      <vt:lpstr>MV Boli</vt:lpstr>
      <vt:lpstr>SVN1</vt:lpstr>
      <vt:lpstr>Symbol</vt:lpstr>
      <vt:lpstr>Times New Roman</vt:lpstr>
      <vt:lpstr>UTM Aristote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Biến đổi Cosin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Lecture2-PassiveComponents1</dc:title>
  <dc:subject>Electronic Devices</dc:subject>
  <dc:creator>Tran Thuy Ha</dc:creator>
  <cp:lastModifiedBy>Đình Nguyên Nguyễn</cp:lastModifiedBy>
  <cp:revision>6</cp:revision>
  <dcterms:created xsi:type="dcterms:W3CDTF">2021-08-11T09:39:36Z</dcterms:created>
  <dcterms:modified xsi:type="dcterms:W3CDTF">2021-09-13T05:56:32Z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2021-08-11T00:00:00Z</vt:filetime>
  </property>
</Properties>
</file>