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5" r:id="rId6"/>
    <p:sldId id="260"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888274"/>
          </a:xfrm>
          <a:solidFill>
            <a:schemeClr val="accent1">
              <a:lumMod val="60000"/>
              <a:lumOff val="40000"/>
            </a:schemeClr>
          </a:solidFill>
          <a:ln>
            <a:noFill/>
          </a:ln>
        </p:spPr>
        <p:style>
          <a:lnRef idx="2">
            <a:schemeClr val="accent2"/>
          </a:lnRef>
          <a:fillRef idx="1">
            <a:schemeClr val="lt1"/>
          </a:fillRef>
          <a:effectRef idx="0">
            <a:schemeClr val="accent2"/>
          </a:effectRef>
          <a:fontRef idx="none"/>
        </p:style>
        <p:txBody>
          <a:bodyPr anchor="ctr">
            <a:normAutofit/>
          </a:bodyPr>
          <a:lstStyle>
            <a:lvl1pPr algn="l">
              <a:defRPr sz="3000">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1928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5C892-93D6-42FB-9A27-FF55FD36191A}" type="datetimeFigureOut">
              <a:rPr lang="en-US" smtClean="0"/>
              <a:t>09/08/2021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F2A78-3F44-498E-A380-D48F4E7E6B67}" type="slidenum">
              <a:rPr lang="en-US" smtClean="0"/>
              <a:t>‹#›</a:t>
            </a:fld>
            <a:endParaRPr lang="en-US"/>
          </a:p>
        </p:txBody>
      </p:sp>
    </p:spTree>
    <p:extLst>
      <p:ext uri="{BB962C8B-B14F-4D97-AF65-F5344CB8AC3E}">
        <p14:creationId xmlns:p14="http://schemas.microsoft.com/office/powerpoint/2010/main" val="293580609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41767" y="1900533"/>
            <a:ext cx="7744342" cy="2646878"/>
          </a:xfrm>
          <a:prstGeom prst="rect">
            <a:avLst/>
          </a:prstGeom>
          <a:noFill/>
        </p:spPr>
        <p:txBody>
          <a:bodyPr wrap="square" lIns="91440" tIns="45720" rIns="91440" bIns="45720">
            <a:spAutoFit/>
          </a:bodyPr>
          <a:lstStyle/>
          <a:p>
            <a:pPr algn="ctr"/>
            <a:r>
              <a:rPr lang="en-US" sz="16600" b="1" cap="none" spc="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SVN-The Carpenter" pitchFamily="50" charset="0"/>
              </a:rPr>
              <a:t>Xử Lý Ảnh</a:t>
            </a:r>
            <a:endParaRPr lang="en-US" sz="166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SVN-The Carpenter" pitchFamily="50" charset="0"/>
            </a:endParaRPr>
          </a:p>
        </p:txBody>
      </p:sp>
      <p:sp>
        <p:nvSpPr>
          <p:cNvPr id="2" name="Rectangle 1"/>
          <p:cNvSpPr/>
          <p:nvPr/>
        </p:nvSpPr>
        <p:spPr>
          <a:xfrm>
            <a:off x="1344240" y="1321764"/>
            <a:ext cx="9739396" cy="380441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020465" y="5126180"/>
            <a:ext cx="6386946" cy="1384995"/>
          </a:xfrm>
          <a:prstGeom prst="rect">
            <a:avLst/>
          </a:prstGeom>
          <a:noFill/>
        </p:spPr>
        <p:txBody>
          <a:bodyPr wrap="square" rtlCol="0">
            <a:spAutoFit/>
          </a:bodyPr>
          <a:lstStyle/>
          <a:p>
            <a:pPr algn="ctr">
              <a:lnSpc>
                <a:spcPct val="150000"/>
              </a:lnSpc>
            </a:pPr>
            <a:r>
              <a:rPr lang="en-US" sz="2800" smtClean="0">
                <a:solidFill>
                  <a:srgbClr val="FF0000"/>
                </a:solidFill>
                <a:latin typeface="Bookman Old Style" panose="02050604050505020204" pitchFamily="18" charset="0"/>
              </a:rPr>
              <a:t>DH18TIN02</a:t>
            </a:r>
          </a:p>
          <a:p>
            <a:pPr algn="ctr">
              <a:lnSpc>
                <a:spcPct val="150000"/>
              </a:lnSpc>
            </a:pPr>
            <a:r>
              <a:rPr lang="en-US" sz="2800" smtClean="0">
                <a:solidFill>
                  <a:srgbClr val="FF0000"/>
                </a:solidFill>
                <a:latin typeface="Bookman Old Style" panose="02050604050505020204" pitchFamily="18" charset="0"/>
              </a:rPr>
              <a:t>NGUYỄN ĐÌNH NGUYÊN</a:t>
            </a:r>
            <a:endParaRPr lang="en-US" sz="280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3789453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smtClean="0"/>
              <a:t>1.2 </a:t>
            </a:r>
            <a:r>
              <a:rPr lang="vi-VN" sz="2800" b="1" smtClean="0"/>
              <a:t> Những vấn đề cơ bản trong xử lý ảnh</a:t>
            </a:r>
            <a:endParaRPr lang="en-US" sz="2800" b="1"/>
          </a:p>
        </p:txBody>
      </p:sp>
      <p:sp>
        <p:nvSpPr>
          <p:cNvPr id="4" name="Rectangle 3"/>
          <p:cNvSpPr/>
          <p:nvPr/>
        </p:nvSpPr>
        <p:spPr>
          <a:xfrm>
            <a:off x="762000" y="1112160"/>
            <a:ext cx="10668000" cy="2400657"/>
          </a:xfrm>
          <a:prstGeom prst="rect">
            <a:avLst/>
          </a:prstGeom>
        </p:spPr>
        <p:txBody>
          <a:bodyPr wrap="square">
            <a:spAutoFit/>
          </a:bodyPr>
          <a:lstStyle/>
          <a:p>
            <a:pPr algn="just">
              <a:lnSpc>
                <a:spcPct val="150000"/>
              </a:lnSpc>
            </a:pPr>
            <a:r>
              <a:rPr lang="vi-VN" sz="2000" b="1">
                <a:solidFill>
                  <a:srgbClr val="000000"/>
                </a:solidFill>
                <a:latin typeface="Arial" panose="020B0604020202020204" pitchFamily="34" charset="0"/>
                <a:cs typeface="Arial" panose="020B0604020202020204" pitchFamily="34" charset="0"/>
              </a:rPr>
              <a:t>1.2.7. Nén </a:t>
            </a:r>
            <a:r>
              <a:rPr lang="vi-VN" sz="2000" b="1" smtClean="0">
                <a:solidFill>
                  <a:srgbClr val="000000"/>
                </a:solidFill>
                <a:latin typeface="Arial" panose="020B0604020202020204" pitchFamily="34" charset="0"/>
                <a:cs typeface="Arial" panose="020B0604020202020204" pitchFamily="34" charset="0"/>
              </a:rPr>
              <a:t>ảnh</a:t>
            </a:r>
            <a:endParaRPr lang="en-US" sz="2000" b="1" smtClean="0">
              <a:solidFill>
                <a:srgbClr val="000000"/>
              </a:solidFill>
              <a:latin typeface="Arial" panose="020B0604020202020204" pitchFamily="34" charset="0"/>
              <a:cs typeface="Arial" panose="020B0604020202020204" pitchFamily="34" charset="0"/>
            </a:endParaRPr>
          </a:p>
          <a:p>
            <a:pPr algn="just">
              <a:lnSpc>
                <a:spcPct val="150000"/>
              </a:lnSpc>
            </a:pPr>
            <a:r>
              <a:rPr lang="en-US" sz="2000" b="1"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Nén </a:t>
            </a:r>
            <a:r>
              <a:rPr lang="vi-VN" sz="2000">
                <a:solidFill>
                  <a:srgbClr val="000000"/>
                </a:solidFill>
                <a:latin typeface="Arial" panose="020B0604020202020204" pitchFamily="34" charset="0"/>
                <a:cs typeface="Arial" panose="020B0604020202020204" pitchFamily="34" charset="0"/>
              </a:rPr>
              <a:t>ảnh là kỹ thuật nhằm giảm thiểu không gian lưu trữ. Có hai hướng tiếp </a:t>
            </a:r>
            <a:r>
              <a:rPr lang="vi-VN" sz="2000" smtClean="0">
                <a:solidFill>
                  <a:srgbClr val="000000"/>
                </a:solidFill>
                <a:latin typeface="Arial" panose="020B0604020202020204" pitchFamily="34" charset="0"/>
                <a:cs typeface="Arial" panose="020B0604020202020204" pitchFamily="34" charset="0"/>
              </a:rPr>
              <a:t>cận</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chính </a:t>
            </a:r>
            <a:r>
              <a:rPr lang="vi-VN" sz="2000">
                <a:solidFill>
                  <a:srgbClr val="000000"/>
                </a:solidFill>
                <a:latin typeface="Arial" panose="020B0604020202020204" pitchFamily="34" charset="0"/>
                <a:cs typeface="Arial" panose="020B0604020202020204" pitchFamily="34" charset="0"/>
              </a:rPr>
              <a:t>là nén có bảo toàn và không bảo toàn thông tin. Nén không bảo toàn thì thường </a:t>
            </a:r>
            <a:r>
              <a:rPr lang="vi-VN" sz="2000" smtClean="0">
                <a:solidFill>
                  <a:srgbClr val="000000"/>
                </a:solidFill>
                <a:latin typeface="Arial" panose="020B0604020202020204" pitchFamily="34" charset="0"/>
                <a:cs typeface="Arial" panose="020B0604020202020204" pitchFamily="34" charset="0"/>
              </a:rPr>
              <a:t>có</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khả </a:t>
            </a:r>
            <a:r>
              <a:rPr lang="vi-VN" sz="2000">
                <a:solidFill>
                  <a:srgbClr val="000000"/>
                </a:solidFill>
                <a:latin typeface="Arial" panose="020B0604020202020204" pitchFamily="34" charset="0"/>
                <a:cs typeface="Arial" panose="020B0604020202020204" pitchFamily="34" charset="0"/>
              </a:rPr>
              <a:t>năng nén cao hơn nhưng không phục hồi được ảnh gốc, ngược lại nén có bảo toàn </a:t>
            </a:r>
            <a:r>
              <a:rPr lang="vi-VN" sz="2000" smtClean="0">
                <a:solidFill>
                  <a:srgbClr val="000000"/>
                </a:solidFill>
                <a:latin typeface="Arial" panose="020B0604020202020204" pitchFamily="34" charset="0"/>
                <a:cs typeface="Arial" panose="020B0604020202020204" pitchFamily="34" charset="0"/>
              </a:rPr>
              <a:t>cho</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phép </a:t>
            </a:r>
            <a:r>
              <a:rPr lang="vi-VN" sz="2000">
                <a:solidFill>
                  <a:srgbClr val="000000"/>
                </a:solidFill>
                <a:latin typeface="Arial" panose="020B0604020202020204" pitchFamily="34" charset="0"/>
                <a:cs typeface="Arial" panose="020B0604020202020204" pitchFamily="34" charset="0"/>
              </a:rPr>
              <a:t>khôi phục hoàn toàn ảnh gốc. </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4094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smtClean="0"/>
              <a:t>1.2 </a:t>
            </a:r>
            <a:r>
              <a:rPr lang="vi-VN" sz="2800" b="1" smtClean="0"/>
              <a:t> Những vấn đề cơ bản trong xử lý ảnh</a:t>
            </a:r>
            <a:endParaRPr lang="en-US" sz="2800" b="1"/>
          </a:p>
        </p:txBody>
      </p:sp>
      <p:sp>
        <p:nvSpPr>
          <p:cNvPr id="4" name="Rectangle 3"/>
          <p:cNvSpPr/>
          <p:nvPr/>
        </p:nvSpPr>
        <p:spPr>
          <a:xfrm>
            <a:off x="637308" y="888274"/>
            <a:ext cx="11291455" cy="3785652"/>
          </a:xfrm>
          <a:prstGeom prst="rect">
            <a:avLst/>
          </a:prstGeom>
        </p:spPr>
        <p:txBody>
          <a:bodyPr wrap="square">
            <a:spAutoFit/>
          </a:bodyPr>
          <a:lstStyle/>
          <a:p>
            <a:pPr algn="just">
              <a:lnSpc>
                <a:spcPct val="150000"/>
              </a:lnSpc>
            </a:pPr>
            <a:r>
              <a:rPr lang="vi-VN" sz="2000" b="1">
                <a:solidFill>
                  <a:srgbClr val="000000"/>
                </a:solidFill>
                <a:latin typeface="Arial" panose="020B0604020202020204" pitchFamily="34" charset="0"/>
                <a:cs typeface="Arial" panose="020B0604020202020204" pitchFamily="34" charset="0"/>
              </a:rPr>
              <a:t>1.2.7. Nén </a:t>
            </a:r>
            <a:r>
              <a:rPr lang="vi-VN" sz="2000" b="1" smtClean="0">
                <a:solidFill>
                  <a:srgbClr val="000000"/>
                </a:solidFill>
                <a:latin typeface="Arial" panose="020B0604020202020204" pitchFamily="34" charset="0"/>
                <a:cs typeface="Arial" panose="020B0604020202020204" pitchFamily="34" charset="0"/>
              </a:rPr>
              <a:t>ảnh</a:t>
            </a:r>
            <a:endParaRPr lang="en-US" sz="2000" b="1" smtClean="0">
              <a:solidFill>
                <a:srgbClr val="000000"/>
              </a:solidFill>
              <a:latin typeface="Arial" panose="020B0604020202020204" pitchFamily="34" charset="0"/>
              <a:cs typeface="Arial" panose="020B0604020202020204" pitchFamily="34" charset="0"/>
            </a:endParaRPr>
          </a:p>
          <a:p>
            <a:pPr algn="just">
              <a:lnSpc>
                <a:spcPct val="150000"/>
              </a:lnSpc>
            </a:pPr>
            <a:r>
              <a:rPr lang="vi-VN" sz="2000" smtClean="0">
                <a:solidFill>
                  <a:srgbClr val="000000"/>
                </a:solidFill>
                <a:latin typeface="Arial" panose="020B0604020202020204" pitchFamily="34" charset="0"/>
                <a:cs typeface="Arial" panose="020B0604020202020204" pitchFamily="34" charset="0"/>
              </a:rPr>
              <a:t>Nén </a:t>
            </a:r>
            <a:r>
              <a:rPr lang="vi-VN" sz="2000">
                <a:solidFill>
                  <a:srgbClr val="000000"/>
                </a:solidFill>
                <a:latin typeface="Arial" panose="020B0604020202020204" pitchFamily="34" charset="0"/>
                <a:cs typeface="Arial" panose="020B0604020202020204" pitchFamily="34" charset="0"/>
              </a:rPr>
              <a:t>ảnh nói chung có 4 cách tiếp cận cơ </a:t>
            </a:r>
            <a:r>
              <a:rPr lang="vi-VN" sz="2000" smtClean="0">
                <a:solidFill>
                  <a:srgbClr val="000000"/>
                </a:solidFill>
                <a:latin typeface="Arial" panose="020B0604020202020204" pitchFamily="34" charset="0"/>
                <a:cs typeface="Arial" panose="020B0604020202020204" pitchFamily="34" charset="0"/>
              </a:rPr>
              <a:t>bản:</a:t>
            </a:r>
            <a:endParaRPr lang="en-US" sz="2000" smtClean="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vi-VN" sz="2000" b="1" i="1" smtClean="0">
                <a:solidFill>
                  <a:srgbClr val="000000"/>
                </a:solidFill>
                <a:latin typeface="Arial" panose="020B0604020202020204" pitchFamily="34" charset="0"/>
                <a:cs typeface="Arial" panose="020B0604020202020204" pitchFamily="34" charset="0"/>
              </a:rPr>
              <a:t>Nén </a:t>
            </a:r>
            <a:r>
              <a:rPr lang="vi-VN" sz="2000" b="1" i="1">
                <a:solidFill>
                  <a:srgbClr val="000000"/>
                </a:solidFill>
                <a:latin typeface="Arial" panose="020B0604020202020204" pitchFamily="34" charset="0"/>
                <a:cs typeface="Arial" panose="020B0604020202020204" pitchFamily="34" charset="0"/>
              </a:rPr>
              <a:t>ảnh thống kê: </a:t>
            </a:r>
            <a:r>
              <a:rPr lang="vi-VN" sz="2000">
                <a:solidFill>
                  <a:srgbClr val="000000"/>
                </a:solidFill>
                <a:latin typeface="Arial" panose="020B0604020202020204" pitchFamily="34" charset="0"/>
                <a:cs typeface="Arial" panose="020B0604020202020204" pitchFamily="34" charset="0"/>
              </a:rPr>
              <a:t>Kỹ thuật nén này dựa vào việc thống kê tần xuất xuất </a:t>
            </a:r>
            <a:r>
              <a:rPr lang="vi-VN" sz="2000" smtClean="0">
                <a:solidFill>
                  <a:srgbClr val="000000"/>
                </a:solidFill>
                <a:latin typeface="Arial" panose="020B0604020202020204" pitchFamily="34" charset="0"/>
                <a:cs typeface="Arial" panose="020B0604020202020204" pitchFamily="34" charset="0"/>
              </a:rPr>
              <a:t>hiện</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của </a:t>
            </a:r>
            <a:r>
              <a:rPr lang="vi-VN" sz="2000">
                <a:solidFill>
                  <a:srgbClr val="000000"/>
                </a:solidFill>
                <a:latin typeface="Arial" panose="020B0604020202020204" pitchFamily="34" charset="0"/>
                <a:cs typeface="Arial" panose="020B0604020202020204" pitchFamily="34" charset="0"/>
              </a:rPr>
              <a:t>giá trị các điểm ảnh, trên cơ sở đó mà có chiến lược mã hóa thích hợp. Một </a:t>
            </a:r>
            <a:r>
              <a:rPr lang="vi-VN" sz="2000" smtClean="0">
                <a:solidFill>
                  <a:srgbClr val="000000"/>
                </a:solidFill>
                <a:latin typeface="Arial" panose="020B0604020202020204" pitchFamily="34" charset="0"/>
                <a:cs typeface="Arial" panose="020B0604020202020204" pitchFamily="34" charset="0"/>
              </a:rPr>
              <a:t>ví</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dụ </a:t>
            </a:r>
            <a:r>
              <a:rPr lang="vi-VN" sz="2000">
                <a:solidFill>
                  <a:srgbClr val="000000"/>
                </a:solidFill>
                <a:latin typeface="Arial" panose="020B0604020202020204" pitchFamily="34" charset="0"/>
                <a:cs typeface="Arial" panose="020B0604020202020204" pitchFamily="34" charset="0"/>
              </a:rPr>
              <a:t>điển hình cho kỹ thuật mã hóa này là *.</a:t>
            </a:r>
            <a:r>
              <a:rPr lang="vi-VN" sz="2000" smtClean="0">
                <a:solidFill>
                  <a:srgbClr val="000000"/>
                </a:solidFill>
                <a:latin typeface="Arial" panose="020B0604020202020204" pitchFamily="34" charset="0"/>
                <a:cs typeface="Arial" panose="020B0604020202020204" pitchFamily="34" charset="0"/>
              </a:rPr>
              <a:t>TIF</a:t>
            </a:r>
            <a:endParaRPr lang="en-US" sz="2000" smtClean="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vi-VN" sz="2000" b="1" i="1" smtClean="0">
                <a:solidFill>
                  <a:srgbClr val="000000"/>
                </a:solidFill>
                <a:latin typeface="Arial" panose="020B0604020202020204" pitchFamily="34" charset="0"/>
                <a:cs typeface="Arial" panose="020B0604020202020204" pitchFamily="34" charset="0"/>
              </a:rPr>
              <a:t>Nén </a:t>
            </a:r>
            <a:r>
              <a:rPr lang="vi-VN" sz="2000" b="1" i="1">
                <a:solidFill>
                  <a:srgbClr val="000000"/>
                </a:solidFill>
                <a:latin typeface="Arial" panose="020B0604020202020204" pitchFamily="34" charset="0"/>
                <a:cs typeface="Arial" panose="020B0604020202020204" pitchFamily="34" charset="0"/>
              </a:rPr>
              <a:t>ảnh không gian: </a:t>
            </a:r>
            <a:r>
              <a:rPr lang="vi-VN" sz="2000">
                <a:solidFill>
                  <a:srgbClr val="000000"/>
                </a:solidFill>
                <a:latin typeface="Arial" panose="020B0604020202020204" pitchFamily="34" charset="0"/>
                <a:cs typeface="Arial" panose="020B0604020202020204" pitchFamily="34" charset="0"/>
              </a:rPr>
              <a:t>Kỹ thuật này dựa vào vị trí không gian của các điểm </a:t>
            </a:r>
            <a:r>
              <a:rPr lang="vi-VN" sz="2000" smtClean="0">
                <a:solidFill>
                  <a:srgbClr val="000000"/>
                </a:solidFill>
                <a:latin typeface="Arial" panose="020B0604020202020204" pitchFamily="34" charset="0"/>
                <a:cs typeface="Arial" panose="020B0604020202020204" pitchFamily="34" charset="0"/>
              </a:rPr>
              <a:t>ảnh</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để </a:t>
            </a:r>
            <a:r>
              <a:rPr lang="vi-VN" sz="2000">
                <a:solidFill>
                  <a:srgbClr val="000000"/>
                </a:solidFill>
                <a:latin typeface="Arial" panose="020B0604020202020204" pitchFamily="34" charset="0"/>
                <a:cs typeface="Arial" panose="020B0604020202020204" pitchFamily="34" charset="0"/>
              </a:rPr>
              <a:t>tiến hành mã hóa. Kỹ thuật lợi dụng sự giống nhau của các điểm ảnh trong </a:t>
            </a:r>
            <a:r>
              <a:rPr lang="vi-VN" sz="2000" smtClean="0">
                <a:solidFill>
                  <a:srgbClr val="000000"/>
                </a:solidFill>
                <a:latin typeface="Arial" panose="020B0604020202020204" pitchFamily="34" charset="0"/>
                <a:cs typeface="Arial" panose="020B0604020202020204" pitchFamily="34" charset="0"/>
              </a:rPr>
              <a:t>các</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vùng </a:t>
            </a:r>
            <a:r>
              <a:rPr lang="vi-VN" sz="2000">
                <a:solidFill>
                  <a:srgbClr val="000000"/>
                </a:solidFill>
                <a:latin typeface="Arial" panose="020B0604020202020204" pitchFamily="34" charset="0"/>
                <a:cs typeface="Arial" panose="020B0604020202020204" pitchFamily="34" charset="0"/>
              </a:rPr>
              <a:t>gần nhau. Ví dụ cho kỹ thuật này là mã nén *.</a:t>
            </a:r>
            <a:r>
              <a:rPr lang="vi-VN" sz="2000" smtClean="0">
                <a:solidFill>
                  <a:srgbClr val="000000"/>
                </a:solidFill>
                <a:latin typeface="Arial" panose="020B0604020202020204" pitchFamily="34" charset="0"/>
                <a:cs typeface="Arial" panose="020B0604020202020204" pitchFamily="34" charset="0"/>
              </a:rPr>
              <a:t>PCX</a:t>
            </a:r>
            <a:endParaRPr lang="en-US" sz="2000" smtClean="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9364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smtClean="0"/>
              <a:t>1.2 </a:t>
            </a:r>
            <a:r>
              <a:rPr lang="vi-VN" sz="2800" b="1" smtClean="0"/>
              <a:t> Những vấn đề cơ bản trong xử lý ảnh</a:t>
            </a:r>
            <a:endParaRPr lang="en-US" sz="2800" b="1"/>
          </a:p>
        </p:txBody>
      </p:sp>
      <p:sp>
        <p:nvSpPr>
          <p:cNvPr id="4" name="Rectangle 3"/>
          <p:cNvSpPr/>
          <p:nvPr/>
        </p:nvSpPr>
        <p:spPr>
          <a:xfrm>
            <a:off x="637308" y="888274"/>
            <a:ext cx="11291455" cy="3323987"/>
          </a:xfrm>
          <a:prstGeom prst="rect">
            <a:avLst/>
          </a:prstGeom>
        </p:spPr>
        <p:txBody>
          <a:bodyPr wrap="square">
            <a:spAutoFit/>
          </a:bodyPr>
          <a:lstStyle/>
          <a:p>
            <a:pPr algn="just">
              <a:lnSpc>
                <a:spcPct val="150000"/>
              </a:lnSpc>
            </a:pPr>
            <a:r>
              <a:rPr lang="vi-VN" sz="2000" b="1">
                <a:solidFill>
                  <a:srgbClr val="000000"/>
                </a:solidFill>
                <a:latin typeface="Arial" panose="020B0604020202020204" pitchFamily="34" charset="0"/>
                <a:cs typeface="Arial" panose="020B0604020202020204" pitchFamily="34" charset="0"/>
              </a:rPr>
              <a:t>1.2.7. Nén </a:t>
            </a:r>
            <a:r>
              <a:rPr lang="vi-VN" sz="2000" b="1" smtClean="0">
                <a:solidFill>
                  <a:srgbClr val="000000"/>
                </a:solidFill>
                <a:latin typeface="Arial" panose="020B0604020202020204" pitchFamily="34" charset="0"/>
                <a:cs typeface="Arial" panose="020B0604020202020204" pitchFamily="34" charset="0"/>
              </a:rPr>
              <a:t>ảnh</a:t>
            </a:r>
            <a:endParaRPr lang="en-US" sz="2000" b="1" smtClean="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vi-VN" sz="2000" b="1" i="1" smtClean="0">
                <a:solidFill>
                  <a:srgbClr val="000000"/>
                </a:solidFill>
                <a:latin typeface="Arial" panose="020B0604020202020204" pitchFamily="34" charset="0"/>
                <a:cs typeface="Arial" panose="020B0604020202020204" pitchFamily="34" charset="0"/>
              </a:rPr>
              <a:t>Nén </a:t>
            </a:r>
            <a:r>
              <a:rPr lang="vi-VN" sz="2000" b="1" i="1">
                <a:solidFill>
                  <a:srgbClr val="000000"/>
                </a:solidFill>
                <a:latin typeface="Arial" panose="020B0604020202020204" pitchFamily="34" charset="0"/>
                <a:cs typeface="Arial" panose="020B0604020202020204" pitchFamily="34" charset="0"/>
              </a:rPr>
              <a:t>ảnh sử dụng phép biến đổi: </a:t>
            </a:r>
            <a:r>
              <a:rPr lang="vi-VN" sz="2000">
                <a:solidFill>
                  <a:srgbClr val="000000"/>
                </a:solidFill>
                <a:latin typeface="Arial" panose="020B0604020202020204" pitchFamily="34" charset="0"/>
                <a:cs typeface="Arial" panose="020B0604020202020204" pitchFamily="34" charset="0"/>
              </a:rPr>
              <a:t>Đây là kỹ thuật tiếp cận theo hướng nén </a:t>
            </a:r>
            <a:r>
              <a:rPr lang="vi-VN" sz="2000" smtClean="0">
                <a:solidFill>
                  <a:srgbClr val="000000"/>
                </a:solidFill>
                <a:latin typeface="Arial" panose="020B0604020202020204" pitchFamily="34" charset="0"/>
                <a:cs typeface="Arial" panose="020B0604020202020204" pitchFamily="34" charset="0"/>
              </a:rPr>
              <a:t>không</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bảo </a:t>
            </a:r>
            <a:r>
              <a:rPr lang="vi-VN" sz="2000">
                <a:solidFill>
                  <a:srgbClr val="000000"/>
                </a:solidFill>
                <a:latin typeface="Arial" panose="020B0604020202020204" pitchFamily="34" charset="0"/>
                <a:cs typeface="Arial" panose="020B0604020202020204" pitchFamily="34" charset="0"/>
              </a:rPr>
              <a:t>toàn và do vậy tỉ lệ nén tương đối cao. *.JPG chính là tiếp cận theo kỹ </a:t>
            </a:r>
            <a:r>
              <a:rPr lang="vi-VN" sz="2000" smtClean="0">
                <a:solidFill>
                  <a:srgbClr val="000000"/>
                </a:solidFill>
                <a:latin typeface="Arial" panose="020B0604020202020204" pitchFamily="34" charset="0"/>
                <a:cs typeface="Arial" panose="020B0604020202020204" pitchFamily="34" charset="0"/>
              </a:rPr>
              <a:t>thuật</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nén này.</a:t>
            </a:r>
            <a:endParaRPr lang="en-US" sz="2000" smtClean="0">
              <a:solidFill>
                <a:srgbClr val="000000"/>
              </a:solidFill>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vi-VN" sz="2000" b="1" i="1" smtClean="0">
                <a:solidFill>
                  <a:srgbClr val="000000"/>
                </a:solidFill>
                <a:latin typeface="Arial" panose="020B0604020202020204" pitchFamily="34" charset="0"/>
                <a:cs typeface="Arial" panose="020B0604020202020204" pitchFamily="34" charset="0"/>
              </a:rPr>
              <a:t>Nén </a:t>
            </a:r>
            <a:r>
              <a:rPr lang="vi-VN" sz="2000" b="1" i="1">
                <a:solidFill>
                  <a:srgbClr val="000000"/>
                </a:solidFill>
                <a:latin typeface="Arial" panose="020B0604020202020204" pitchFamily="34" charset="0"/>
                <a:cs typeface="Arial" panose="020B0604020202020204" pitchFamily="34" charset="0"/>
              </a:rPr>
              <a:t>ảnh Fractal: </a:t>
            </a:r>
            <a:r>
              <a:rPr lang="vi-VN" sz="2000">
                <a:solidFill>
                  <a:srgbClr val="000000"/>
                </a:solidFill>
                <a:latin typeface="Arial" panose="020B0604020202020204" pitchFamily="34" charset="0"/>
                <a:cs typeface="Arial" panose="020B0604020202020204" pitchFamily="34" charset="0"/>
              </a:rPr>
              <a:t>Sử dụng tính chất Fractal của các đối tượng ảnh. Tính </a:t>
            </a:r>
            <a:r>
              <a:rPr lang="vi-VN" sz="2000" smtClean="0">
                <a:solidFill>
                  <a:srgbClr val="000000"/>
                </a:solidFill>
                <a:latin typeface="Arial" panose="020B0604020202020204" pitchFamily="34" charset="0"/>
                <a:cs typeface="Arial" panose="020B0604020202020204" pitchFamily="34" charset="0"/>
              </a:rPr>
              <a:t>chất</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Fractal </a:t>
            </a:r>
            <a:r>
              <a:rPr lang="vi-VN" sz="2000">
                <a:solidFill>
                  <a:srgbClr val="000000"/>
                </a:solidFill>
                <a:latin typeface="Arial" panose="020B0604020202020204" pitchFamily="34" charset="0"/>
                <a:cs typeface="Arial" panose="020B0604020202020204" pitchFamily="34" charset="0"/>
              </a:rPr>
              <a:t>của ảnh thể hiện sự lặp lại của các chi tiết tại nhiều vị trí khác nhau </a:t>
            </a:r>
            <a:r>
              <a:rPr lang="vi-VN" sz="2000" smtClean="0">
                <a:solidFill>
                  <a:srgbClr val="000000"/>
                </a:solidFill>
                <a:latin typeface="Arial" panose="020B0604020202020204" pitchFamily="34" charset="0"/>
                <a:cs typeface="Arial" panose="020B0604020202020204" pitchFamily="34" charset="0"/>
              </a:rPr>
              <a:t>với</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kích </a:t>
            </a:r>
            <a:r>
              <a:rPr lang="vi-VN" sz="2000">
                <a:solidFill>
                  <a:srgbClr val="000000"/>
                </a:solidFill>
                <a:latin typeface="Arial" panose="020B0604020202020204" pitchFamily="34" charset="0"/>
                <a:cs typeface="Arial" panose="020B0604020202020204" pitchFamily="34" charset="0"/>
              </a:rPr>
              <a:t>thước và hướng khác nhau. Kỹ thuật nén sẽ tính toán để chỉ cần lưu trữ </a:t>
            </a:r>
            <a:r>
              <a:rPr lang="vi-VN" sz="2000" smtClean="0">
                <a:solidFill>
                  <a:srgbClr val="000000"/>
                </a:solidFill>
                <a:latin typeface="Arial" panose="020B0604020202020204" pitchFamily="34" charset="0"/>
                <a:cs typeface="Arial" panose="020B0604020202020204" pitchFamily="34" charset="0"/>
              </a:rPr>
              <a:t>phần</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gốc </a:t>
            </a:r>
            <a:r>
              <a:rPr lang="vi-VN" sz="2000">
                <a:solidFill>
                  <a:srgbClr val="000000"/>
                </a:solidFill>
                <a:latin typeface="Arial" panose="020B0604020202020204" pitchFamily="34" charset="0"/>
                <a:cs typeface="Arial" panose="020B0604020202020204" pitchFamily="34" charset="0"/>
              </a:rPr>
              <a:t>ảnh và quy luật sinh ra ảnh theo nguyên lý Fractal</a:t>
            </a:r>
            <a:r>
              <a:rPr lang="vi-VN" sz="2000" smtClean="0">
                <a:latin typeface="Arial" panose="020B0604020202020204" pitchFamily="34" charset="0"/>
                <a:cs typeface="Arial" panose="020B0604020202020204" pitchFamily="34" charset="0"/>
              </a:rPr>
              <a:t> </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7729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smtClean="0"/>
              <a:t>1.1 </a:t>
            </a:r>
            <a:r>
              <a:rPr lang="en-US" sz="2800" b="1" err="1" smtClean="0"/>
              <a:t>Tổng</a:t>
            </a:r>
            <a:r>
              <a:rPr lang="en-US" sz="2800" b="1" smtClean="0"/>
              <a:t> </a:t>
            </a:r>
            <a:r>
              <a:rPr lang="en-US" sz="2800" b="1" err="1" smtClean="0"/>
              <a:t>quan</a:t>
            </a:r>
            <a:r>
              <a:rPr lang="en-US" sz="2800" b="1" smtClean="0"/>
              <a:t> </a:t>
            </a:r>
            <a:r>
              <a:rPr lang="en-US" sz="2800" b="1" err="1" smtClean="0"/>
              <a:t>về</a:t>
            </a:r>
            <a:r>
              <a:rPr lang="en-US" sz="2800" b="1" smtClean="0"/>
              <a:t> </a:t>
            </a:r>
            <a:r>
              <a:rPr lang="en-US" sz="2800" b="1" err="1" smtClean="0"/>
              <a:t>xử</a:t>
            </a:r>
            <a:r>
              <a:rPr lang="en-US" sz="2800" b="1" smtClean="0"/>
              <a:t> </a:t>
            </a:r>
            <a:r>
              <a:rPr lang="en-US" sz="2800" b="1" err="1" smtClean="0"/>
              <a:t>lý</a:t>
            </a:r>
            <a:r>
              <a:rPr lang="en-US" sz="2800" b="1" smtClean="0"/>
              <a:t> </a:t>
            </a:r>
            <a:r>
              <a:rPr lang="en-US" sz="2800" b="1" err="1" smtClean="0"/>
              <a:t>ảnh</a:t>
            </a:r>
            <a:endParaRPr lang="en-US" sz="2800" b="1"/>
          </a:p>
        </p:txBody>
      </p:sp>
      <p:sp>
        <p:nvSpPr>
          <p:cNvPr id="3" name="TextBox 2"/>
          <p:cNvSpPr txBox="1"/>
          <p:nvPr/>
        </p:nvSpPr>
        <p:spPr>
          <a:xfrm>
            <a:off x="384313" y="1040480"/>
            <a:ext cx="11423373" cy="1420325"/>
          </a:xfrm>
          <a:prstGeom prst="rect">
            <a:avLst/>
          </a:prstGeom>
          <a:noFill/>
        </p:spPr>
        <p:txBody>
          <a:bodyPr wrap="square" rtlCol="0">
            <a:spAutoFit/>
          </a:bodyPr>
          <a:lstStyle/>
          <a:p>
            <a:pPr>
              <a:lnSpc>
                <a:spcPct val="150000"/>
              </a:lnSpc>
            </a:pP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Quá trình xử lý ảnh được xem như là quá trình thao tác ảnh đầu vào nhằm cho ra kết</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quả mong muốn. Kết quả đầu ra của một quá trình xử lý ảnh có thể là một ảnh “tốt hơn”</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hoặc một kết luận.</a:t>
            </a:r>
            <a:endParaRPr lang="en-US" sz="2000">
              <a:latin typeface="Arial" panose="020B0604020202020204" pitchFamily="34" charset="0"/>
              <a:cs typeface="Arial" panose="020B0604020202020204" pitchFamily="34" charset="0"/>
            </a:endParaRPr>
          </a:p>
        </p:txBody>
      </p:sp>
      <p:grpSp>
        <p:nvGrpSpPr>
          <p:cNvPr id="24" name="Group 23"/>
          <p:cNvGrpSpPr/>
          <p:nvPr/>
        </p:nvGrpSpPr>
        <p:grpSpPr>
          <a:xfrm>
            <a:off x="3078370" y="2544059"/>
            <a:ext cx="5435234" cy="1306934"/>
            <a:chOff x="2151270" y="2163080"/>
            <a:chExt cx="5435234" cy="1306934"/>
          </a:xfrm>
        </p:grpSpPr>
        <p:sp>
          <p:nvSpPr>
            <p:cNvPr id="7" name="TextBox 6"/>
            <p:cNvSpPr txBox="1"/>
            <p:nvPr/>
          </p:nvSpPr>
          <p:spPr>
            <a:xfrm>
              <a:off x="5950225" y="2163080"/>
              <a:ext cx="1517373" cy="400110"/>
            </a:xfrm>
            <a:prstGeom prst="rect">
              <a:avLst/>
            </a:prstGeom>
            <a:noFill/>
          </p:spPr>
          <p:txBody>
            <a:bodyPr wrap="square" rtlCol="0">
              <a:spAutoFit/>
            </a:bodyPr>
            <a:lstStyle/>
            <a:p>
              <a:r>
                <a:rPr lang="en-US" sz="2000" smtClean="0">
                  <a:latin typeface="Arial" panose="020B0604020202020204" pitchFamily="34" charset="0"/>
                  <a:cs typeface="Arial" panose="020B0604020202020204" pitchFamily="34" charset="0"/>
                </a:rPr>
                <a:t>Ảnh tốt hơn</a:t>
              </a:r>
            </a:p>
          </p:txBody>
        </p:sp>
        <p:grpSp>
          <p:nvGrpSpPr>
            <p:cNvPr id="22" name="Group 21"/>
            <p:cNvGrpSpPr/>
            <p:nvPr/>
          </p:nvGrpSpPr>
          <p:grpSpPr>
            <a:xfrm>
              <a:off x="2151270" y="2363135"/>
              <a:ext cx="5435234" cy="1106879"/>
              <a:chOff x="2252870" y="2321370"/>
              <a:chExt cx="5435234" cy="1106879"/>
            </a:xfrm>
          </p:grpSpPr>
          <p:sp>
            <p:nvSpPr>
              <p:cNvPr id="5" name="TextBox 4"/>
              <p:cNvSpPr txBox="1"/>
              <p:nvPr/>
            </p:nvSpPr>
            <p:spPr>
              <a:xfrm>
                <a:off x="2252870" y="2531165"/>
                <a:ext cx="641522" cy="400110"/>
              </a:xfrm>
              <a:prstGeom prst="rect">
                <a:avLst/>
              </a:prstGeom>
              <a:noFill/>
            </p:spPr>
            <p:txBody>
              <a:bodyPr wrap="none" rtlCol="0">
                <a:spAutoFit/>
              </a:bodyPr>
              <a:lstStyle/>
              <a:p>
                <a:r>
                  <a:rPr lang="en-US" sz="2000" smtClean="0">
                    <a:latin typeface="Arial" panose="020B0604020202020204" pitchFamily="34" charset="0"/>
                    <a:cs typeface="Arial" panose="020B0604020202020204" pitchFamily="34" charset="0"/>
                  </a:rPr>
                  <a:t>Ảnh</a:t>
                </a:r>
              </a:p>
            </p:txBody>
          </p:sp>
          <p:sp>
            <p:nvSpPr>
              <p:cNvPr id="6" name="TextBox 5"/>
              <p:cNvSpPr txBox="1"/>
              <p:nvPr/>
            </p:nvSpPr>
            <p:spPr>
              <a:xfrm>
                <a:off x="3856383" y="2544417"/>
                <a:ext cx="2478156" cy="400110"/>
              </a:xfrm>
              <a:prstGeom prst="rect">
                <a:avLst/>
              </a:prstGeom>
              <a:noFill/>
            </p:spPr>
            <p:txBody>
              <a:bodyPr wrap="square" rtlCol="0">
                <a:spAutoFit/>
              </a:bodyPr>
              <a:lstStyle/>
              <a:p>
                <a:r>
                  <a:rPr lang="en-US" sz="2000" smtClean="0">
                    <a:latin typeface="Arial" panose="020B0604020202020204" pitchFamily="34" charset="0"/>
                    <a:cs typeface="Arial" panose="020B0604020202020204" pitchFamily="34" charset="0"/>
                  </a:rPr>
                  <a:t>Xử lý ảnh</a:t>
                </a:r>
              </a:p>
            </p:txBody>
          </p:sp>
          <p:sp>
            <p:nvSpPr>
              <p:cNvPr id="8" name="TextBox 7"/>
              <p:cNvSpPr txBox="1"/>
              <p:nvPr/>
            </p:nvSpPr>
            <p:spPr>
              <a:xfrm>
                <a:off x="5950225" y="3028139"/>
                <a:ext cx="1737879" cy="400110"/>
              </a:xfrm>
              <a:prstGeom prst="rect">
                <a:avLst/>
              </a:prstGeom>
              <a:noFill/>
            </p:spPr>
            <p:txBody>
              <a:bodyPr wrap="square" rtlCol="0">
                <a:spAutoFit/>
              </a:bodyPr>
              <a:lstStyle/>
              <a:p>
                <a:r>
                  <a:rPr lang="en-US" sz="2000" smtClean="0">
                    <a:latin typeface="Arial" panose="020B0604020202020204" pitchFamily="34" charset="0"/>
                    <a:cs typeface="Arial" panose="020B0604020202020204" pitchFamily="34" charset="0"/>
                  </a:rPr>
                  <a:t>Kết Luận</a:t>
                </a:r>
              </a:p>
            </p:txBody>
          </p:sp>
          <p:cxnSp>
            <p:nvCxnSpPr>
              <p:cNvPr id="10" name="Straight Arrow Connector 9"/>
              <p:cNvCxnSpPr>
                <a:endCxn id="6" idx="1"/>
              </p:cNvCxnSpPr>
              <p:nvPr/>
            </p:nvCxnSpPr>
            <p:spPr>
              <a:xfrm>
                <a:off x="2814242" y="2729083"/>
                <a:ext cx="1042141" cy="15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0"/>
                <a:endCxn id="7" idx="1"/>
              </p:cNvCxnSpPr>
              <p:nvPr/>
            </p:nvCxnSpPr>
            <p:spPr>
              <a:xfrm flipV="1">
                <a:off x="5095461" y="2321370"/>
                <a:ext cx="943664" cy="22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8" idx="1"/>
              </p:cNvCxnSpPr>
              <p:nvPr/>
            </p:nvCxnSpPr>
            <p:spPr>
              <a:xfrm>
                <a:off x="5095461" y="2944527"/>
                <a:ext cx="854764" cy="283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6" name="Rectangle 15"/>
          <p:cNvSpPr/>
          <p:nvPr/>
        </p:nvSpPr>
        <p:spPr>
          <a:xfrm>
            <a:off x="523460" y="4116590"/>
            <a:ext cx="10853530" cy="2400657"/>
          </a:xfrm>
          <a:prstGeom prst="rect">
            <a:avLst/>
          </a:prstGeom>
        </p:spPr>
        <p:txBody>
          <a:bodyPr wrap="square">
            <a:spAutoFit/>
          </a:bodyPr>
          <a:lstStyle/>
          <a:p>
            <a:pPr algn="just">
              <a:lnSpc>
                <a:spcPct val="150000"/>
              </a:lnSpc>
            </a:pPr>
            <a:r>
              <a:rPr lang="en-US" sz="2000" b="1" smtClean="0">
                <a:solidFill>
                  <a:srgbClr val="000000"/>
                </a:solidFill>
                <a:latin typeface="Arial" panose="020B0604020202020204" pitchFamily="34" charset="0"/>
                <a:cs typeface="Arial" panose="020B0604020202020204" pitchFamily="34" charset="0"/>
              </a:rPr>
              <a:t>Ảnh là gì?</a:t>
            </a:r>
          </a:p>
          <a:p>
            <a:pPr algn="just" defTabSz="685800">
              <a:lnSpc>
                <a:spcPct val="150000"/>
              </a:lnSpc>
            </a:pP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Ảnh </a:t>
            </a:r>
            <a:r>
              <a:rPr lang="vi-VN" sz="2000">
                <a:solidFill>
                  <a:srgbClr val="000000"/>
                </a:solidFill>
                <a:latin typeface="Arial" panose="020B0604020202020204" pitchFamily="34" charset="0"/>
                <a:cs typeface="Arial" panose="020B0604020202020204" pitchFamily="34" charset="0"/>
              </a:rPr>
              <a:t>có thể xem là tập hợp các điểm ảnh và mỗi điểm ảnh được xem như là đặc </a:t>
            </a:r>
            <a:r>
              <a:rPr lang="vi-VN" sz="2000" smtClean="0">
                <a:solidFill>
                  <a:srgbClr val="000000"/>
                </a:solidFill>
                <a:latin typeface="Arial" panose="020B0604020202020204" pitchFamily="34" charset="0"/>
                <a:cs typeface="Arial" panose="020B0604020202020204" pitchFamily="34" charset="0"/>
              </a:rPr>
              <a:t>trưng</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cường </a:t>
            </a:r>
            <a:r>
              <a:rPr lang="vi-VN" sz="2000">
                <a:solidFill>
                  <a:srgbClr val="000000"/>
                </a:solidFill>
                <a:latin typeface="Arial" panose="020B0604020202020204" pitchFamily="34" charset="0"/>
                <a:cs typeface="Arial" panose="020B0604020202020204" pitchFamily="34" charset="0"/>
              </a:rPr>
              <a:t>độ sáng hay một dấu hiệu nào đó tại một vị trí nào đó của đối tượng trong </a:t>
            </a:r>
            <a:r>
              <a:rPr lang="vi-VN" sz="2000" smtClean="0">
                <a:solidFill>
                  <a:srgbClr val="000000"/>
                </a:solidFill>
                <a:latin typeface="Arial" panose="020B0604020202020204" pitchFamily="34" charset="0"/>
                <a:cs typeface="Arial" panose="020B0604020202020204" pitchFamily="34" charset="0"/>
              </a:rPr>
              <a:t>không</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gian </a:t>
            </a:r>
            <a:r>
              <a:rPr lang="vi-VN" sz="2000">
                <a:solidFill>
                  <a:srgbClr val="000000"/>
                </a:solidFill>
                <a:latin typeface="Arial" panose="020B0604020202020204" pitchFamily="34" charset="0"/>
                <a:cs typeface="Arial" panose="020B0604020202020204" pitchFamily="34" charset="0"/>
              </a:rPr>
              <a:t>và nó có thể xem như một hàm </a:t>
            </a:r>
            <a:r>
              <a:rPr lang="vi-VN" sz="2000" i="1">
                <a:solidFill>
                  <a:srgbClr val="000000"/>
                </a:solidFill>
                <a:latin typeface="Arial" panose="020B0604020202020204" pitchFamily="34" charset="0"/>
                <a:cs typeface="Arial" panose="020B0604020202020204" pitchFamily="34" charset="0"/>
              </a:rPr>
              <a:t>n </a:t>
            </a:r>
            <a:r>
              <a:rPr lang="vi-VN" sz="2000">
                <a:solidFill>
                  <a:srgbClr val="000000"/>
                </a:solidFill>
                <a:latin typeface="Arial" panose="020B0604020202020204" pitchFamily="34" charset="0"/>
                <a:cs typeface="Arial" panose="020B0604020202020204" pitchFamily="34" charset="0"/>
              </a:rPr>
              <a:t>biến P(c</a:t>
            </a:r>
            <a:r>
              <a:rPr lang="vi-VN" sz="2000" b="0" i="0" smtClean="0">
                <a:solidFill>
                  <a:srgbClr val="000000"/>
                </a:solidFill>
                <a:effectLst/>
                <a:latin typeface="Arial" panose="020B0604020202020204" pitchFamily="34" charset="0"/>
                <a:cs typeface="Arial" panose="020B0604020202020204" pitchFamily="34" charset="0"/>
              </a:rPr>
              <a:t>1</a:t>
            </a:r>
            <a:r>
              <a:rPr lang="vi-VN" sz="2000">
                <a:solidFill>
                  <a:srgbClr val="000000"/>
                </a:solidFill>
                <a:latin typeface="Arial" panose="020B0604020202020204" pitchFamily="34" charset="0"/>
                <a:cs typeface="Arial" panose="020B0604020202020204" pitchFamily="34" charset="0"/>
              </a:rPr>
              <a:t>, c</a:t>
            </a:r>
            <a:r>
              <a:rPr lang="vi-VN" sz="2000" b="0" i="0" smtClean="0">
                <a:solidFill>
                  <a:srgbClr val="000000"/>
                </a:solidFill>
                <a:effectLst/>
                <a:latin typeface="Arial" panose="020B0604020202020204" pitchFamily="34" charset="0"/>
                <a:cs typeface="Arial" panose="020B0604020202020204" pitchFamily="34" charset="0"/>
              </a:rPr>
              <a:t>2</a:t>
            </a:r>
            <a:r>
              <a:rPr lang="vi-VN" sz="2000">
                <a:solidFill>
                  <a:srgbClr val="000000"/>
                </a:solidFill>
                <a:latin typeface="Arial" panose="020B0604020202020204" pitchFamily="34" charset="0"/>
                <a:cs typeface="Arial" panose="020B0604020202020204" pitchFamily="34" charset="0"/>
              </a:rPr>
              <a:t>,..., c</a:t>
            </a:r>
            <a:r>
              <a:rPr lang="vi-VN" sz="2000" b="0" i="0" smtClean="0">
                <a:solidFill>
                  <a:srgbClr val="000000"/>
                </a:solidFill>
                <a:effectLst/>
                <a:latin typeface="Arial" panose="020B0604020202020204" pitchFamily="34" charset="0"/>
                <a:cs typeface="Arial" panose="020B0604020202020204" pitchFamily="34" charset="0"/>
              </a:rPr>
              <a:t>n</a:t>
            </a:r>
            <a:r>
              <a:rPr lang="vi-VN" sz="2000">
                <a:solidFill>
                  <a:srgbClr val="000000"/>
                </a:solidFill>
                <a:latin typeface="Arial" panose="020B0604020202020204" pitchFamily="34" charset="0"/>
                <a:cs typeface="Arial" panose="020B0604020202020204" pitchFamily="34" charset="0"/>
              </a:rPr>
              <a:t>). Do đó, ảnh trong xử lý ảnh </a:t>
            </a:r>
            <a:r>
              <a:rPr lang="vi-VN" sz="2000" smtClean="0">
                <a:solidFill>
                  <a:srgbClr val="000000"/>
                </a:solidFill>
                <a:latin typeface="Arial" panose="020B0604020202020204" pitchFamily="34" charset="0"/>
                <a:cs typeface="Arial" panose="020B0604020202020204" pitchFamily="34" charset="0"/>
              </a:rPr>
              <a:t>có</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thể </a:t>
            </a:r>
            <a:r>
              <a:rPr lang="vi-VN" sz="2000">
                <a:solidFill>
                  <a:srgbClr val="000000"/>
                </a:solidFill>
                <a:latin typeface="Arial" panose="020B0604020202020204" pitchFamily="34" charset="0"/>
                <a:cs typeface="Arial" panose="020B0604020202020204" pitchFamily="34" charset="0"/>
              </a:rPr>
              <a:t>xem như ảnh </a:t>
            </a:r>
            <a:r>
              <a:rPr lang="vi-VN" sz="2000" i="1">
                <a:solidFill>
                  <a:srgbClr val="000000"/>
                </a:solidFill>
                <a:latin typeface="Arial" panose="020B0604020202020204" pitchFamily="34" charset="0"/>
                <a:cs typeface="Arial" panose="020B0604020202020204" pitchFamily="34" charset="0"/>
              </a:rPr>
              <a:t>n </a:t>
            </a:r>
            <a:r>
              <a:rPr lang="vi-VN" sz="2000" smtClean="0">
                <a:solidFill>
                  <a:srgbClr val="000000"/>
                </a:solidFill>
                <a:latin typeface="Arial" panose="020B0604020202020204" pitchFamily="34" charset="0"/>
                <a:cs typeface="Arial" panose="020B0604020202020204" pitchFamily="34" charset="0"/>
              </a:rPr>
              <a:t>chiều</a:t>
            </a:r>
            <a:r>
              <a:rPr lang="en-US" sz="2000" smtClean="0">
                <a:solidFill>
                  <a:srgbClr val="000000"/>
                </a:solidFill>
                <a:latin typeface="Arial" panose="020B0604020202020204" pitchFamily="34" charset="0"/>
                <a:cs typeface="Arial" panose="020B0604020202020204" pitchFamily="34" charset="0"/>
              </a:rPr>
              <a:t>.</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482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smtClean="0"/>
              <a:t>1.1 </a:t>
            </a:r>
            <a:r>
              <a:rPr lang="en-US" sz="2800" b="1" err="1" smtClean="0"/>
              <a:t>Tổng</a:t>
            </a:r>
            <a:r>
              <a:rPr lang="en-US" sz="2800" b="1" smtClean="0"/>
              <a:t> </a:t>
            </a:r>
            <a:r>
              <a:rPr lang="en-US" sz="2800" b="1" err="1" smtClean="0"/>
              <a:t>quan</a:t>
            </a:r>
            <a:r>
              <a:rPr lang="en-US" sz="2800" b="1" smtClean="0"/>
              <a:t> </a:t>
            </a:r>
            <a:r>
              <a:rPr lang="en-US" sz="2800" b="1" err="1" smtClean="0"/>
              <a:t>về</a:t>
            </a:r>
            <a:r>
              <a:rPr lang="en-US" sz="2800" b="1" smtClean="0"/>
              <a:t> </a:t>
            </a:r>
            <a:r>
              <a:rPr lang="en-US" sz="2800" b="1" err="1" smtClean="0"/>
              <a:t>xử</a:t>
            </a:r>
            <a:r>
              <a:rPr lang="en-US" sz="2800" b="1" smtClean="0"/>
              <a:t> </a:t>
            </a:r>
            <a:r>
              <a:rPr lang="en-US" sz="2800" b="1" err="1" smtClean="0"/>
              <a:t>lý</a:t>
            </a:r>
            <a:r>
              <a:rPr lang="en-US" sz="2800" b="1" smtClean="0"/>
              <a:t> </a:t>
            </a:r>
            <a:r>
              <a:rPr lang="en-US" sz="2800" b="1" err="1" smtClean="0"/>
              <a:t>ảnh</a:t>
            </a:r>
            <a:endParaRPr lang="en-US" sz="2800" b="1"/>
          </a:p>
        </p:txBody>
      </p:sp>
      <p:sp>
        <p:nvSpPr>
          <p:cNvPr id="4" name="Rectangle 3"/>
          <p:cNvSpPr/>
          <p:nvPr/>
        </p:nvSpPr>
        <p:spPr>
          <a:xfrm>
            <a:off x="347869" y="3380125"/>
            <a:ext cx="11496261" cy="3170099"/>
          </a:xfrm>
          <a:prstGeom prst="rect">
            <a:avLst/>
          </a:prstGeom>
        </p:spPr>
        <p:txBody>
          <a:bodyPr wrap="square">
            <a:spAutoFit/>
          </a:bodyPr>
          <a:lstStyle/>
          <a:p>
            <a:pPr marL="342900" indent="-342900" algn="just">
              <a:buFont typeface="Arial" panose="020B0604020202020204" pitchFamily="34" charset="0"/>
              <a:buChar char="•"/>
            </a:pPr>
            <a:r>
              <a:rPr lang="vi-VN" sz="2000" b="1" i="1">
                <a:solidFill>
                  <a:srgbClr val="000000"/>
                </a:solidFill>
                <a:latin typeface="Arial" panose="020B0604020202020204" pitchFamily="34" charset="0"/>
                <a:cs typeface="Arial" panose="020B0604020202020204" pitchFamily="34" charset="0"/>
              </a:rPr>
              <a:t>Khối thu nhận ảnh: </a:t>
            </a:r>
            <a:r>
              <a:rPr lang="vi-VN" sz="2000">
                <a:solidFill>
                  <a:srgbClr val="000000"/>
                </a:solidFill>
                <a:latin typeface="Arial" panose="020B0604020202020204" pitchFamily="34" charset="0"/>
                <a:cs typeface="Arial" panose="020B0604020202020204" pitchFamily="34" charset="0"/>
              </a:rPr>
              <a:t>có nhiệm vụ tiếp nhận ảnh đầu </a:t>
            </a:r>
            <a:r>
              <a:rPr lang="vi-VN" sz="2000" smtClean="0">
                <a:solidFill>
                  <a:srgbClr val="000000"/>
                </a:solidFill>
                <a:latin typeface="Arial" panose="020B0604020202020204" pitchFamily="34" charset="0"/>
                <a:cs typeface="Arial" panose="020B0604020202020204" pitchFamily="34" charset="0"/>
              </a:rPr>
              <a:t>vào.</a:t>
            </a:r>
            <a:endParaRPr lang="en-US" sz="2000" smtClean="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2000" b="1" i="1" smtClean="0">
                <a:solidFill>
                  <a:srgbClr val="000000"/>
                </a:solidFill>
                <a:latin typeface="Arial" panose="020B0604020202020204" pitchFamily="34" charset="0"/>
                <a:cs typeface="Arial" panose="020B0604020202020204" pitchFamily="34" charset="0"/>
              </a:rPr>
              <a:t>Khối </a:t>
            </a:r>
            <a:r>
              <a:rPr lang="vi-VN" sz="2000" b="1" i="1">
                <a:solidFill>
                  <a:srgbClr val="000000"/>
                </a:solidFill>
                <a:latin typeface="Arial" panose="020B0604020202020204" pitchFamily="34" charset="0"/>
                <a:cs typeface="Arial" panose="020B0604020202020204" pitchFamily="34" charset="0"/>
              </a:rPr>
              <a:t>tiền xử lý: </a:t>
            </a:r>
            <a:r>
              <a:rPr lang="vi-VN" sz="2000">
                <a:solidFill>
                  <a:srgbClr val="000000"/>
                </a:solidFill>
                <a:latin typeface="Arial" panose="020B0604020202020204" pitchFamily="34" charset="0"/>
                <a:cs typeface="Arial" panose="020B0604020202020204" pitchFamily="34" charset="0"/>
              </a:rPr>
              <a:t>có nhiệm vụ xử lý nâng cao chất lượng ảnh như giảm </a:t>
            </a:r>
            <a:r>
              <a:rPr lang="vi-VN" sz="2000" smtClean="0">
                <a:solidFill>
                  <a:srgbClr val="000000"/>
                </a:solidFill>
                <a:latin typeface="Arial" panose="020B0604020202020204" pitchFamily="34" charset="0"/>
                <a:cs typeface="Arial" panose="020B0604020202020204" pitchFamily="34" charset="0"/>
              </a:rPr>
              <a:t>nhiễu,</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phân </a:t>
            </a:r>
            <a:r>
              <a:rPr lang="vi-VN" sz="2000">
                <a:solidFill>
                  <a:srgbClr val="000000"/>
                </a:solidFill>
                <a:latin typeface="Arial" panose="020B0604020202020204" pitchFamily="34" charset="0"/>
                <a:cs typeface="Arial" panose="020B0604020202020204" pitchFamily="34" charset="0"/>
              </a:rPr>
              <a:t>vùng, tìm biên v.v</a:t>
            </a:r>
            <a:r>
              <a:rPr lang="vi-VN" sz="2000" smtClean="0">
                <a:solidFill>
                  <a:srgbClr val="000000"/>
                </a:solidFill>
                <a:latin typeface="Arial" panose="020B0604020202020204" pitchFamily="34" charset="0"/>
                <a:cs typeface="Arial" panose="020B0604020202020204" pitchFamily="34" charset="0"/>
              </a:rPr>
              <a:t>..</a:t>
            </a:r>
            <a:endParaRPr lang="en-US" sz="2000" smtClean="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2000" b="1" i="1" smtClean="0">
                <a:solidFill>
                  <a:srgbClr val="000000"/>
                </a:solidFill>
                <a:latin typeface="Arial" panose="020B0604020202020204" pitchFamily="34" charset="0"/>
                <a:cs typeface="Arial" panose="020B0604020202020204" pitchFamily="34" charset="0"/>
              </a:rPr>
              <a:t>Khối tr</a:t>
            </a:r>
            <a:r>
              <a:rPr lang="en-US" sz="2000" b="1" i="1">
                <a:solidFill>
                  <a:srgbClr val="000000"/>
                </a:solidFill>
                <a:latin typeface="Arial" panose="020B0604020202020204" pitchFamily="34" charset="0"/>
                <a:cs typeface="Arial" panose="020B0604020202020204" pitchFamily="34" charset="0"/>
              </a:rPr>
              <a:t>í</a:t>
            </a:r>
            <a:r>
              <a:rPr lang="vi-VN" sz="2000" b="1" i="1" smtClean="0">
                <a:solidFill>
                  <a:srgbClr val="000000"/>
                </a:solidFill>
                <a:latin typeface="Arial" panose="020B0604020202020204" pitchFamily="34" charset="0"/>
                <a:cs typeface="Arial" panose="020B0604020202020204" pitchFamily="34" charset="0"/>
              </a:rPr>
              <a:t>ch </a:t>
            </a:r>
            <a:r>
              <a:rPr lang="vi-VN" sz="2000" b="1" i="1">
                <a:solidFill>
                  <a:srgbClr val="000000"/>
                </a:solidFill>
                <a:latin typeface="Arial" panose="020B0604020202020204" pitchFamily="34" charset="0"/>
                <a:cs typeface="Arial" panose="020B0604020202020204" pitchFamily="34" charset="0"/>
              </a:rPr>
              <a:t>chọn đặc điểm: </a:t>
            </a:r>
            <a:r>
              <a:rPr lang="vi-VN" sz="2000">
                <a:solidFill>
                  <a:srgbClr val="000000"/>
                </a:solidFill>
                <a:latin typeface="Arial" panose="020B0604020202020204" pitchFamily="34" charset="0"/>
                <a:cs typeface="Arial" panose="020B0604020202020204" pitchFamily="34" charset="0"/>
              </a:rPr>
              <a:t>có nhiệm vụ trích chọn các đặc trưng quan trọng </a:t>
            </a:r>
            <a:r>
              <a:rPr lang="vi-VN" sz="2000" smtClean="0">
                <a:solidFill>
                  <a:srgbClr val="000000"/>
                </a:solidFill>
                <a:latin typeface="Arial" panose="020B0604020202020204" pitchFamily="34" charset="0"/>
                <a:cs typeface="Arial" panose="020B0604020202020204" pitchFamily="34" charset="0"/>
              </a:rPr>
              <a:t>của</a:t>
            </a:r>
            <a:r>
              <a:rPr lang="en-US" sz="2000"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các </a:t>
            </a:r>
            <a:r>
              <a:rPr lang="vi-VN" sz="2000">
                <a:solidFill>
                  <a:srgbClr val="000000"/>
                </a:solidFill>
                <a:latin typeface="Arial" panose="020B0604020202020204" pitchFamily="34" charset="0"/>
                <a:cs typeface="Arial" panose="020B0604020202020204" pitchFamily="34" charset="0"/>
              </a:rPr>
              <a:t>bức ảnh đã được tiền xử lý để sử dụng trong hệ quyết định</a:t>
            </a:r>
            <a:r>
              <a:rPr lang="vi-VN" sz="2000" smtClean="0">
                <a:latin typeface="Arial" panose="020B0604020202020204" pitchFamily="34" charset="0"/>
                <a:cs typeface="Arial" panose="020B0604020202020204" pitchFamily="34" charset="0"/>
              </a:rPr>
              <a:t> </a:t>
            </a:r>
            <a:endParaRPr lang="en-US" sz="200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2000" b="1" i="1" smtClean="0">
                <a:latin typeface="Arial" panose="020B0604020202020204" pitchFamily="34" charset="0"/>
                <a:cs typeface="Arial" panose="020B0604020202020204" pitchFamily="34" charset="0"/>
              </a:rPr>
              <a:t>Khối </a:t>
            </a:r>
            <a:r>
              <a:rPr lang="vi-VN" sz="2000" b="1" i="1">
                <a:latin typeface="Arial" panose="020B0604020202020204" pitchFamily="34" charset="0"/>
                <a:cs typeface="Arial" panose="020B0604020202020204" pitchFamily="34" charset="0"/>
              </a:rPr>
              <a:t>hậu xử lý: </a:t>
            </a:r>
            <a:r>
              <a:rPr lang="vi-VN" sz="2000">
                <a:latin typeface="Arial" panose="020B0604020202020204" pitchFamily="34" charset="0"/>
                <a:cs typeface="Arial" panose="020B0604020202020204" pitchFamily="34" charset="0"/>
              </a:rPr>
              <a:t>có nhiệm vụ xử lý các đặc điểm đã trích chọn, có thể lược </a:t>
            </a:r>
            <a:r>
              <a:rPr lang="vi-VN" sz="2000" smtClean="0">
                <a:latin typeface="Arial" panose="020B0604020202020204" pitchFamily="34" charset="0"/>
                <a:cs typeface="Arial" panose="020B0604020202020204" pitchFamily="34" charset="0"/>
              </a:rPr>
              <a:t>bỏ</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hoặc </a:t>
            </a:r>
            <a:r>
              <a:rPr lang="vi-VN" sz="2000">
                <a:latin typeface="Arial" panose="020B0604020202020204" pitchFamily="34" charset="0"/>
                <a:cs typeface="Arial" panose="020B0604020202020204" pitchFamily="34" charset="0"/>
              </a:rPr>
              <a:t>biến đổi các đặc điểm này để phù hợp với các kỹ thuật cụ thể sử dụng </a:t>
            </a:r>
            <a:r>
              <a:rPr lang="vi-VN" sz="2000" smtClean="0">
                <a:latin typeface="Arial" panose="020B0604020202020204" pitchFamily="34" charset="0"/>
                <a:cs typeface="Arial" panose="020B0604020202020204" pitchFamily="34" charset="0"/>
              </a:rPr>
              <a:t>trong</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hệ </a:t>
            </a:r>
            <a:r>
              <a:rPr lang="vi-VN" sz="2000">
                <a:latin typeface="Arial" panose="020B0604020202020204" pitchFamily="34" charset="0"/>
                <a:cs typeface="Arial" panose="020B0604020202020204" pitchFamily="34" charset="0"/>
              </a:rPr>
              <a:t>quyết </a:t>
            </a:r>
            <a:r>
              <a:rPr lang="vi-VN" sz="2000" smtClean="0">
                <a:latin typeface="Arial" panose="020B0604020202020204" pitchFamily="34" charset="0"/>
                <a:cs typeface="Arial" panose="020B0604020202020204" pitchFamily="34" charset="0"/>
              </a:rPr>
              <a:t>định</a:t>
            </a:r>
            <a:endParaRPr lang="en-US" sz="200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2000" b="1" i="1" smtClean="0">
                <a:latin typeface="Arial" panose="020B0604020202020204" pitchFamily="34" charset="0"/>
                <a:cs typeface="Arial" panose="020B0604020202020204" pitchFamily="34" charset="0"/>
              </a:rPr>
              <a:t>Khối </a:t>
            </a:r>
            <a:r>
              <a:rPr lang="vi-VN" sz="2000" b="1" i="1">
                <a:latin typeface="Arial" panose="020B0604020202020204" pitchFamily="34" charset="0"/>
                <a:cs typeface="Arial" panose="020B0604020202020204" pitchFamily="34" charset="0"/>
              </a:rPr>
              <a:t>hệ quyết định và lưu trữ: </a:t>
            </a:r>
            <a:r>
              <a:rPr lang="vi-VN" sz="2000">
                <a:latin typeface="Arial" panose="020B0604020202020204" pitchFamily="34" charset="0"/>
                <a:cs typeface="Arial" panose="020B0604020202020204" pitchFamily="34" charset="0"/>
              </a:rPr>
              <a:t>có nhiệm vụ đưa ra quyết định (phân loại) </a:t>
            </a:r>
            <a:r>
              <a:rPr lang="vi-VN" sz="2000" smtClean="0">
                <a:latin typeface="Arial" panose="020B0604020202020204" pitchFamily="34" charset="0"/>
                <a:cs typeface="Arial" panose="020B0604020202020204" pitchFamily="34" charset="0"/>
              </a:rPr>
              <a:t>dựa</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trên </a:t>
            </a:r>
            <a:r>
              <a:rPr lang="vi-VN" sz="2000">
                <a:latin typeface="Arial" panose="020B0604020202020204" pitchFamily="34" charset="0"/>
                <a:cs typeface="Arial" panose="020B0604020202020204" pitchFamily="34" charset="0"/>
              </a:rPr>
              <a:t>dự liệu đã học lưu trong khối lưu </a:t>
            </a:r>
            <a:r>
              <a:rPr lang="vi-VN" sz="2000" smtClean="0">
                <a:latin typeface="Arial" panose="020B0604020202020204" pitchFamily="34" charset="0"/>
                <a:cs typeface="Arial" panose="020B0604020202020204" pitchFamily="34" charset="0"/>
              </a:rPr>
              <a:t>trữ</a:t>
            </a:r>
            <a:endParaRPr lang="en-US" sz="2000" smtClean="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vi-VN" sz="2000" b="1" i="1" smtClean="0">
                <a:latin typeface="Arial" panose="020B0604020202020204" pitchFamily="34" charset="0"/>
                <a:cs typeface="Arial" panose="020B0604020202020204" pitchFamily="34" charset="0"/>
              </a:rPr>
              <a:t>Khối </a:t>
            </a:r>
            <a:r>
              <a:rPr lang="vi-VN" sz="2000" b="1" i="1">
                <a:latin typeface="Arial" panose="020B0604020202020204" pitchFamily="34" charset="0"/>
                <a:cs typeface="Arial" panose="020B0604020202020204" pitchFamily="34" charset="0"/>
              </a:rPr>
              <a:t>kết luận: </a:t>
            </a:r>
            <a:r>
              <a:rPr lang="vi-VN" sz="2000">
                <a:latin typeface="Arial" panose="020B0604020202020204" pitchFamily="34" charset="0"/>
                <a:cs typeface="Arial" panose="020B0604020202020204" pitchFamily="34" charset="0"/>
              </a:rPr>
              <a:t>đưa ra kết luận dựa vào quyết định của khối quyết định</a:t>
            </a:r>
            <a:r>
              <a:rPr lang="vi-VN" sz="2000" smtClean="0">
                <a:latin typeface="Arial" panose="020B0604020202020204" pitchFamily="34" charset="0"/>
                <a:cs typeface="Arial" panose="020B0604020202020204" pitchFamily="34" charset="0"/>
              </a:rPr>
              <a:t> </a:t>
            </a:r>
            <a:endParaRPr lang="en-US" sz="2000">
              <a:latin typeface="Arial" panose="020B0604020202020204" pitchFamily="34" charset="0"/>
              <a:cs typeface="Arial" panose="020B0604020202020204" pitchFamily="34" charset="0"/>
            </a:endParaRPr>
          </a:p>
        </p:txBody>
      </p:sp>
      <p:pic>
        <p:nvPicPr>
          <p:cNvPr id="1026" name="Picture 2" descr="Tự học xử lý ảnh] NHẬP MÔN XỬ LÝ ẢNH - Tin học cơ bả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338" y="1162754"/>
            <a:ext cx="9833551" cy="2217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926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smtClean="0"/>
              <a:t>1.2 </a:t>
            </a:r>
            <a:r>
              <a:rPr lang="vi-VN" sz="2800" b="1" smtClean="0"/>
              <a:t> Những vấn đề cơ bản trong xử lý ảnh</a:t>
            </a:r>
            <a:endParaRPr lang="en-US" sz="2800" b="1"/>
          </a:p>
        </p:txBody>
      </p:sp>
      <p:sp>
        <p:nvSpPr>
          <p:cNvPr id="3" name="Rectangle 2"/>
          <p:cNvSpPr/>
          <p:nvPr/>
        </p:nvSpPr>
        <p:spPr>
          <a:xfrm>
            <a:off x="384313" y="981294"/>
            <a:ext cx="11423373" cy="1938992"/>
          </a:xfrm>
          <a:prstGeom prst="rect">
            <a:avLst/>
          </a:prstGeom>
        </p:spPr>
        <p:txBody>
          <a:bodyPr wrap="square">
            <a:spAutoFit/>
          </a:bodyPr>
          <a:lstStyle/>
          <a:p>
            <a:pPr>
              <a:lnSpc>
                <a:spcPct val="150000"/>
              </a:lnSpc>
            </a:pPr>
            <a:r>
              <a:rPr lang="vi-VN" sz="2000" b="1">
                <a:solidFill>
                  <a:srgbClr val="000000"/>
                </a:solidFill>
                <a:cs typeface="Arial" panose="020B0604020202020204" pitchFamily="34" charset="0"/>
              </a:rPr>
              <a:t>1.2.1. Một số khái niệm cơ bản</a:t>
            </a:r>
            <a:br>
              <a:rPr lang="vi-VN" sz="2000" b="1">
                <a:solidFill>
                  <a:srgbClr val="000000"/>
                </a:solidFill>
                <a:cs typeface="Arial" panose="020B0604020202020204" pitchFamily="34" charset="0"/>
              </a:rPr>
            </a:br>
            <a:r>
              <a:rPr lang="vi-VN" sz="2000" b="1" i="1">
                <a:solidFill>
                  <a:srgbClr val="000000"/>
                </a:solidFill>
                <a:cs typeface="Arial" panose="020B0604020202020204" pitchFamily="34" charset="0"/>
              </a:rPr>
              <a:t>* Ảnh và điểm ảnh</a:t>
            </a:r>
            <a:r>
              <a:rPr lang="vi-VN" sz="2000" b="1" i="1" smtClean="0">
                <a:solidFill>
                  <a:srgbClr val="000000"/>
                </a:solidFill>
                <a:cs typeface="Arial" panose="020B0604020202020204" pitchFamily="34" charset="0"/>
              </a:rPr>
              <a:t>:</a:t>
            </a:r>
            <a:r>
              <a:rPr lang="en-US" sz="2000" b="1" i="1" smtClean="0">
                <a:solidFill>
                  <a:srgbClr val="000000"/>
                </a:solidFill>
                <a:cs typeface="Arial" panose="020B0604020202020204" pitchFamily="34" charset="0"/>
              </a:rPr>
              <a:t> </a:t>
            </a:r>
            <a:r>
              <a:rPr lang="vi-VN" sz="2000" smtClean="0">
                <a:solidFill>
                  <a:srgbClr val="000000"/>
                </a:solidFill>
                <a:cs typeface="Arial" panose="020B0604020202020204" pitchFamily="34" charset="0"/>
              </a:rPr>
              <a:t>Điểm </a:t>
            </a:r>
            <a:r>
              <a:rPr lang="vi-VN" sz="2000">
                <a:solidFill>
                  <a:srgbClr val="000000"/>
                </a:solidFill>
                <a:cs typeface="Arial" panose="020B0604020202020204" pitchFamily="34" charset="0"/>
              </a:rPr>
              <a:t>ảnh được xem như là dấu hiệu hay cường độ sáng tại một vị trí nào đó của </a:t>
            </a:r>
            <a:r>
              <a:rPr lang="vi-VN" sz="2000" smtClean="0">
                <a:solidFill>
                  <a:srgbClr val="000000"/>
                </a:solidFill>
                <a:cs typeface="Arial" panose="020B0604020202020204" pitchFamily="34" charset="0"/>
              </a:rPr>
              <a:t>đối</a:t>
            </a:r>
            <a:r>
              <a:rPr lang="en-US" sz="2000" smtClean="0">
                <a:solidFill>
                  <a:srgbClr val="000000"/>
                </a:solidFill>
                <a:cs typeface="Arial" panose="020B0604020202020204" pitchFamily="34" charset="0"/>
              </a:rPr>
              <a:t> </a:t>
            </a:r>
            <a:r>
              <a:rPr lang="vi-VN" sz="2000" smtClean="0">
                <a:solidFill>
                  <a:srgbClr val="000000"/>
                </a:solidFill>
                <a:cs typeface="Arial" panose="020B0604020202020204" pitchFamily="34" charset="0"/>
              </a:rPr>
              <a:t>tượng </a:t>
            </a:r>
            <a:r>
              <a:rPr lang="vi-VN" sz="2000">
                <a:solidFill>
                  <a:srgbClr val="000000"/>
                </a:solidFill>
                <a:cs typeface="Arial" panose="020B0604020202020204" pitchFamily="34" charset="0"/>
              </a:rPr>
              <a:t>trong không gian và ảnh được xem như là một tập hợp các điểm ảnh.</a:t>
            </a:r>
            <a:br>
              <a:rPr lang="vi-VN" sz="2000">
                <a:solidFill>
                  <a:srgbClr val="000000"/>
                </a:solidFill>
                <a:cs typeface="Arial" panose="020B0604020202020204" pitchFamily="34" charset="0"/>
              </a:rPr>
            </a:br>
            <a:r>
              <a:rPr lang="vi-VN" sz="2000" b="1" i="1">
                <a:solidFill>
                  <a:srgbClr val="000000"/>
                </a:solidFill>
                <a:cs typeface="Arial" panose="020B0604020202020204" pitchFamily="34" charset="0"/>
              </a:rPr>
              <a:t>* Mức xám, </a:t>
            </a:r>
            <a:r>
              <a:rPr lang="vi-VN" sz="2000" b="1" i="1" smtClean="0">
                <a:solidFill>
                  <a:srgbClr val="000000"/>
                </a:solidFill>
                <a:cs typeface="Arial" panose="020B0604020202020204" pitchFamily="34" charset="0"/>
              </a:rPr>
              <a:t>màu</a:t>
            </a:r>
            <a:r>
              <a:rPr lang="en-US" sz="2000" b="1" i="1" smtClean="0">
                <a:solidFill>
                  <a:srgbClr val="000000"/>
                </a:solidFill>
                <a:cs typeface="Arial" panose="020B0604020202020204" pitchFamily="34" charset="0"/>
              </a:rPr>
              <a:t>: </a:t>
            </a:r>
            <a:r>
              <a:rPr lang="vi-VN" sz="2000" smtClean="0">
                <a:solidFill>
                  <a:srgbClr val="000000"/>
                </a:solidFill>
                <a:cs typeface="Arial" panose="020B0604020202020204" pitchFamily="34" charset="0"/>
              </a:rPr>
              <a:t>Là </a:t>
            </a:r>
            <a:r>
              <a:rPr lang="vi-VN" sz="2000">
                <a:solidFill>
                  <a:srgbClr val="000000"/>
                </a:solidFill>
                <a:cs typeface="Arial" panose="020B0604020202020204" pitchFamily="34" charset="0"/>
              </a:rPr>
              <a:t>số các giá trị có thể có của các điểm ảnh của </a:t>
            </a:r>
            <a:r>
              <a:rPr lang="vi-VN" sz="2000" smtClean="0">
                <a:solidFill>
                  <a:srgbClr val="000000"/>
                </a:solidFill>
                <a:cs typeface="Arial" panose="020B0604020202020204" pitchFamily="34" charset="0"/>
              </a:rPr>
              <a:t>ảnh</a:t>
            </a:r>
            <a:endParaRPr lang="en-US" sz="2000">
              <a:cs typeface="Arial" panose="020B0604020202020204" pitchFamily="34" charset="0"/>
            </a:endParaRPr>
          </a:p>
        </p:txBody>
      </p:sp>
    </p:spTree>
    <p:extLst>
      <p:ext uri="{BB962C8B-B14F-4D97-AF65-F5344CB8AC3E}">
        <p14:creationId xmlns:p14="http://schemas.microsoft.com/office/powerpoint/2010/main" val="903575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smtClean="0"/>
              <a:t>1.2 </a:t>
            </a:r>
            <a:r>
              <a:rPr lang="vi-VN" sz="2800" b="1" smtClean="0"/>
              <a:t> Những vấn đề cơ bản trong xử lý ảnh</a:t>
            </a:r>
            <a:endParaRPr lang="en-US" sz="2800" b="1"/>
          </a:p>
        </p:txBody>
      </p:sp>
      <p:sp>
        <p:nvSpPr>
          <p:cNvPr id="3" name="Rectangle 2"/>
          <p:cNvSpPr/>
          <p:nvPr/>
        </p:nvSpPr>
        <p:spPr>
          <a:xfrm>
            <a:off x="477079" y="963899"/>
            <a:ext cx="11423373" cy="2400657"/>
          </a:xfrm>
          <a:prstGeom prst="rect">
            <a:avLst/>
          </a:prstGeom>
        </p:spPr>
        <p:txBody>
          <a:bodyPr wrap="square">
            <a:spAutoFit/>
          </a:bodyPr>
          <a:lstStyle/>
          <a:p>
            <a:pPr algn="just">
              <a:lnSpc>
                <a:spcPct val="150000"/>
              </a:lnSpc>
            </a:pPr>
            <a:r>
              <a:rPr lang="vi-VN" sz="2000" b="1" smtClean="0">
                <a:solidFill>
                  <a:srgbClr val="000000"/>
                </a:solidFill>
                <a:latin typeface="Arial" panose="020B0604020202020204" pitchFamily="34" charset="0"/>
                <a:cs typeface="Arial" panose="020B0604020202020204" pitchFamily="34" charset="0"/>
              </a:rPr>
              <a:t>1.2.2</a:t>
            </a:r>
            <a:r>
              <a:rPr lang="vi-VN" sz="2000" b="1">
                <a:solidFill>
                  <a:srgbClr val="000000"/>
                </a:solidFill>
                <a:latin typeface="Arial" panose="020B0604020202020204" pitchFamily="34" charset="0"/>
                <a:cs typeface="Arial" panose="020B0604020202020204" pitchFamily="34" charset="0"/>
              </a:rPr>
              <a:t>. Nắn chỉnh biến </a:t>
            </a:r>
            <a:r>
              <a:rPr lang="vi-VN" sz="2000" b="1" smtClean="0">
                <a:solidFill>
                  <a:srgbClr val="000000"/>
                </a:solidFill>
                <a:latin typeface="Arial" panose="020B0604020202020204" pitchFamily="34" charset="0"/>
                <a:cs typeface="Arial" panose="020B0604020202020204" pitchFamily="34" charset="0"/>
              </a:rPr>
              <a:t>dạng</a:t>
            </a:r>
            <a:endParaRPr lang="en-US" sz="2000" b="1" smtClean="0">
              <a:solidFill>
                <a:srgbClr val="000000"/>
              </a:solidFill>
              <a:latin typeface="Arial" panose="020B0604020202020204" pitchFamily="34" charset="0"/>
              <a:cs typeface="Arial" panose="020B0604020202020204" pitchFamily="34" charset="0"/>
            </a:endParaRPr>
          </a:p>
          <a:p>
            <a:pPr algn="just">
              <a:lnSpc>
                <a:spcPct val="150000"/>
              </a:lnSpc>
            </a:pPr>
            <a:r>
              <a:rPr lang="en-US" sz="2000" b="1" smtClean="0">
                <a:solidFill>
                  <a:srgbClr val="000000"/>
                </a:solidFill>
                <a:latin typeface="Arial" panose="020B0604020202020204" pitchFamily="34" charset="0"/>
                <a:cs typeface="Arial" panose="020B0604020202020204" pitchFamily="34" charset="0"/>
              </a:rPr>
              <a:t>	</a:t>
            </a:r>
            <a:r>
              <a:rPr lang="vi-VN" sz="2000" smtClean="0">
                <a:solidFill>
                  <a:srgbClr val="000000"/>
                </a:solidFill>
                <a:latin typeface="Arial" panose="020B0604020202020204" pitchFamily="34" charset="0"/>
                <a:cs typeface="Arial" panose="020B0604020202020204" pitchFamily="34" charset="0"/>
              </a:rPr>
              <a:t>Ảnh </a:t>
            </a:r>
            <a:r>
              <a:rPr lang="vi-VN" sz="2000">
                <a:solidFill>
                  <a:srgbClr val="000000"/>
                </a:solidFill>
                <a:latin typeface="Arial" panose="020B0604020202020204" pitchFamily="34" charset="0"/>
                <a:cs typeface="Arial" panose="020B0604020202020204" pitchFamily="34" charset="0"/>
              </a:rPr>
              <a:t>thu nhận thường bị biến dạng do các thiết bị quang học và điện </a:t>
            </a:r>
            <a:r>
              <a:rPr lang="vi-VN" sz="2000" smtClean="0">
                <a:solidFill>
                  <a:srgbClr val="000000"/>
                </a:solidFill>
                <a:latin typeface="Arial" panose="020B0604020202020204" pitchFamily="34" charset="0"/>
                <a:cs typeface="Arial" panose="020B0604020202020204" pitchFamily="34" charset="0"/>
              </a:rPr>
              <a:t>tử</a:t>
            </a:r>
            <a:r>
              <a:rPr lang="en-US" sz="2000" smtClean="0">
                <a:solidFill>
                  <a:srgbClr val="000000"/>
                </a:solidFill>
                <a:latin typeface="Arial" panose="020B0604020202020204" pitchFamily="34" charset="0"/>
                <a:cs typeface="Arial" panose="020B0604020202020204" pitchFamily="34" charset="0"/>
              </a:rPr>
              <a:t>. </a:t>
            </a:r>
          </a:p>
          <a:p>
            <a:pPr algn="just">
              <a:lnSpc>
                <a:spcPct val="150000"/>
              </a:lnSpc>
            </a:pPr>
            <a:r>
              <a:rPr lang="en-US" sz="2000">
                <a:solidFill>
                  <a:srgbClr val="000000"/>
                </a:solidFill>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Để </a:t>
            </a:r>
            <a:r>
              <a:rPr lang="vi-VN" sz="2000">
                <a:latin typeface="Arial" panose="020B0604020202020204" pitchFamily="34" charset="0"/>
                <a:cs typeface="Arial" panose="020B0604020202020204" pitchFamily="34" charset="0"/>
              </a:rPr>
              <a:t>khắc phục người ta sử dụng các phép chiếu được xây dựng trên tập các điểm </a:t>
            </a:r>
            <a:r>
              <a:rPr lang="vi-VN" sz="2000" smtClean="0">
                <a:latin typeface="Arial" panose="020B0604020202020204" pitchFamily="34" charset="0"/>
                <a:cs typeface="Arial" panose="020B0604020202020204" pitchFamily="34" charset="0"/>
              </a:rPr>
              <a:t>điều</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khiển</a:t>
            </a:r>
            <a:r>
              <a:rPr lang="vi-VN" sz="2000">
                <a:latin typeface="Arial" panose="020B0604020202020204" pitchFamily="34" charset="0"/>
                <a:cs typeface="Arial" panose="020B0604020202020204" pitchFamily="34" charset="0"/>
              </a:rPr>
              <a:t>. Giả sử có hai ảnh I và I' tương ứng với ảnh thu nhận được và ảnh mong muốn. </a:t>
            </a:r>
            <a:r>
              <a:rPr lang="vi-VN" sz="2000" smtClean="0">
                <a:latin typeface="Arial" panose="020B0604020202020204" pitchFamily="34" charset="0"/>
                <a:cs typeface="Arial" panose="020B0604020202020204" pitchFamily="34" charset="0"/>
              </a:rPr>
              <a:t>P</a:t>
            </a:r>
            <a:r>
              <a:rPr lang="vi-VN" sz="2000" baseline="-25000" smtClean="0">
                <a:latin typeface="Arial" panose="020B0604020202020204" pitchFamily="34" charset="0"/>
                <a:cs typeface="Arial" panose="020B0604020202020204" pitchFamily="34" charset="0"/>
              </a:rPr>
              <a:t>i</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là</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một </a:t>
            </a:r>
            <a:r>
              <a:rPr lang="vi-VN" sz="2000">
                <a:latin typeface="Arial" panose="020B0604020202020204" pitchFamily="34" charset="0"/>
                <a:cs typeface="Arial" panose="020B0604020202020204" pitchFamily="34" charset="0"/>
              </a:rPr>
              <a:t>điểm thuộc </a:t>
            </a:r>
            <a:r>
              <a:rPr lang="vi-VN" sz="2000" smtClean="0">
                <a:latin typeface="Arial" panose="020B0604020202020204" pitchFamily="34" charset="0"/>
                <a:cs typeface="Arial" panose="020B0604020202020204" pitchFamily="34" charset="0"/>
              </a:rPr>
              <a:t>I</a:t>
            </a:r>
            <a:r>
              <a:rPr lang="en-US" sz="200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tương </a:t>
            </a:r>
            <a:r>
              <a:rPr lang="vi-VN" sz="2000">
                <a:latin typeface="Arial" panose="020B0604020202020204" pitchFamily="34" charset="0"/>
                <a:cs typeface="Arial" panose="020B0604020202020204" pitchFamily="34" charset="0"/>
              </a:rPr>
              <a:t>ứng với một điểm Pi' trên I', ta có n các cặp điểm điều khiển </a:t>
            </a:r>
            <a:r>
              <a:rPr lang="vi-VN" sz="2000" smtClean="0">
                <a:latin typeface="Arial" panose="020B0604020202020204" pitchFamily="34" charset="0"/>
                <a:cs typeface="Arial" panose="020B0604020202020204" pitchFamily="34" charset="0"/>
              </a:rPr>
              <a:t>như</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vậy.</a:t>
            </a:r>
            <a:endParaRPr lang="en-US" sz="20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323975" y="3440181"/>
            <a:ext cx="4772025" cy="1724025"/>
          </a:xfrm>
          <a:prstGeom prst="rect">
            <a:avLst/>
          </a:prstGeom>
        </p:spPr>
      </p:pic>
      <p:pic>
        <p:nvPicPr>
          <p:cNvPr id="2050" name="Picture 2" descr="https://3.bp.blogspot.com/-zy2sp92rHdM/W8BMVv9vCtI/AAAAAAAABhk/1aCWsdaDCcowPn9vYZN76KNZM6LZKuwdgCLcBGAs/s1600/image0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940" y="4472669"/>
            <a:ext cx="4764488" cy="11407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57698" y="3549280"/>
            <a:ext cx="4904730" cy="707886"/>
          </a:xfrm>
          <a:prstGeom prst="rect">
            <a:avLst/>
          </a:prstGeom>
        </p:spPr>
        <p:txBody>
          <a:bodyPr wrap="square">
            <a:spAutoFit/>
          </a:bodyPr>
          <a:lstStyle/>
          <a:p>
            <a:r>
              <a:rPr lang="en-US" sz="2000" smtClean="0">
                <a:latin typeface="Arial" panose="020B0604020202020204" pitchFamily="34" charset="0"/>
                <a:cs typeface="Arial" panose="020B0604020202020204" pitchFamily="34" charset="0"/>
              </a:rPr>
              <a:t>Nắn chỉnh biến dạng là tìm hàm f: </a:t>
            </a:r>
          </a:p>
          <a:p>
            <a:pPr algn="ctr"/>
            <a:r>
              <a:rPr lang="en-US" sz="2000" smtClean="0">
                <a:latin typeface="Arial" panose="020B0604020202020204" pitchFamily="34" charset="0"/>
                <a:cs typeface="Arial" panose="020B0604020202020204" pitchFamily="34" charset="0"/>
              </a:rPr>
              <a:t>Pi → f(Pi) sao cho</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662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smtClean="0"/>
              <a:t>1.2 </a:t>
            </a:r>
            <a:r>
              <a:rPr lang="vi-VN" sz="2800" b="1" smtClean="0"/>
              <a:t> Những vấn đề cơ bản trong xử lý ảnh</a:t>
            </a:r>
            <a:endParaRPr lang="en-US" sz="2800" b="1"/>
          </a:p>
        </p:txBody>
      </p:sp>
      <p:sp>
        <p:nvSpPr>
          <p:cNvPr id="3" name="Rectangle 2"/>
          <p:cNvSpPr/>
          <p:nvPr/>
        </p:nvSpPr>
        <p:spPr>
          <a:xfrm>
            <a:off x="702365" y="888274"/>
            <a:ext cx="11264347" cy="5120954"/>
          </a:xfrm>
          <a:prstGeom prst="rect">
            <a:avLst/>
          </a:prstGeom>
        </p:spPr>
        <p:txBody>
          <a:bodyPr wrap="square">
            <a:spAutoFit/>
          </a:bodyPr>
          <a:lstStyle/>
          <a:p>
            <a:pPr algn="just">
              <a:lnSpc>
                <a:spcPct val="150000"/>
              </a:lnSpc>
            </a:pPr>
            <a:r>
              <a:rPr lang="vi-VN" sz="2000" b="1" smtClean="0"/>
              <a:t>1.2.3. Khử nhiễu</a:t>
            </a:r>
          </a:p>
          <a:p>
            <a:pPr indent="234950" algn="just">
              <a:lnSpc>
                <a:spcPct val="150000"/>
              </a:lnSpc>
            </a:pPr>
            <a:r>
              <a:rPr lang="vi-VN" sz="2000" smtClean="0"/>
              <a:t>Có 2 loại nhiễu cơ bản trong quá trình thu nhận ảnh mà chúng ta cần loại bỏ:</a:t>
            </a:r>
          </a:p>
          <a:p>
            <a:pPr marL="742950" lvl="1" indent="-285750" algn="just">
              <a:lnSpc>
                <a:spcPct val="150000"/>
              </a:lnSpc>
              <a:buFont typeface="Arial" panose="020B0604020202020204" pitchFamily="34" charset="0"/>
              <a:buChar char="•"/>
            </a:pPr>
            <a:r>
              <a:rPr lang="vi-VN" sz="2000" b="1" smtClean="0"/>
              <a:t>Nhiễu hệ thống: </a:t>
            </a:r>
            <a:r>
              <a:rPr lang="vi-VN" sz="2000" smtClean="0"/>
              <a:t>là nhiễu có quy luật có thể khử bằng các phép biến đổi</a:t>
            </a:r>
          </a:p>
          <a:p>
            <a:pPr marL="742950" lvl="1" indent="-285750" algn="just">
              <a:lnSpc>
                <a:spcPct val="150000"/>
              </a:lnSpc>
              <a:buFont typeface="Arial" panose="020B0604020202020204" pitchFamily="34" charset="0"/>
              <a:buChar char="•"/>
            </a:pPr>
            <a:r>
              <a:rPr lang="vi-VN" sz="2000" b="1" smtClean="0"/>
              <a:t>Nhiễu ngẫu nhiên: </a:t>
            </a:r>
            <a:r>
              <a:rPr lang="vi-VN" sz="2000" smtClean="0"/>
              <a:t>vết bẩn không rõ nguyên nhân có thể khắc phục bằng các</a:t>
            </a:r>
            <a:r>
              <a:rPr lang="en-US" sz="2000" smtClean="0"/>
              <a:t> </a:t>
            </a:r>
            <a:r>
              <a:rPr lang="vi-VN" sz="2000" smtClean="0"/>
              <a:t>phép lọc</a:t>
            </a:r>
            <a:endParaRPr lang="en-US" sz="2000" smtClean="0"/>
          </a:p>
          <a:p>
            <a:pPr algn="just">
              <a:lnSpc>
                <a:spcPct val="150000"/>
              </a:lnSpc>
            </a:pPr>
            <a:r>
              <a:rPr lang="vi-VN" sz="2000" b="1" smtClean="0"/>
              <a:t>1.2.4. Chỉnh số mức xám</a:t>
            </a:r>
          </a:p>
          <a:p>
            <a:pPr algn="just">
              <a:lnSpc>
                <a:spcPct val="150000"/>
              </a:lnSpc>
            </a:pPr>
            <a:r>
              <a:rPr lang="en-US" sz="2000" smtClean="0"/>
              <a:t>	</a:t>
            </a:r>
            <a:r>
              <a:rPr lang="vi-VN" sz="2000" smtClean="0"/>
              <a:t>Chỉnh số mức xám là nhằm khắc phục tính không đồng đều của hệ thống xử lý ảnh,</a:t>
            </a:r>
            <a:r>
              <a:rPr lang="en-US" sz="2000" smtClean="0"/>
              <a:t> </a:t>
            </a:r>
            <a:r>
              <a:rPr lang="vi-VN" sz="2000" smtClean="0"/>
              <a:t>thông thường có 2 hướng tiếp cận:</a:t>
            </a:r>
          </a:p>
          <a:p>
            <a:pPr marL="342900" indent="-342900" algn="just">
              <a:lnSpc>
                <a:spcPct val="150000"/>
              </a:lnSpc>
              <a:buFont typeface="Arial" panose="020B0604020202020204" pitchFamily="34" charset="0"/>
              <a:buChar char="•"/>
            </a:pPr>
            <a:r>
              <a:rPr lang="vi-VN" sz="2000" b="1" smtClean="0"/>
              <a:t>Giảm số mức xám: </a:t>
            </a:r>
            <a:r>
              <a:rPr lang="vi-VN" sz="2000" smtClean="0"/>
              <a:t>Thực hiện bằng cách nhóm các mức xám gần nhau thành một</a:t>
            </a:r>
            <a:r>
              <a:rPr lang="en-US" sz="2000" smtClean="0"/>
              <a:t> </a:t>
            </a:r>
            <a:r>
              <a:rPr lang="vi-VN" sz="2000" smtClean="0"/>
              <a:t>bó. Trường hợp giảm xuống 2 mức xám thì chính là chuyển về ảnh đen trắng.</a:t>
            </a:r>
          </a:p>
          <a:p>
            <a:pPr marL="342900" indent="-342900" algn="just">
              <a:lnSpc>
                <a:spcPct val="150000"/>
              </a:lnSpc>
              <a:buFont typeface="Arial" panose="020B0604020202020204" pitchFamily="34" charset="0"/>
              <a:buChar char="•"/>
            </a:pPr>
            <a:r>
              <a:rPr lang="vi-VN" sz="2000" b="1" smtClean="0"/>
              <a:t>Tăng số mức xám: </a:t>
            </a:r>
            <a:r>
              <a:rPr lang="vi-VN" sz="2000" smtClean="0"/>
              <a:t>Thực hiện nội suy ra các mức xám trung gian bằng kỹ thuật</a:t>
            </a:r>
            <a:r>
              <a:rPr lang="en-US" sz="2000" smtClean="0"/>
              <a:t> </a:t>
            </a:r>
            <a:r>
              <a:rPr lang="vi-VN" sz="2000" smtClean="0"/>
              <a:t>nội suy. Kỹ thuật này nhằm tăng cường độ mịn cho ảnh.</a:t>
            </a:r>
            <a:endParaRPr lang="en-US" sz="2000"/>
          </a:p>
        </p:txBody>
      </p:sp>
    </p:spTree>
    <p:extLst>
      <p:ext uri="{BB962C8B-B14F-4D97-AF65-F5344CB8AC3E}">
        <p14:creationId xmlns:p14="http://schemas.microsoft.com/office/powerpoint/2010/main" val="2311518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smtClean="0"/>
              <a:t>1.2 </a:t>
            </a:r>
            <a:r>
              <a:rPr lang="vi-VN" sz="2800" b="1" smtClean="0"/>
              <a:t> Những vấn đề cơ bản trong xử lý ảnh</a:t>
            </a:r>
            <a:endParaRPr lang="en-US" sz="2800" b="1"/>
          </a:p>
        </p:txBody>
      </p:sp>
      <p:sp>
        <p:nvSpPr>
          <p:cNvPr id="4" name="Rectangle 3"/>
          <p:cNvSpPr/>
          <p:nvPr/>
        </p:nvSpPr>
        <p:spPr>
          <a:xfrm>
            <a:off x="651163" y="888274"/>
            <a:ext cx="10889673" cy="5940088"/>
          </a:xfrm>
          <a:prstGeom prst="rect">
            <a:avLst/>
          </a:prstGeom>
        </p:spPr>
        <p:txBody>
          <a:bodyPr wrap="square">
            <a:spAutoFit/>
          </a:bodyPr>
          <a:lstStyle/>
          <a:p>
            <a:pPr algn="just"/>
            <a:r>
              <a:rPr lang="vi-VN" sz="2000" b="1" smtClean="0"/>
              <a:t>1.2.5. Phân tích ảnh</a:t>
            </a:r>
            <a:r>
              <a:rPr lang="vi-VN" sz="2000" smtClean="0"/>
              <a:t>  </a:t>
            </a:r>
          </a:p>
          <a:p>
            <a:pPr algn="just">
              <a:lnSpc>
                <a:spcPct val="150000"/>
              </a:lnSpc>
            </a:pPr>
            <a:r>
              <a:rPr lang="en-US" sz="2000" smtClean="0"/>
              <a:t>	</a:t>
            </a:r>
            <a:r>
              <a:rPr lang="vi-VN" sz="2000" smtClean="0"/>
              <a:t>Là khâu quan trọng trong quá trình xử lý ảnh để tiến tới hiểu ảnh. Trong phân tích ảnh việc trích chọn đặc điểm là một bước quan trọng. Các đặc điểm của đối tượng được trích chọn tuỳ theo mục đích nhận dạng trong quá trình xử lý ảnh. Có thể nêu ra một số đặc điểm của ảnh sau đây: </a:t>
            </a:r>
          </a:p>
          <a:p>
            <a:pPr marL="342900" indent="-342900" algn="just">
              <a:lnSpc>
                <a:spcPct val="150000"/>
              </a:lnSpc>
              <a:buFont typeface="Arial" panose="020B0604020202020204" pitchFamily="34" charset="0"/>
              <a:buChar char="•"/>
            </a:pPr>
            <a:r>
              <a:rPr lang="vi-VN" sz="2000" b="1" smtClean="0"/>
              <a:t>Đặc điểm không gian: </a:t>
            </a:r>
            <a:r>
              <a:rPr lang="vi-VN" sz="2000" smtClean="0"/>
              <a:t>Phân bố mức xám, phân bố xác suất, biên độ, điểm uốn v.v.. </a:t>
            </a:r>
          </a:p>
          <a:p>
            <a:pPr marL="342900" indent="-342900" algn="just">
              <a:lnSpc>
                <a:spcPct val="150000"/>
              </a:lnSpc>
              <a:buFont typeface="Arial" panose="020B0604020202020204" pitchFamily="34" charset="0"/>
              <a:buChar char="•"/>
            </a:pPr>
            <a:r>
              <a:rPr lang="vi-VN" sz="2000" b="1" smtClean="0"/>
              <a:t>Đặc điểm biến đổi: </a:t>
            </a:r>
            <a:r>
              <a:rPr lang="vi-VN" sz="2000" smtClean="0"/>
              <a:t>Các đặc điểm loại này được trích chọn bằng việc thực hiện lọc vùng (zonal filtering). Các bộ vùng được gọi là “mặt nạ đặc điểm” (feature mask) thường là các khe hẹp với hình dạng khác nhau (chữ nhật, tam giác, cung tròn v.v..) </a:t>
            </a:r>
          </a:p>
          <a:p>
            <a:pPr marL="342900" indent="-342900" algn="just">
              <a:lnSpc>
                <a:spcPct val="150000"/>
              </a:lnSpc>
              <a:buFont typeface="Arial" panose="020B0604020202020204" pitchFamily="34" charset="0"/>
              <a:buChar char="•"/>
            </a:pPr>
            <a:r>
              <a:rPr lang="vi-VN" sz="2000" b="1" smtClean="0"/>
              <a:t>Đặc điểm biên và đường biên: </a:t>
            </a:r>
            <a:r>
              <a:rPr lang="vi-VN" sz="2000" smtClean="0"/>
              <a:t>Đặc trưng cho đường biên của đối tượng và do vậy rất hữu ích trong việc trích trọn các thuộc tính bất biến được dùng khi nhận dạng đối tượng </a:t>
            </a:r>
            <a:endParaRPr lang="en-US" sz="2000" smtClean="0"/>
          </a:p>
          <a:p>
            <a:pPr algn="just">
              <a:lnSpc>
                <a:spcPct val="150000"/>
              </a:lnSpc>
            </a:pPr>
            <a:r>
              <a:rPr lang="en-US" sz="2000" b="1" smtClean="0"/>
              <a:t>=&gt;</a:t>
            </a:r>
            <a:r>
              <a:rPr lang="en-US" sz="2000" smtClean="0"/>
              <a:t> </a:t>
            </a:r>
            <a:r>
              <a:rPr lang="vi-VN" sz="2000" smtClean="0"/>
              <a:t>Việc trích chọn hiệu quả các đặc điểm giúp cho việc nhận dạng các đối tượng ảnh chính xác, với tốc độ tính toán cao và giảm thiểu dung lượng lưu trữ. </a:t>
            </a:r>
            <a:endParaRPr lang="vi-VN" sz="2000"/>
          </a:p>
        </p:txBody>
      </p:sp>
    </p:spTree>
    <p:extLst>
      <p:ext uri="{BB962C8B-B14F-4D97-AF65-F5344CB8AC3E}">
        <p14:creationId xmlns:p14="http://schemas.microsoft.com/office/powerpoint/2010/main" val="370333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smtClean="0"/>
              <a:t>1.2 </a:t>
            </a:r>
            <a:r>
              <a:rPr lang="vi-VN" sz="2800" b="1" smtClean="0"/>
              <a:t> Những vấn đề cơ bản trong xử lý ảnh</a:t>
            </a:r>
            <a:endParaRPr lang="en-US" sz="2800" b="1"/>
          </a:p>
        </p:txBody>
      </p:sp>
      <p:sp>
        <p:nvSpPr>
          <p:cNvPr id="3" name="Rectangle 2"/>
          <p:cNvSpPr/>
          <p:nvPr/>
        </p:nvSpPr>
        <p:spPr>
          <a:xfrm>
            <a:off x="623453" y="1109947"/>
            <a:ext cx="11083638" cy="5170646"/>
          </a:xfrm>
          <a:prstGeom prst="rect">
            <a:avLst/>
          </a:prstGeom>
        </p:spPr>
        <p:txBody>
          <a:bodyPr wrap="square">
            <a:spAutoFit/>
          </a:bodyPr>
          <a:lstStyle/>
          <a:p>
            <a:pPr algn="just">
              <a:lnSpc>
                <a:spcPct val="150000"/>
              </a:lnSpc>
            </a:pPr>
            <a:r>
              <a:rPr lang="vi-VN" sz="2000" b="1">
                <a:solidFill>
                  <a:srgbClr val="000000"/>
                </a:solidFill>
              </a:rPr>
              <a:t>1.2.6. Nhận dạng và phân loại </a:t>
            </a:r>
            <a:r>
              <a:rPr lang="vi-VN" sz="2000" b="1" smtClean="0">
                <a:solidFill>
                  <a:srgbClr val="000000"/>
                </a:solidFill>
              </a:rPr>
              <a:t>ảnh</a:t>
            </a:r>
            <a:endParaRPr lang="en-US" sz="2000" b="1" smtClean="0">
              <a:solidFill>
                <a:srgbClr val="000000"/>
              </a:solidFill>
            </a:endParaRPr>
          </a:p>
          <a:p>
            <a:pPr algn="just">
              <a:lnSpc>
                <a:spcPct val="150000"/>
              </a:lnSpc>
            </a:pPr>
            <a:r>
              <a:rPr lang="en-US" sz="2000" b="1">
                <a:solidFill>
                  <a:srgbClr val="000000"/>
                </a:solidFill>
              </a:rPr>
              <a:t>	</a:t>
            </a:r>
            <a:r>
              <a:rPr lang="vi-VN" sz="2000" smtClean="0">
                <a:solidFill>
                  <a:srgbClr val="000000"/>
                </a:solidFill>
              </a:rPr>
              <a:t>Nhận </a:t>
            </a:r>
            <a:r>
              <a:rPr lang="vi-VN" sz="2000">
                <a:solidFill>
                  <a:srgbClr val="000000"/>
                </a:solidFill>
              </a:rPr>
              <a:t>dạng tự động (automatic recognition), mô tả đối tượng, phân loại và </a:t>
            </a:r>
            <a:r>
              <a:rPr lang="vi-VN" sz="2000" smtClean="0">
                <a:solidFill>
                  <a:srgbClr val="000000"/>
                </a:solidFill>
              </a:rPr>
              <a:t>phân</a:t>
            </a:r>
            <a:r>
              <a:rPr lang="en-US" sz="2000" smtClean="0">
                <a:solidFill>
                  <a:srgbClr val="000000"/>
                </a:solidFill>
              </a:rPr>
              <a:t> </a:t>
            </a:r>
            <a:r>
              <a:rPr lang="vi-VN" sz="2000" smtClean="0">
                <a:solidFill>
                  <a:srgbClr val="000000"/>
                </a:solidFill>
              </a:rPr>
              <a:t>nhóm </a:t>
            </a:r>
            <a:r>
              <a:rPr lang="vi-VN" sz="2000">
                <a:solidFill>
                  <a:srgbClr val="000000"/>
                </a:solidFill>
              </a:rPr>
              <a:t>các mẫu là </a:t>
            </a:r>
            <a:r>
              <a:rPr lang="en-US" sz="2000" smtClean="0">
                <a:solidFill>
                  <a:srgbClr val="000000"/>
                </a:solidFill>
              </a:rPr>
              <a:t>n</a:t>
            </a:r>
            <a:r>
              <a:rPr lang="vi-VN" sz="2000" smtClean="0">
                <a:solidFill>
                  <a:srgbClr val="000000"/>
                </a:solidFill>
              </a:rPr>
              <a:t>hững </a:t>
            </a:r>
            <a:r>
              <a:rPr lang="vi-VN" sz="2000">
                <a:solidFill>
                  <a:srgbClr val="000000"/>
                </a:solidFill>
              </a:rPr>
              <a:t>vấn đề quan trọng trong thị giác máy, được ứng dụng trong </a:t>
            </a:r>
            <a:r>
              <a:rPr lang="vi-VN" sz="2000" smtClean="0">
                <a:solidFill>
                  <a:srgbClr val="000000"/>
                </a:solidFill>
              </a:rPr>
              <a:t>nhiều</a:t>
            </a:r>
            <a:r>
              <a:rPr lang="en-US" sz="2000" smtClean="0">
                <a:solidFill>
                  <a:srgbClr val="000000"/>
                </a:solidFill>
              </a:rPr>
              <a:t> </a:t>
            </a:r>
            <a:r>
              <a:rPr lang="vi-VN" sz="2000" smtClean="0">
                <a:solidFill>
                  <a:srgbClr val="000000"/>
                </a:solidFill>
              </a:rPr>
              <a:t>ngành </a:t>
            </a:r>
            <a:r>
              <a:rPr lang="vi-VN" sz="2000">
                <a:solidFill>
                  <a:srgbClr val="000000"/>
                </a:solidFill>
              </a:rPr>
              <a:t>khoa học khác nhau. </a:t>
            </a:r>
            <a:endParaRPr lang="en-US" sz="2000" smtClean="0">
              <a:solidFill>
                <a:srgbClr val="000000"/>
              </a:solidFill>
            </a:endParaRPr>
          </a:p>
          <a:p>
            <a:pPr algn="just">
              <a:lnSpc>
                <a:spcPct val="150000"/>
              </a:lnSpc>
            </a:pPr>
            <a:r>
              <a:rPr lang="en-US" sz="2000" smtClean="0">
                <a:solidFill>
                  <a:srgbClr val="000000"/>
                </a:solidFill>
                <a:latin typeface="Arial" panose="020B0604020202020204" pitchFamily="34" charset="0"/>
                <a:cs typeface="Arial" panose="020B0604020202020204" pitchFamily="34" charset="0"/>
              </a:rPr>
              <a:t>Có 2 cách </a:t>
            </a:r>
            <a:r>
              <a:rPr lang="vi-VN" sz="2000">
                <a:solidFill>
                  <a:srgbClr val="000000"/>
                </a:solidFill>
                <a:cs typeface="Arial" panose="020B0604020202020204" pitchFamily="34" charset="0"/>
              </a:rPr>
              <a:t>phân loại </a:t>
            </a:r>
            <a:r>
              <a:rPr lang="en-US" sz="2000" smtClean="0">
                <a:solidFill>
                  <a:srgbClr val="000000"/>
                </a:solidFill>
                <a:latin typeface="Arial" panose="020B0604020202020204" pitchFamily="34" charset="0"/>
                <a:cs typeface="Arial" panose="020B0604020202020204" pitchFamily="34" charset="0"/>
              </a:rPr>
              <a:t>mẫu có </a:t>
            </a:r>
            <a:r>
              <a:rPr lang="vi-VN" sz="2000">
                <a:solidFill>
                  <a:srgbClr val="000000"/>
                </a:solidFill>
                <a:cs typeface="Arial" panose="020B0604020202020204" pitchFamily="34" charset="0"/>
              </a:rPr>
              <a:t>thể sử dụng</a:t>
            </a:r>
            <a:r>
              <a:rPr lang="en-US" sz="2000" smtClean="0">
                <a:solidFill>
                  <a:srgbClr val="000000"/>
                </a:solidFill>
                <a:latin typeface="Arial" panose="020B0604020202020204" pitchFamily="34" charset="0"/>
                <a:cs typeface="Arial" panose="020B0604020202020204" pitchFamily="34" charset="0"/>
              </a:rPr>
              <a:t> </a:t>
            </a:r>
            <a:r>
              <a:rPr lang="vi-VN" sz="2000">
                <a:solidFill>
                  <a:srgbClr val="000000"/>
                </a:solidFill>
                <a:cs typeface="Arial" panose="020B0604020202020204" pitchFamily="34" charset="0"/>
              </a:rPr>
              <a:t>:</a:t>
            </a:r>
            <a:endParaRPr lang="en-US" sz="2000" smtClean="0">
              <a:solidFill>
                <a:srgbClr val="000000"/>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vi-VN" sz="2000" b="1" i="1">
                <a:solidFill>
                  <a:srgbClr val="000000"/>
                </a:solidFill>
                <a:cs typeface="Arial" panose="020B0604020202020204" pitchFamily="34" charset="0"/>
              </a:rPr>
              <a:t>Phân loại có mẫu </a:t>
            </a:r>
            <a:r>
              <a:rPr lang="vi-VN" sz="2000" i="1">
                <a:solidFill>
                  <a:srgbClr val="000000"/>
                </a:solidFill>
                <a:cs typeface="Arial" panose="020B0604020202020204" pitchFamily="34" charset="0"/>
              </a:rPr>
              <a:t>(supervised classification)</a:t>
            </a:r>
            <a:r>
              <a:rPr lang="vi-VN" sz="2000">
                <a:solidFill>
                  <a:srgbClr val="000000"/>
                </a:solidFill>
                <a:cs typeface="Arial" panose="020B0604020202020204" pitchFamily="34" charset="0"/>
              </a:rPr>
              <a:t>: ví dụ phân tích phân biệt</a:t>
            </a:r>
            <a:r>
              <a:rPr lang="en-US" sz="2000" smtClean="0">
                <a:solidFill>
                  <a:srgbClr val="000000"/>
                </a:solidFill>
                <a:latin typeface="Arial" panose="020B0604020202020204" pitchFamily="34" charset="0"/>
                <a:cs typeface="Arial" panose="020B0604020202020204" pitchFamily="34" charset="0"/>
              </a:rPr>
              <a:t> </a:t>
            </a:r>
            <a:r>
              <a:rPr lang="vi-VN" sz="2000">
                <a:solidFill>
                  <a:srgbClr val="000000"/>
                </a:solidFill>
                <a:cs typeface="Arial" panose="020B0604020202020204" pitchFamily="34" charset="0"/>
              </a:rPr>
              <a:t>(discriminant analyis), trong đó mẫu đầu vào được định danh thành một phần của</a:t>
            </a:r>
            <a:r>
              <a:rPr lang="en-US" sz="2000" smtClean="0">
                <a:solidFill>
                  <a:srgbClr val="000000"/>
                </a:solidFill>
                <a:latin typeface="Arial" panose="020B0604020202020204" pitchFamily="34" charset="0"/>
                <a:cs typeface="Arial" panose="020B0604020202020204" pitchFamily="34" charset="0"/>
              </a:rPr>
              <a:t> </a:t>
            </a:r>
            <a:r>
              <a:rPr lang="vi-VN" sz="2000">
                <a:solidFill>
                  <a:srgbClr val="000000"/>
                </a:solidFill>
                <a:cs typeface="Arial" panose="020B0604020202020204" pitchFamily="34" charset="0"/>
              </a:rPr>
              <a:t>một lớp đã xác định.</a:t>
            </a:r>
            <a:endParaRPr lang="en-US" sz="2000" smtClean="0">
              <a:solidFill>
                <a:srgbClr val="000000"/>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vi-VN" sz="2000" b="1" i="1">
                <a:solidFill>
                  <a:srgbClr val="000000"/>
                </a:solidFill>
                <a:cs typeface="Arial" panose="020B0604020202020204" pitchFamily="34" charset="0"/>
              </a:rPr>
              <a:t>Phân loại không có mẫu </a:t>
            </a:r>
            <a:r>
              <a:rPr lang="vi-VN" sz="2000" i="1">
                <a:solidFill>
                  <a:srgbClr val="000000"/>
                </a:solidFill>
                <a:cs typeface="Arial" panose="020B0604020202020204" pitchFamily="34" charset="0"/>
              </a:rPr>
              <a:t>(unsupervised classification hay clustering)</a:t>
            </a:r>
            <a:r>
              <a:rPr lang="vi-VN" sz="2000">
                <a:solidFill>
                  <a:srgbClr val="000000"/>
                </a:solidFill>
                <a:cs typeface="Arial" panose="020B0604020202020204" pitchFamily="34" charset="0"/>
              </a:rPr>
              <a:t>: Các mẫu</a:t>
            </a:r>
            <a:r>
              <a:rPr lang="en-US" sz="2000" smtClean="0">
                <a:solidFill>
                  <a:srgbClr val="000000"/>
                </a:solidFill>
                <a:latin typeface="Arial" panose="020B0604020202020204" pitchFamily="34" charset="0"/>
                <a:cs typeface="Arial" panose="020B0604020202020204" pitchFamily="34" charset="0"/>
              </a:rPr>
              <a:t> </a:t>
            </a:r>
            <a:r>
              <a:rPr lang="vi-VN" sz="2000">
                <a:solidFill>
                  <a:srgbClr val="000000"/>
                </a:solidFill>
                <a:cs typeface="Arial" panose="020B0604020202020204" pitchFamily="34" charset="0"/>
              </a:rPr>
              <a:t>được gán vào các lớp khác nhau dựa trên một tiêu chuẩn đồng dạng nào đó. Các</a:t>
            </a:r>
            <a:r>
              <a:rPr lang="en-US" sz="2000" smtClean="0">
                <a:solidFill>
                  <a:srgbClr val="000000"/>
                </a:solidFill>
                <a:latin typeface="Arial" panose="020B0604020202020204" pitchFamily="34" charset="0"/>
                <a:cs typeface="Arial" panose="020B0604020202020204" pitchFamily="34" charset="0"/>
              </a:rPr>
              <a:t> </a:t>
            </a:r>
            <a:r>
              <a:rPr lang="vi-VN" sz="2000">
                <a:solidFill>
                  <a:srgbClr val="000000"/>
                </a:solidFill>
                <a:cs typeface="Arial" panose="020B0604020202020204" pitchFamily="34" charset="0"/>
              </a:rPr>
              <a:t>lớp này cho đến thời điểm phân loại vẫn chưa biết hay chưa được định danh.</a:t>
            </a:r>
            <a:endParaRPr lang="en-US" sz="2000" smtClean="0">
              <a:latin typeface="Arial" panose="020B0604020202020204" pitchFamily="34" charset="0"/>
              <a:cs typeface="Arial" panose="020B0604020202020204" pitchFamily="34" charset="0"/>
            </a:endParaRPr>
          </a:p>
          <a:p>
            <a:pPr algn="just">
              <a:lnSpc>
                <a:spcPct val="150000"/>
              </a:lnSpc>
            </a:pPr>
            <a:endParaRPr lang="en-US" sz="2000"/>
          </a:p>
        </p:txBody>
      </p:sp>
    </p:spTree>
    <p:extLst>
      <p:ext uri="{BB962C8B-B14F-4D97-AF65-F5344CB8AC3E}">
        <p14:creationId xmlns:p14="http://schemas.microsoft.com/office/powerpoint/2010/main" val="965255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smtClean="0"/>
              <a:t>1.2 </a:t>
            </a:r>
            <a:r>
              <a:rPr lang="vi-VN" sz="2800" b="1" smtClean="0"/>
              <a:t> Những vấn đề cơ bản trong xử lý ảnh</a:t>
            </a:r>
            <a:endParaRPr lang="en-US" sz="2800" b="1"/>
          </a:p>
        </p:txBody>
      </p:sp>
      <p:sp>
        <p:nvSpPr>
          <p:cNvPr id="3" name="Rectangle 2"/>
          <p:cNvSpPr/>
          <p:nvPr/>
        </p:nvSpPr>
        <p:spPr>
          <a:xfrm>
            <a:off x="617682" y="888274"/>
            <a:ext cx="11103263" cy="4247317"/>
          </a:xfrm>
          <a:prstGeom prst="rect">
            <a:avLst/>
          </a:prstGeom>
        </p:spPr>
        <p:txBody>
          <a:bodyPr wrap="square">
            <a:spAutoFit/>
          </a:bodyPr>
          <a:lstStyle/>
          <a:p>
            <a:pPr algn="just">
              <a:lnSpc>
                <a:spcPct val="150000"/>
              </a:lnSpc>
            </a:pPr>
            <a:r>
              <a:rPr lang="vi-VN" sz="2000" b="1" smtClean="0">
                <a:solidFill>
                  <a:srgbClr val="000000"/>
                </a:solidFill>
                <a:latin typeface="Arial" panose="020B0604020202020204" pitchFamily="34" charset="0"/>
                <a:cs typeface="Arial" panose="020B0604020202020204" pitchFamily="34" charset="0"/>
              </a:rPr>
              <a:t>1.2.6. Nhận dạng và phân loại ảnh</a:t>
            </a:r>
            <a:endParaRPr lang="en-US" sz="2000" smtClean="0">
              <a:latin typeface="Arial" panose="020B0604020202020204" pitchFamily="34" charset="0"/>
              <a:cs typeface="Arial" panose="020B0604020202020204" pitchFamily="34" charset="0"/>
            </a:endParaRPr>
          </a:p>
          <a:p>
            <a:pPr algn="just">
              <a:lnSpc>
                <a:spcPct val="150000"/>
              </a:lnSpc>
            </a:pP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Hệ thống nhận dạng tự động bao gồm </a:t>
            </a:r>
            <a:r>
              <a:rPr lang="en-US" sz="2000" smtClean="0">
                <a:latin typeface="Arial" panose="020B0604020202020204" pitchFamily="34" charset="0"/>
                <a:cs typeface="Arial" panose="020B0604020202020204" pitchFamily="34" charset="0"/>
              </a:rPr>
              <a:t>3</a:t>
            </a:r>
            <a:r>
              <a:rPr lang="vi-VN" sz="2000" smtClean="0">
                <a:latin typeface="Arial" panose="020B0604020202020204" pitchFamily="34" charset="0"/>
                <a:cs typeface="Arial" panose="020B0604020202020204" pitchFamily="34" charset="0"/>
              </a:rPr>
              <a:t> khâu tương ứng với </a:t>
            </a:r>
            <a:r>
              <a:rPr lang="en-US" sz="2000" smtClean="0">
                <a:latin typeface="Arial" panose="020B0604020202020204" pitchFamily="34" charset="0"/>
                <a:cs typeface="Arial" panose="020B0604020202020204" pitchFamily="34" charset="0"/>
              </a:rPr>
              <a:t>3</a:t>
            </a:r>
            <a:r>
              <a:rPr lang="vi-VN" sz="2000" smtClean="0">
                <a:latin typeface="Arial" panose="020B0604020202020204" pitchFamily="34" charset="0"/>
                <a:cs typeface="Arial" panose="020B0604020202020204" pitchFamily="34" charset="0"/>
              </a:rPr>
              <a:t> giai đoạn chủ yếu</a:t>
            </a:r>
            <a:r>
              <a:rPr lang="en-US" sz="2000" smtClean="0">
                <a:latin typeface="Arial" panose="020B0604020202020204" pitchFamily="34" charset="0"/>
                <a:cs typeface="Arial" panose="020B0604020202020204" pitchFamily="34" charset="0"/>
              </a:rPr>
              <a:t>:</a:t>
            </a:r>
            <a:endParaRPr lang="vi-VN" sz="2000" smtClean="0">
              <a:latin typeface="Arial" panose="020B0604020202020204" pitchFamily="34" charset="0"/>
              <a:cs typeface="Arial" panose="020B0604020202020204" pitchFamily="34" charset="0"/>
            </a:endParaRPr>
          </a:p>
          <a:p>
            <a:pPr algn="just">
              <a:lnSpc>
                <a:spcPct val="150000"/>
              </a:lnSpc>
            </a:pP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1. Thu nhận dữ liệu và tiền xử lý.</a:t>
            </a:r>
          </a:p>
          <a:p>
            <a:pPr algn="just">
              <a:lnSpc>
                <a:spcPct val="150000"/>
              </a:lnSpc>
            </a:pP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2. Biểu diễn dữ liệu.</a:t>
            </a:r>
          </a:p>
          <a:p>
            <a:pPr algn="just">
              <a:lnSpc>
                <a:spcPct val="150000"/>
              </a:lnSpc>
            </a:pP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3. Nhận dạng, ra quyết định.</a:t>
            </a:r>
          </a:p>
          <a:p>
            <a:pPr algn="just">
              <a:lnSpc>
                <a:spcPct val="150000"/>
              </a:lnSpc>
            </a:pP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Trong ứng dụng thực tiễn, không thể chỉ dùng có một cách tiếp cận đơn lẻ để phân</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loại “tối ưu” vì vậy các phương thức phân loại tổ hợp thường được sử dụng khi nhận dạng.</a:t>
            </a:r>
          </a:p>
          <a:p>
            <a:pPr algn="just">
              <a:lnSpc>
                <a:spcPct val="150000"/>
              </a:lnSpc>
            </a:pPr>
            <a:r>
              <a:rPr lang="vi-VN" sz="2000" smtClean="0">
                <a:latin typeface="Arial" panose="020B0604020202020204" pitchFamily="34" charset="0"/>
                <a:cs typeface="Arial" panose="020B0604020202020204" pitchFamily="34" charset="0"/>
              </a:rPr>
              <a:t>Cho đến nay các hệ thống lai (hybrid system) sử dụng nhiều phương pháp và cách tiếp cận</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khác nhau đã cho những kết quả nhiều triển vọng.</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1816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638</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Calibri Light</vt:lpstr>
      <vt:lpstr>SVN-The Carpenter</vt:lpstr>
      <vt:lpstr>Office Theme</vt:lpstr>
      <vt:lpstr>PowerPoint Presentation</vt:lpstr>
      <vt:lpstr>1.1 Tổng quan về xử lý ảnh</vt:lpstr>
      <vt:lpstr>1.1 Tổng quan về xử lý ảnh</vt:lpstr>
      <vt:lpstr>1.2  Những vấn đề cơ bản trong xử lý ảnh</vt:lpstr>
      <vt:lpstr>1.2  Những vấn đề cơ bản trong xử lý ảnh</vt:lpstr>
      <vt:lpstr>1.2  Những vấn đề cơ bản trong xử lý ảnh</vt:lpstr>
      <vt:lpstr>1.2  Những vấn đề cơ bản trong xử lý ảnh</vt:lpstr>
      <vt:lpstr>1.2  Những vấn đề cơ bản trong xử lý ảnh</vt:lpstr>
      <vt:lpstr>1.2  Những vấn đề cơ bản trong xử lý ảnh</vt:lpstr>
      <vt:lpstr>1.2  Những vấn đề cơ bản trong xử lý ảnh</vt:lpstr>
      <vt:lpstr>1.2  Những vấn đề cơ bản trong xử lý ảnh</vt:lpstr>
      <vt:lpstr>1.2  Những vấn đề cơ bản trong xử lý ảnh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Tổng quan về xử lý ảnh</dc:title>
  <dc:creator>Đình Nguyên Nguyễn</dc:creator>
  <cp:lastModifiedBy>Đình Nguyên Nguyễn</cp:lastModifiedBy>
  <cp:revision>11</cp:revision>
  <dcterms:created xsi:type="dcterms:W3CDTF">2021-08-09T06:34:19Z</dcterms:created>
  <dcterms:modified xsi:type="dcterms:W3CDTF">2021-08-09T08:13:59Z</dcterms:modified>
</cp:coreProperties>
</file>