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6"/>
  </p:notesMasterIdLst>
  <p:sldIdLst>
    <p:sldId id="256" r:id="rId2"/>
    <p:sldId id="258" r:id="rId3"/>
    <p:sldId id="264" r:id="rId4"/>
    <p:sldId id="259" r:id="rId5"/>
    <p:sldId id="265" r:id="rId6"/>
    <p:sldId id="266" r:id="rId7"/>
    <p:sldId id="260" r:id="rId8"/>
    <p:sldId id="267" r:id="rId9"/>
    <p:sldId id="274" r:id="rId10"/>
    <p:sldId id="268" r:id="rId11"/>
    <p:sldId id="261" r:id="rId12"/>
    <p:sldId id="269" r:id="rId13"/>
    <p:sldId id="270" r:id="rId14"/>
    <p:sldId id="271" r:id="rId15"/>
    <p:sldId id="262" r:id="rId16"/>
    <p:sldId id="277" r:id="rId17"/>
    <p:sldId id="278" r:id="rId18"/>
    <p:sldId id="279" r:id="rId19"/>
    <p:sldId id="280" r:id="rId20"/>
    <p:sldId id="282" r:id="rId21"/>
    <p:sldId id="281" r:id="rId22"/>
    <p:sldId id="263" r:id="rId23"/>
    <p:sldId id="275"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452"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4C897-AC73-40FB-AA53-AEFAD09B6507}" type="datetimeFigureOut">
              <a:rPr lang="en-US" smtClean="0"/>
              <a:t>12/08/2021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7C9BB-477A-4CDA-9BC2-49D3381FCE94}" type="slidenum">
              <a:rPr lang="en-US" smtClean="0"/>
              <a:t>‹#›</a:t>
            </a:fld>
            <a:endParaRPr lang="en-US"/>
          </a:p>
        </p:txBody>
      </p:sp>
    </p:spTree>
    <p:extLst>
      <p:ext uri="{BB962C8B-B14F-4D97-AF65-F5344CB8AC3E}">
        <p14:creationId xmlns:p14="http://schemas.microsoft.com/office/powerpoint/2010/main" val="428174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mtClean="0"/>
              <a:t>Nguyễn đình</a:t>
            </a:r>
            <a:r>
              <a:rPr lang="en-US" baseline="0" smtClean="0"/>
              <a:t> nguyên</a:t>
            </a:r>
          </a:p>
          <a:p>
            <a:endParaRPr lang="en-US"/>
          </a:p>
        </p:txBody>
      </p:sp>
      <p:sp>
        <p:nvSpPr>
          <p:cNvPr id="4" name="Slide Number Placeholder 3"/>
          <p:cNvSpPr>
            <a:spLocks noGrp="1"/>
          </p:cNvSpPr>
          <p:nvPr>
            <p:ph type="sldNum" sz="quarter" idx="10"/>
          </p:nvPr>
        </p:nvSpPr>
        <p:spPr/>
        <p:txBody>
          <a:bodyPr/>
          <a:lstStyle/>
          <a:p>
            <a:fld id="{FB47C9BB-477A-4CDA-9BC2-49D3381FCE94}" type="slidenum">
              <a:rPr lang="en-US" smtClean="0"/>
              <a:t>2</a:t>
            </a:fld>
            <a:endParaRPr lang="en-US"/>
          </a:p>
        </p:txBody>
      </p:sp>
    </p:spTree>
    <p:extLst>
      <p:ext uri="{BB962C8B-B14F-4D97-AF65-F5344CB8AC3E}">
        <p14:creationId xmlns:p14="http://schemas.microsoft.com/office/powerpoint/2010/main" val="4249307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mtClean="0"/>
              <a:t>Nguyễn đình</a:t>
            </a:r>
            <a:r>
              <a:rPr lang="en-US" baseline="0" smtClean="0"/>
              <a:t> nguyên</a:t>
            </a:r>
          </a:p>
          <a:p>
            <a:endParaRPr lang="en-US"/>
          </a:p>
        </p:txBody>
      </p:sp>
      <p:sp>
        <p:nvSpPr>
          <p:cNvPr id="4" name="Slide Number Placeholder 3"/>
          <p:cNvSpPr>
            <a:spLocks noGrp="1"/>
          </p:cNvSpPr>
          <p:nvPr>
            <p:ph type="sldNum" sz="quarter" idx="10"/>
          </p:nvPr>
        </p:nvSpPr>
        <p:spPr/>
        <p:txBody>
          <a:bodyPr/>
          <a:lstStyle/>
          <a:p>
            <a:fld id="{FB47C9BB-477A-4CDA-9BC2-49D3381FCE94}" type="slidenum">
              <a:rPr lang="en-US" smtClean="0"/>
              <a:t>3</a:t>
            </a:fld>
            <a:endParaRPr lang="en-US"/>
          </a:p>
        </p:txBody>
      </p:sp>
    </p:spTree>
    <p:extLst>
      <p:ext uri="{BB962C8B-B14F-4D97-AF65-F5344CB8AC3E}">
        <p14:creationId xmlns:p14="http://schemas.microsoft.com/office/powerpoint/2010/main" val="4232737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2576198" y="6140674"/>
            <a:ext cx="4556664" cy="717326"/>
          </a:xfrm>
        </p:spPr>
        <p:txBody>
          <a:bodyPr/>
          <a:lstStyle>
            <a:lvl1pPr>
              <a:defRPr sz="4000">
                <a:latin typeface="FS Just Awesome Script" pitchFamily="50" charset="0"/>
              </a:defRPr>
            </a:lvl1pPr>
          </a:lstStyle>
          <a:p>
            <a:r>
              <a:rPr lang="en-US" smtClean="0"/>
              <a:t>Người soạn: Nguyễn Đình Nguyên</a:t>
            </a:r>
            <a:endParaRPr lang="en-US"/>
          </a:p>
        </p:txBody>
      </p:sp>
    </p:spTree>
    <p:extLst>
      <p:ext uri="{BB962C8B-B14F-4D97-AF65-F5344CB8AC3E}">
        <p14:creationId xmlns:p14="http://schemas.microsoft.com/office/powerpoint/2010/main" val="2602729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1160EA64-D806-43AC-9DF2-F8C432F32B4C}" type="datetimeFigureOut">
              <a:rPr lang="en-US" dirty="0"/>
              <a:pPr/>
              <a:t>12/08/2021</a:t>
            </a:fld>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r>
              <a:rPr lang="en-US" smtClean="0"/>
              <a:t>Người soạn: Nguyễn Đình Nguyên</a:t>
            </a:r>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pic>
        <p:nvPicPr>
          <p:cNvPr id="7" name="Picture 6" descr="Droplets-HD-Title-R1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2" descr="\\DROBO-FS\QuickDrops\JB\PPTX NG\Droplets\LightingOverlay.png"/>
          <p:cNvPicPr>
            <a:picLocks noChangeAspect="1" noChangeArrowheads="1"/>
          </p:cNvPicPr>
          <p:nvPr userDrawn="1"/>
        </p:nvPicPr>
        <p:blipFill>
          <a:blip r:embed="rId4">
            <a:alphaModFix/>
            <a:extLst>
              <a:ext uri="{28A0092B-C50C-407E-A947-70E740481C1C}">
                <a14:useLocalDpi xmlns:a14="http://schemas.microsoft.com/office/drawing/2010/main" val="0"/>
              </a:ext>
            </a:extLst>
          </a:blip>
          <a:srcRect/>
          <a:stretch>
            <a:fillRect/>
          </a:stretch>
        </p:blipFill>
        <p:spPr bwMode="auto">
          <a:xfrm>
            <a:off x="-2" y="-1"/>
            <a:ext cx="9144002"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111046"/>
      </p:ext>
    </p:extLst>
  </p:cSld>
  <p:clrMap bg1="lt1" tx1="dk1" bg2="lt2" tx2="dk2" accent1="accent1" accent2="accent2" accent3="accent3" accent4="accent4" accent5="accent5" accent6="accent6" hlink="hlink" folHlink="folHlink"/>
  <p:sldLayoutIdLst>
    <p:sldLayoutId id="2147483677" r:id="rId1"/>
  </p:sldLayoutIdLst>
  <p:hf sldNum="0" hd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656" y="1213010"/>
            <a:ext cx="9102688" cy="2215991"/>
          </a:xfrm>
          <a:prstGeom prst="rect">
            <a:avLst/>
          </a:prstGeom>
          <a:noFill/>
          <a:ln w="57150">
            <a:solidFill>
              <a:srgbClr val="0070C0"/>
            </a:solidFill>
            <a:prstDash val="lgDashDot"/>
          </a:ln>
        </p:spPr>
        <p:txBody>
          <a:bodyPr wrap="square" lIns="91440" tIns="45720" rIns="91440" bIns="45720">
            <a:spAutoFit/>
          </a:bodyPr>
          <a:lstStyle/>
          <a:p>
            <a:pPr algn="ctr"/>
            <a:r>
              <a:rPr lang="en-US" sz="13800" b="1">
                <a:ln w="6600">
                  <a:solidFill>
                    <a:schemeClr val="tx2"/>
                  </a:solidFill>
                  <a:prstDash val="solid"/>
                </a:ln>
                <a:solidFill>
                  <a:schemeClr val="accent2">
                    <a:lumMod val="60000"/>
                    <a:lumOff val="40000"/>
                  </a:schemeClr>
                </a:solidFill>
                <a:effectLst>
                  <a:outerShdw dist="38100" dir="2700000" algn="tl" rotWithShape="0">
                    <a:schemeClr val="accent2"/>
                  </a:outerShdw>
                </a:effectLst>
                <a:latin typeface="FS Fabrizio" panose="02000000000000000000" pitchFamily="2" charset="0"/>
              </a:rPr>
              <a:t>Xử Lý Ảnh</a:t>
            </a:r>
          </a:p>
        </p:txBody>
      </p:sp>
      <p:sp>
        <p:nvSpPr>
          <p:cNvPr id="8" name="Rectangle 7"/>
          <p:cNvSpPr/>
          <p:nvPr/>
        </p:nvSpPr>
        <p:spPr>
          <a:xfrm>
            <a:off x="1056454" y="3970227"/>
            <a:ext cx="7031092" cy="923330"/>
          </a:xfrm>
          <a:prstGeom prst="rect">
            <a:avLst/>
          </a:prstGeom>
          <a:noFill/>
        </p:spPr>
        <p:txBody>
          <a:bodyPr wrap="none" lIns="91440" tIns="45720" rIns="91440" bIns="45720">
            <a:spAutoFit/>
          </a:bodyPr>
          <a:lstStyle/>
          <a:p>
            <a:pPr algn="ctr"/>
            <a:r>
              <a:rPr lang="en-US" sz="54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SVN-Candlescript Pro" panose="02000000000000000000" pitchFamily="50" charset="0"/>
              </a:rPr>
              <a:t>Chương 2: Thu Nhận Ảnh </a:t>
            </a:r>
          </a:p>
        </p:txBody>
      </p:sp>
      <p:sp>
        <p:nvSpPr>
          <p:cNvPr id="9" name="Rectangle 8"/>
          <p:cNvSpPr/>
          <p:nvPr/>
        </p:nvSpPr>
        <p:spPr>
          <a:xfrm>
            <a:off x="1326561" y="5032110"/>
            <a:ext cx="6490879" cy="584775"/>
          </a:xfrm>
          <a:prstGeom prst="rect">
            <a:avLst/>
          </a:prstGeom>
          <a:noFill/>
        </p:spPr>
        <p:txBody>
          <a:bodyPr wrap="none" lIns="91440" tIns="45720" rIns="91440" bIns="45720">
            <a:spAutoFit/>
          </a:bodyPr>
          <a:lstStyle/>
          <a:p>
            <a:pPr algn="ctr"/>
            <a:r>
              <a:rPr lang="en-US" sz="3200">
                <a:ln w="0"/>
                <a:gradFill>
                  <a:gsLst>
                    <a:gs pos="21000">
                      <a:srgbClr val="53575C"/>
                    </a:gs>
                    <a:gs pos="88000">
                      <a:srgbClr val="C5C7CA"/>
                    </a:gs>
                  </a:gsLst>
                  <a:lin ang="5400000"/>
                </a:gradFill>
              </a:rPr>
              <a:t>Người soạn: Nguyễn Đình Nguyên</a:t>
            </a:r>
          </a:p>
        </p:txBody>
      </p:sp>
    </p:spTree>
    <p:extLst>
      <p:ext uri="{BB962C8B-B14F-4D97-AF65-F5344CB8AC3E}">
        <p14:creationId xmlns:p14="http://schemas.microsoft.com/office/powerpoint/2010/main" val="1994549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Người soạn: Nguyễn Đình Nguyên</a:t>
            </a:r>
            <a:endParaRPr lang="en-US"/>
          </a:p>
        </p:txBody>
      </p:sp>
      <p:sp>
        <p:nvSpPr>
          <p:cNvPr id="3" name="Rectangle 2"/>
          <p:cNvSpPr/>
          <p:nvPr/>
        </p:nvSpPr>
        <p:spPr>
          <a:xfrm>
            <a:off x="0" y="1"/>
            <a:ext cx="9144000" cy="1179871"/>
          </a:xfrm>
          <a:prstGeom prst="rect">
            <a:avLst/>
          </a:prstGeom>
          <a:noFill/>
          <a:ln w="3810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en-US" sz="2800" b="1">
                <a:solidFill>
                  <a:schemeClr val="tx1"/>
                </a:solidFill>
                <a:latin typeface="FS Just Awesome Regular" pitchFamily="50" charset="0"/>
                <a:cs typeface="Arial" panose="020B0604020202020204" pitchFamily="34" charset="0"/>
              </a:rPr>
              <a:t>2.3 Một số phương pháp biểu diễn </a:t>
            </a:r>
            <a:r>
              <a:rPr lang="en-US" sz="2800" b="1" smtClean="0">
                <a:solidFill>
                  <a:schemeClr val="tx1"/>
                </a:solidFill>
                <a:latin typeface="FS Just Awesome Regular" pitchFamily="50" charset="0"/>
                <a:cs typeface="Arial" panose="020B0604020202020204" pitchFamily="34" charset="0"/>
              </a:rPr>
              <a:t>ảnh</a:t>
            </a:r>
          </a:p>
          <a:p>
            <a:pPr indent="457200"/>
            <a:r>
              <a:rPr lang="en-US" sz="2800" b="1" smtClean="0">
                <a:solidFill>
                  <a:schemeClr val="tx1"/>
                </a:solidFill>
                <a:latin typeface="FS Just Awesome Regular" pitchFamily="50" charset="0"/>
                <a:cs typeface="Arial" panose="020B0604020202020204" pitchFamily="34" charset="0"/>
              </a:rPr>
              <a:t>2.3.1 Mô hình vector</a:t>
            </a:r>
            <a:endParaRPr lang="en-US" sz="2800" b="1">
              <a:solidFill>
                <a:schemeClr val="tx1"/>
              </a:solidFill>
              <a:latin typeface="FS Just Awesome Regular" pitchFamily="50" charset="0"/>
              <a:cs typeface="Arial" panose="020B0604020202020204" pitchFamily="34" charset="0"/>
            </a:endParaRPr>
          </a:p>
        </p:txBody>
      </p:sp>
      <p:sp>
        <p:nvSpPr>
          <p:cNvPr id="6" name="Rectangle 5"/>
          <p:cNvSpPr/>
          <p:nvPr/>
        </p:nvSpPr>
        <p:spPr>
          <a:xfrm>
            <a:off x="188686" y="1521322"/>
            <a:ext cx="8955314"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vi-VN" sz="2400" smtClean="0">
                <a:latin typeface="Sitka Banner" pitchFamily="2" charset="0"/>
              </a:rPr>
              <a:t>Bao </a:t>
            </a:r>
            <a:r>
              <a:rPr lang="vi-VN" sz="2400">
                <a:latin typeface="Sitka Banner" pitchFamily="2" charset="0"/>
              </a:rPr>
              <a:t>gồm các đối tượng hình học </a:t>
            </a:r>
            <a:endParaRPr lang="en-US" sz="2400" smtClean="0">
              <a:latin typeface="Sitka Banner" pitchFamily="2" charset="0"/>
            </a:endParaRPr>
          </a:p>
          <a:p>
            <a:pPr marL="342900" indent="-342900">
              <a:lnSpc>
                <a:spcPct val="150000"/>
              </a:lnSpc>
              <a:buFont typeface="Arial" panose="020B0604020202020204" pitchFamily="34" charset="0"/>
              <a:buChar char="•"/>
            </a:pPr>
            <a:r>
              <a:rPr lang="vi-VN" sz="2400" smtClean="0">
                <a:latin typeface="Sitka Banner" pitchFamily="2" charset="0"/>
              </a:rPr>
              <a:t>Phổ </a:t>
            </a:r>
            <a:r>
              <a:rPr lang="vi-VN" sz="2400">
                <a:latin typeface="Sitka Banner" pitchFamily="2" charset="0"/>
              </a:rPr>
              <a:t>biến trong phần mềm mà đồ họa động (2D và đặc biệt mô hình 3D</a:t>
            </a:r>
            <a:r>
              <a:rPr lang="vi-VN" sz="2400" smtClean="0">
                <a:latin typeface="Sitka Banner" pitchFamily="2" charset="0"/>
              </a:rPr>
              <a:t>)</a:t>
            </a:r>
            <a:endParaRPr lang="en-US" sz="2400" smtClean="0">
              <a:latin typeface="Sitka Banner" pitchFamily="2" charset="0"/>
            </a:endParaRPr>
          </a:p>
          <a:p>
            <a:pPr marL="342900" indent="-342900">
              <a:lnSpc>
                <a:spcPct val="150000"/>
              </a:lnSpc>
              <a:buFont typeface="Arial" panose="020B0604020202020204" pitchFamily="34" charset="0"/>
              <a:buChar char="•"/>
            </a:pPr>
            <a:r>
              <a:rPr lang="vi-VN" sz="2400" smtClean="0">
                <a:latin typeface="Sitka Banner" pitchFamily="2" charset="0"/>
              </a:rPr>
              <a:t>Kích </a:t>
            </a:r>
            <a:r>
              <a:rPr lang="vi-VN" sz="2400">
                <a:latin typeface="Sitka Banner" pitchFamily="2" charset="0"/>
              </a:rPr>
              <a:t>thước file (không phụ thuộc vào kích cỡ</a:t>
            </a:r>
            <a:r>
              <a:rPr lang="vi-VN" sz="2400" smtClean="0">
                <a:latin typeface="Sitka Banner" pitchFamily="2" charset="0"/>
              </a:rPr>
              <a:t>)</a:t>
            </a:r>
            <a:endParaRPr lang="en-US" sz="2400" smtClean="0">
              <a:latin typeface="Sitka Banner" pitchFamily="2" charset="0"/>
            </a:endParaRPr>
          </a:p>
          <a:p>
            <a:pPr marL="342900" indent="-342900">
              <a:lnSpc>
                <a:spcPct val="150000"/>
              </a:lnSpc>
              <a:buFont typeface="Arial" panose="020B0604020202020204" pitchFamily="34" charset="0"/>
              <a:buChar char="•"/>
            </a:pPr>
            <a:r>
              <a:rPr lang="vi-VN" sz="2400" smtClean="0">
                <a:latin typeface="Sitka Banner" pitchFamily="2" charset="0"/>
              </a:rPr>
              <a:t>Zoom </a:t>
            </a:r>
            <a:r>
              <a:rPr lang="vi-VN" sz="2400">
                <a:latin typeface="Sitka Banner" pitchFamily="2" charset="0"/>
              </a:rPr>
              <a:t>tùy ý (không bị vỡ) </a:t>
            </a:r>
            <a:endParaRPr lang="en-US" sz="2400" smtClean="0">
              <a:latin typeface="Sitka Banner" pitchFamily="2" charset="0"/>
            </a:endParaRPr>
          </a:p>
          <a:p>
            <a:pPr marL="342900" indent="-342900">
              <a:lnSpc>
                <a:spcPct val="150000"/>
              </a:lnSpc>
              <a:buFont typeface="Arial" panose="020B0604020202020204" pitchFamily="34" charset="0"/>
              <a:buChar char="•"/>
            </a:pPr>
            <a:r>
              <a:rPr lang="vi-VN" sz="2400" smtClean="0">
                <a:latin typeface="Sitka Banner" pitchFamily="2" charset="0"/>
              </a:rPr>
              <a:t>Thuận </a:t>
            </a:r>
            <a:r>
              <a:rPr lang="vi-VN" sz="2400">
                <a:latin typeface="Sitka Banner" pitchFamily="2" charset="0"/>
              </a:rPr>
              <a:t>lợi trong lưu trữ và thiết kế</a:t>
            </a:r>
            <a:endParaRPr lang="en-US" sz="2400">
              <a:latin typeface="Sitka Banner" pitchFamily="2" charset="0"/>
            </a:endParaRPr>
          </a:p>
        </p:txBody>
      </p:sp>
    </p:spTree>
    <p:extLst>
      <p:ext uri="{BB962C8B-B14F-4D97-AF65-F5344CB8AC3E}">
        <p14:creationId xmlns:p14="http://schemas.microsoft.com/office/powerpoint/2010/main" val="4131986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just"/>
            <a:r>
              <a:rPr lang="en-US" smtClean="0"/>
              <a:t>Người soạn: Nguyễn Đình Nguyên</a:t>
            </a:r>
            <a:endParaRPr lang="en-US"/>
          </a:p>
        </p:txBody>
      </p:sp>
      <p:sp>
        <p:nvSpPr>
          <p:cNvPr id="3" name="Rectangle 2"/>
          <p:cNvSpPr/>
          <p:nvPr/>
        </p:nvSpPr>
        <p:spPr>
          <a:xfrm>
            <a:off x="0" y="1"/>
            <a:ext cx="9144000" cy="1179871"/>
          </a:xfrm>
          <a:prstGeom prst="rect">
            <a:avLst/>
          </a:prstGeom>
          <a:noFill/>
          <a:ln w="3810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r>
              <a:rPr lang="en-US" sz="2800" b="1">
                <a:solidFill>
                  <a:schemeClr val="tx1"/>
                </a:solidFill>
                <a:latin typeface="FS Just Awesome Regular" pitchFamily="50" charset="0"/>
                <a:cs typeface="Arial" panose="020B0604020202020204" pitchFamily="34" charset="0"/>
              </a:rPr>
              <a:t>2.4 Các định dạng hình ảnh cơ bản</a:t>
            </a:r>
          </a:p>
        </p:txBody>
      </p:sp>
      <p:sp>
        <p:nvSpPr>
          <p:cNvPr id="5" name="Rectangle 4"/>
          <p:cNvSpPr/>
          <p:nvPr/>
        </p:nvSpPr>
        <p:spPr>
          <a:xfrm>
            <a:off x="435077" y="1398115"/>
            <a:ext cx="8273846" cy="4524315"/>
          </a:xfrm>
          <a:prstGeom prst="rect">
            <a:avLst/>
          </a:prstGeom>
        </p:spPr>
        <p:txBody>
          <a:bodyPr wrap="square">
            <a:spAutoFit/>
          </a:bodyPr>
          <a:lstStyle/>
          <a:p>
            <a:pPr marL="342900" indent="-342900">
              <a:lnSpc>
                <a:spcPct val="150000"/>
              </a:lnSpc>
              <a:buFont typeface="Wingdings" panose="05000000000000000000" pitchFamily="2" charset="2"/>
              <a:buChar char="Ø"/>
            </a:pPr>
            <a:r>
              <a:rPr lang="vi-VN" sz="2400" b="1">
                <a:latin typeface="Sitka Banner" pitchFamily="2" charset="0"/>
              </a:rPr>
              <a:t>BMP (</a:t>
            </a:r>
            <a:r>
              <a:rPr lang="vi-VN" sz="2400" b="1" smtClean="0">
                <a:latin typeface="Sitka Banner" pitchFamily="2" charset="0"/>
              </a:rPr>
              <a:t>BITMAP)</a:t>
            </a:r>
            <a:r>
              <a:rPr lang="en-US" sz="2400" b="1" smtClean="0">
                <a:latin typeface="Sitka Banner" pitchFamily="2" charset="0"/>
              </a:rPr>
              <a:t>: </a:t>
            </a:r>
            <a:r>
              <a:rPr lang="vi-VN" sz="2400" smtClean="0">
                <a:latin typeface="Sitka Banner" pitchFamily="2" charset="0"/>
              </a:rPr>
              <a:t>Chuẩn </a:t>
            </a:r>
            <a:r>
              <a:rPr lang="vi-VN" sz="2400">
                <a:latin typeface="Sitka Banner" pitchFamily="2" charset="0"/>
              </a:rPr>
              <a:t>raster dùng trong MS-Windows </a:t>
            </a:r>
            <a:endParaRPr lang="en-US" sz="2400" smtClean="0">
              <a:latin typeface="Sitka Banner" pitchFamily="2" charset="0"/>
            </a:endParaRPr>
          </a:p>
          <a:p>
            <a:pPr marL="342900" indent="-342900">
              <a:lnSpc>
                <a:spcPct val="150000"/>
              </a:lnSpc>
              <a:buFont typeface="Wingdings" panose="05000000000000000000" pitchFamily="2" charset="2"/>
              <a:buChar char="Ø"/>
            </a:pPr>
            <a:r>
              <a:rPr lang="vi-VN" sz="2400" b="1" smtClean="0">
                <a:latin typeface="Sitka Banner" pitchFamily="2" charset="0"/>
              </a:rPr>
              <a:t>GIF </a:t>
            </a:r>
            <a:r>
              <a:rPr lang="vi-VN" sz="2400" b="1">
                <a:latin typeface="Sitka Banner" pitchFamily="2" charset="0"/>
              </a:rPr>
              <a:t>(Graphics Interchange Format) </a:t>
            </a:r>
            <a:endParaRPr lang="en-US" sz="2400" b="1" smtClean="0">
              <a:latin typeface="Sitka Banner" pitchFamily="2" charset="0"/>
            </a:endParaRPr>
          </a:p>
          <a:p>
            <a:pPr marL="738188" indent="-222250">
              <a:lnSpc>
                <a:spcPct val="150000"/>
              </a:lnSpc>
              <a:buFont typeface="Arial" panose="020B0604020202020204" pitchFamily="34" charset="0"/>
              <a:buChar char="•"/>
            </a:pPr>
            <a:r>
              <a:rPr lang="vi-VN" sz="2400" smtClean="0">
                <a:latin typeface="Sitka Banner" pitchFamily="2" charset="0"/>
              </a:rPr>
              <a:t>Nhỏ </a:t>
            </a:r>
            <a:r>
              <a:rPr lang="vi-VN" sz="2400">
                <a:latin typeface="Sitka Banner" pitchFamily="2" charset="0"/>
              </a:rPr>
              <a:t>gọn và dùng trên web </a:t>
            </a:r>
            <a:endParaRPr lang="en-US" sz="2400" smtClean="0">
              <a:latin typeface="Sitka Banner" pitchFamily="2" charset="0"/>
            </a:endParaRPr>
          </a:p>
          <a:p>
            <a:pPr marL="738188" indent="-222250">
              <a:lnSpc>
                <a:spcPct val="150000"/>
              </a:lnSpc>
              <a:buFont typeface="Arial" panose="020B0604020202020204" pitchFamily="34" charset="0"/>
              <a:buChar char="•"/>
            </a:pPr>
            <a:r>
              <a:rPr lang="vi-VN" sz="2400" smtClean="0">
                <a:latin typeface="Sitka Banner" pitchFamily="2" charset="0"/>
              </a:rPr>
              <a:t>Ảnh </a:t>
            </a:r>
            <a:r>
              <a:rPr lang="vi-VN" sz="2400">
                <a:latin typeface="Sitka Banner" pitchFamily="2" charset="0"/>
              </a:rPr>
              <a:t>được mã hóa theo 4 bước </a:t>
            </a:r>
            <a:endParaRPr lang="en-US" sz="2400" smtClean="0">
              <a:latin typeface="Sitka Banner" pitchFamily="2" charset="0"/>
            </a:endParaRPr>
          </a:p>
          <a:p>
            <a:pPr marL="1031875" indent="-280988">
              <a:lnSpc>
                <a:spcPct val="150000"/>
              </a:lnSpc>
              <a:buFont typeface="Courier New" panose="02070309020205020404" pitchFamily="49" charset="0"/>
              <a:buChar char="o"/>
            </a:pPr>
            <a:r>
              <a:rPr lang="vi-VN" sz="2400" smtClean="0">
                <a:latin typeface="Sitka Banner" pitchFamily="2" charset="0"/>
              </a:rPr>
              <a:t>Khi </a:t>
            </a:r>
            <a:r>
              <a:rPr lang="vi-VN" sz="2400">
                <a:latin typeface="Sitka Banner" pitchFamily="2" charset="0"/>
              </a:rPr>
              <a:t>được giải mã từng bước sẽ đươc hiển thị. </a:t>
            </a:r>
            <a:endParaRPr lang="en-US" sz="2400" smtClean="0">
              <a:latin typeface="Sitka Banner" pitchFamily="2" charset="0"/>
            </a:endParaRPr>
          </a:p>
          <a:p>
            <a:pPr marL="1031875" indent="-280988">
              <a:lnSpc>
                <a:spcPct val="150000"/>
              </a:lnSpc>
              <a:buFont typeface="Courier New" panose="02070309020205020404" pitchFamily="49" charset="0"/>
              <a:buChar char="o"/>
            </a:pPr>
            <a:r>
              <a:rPr lang="vi-VN" sz="2400" smtClean="0">
                <a:latin typeface="Sitka Banner" pitchFamily="2" charset="0"/>
              </a:rPr>
              <a:t>Điều </a:t>
            </a:r>
            <a:r>
              <a:rPr lang="vi-VN" sz="2400">
                <a:latin typeface="Sitka Banner" pitchFamily="2" charset="0"/>
              </a:rPr>
              <a:t>này giúp việc tải ảnh hiệu quả hơn vì người dung có thể dừng việc tải ảnh nếu thấy ảnh không thích hợp</a:t>
            </a:r>
            <a:r>
              <a:rPr lang="vi-VN" sz="2400" smtClean="0">
                <a:latin typeface="Sitka Banner" pitchFamily="2" charset="0"/>
              </a:rPr>
              <a:t>.</a:t>
            </a:r>
            <a:endParaRPr lang="en-US" sz="2400" smtClean="0">
              <a:latin typeface="Sitka Banner" pitchFamily="2" charset="0"/>
            </a:endParaRPr>
          </a:p>
          <a:p>
            <a:pPr marL="342900" indent="-342900">
              <a:lnSpc>
                <a:spcPct val="150000"/>
              </a:lnSpc>
              <a:buFont typeface="Wingdings" panose="05000000000000000000" pitchFamily="2" charset="2"/>
              <a:buChar char="Ø"/>
            </a:pPr>
            <a:r>
              <a:rPr lang="vi-VN" sz="2400" b="1" smtClean="0">
                <a:latin typeface="Sitka Banner" pitchFamily="2" charset="0"/>
              </a:rPr>
              <a:t> IMG</a:t>
            </a:r>
            <a:r>
              <a:rPr lang="en-US" sz="2400" b="1" smtClean="0">
                <a:latin typeface="Sitka Banner" pitchFamily="2" charset="0"/>
              </a:rPr>
              <a:t>: </a:t>
            </a:r>
            <a:r>
              <a:rPr lang="vi-VN" sz="2400" b="1" smtClean="0">
                <a:latin typeface="Sitka Banner" pitchFamily="2" charset="0"/>
              </a:rPr>
              <a:t> </a:t>
            </a:r>
            <a:r>
              <a:rPr lang="vi-VN" sz="2400" smtClean="0">
                <a:latin typeface="Sitka Banner" pitchFamily="2" charset="0"/>
              </a:rPr>
              <a:t>Ảnh </a:t>
            </a:r>
            <a:r>
              <a:rPr lang="vi-VN" sz="2400">
                <a:latin typeface="Sitka Banner" pitchFamily="2" charset="0"/>
              </a:rPr>
              <a:t>đen trắng</a:t>
            </a:r>
            <a:endParaRPr lang="en-US" sz="2400">
              <a:latin typeface="Sitka Banner" pitchFamily="2" charset="0"/>
            </a:endParaRPr>
          </a:p>
        </p:txBody>
      </p:sp>
    </p:spTree>
    <p:extLst>
      <p:ext uri="{BB962C8B-B14F-4D97-AF65-F5344CB8AC3E}">
        <p14:creationId xmlns:p14="http://schemas.microsoft.com/office/powerpoint/2010/main" val="4203180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Người soạn: Nguyễn Đình Nguyên</a:t>
            </a:r>
            <a:endParaRPr lang="en-US"/>
          </a:p>
        </p:txBody>
      </p:sp>
      <p:sp>
        <p:nvSpPr>
          <p:cNvPr id="3" name="Rectangle 2"/>
          <p:cNvSpPr/>
          <p:nvPr/>
        </p:nvSpPr>
        <p:spPr>
          <a:xfrm>
            <a:off x="0" y="1"/>
            <a:ext cx="9144000" cy="1179871"/>
          </a:xfrm>
          <a:prstGeom prst="rect">
            <a:avLst/>
          </a:prstGeom>
          <a:noFill/>
          <a:ln w="3810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en-US" sz="2800" b="1">
                <a:solidFill>
                  <a:schemeClr val="tx1"/>
                </a:solidFill>
                <a:latin typeface="FS Just Awesome Regular" pitchFamily="50" charset="0"/>
                <a:cs typeface="Arial" panose="020B0604020202020204" pitchFamily="34" charset="0"/>
              </a:rPr>
              <a:t>2.4 Các định dạng hình ảnh cơ bản</a:t>
            </a:r>
          </a:p>
        </p:txBody>
      </p:sp>
      <p:sp>
        <p:nvSpPr>
          <p:cNvPr id="4" name="Rectangle 3"/>
          <p:cNvSpPr/>
          <p:nvPr/>
        </p:nvSpPr>
        <p:spPr>
          <a:xfrm>
            <a:off x="346586" y="1225689"/>
            <a:ext cx="8797413" cy="5632311"/>
          </a:xfrm>
          <a:prstGeom prst="rect">
            <a:avLst/>
          </a:prstGeom>
        </p:spPr>
        <p:txBody>
          <a:bodyPr wrap="square">
            <a:spAutoFit/>
          </a:bodyPr>
          <a:lstStyle/>
          <a:p>
            <a:pPr marL="285750" indent="-285750">
              <a:lnSpc>
                <a:spcPct val="150000"/>
              </a:lnSpc>
              <a:buFont typeface="Wingdings" panose="05000000000000000000" pitchFamily="2" charset="2"/>
              <a:buChar char="Ø"/>
            </a:pPr>
            <a:r>
              <a:rPr lang="vi-VN" sz="2400" b="1" smtClean="0">
                <a:latin typeface="Sitka Banner" pitchFamily="2" charset="0"/>
              </a:rPr>
              <a:t>JPEG </a:t>
            </a:r>
            <a:r>
              <a:rPr lang="vi-VN" sz="2400" b="1">
                <a:latin typeface="Sitka Banner" pitchFamily="2" charset="0"/>
              </a:rPr>
              <a:t>(Joint Photographic Experts </a:t>
            </a:r>
            <a:r>
              <a:rPr lang="vi-VN" sz="2400" b="1" smtClean="0">
                <a:latin typeface="Sitka Banner" pitchFamily="2" charset="0"/>
              </a:rPr>
              <a:t>Group)</a:t>
            </a:r>
            <a:r>
              <a:rPr lang="en-US" sz="2400" b="1" smtClean="0">
                <a:latin typeface="Sitka Banner" pitchFamily="2" charset="0"/>
              </a:rPr>
              <a:t>: </a:t>
            </a:r>
            <a:r>
              <a:rPr lang="vi-VN" sz="2400" b="1" smtClean="0">
                <a:latin typeface="Sitka Banner" pitchFamily="2" charset="0"/>
              </a:rPr>
              <a:t>Nén </a:t>
            </a:r>
            <a:r>
              <a:rPr lang="vi-VN" sz="2400" b="1">
                <a:latin typeface="Sitka Banner" pitchFamily="2" charset="0"/>
              </a:rPr>
              <a:t>tối đa ảnh (tỷ lệ nén từ 5:1 đến 15:1</a:t>
            </a:r>
            <a:r>
              <a:rPr lang="vi-VN" sz="2400" b="1" smtClean="0">
                <a:latin typeface="Sitka Banner" pitchFamily="2" charset="0"/>
              </a:rPr>
              <a:t>)</a:t>
            </a:r>
            <a:endParaRPr lang="en-US" sz="2400" b="1" smtClean="0">
              <a:latin typeface="Sitka Banner" pitchFamily="2" charset="0"/>
            </a:endParaRPr>
          </a:p>
          <a:p>
            <a:pPr marL="515938" indent="-234950">
              <a:lnSpc>
                <a:spcPct val="150000"/>
              </a:lnSpc>
              <a:buFont typeface="Arial" panose="020B0604020202020204" pitchFamily="34" charset="0"/>
              <a:buChar char="•"/>
            </a:pPr>
            <a:r>
              <a:rPr lang="vi-VN" sz="2400" smtClean="0">
                <a:latin typeface="Sitka Banner" pitchFamily="2" charset="0"/>
              </a:rPr>
              <a:t>Tối </a:t>
            </a:r>
            <a:r>
              <a:rPr lang="vi-VN" sz="2400">
                <a:latin typeface="Sitka Banner" pitchFamily="2" charset="0"/>
              </a:rPr>
              <a:t>ưu hóa cách lưu trữ dữ liệu. </a:t>
            </a:r>
            <a:endParaRPr lang="en-US" sz="2400" smtClean="0">
              <a:latin typeface="Sitka Banner" pitchFamily="2" charset="0"/>
            </a:endParaRPr>
          </a:p>
          <a:p>
            <a:pPr marL="515938" indent="-234950">
              <a:lnSpc>
                <a:spcPct val="150000"/>
              </a:lnSpc>
              <a:buFont typeface="Arial" panose="020B0604020202020204" pitchFamily="34" charset="0"/>
              <a:buChar char="•"/>
            </a:pPr>
            <a:r>
              <a:rPr lang="vi-VN" sz="2400" smtClean="0">
                <a:latin typeface="Sitka Banner" pitchFamily="2" charset="0"/>
              </a:rPr>
              <a:t>Xác </a:t>
            </a:r>
            <a:r>
              <a:rPr lang="vi-VN" sz="2400">
                <a:latin typeface="Sitka Banner" pitchFamily="2" charset="0"/>
              </a:rPr>
              <a:t>định và loại bỏ tối đa dữ liệu thừa. </a:t>
            </a:r>
            <a:endParaRPr lang="en-US" sz="2400" smtClean="0">
              <a:latin typeface="Sitka Banner" pitchFamily="2" charset="0"/>
            </a:endParaRPr>
          </a:p>
          <a:p>
            <a:pPr marL="515938" indent="-234950">
              <a:lnSpc>
                <a:spcPct val="150000"/>
              </a:lnSpc>
              <a:buFont typeface="Arial" panose="020B0604020202020204" pitchFamily="34" charset="0"/>
              <a:buChar char="•"/>
            </a:pPr>
            <a:r>
              <a:rPr lang="vi-VN" sz="2400" smtClean="0">
                <a:latin typeface="Sitka Banner" pitchFamily="2" charset="0"/>
              </a:rPr>
              <a:t>Vì </a:t>
            </a:r>
            <a:r>
              <a:rPr lang="vi-VN" sz="2400">
                <a:latin typeface="Sitka Banner" pitchFamily="2" charset="0"/>
              </a:rPr>
              <a:t>là nén không bảo toàn nên chất lượng ảnh cũng bị ảnh hưởng khi tỷ lệ nén cao. </a:t>
            </a:r>
            <a:endParaRPr lang="en-US" sz="2400" smtClean="0">
              <a:latin typeface="Sitka Banner" pitchFamily="2" charset="0"/>
            </a:endParaRPr>
          </a:p>
          <a:p>
            <a:pPr marL="285750" indent="-285750">
              <a:lnSpc>
                <a:spcPct val="150000"/>
              </a:lnSpc>
              <a:buFont typeface="Wingdings" panose="05000000000000000000" pitchFamily="2" charset="2"/>
              <a:buChar char="Ø"/>
            </a:pPr>
            <a:r>
              <a:rPr lang="vi-VN" sz="2400" b="1" smtClean="0">
                <a:latin typeface="Sitka Banner" pitchFamily="2" charset="0"/>
              </a:rPr>
              <a:t>TIFF </a:t>
            </a:r>
            <a:r>
              <a:rPr lang="vi-VN" sz="2400" b="1">
                <a:latin typeface="Sitka Banner" pitchFamily="2" charset="0"/>
              </a:rPr>
              <a:t>(Tagged-Image File Format) </a:t>
            </a:r>
            <a:endParaRPr lang="en-US" sz="2400" b="1" smtClean="0">
              <a:latin typeface="Sitka Banner" pitchFamily="2" charset="0"/>
            </a:endParaRPr>
          </a:p>
          <a:p>
            <a:pPr marL="515938" indent="-285750">
              <a:lnSpc>
                <a:spcPct val="150000"/>
              </a:lnSpc>
              <a:buFont typeface="Arial" panose="020B0604020202020204" pitchFamily="34" charset="0"/>
              <a:buChar char="•"/>
            </a:pPr>
            <a:r>
              <a:rPr lang="vi-VN" sz="2400" smtClean="0">
                <a:latin typeface="Sitka Banner" pitchFamily="2" charset="0"/>
              </a:rPr>
              <a:t>6 </a:t>
            </a:r>
            <a:r>
              <a:rPr lang="vi-VN" sz="2400">
                <a:latin typeface="Sitka Banner" pitchFamily="2" charset="0"/>
              </a:rPr>
              <a:t>kiểu mã hóa (không nén, Huffman, Pack Bits, LZW, Fax Group 3, Fax Group 4) </a:t>
            </a:r>
            <a:endParaRPr lang="en-US" sz="2400" smtClean="0">
              <a:latin typeface="Sitka Banner" pitchFamily="2" charset="0"/>
            </a:endParaRPr>
          </a:p>
          <a:p>
            <a:pPr marL="515938" indent="-285750">
              <a:lnSpc>
                <a:spcPct val="150000"/>
              </a:lnSpc>
              <a:buFont typeface="Arial" panose="020B0604020202020204" pitchFamily="34" charset="0"/>
              <a:buChar char="•"/>
            </a:pPr>
            <a:r>
              <a:rPr lang="vi-VN" sz="2400" smtClean="0">
                <a:latin typeface="Sitka Banner" pitchFamily="2" charset="0"/>
              </a:rPr>
              <a:t>3 </a:t>
            </a:r>
            <a:r>
              <a:rPr lang="vi-VN" sz="2400">
                <a:latin typeface="Sitka Banner" pitchFamily="2" charset="0"/>
              </a:rPr>
              <a:t>kiểu mầu (Đen trắng, đa cấp xám, mầu)</a:t>
            </a:r>
            <a:endParaRPr lang="en-US" sz="2400">
              <a:latin typeface="Sitka Banner" pitchFamily="2" charset="0"/>
            </a:endParaRPr>
          </a:p>
        </p:txBody>
      </p:sp>
    </p:spTree>
    <p:extLst>
      <p:ext uri="{BB962C8B-B14F-4D97-AF65-F5344CB8AC3E}">
        <p14:creationId xmlns:p14="http://schemas.microsoft.com/office/powerpoint/2010/main" val="3820094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Người soạn: Nguyễn Đình Nguyên</a:t>
            </a:r>
            <a:endParaRPr lang="en-US"/>
          </a:p>
        </p:txBody>
      </p:sp>
      <p:sp>
        <p:nvSpPr>
          <p:cNvPr id="3" name="Rectangle 2"/>
          <p:cNvSpPr/>
          <p:nvPr/>
        </p:nvSpPr>
        <p:spPr>
          <a:xfrm>
            <a:off x="0" y="1"/>
            <a:ext cx="9144000" cy="1179871"/>
          </a:xfrm>
          <a:prstGeom prst="rect">
            <a:avLst/>
          </a:prstGeom>
          <a:noFill/>
          <a:ln w="3810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en-US" sz="2800" b="1">
                <a:solidFill>
                  <a:schemeClr val="tx1"/>
                </a:solidFill>
                <a:latin typeface="FS Just Awesome Regular" pitchFamily="50" charset="0"/>
                <a:cs typeface="Arial" panose="020B0604020202020204" pitchFamily="34" charset="0"/>
              </a:rPr>
              <a:t>2.4 Các định dạng hình ảnh cơ bản</a:t>
            </a:r>
          </a:p>
        </p:txBody>
      </p:sp>
      <p:sp>
        <p:nvSpPr>
          <p:cNvPr id="4" name="Rectangle 3"/>
          <p:cNvSpPr/>
          <p:nvPr/>
        </p:nvSpPr>
        <p:spPr>
          <a:xfrm>
            <a:off x="199104" y="1179872"/>
            <a:ext cx="8745792" cy="5078313"/>
          </a:xfrm>
          <a:prstGeom prst="rect">
            <a:avLst/>
          </a:prstGeom>
        </p:spPr>
        <p:txBody>
          <a:bodyPr wrap="square">
            <a:spAutoFit/>
          </a:bodyPr>
          <a:lstStyle/>
          <a:p>
            <a:pPr marL="285750" indent="-285750">
              <a:lnSpc>
                <a:spcPct val="150000"/>
              </a:lnSpc>
              <a:buFont typeface="Wingdings" panose="05000000000000000000" pitchFamily="2" charset="2"/>
              <a:buChar char="Ø"/>
            </a:pPr>
            <a:r>
              <a:rPr lang="vi-VN" sz="2400" b="1">
                <a:latin typeface="Sitka Banner" pitchFamily="2" charset="0"/>
              </a:rPr>
              <a:t>PNG (Portable Network Graphic) </a:t>
            </a:r>
            <a:endParaRPr lang="en-US" sz="2400" b="1" smtClean="0">
              <a:latin typeface="Sitka Banner" pitchFamily="2" charset="0"/>
            </a:endParaRPr>
          </a:p>
          <a:p>
            <a:pPr marL="633413" indent="-342900">
              <a:lnSpc>
                <a:spcPct val="150000"/>
              </a:lnSpc>
              <a:buFont typeface="Arial" panose="020B0604020202020204" pitchFamily="34" charset="0"/>
              <a:buChar char="•"/>
            </a:pPr>
            <a:r>
              <a:rPr lang="vi-VN" sz="2400" smtClean="0">
                <a:latin typeface="Sitka Banner" pitchFamily="2" charset="0"/>
              </a:rPr>
              <a:t>Là </a:t>
            </a:r>
            <a:r>
              <a:rPr lang="vi-VN" sz="2400">
                <a:latin typeface="Sitka Banner" pitchFamily="2" charset="0"/>
              </a:rPr>
              <a:t>phiên bản mã nguồn mở thay thế cho GIF </a:t>
            </a:r>
            <a:endParaRPr lang="en-US" sz="2400">
              <a:latin typeface="Sitka Banner" pitchFamily="2" charset="0"/>
            </a:endParaRPr>
          </a:p>
          <a:p>
            <a:pPr marL="633413" indent="-342900">
              <a:lnSpc>
                <a:spcPct val="150000"/>
              </a:lnSpc>
              <a:buFont typeface="Arial" panose="020B0604020202020204" pitchFamily="34" charset="0"/>
              <a:buChar char="•"/>
            </a:pPr>
            <a:r>
              <a:rPr lang="vi-VN" sz="2400" smtClean="0">
                <a:latin typeface="Sitka Banner" pitchFamily="2" charset="0"/>
              </a:rPr>
              <a:t>Nén </a:t>
            </a:r>
            <a:r>
              <a:rPr lang="vi-VN" sz="2400">
                <a:latin typeface="Sitka Banner" pitchFamily="2" charset="0"/>
              </a:rPr>
              <a:t>có bảo toàn nên phù hợp với ảnh có nhiều mảng đồng mầu lớn. </a:t>
            </a:r>
            <a:endParaRPr lang="en-US" sz="2400" smtClean="0">
              <a:latin typeface="Sitka Banner" pitchFamily="2" charset="0"/>
            </a:endParaRPr>
          </a:p>
          <a:p>
            <a:pPr marL="633413" indent="-342900">
              <a:lnSpc>
                <a:spcPct val="150000"/>
              </a:lnSpc>
              <a:buFont typeface="Arial" panose="020B0604020202020204" pitchFamily="34" charset="0"/>
              <a:buChar char="•"/>
            </a:pPr>
            <a:r>
              <a:rPr lang="vi-VN" sz="2400" smtClean="0">
                <a:latin typeface="Sitka Banner" pitchFamily="2" charset="0"/>
              </a:rPr>
              <a:t>Phù </a:t>
            </a:r>
            <a:r>
              <a:rPr lang="vi-VN" sz="2400">
                <a:latin typeface="Sitka Banner" pitchFamily="2" charset="0"/>
              </a:rPr>
              <a:t>hợp với web vì có khả năng hiển thị từng bước </a:t>
            </a:r>
            <a:endParaRPr lang="en-US" sz="2400">
              <a:latin typeface="Sitka Banner" pitchFamily="2" charset="0"/>
            </a:endParaRPr>
          </a:p>
          <a:p>
            <a:pPr marL="633413" indent="-342900">
              <a:lnSpc>
                <a:spcPct val="150000"/>
              </a:lnSpc>
              <a:buFont typeface="Arial" panose="020B0604020202020204" pitchFamily="34" charset="0"/>
              <a:buChar char="•"/>
            </a:pPr>
            <a:r>
              <a:rPr lang="en-US" sz="2400" smtClean="0">
                <a:latin typeface="Sitka Banner" pitchFamily="2" charset="0"/>
              </a:rPr>
              <a:t>C</a:t>
            </a:r>
            <a:r>
              <a:rPr lang="vi-VN" sz="2400" smtClean="0">
                <a:latin typeface="Sitka Banner" pitchFamily="2" charset="0"/>
              </a:rPr>
              <a:t>ó </a:t>
            </a:r>
            <a:r>
              <a:rPr lang="vi-VN" sz="2400">
                <a:latin typeface="Sitka Banner" pitchFamily="2" charset="0"/>
              </a:rPr>
              <a:t>thêm kênh alpha để thể hiện độ trong. </a:t>
            </a:r>
            <a:endParaRPr lang="en-US" sz="2400" smtClean="0">
              <a:latin typeface="Sitka Banner" pitchFamily="2" charset="0"/>
            </a:endParaRPr>
          </a:p>
          <a:p>
            <a:pPr marL="285750" indent="-285750">
              <a:lnSpc>
                <a:spcPct val="150000"/>
              </a:lnSpc>
              <a:buFont typeface="Wingdings" panose="05000000000000000000" pitchFamily="2" charset="2"/>
              <a:buChar char="Ø"/>
            </a:pPr>
            <a:r>
              <a:rPr lang="vi-VN" sz="2400" b="1" smtClean="0">
                <a:latin typeface="Sitka Banner" pitchFamily="2" charset="0"/>
              </a:rPr>
              <a:t>RAW </a:t>
            </a:r>
            <a:endParaRPr lang="en-US" sz="2400" b="1" smtClean="0">
              <a:latin typeface="Sitka Banner" pitchFamily="2" charset="0"/>
            </a:endParaRPr>
          </a:p>
          <a:p>
            <a:pPr marL="633413" indent="-342900">
              <a:lnSpc>
                <a:spcPct val="150000"/>
              </a:lnSpc>
              <a:buFont typeface="Arial" panose="020B0604020202020204" pitchFamily="34" charset="0"/>
              <a:buChar char="•"/>
            </a:pPr>
            <a:r>
              <a:rPr lang="vi-VN" sz="2400" smtClean="0">
                <a:latin typeface="Sitka Banner" pitchFamily="2" charset="0"/>
              </a:rPr>
              <a:t>Xuất </a:t>
            </a:r>
            <a:r>
              <a:rPr lang="vi-VN" sz="2400">
                <a:latin typeface="Sitka Banner" pitchFamily="2" charset="0"/>
              </a:rPr>
              <a:t>hiện trên một số máy ảnh tuy nhiên có thể không cùng chuẩn </a:t>
            </a:r>
            <a:endParaRPr lang="en-US" sz="2400" smtClean="0">
              <a:latin typeface="Sitka Banner" pitchFamily="2" charset="0"/>
            </a:endParaRPr>
          </a:p>
          <a:p>
            <a:pPr marL="633413" indent="-342900">
              <a:lnSpc>
                <a:spcPct val="150000"/>
              </a:lnSpc>
              <a:buFont typeface="Arial" panose="020B0604020202020204" pitchFamily="34" charset="0"/>
              <a:buChar char="•"/>
            </a:pPr>
            <a:r>
              <a:rPr lang="vi-VN" sz="2400" smtClean="0">
                <a:latin typeface="Sitka Banner" pitchFamily="2" charset="0"/>
              </a:rPr>
              <a:t>Có </a:t>
            </a:r>
            <a:r>
              <a:rPr lang="vi-VN" sz="2400">
                <a:latin typeface="Sitka Banner" pitchFamily="2" charset="0"/>
              </a:rPr>
              <a:t>thể có nén có bảo toàn</a:t>
            </a:r>
            <a:endParaRPr lang="en-US" sz="2400">
              <a:latin typeface="Sitka Banner" pitchFamily="2" charset="0"/>
            </a:endParaRPr>
          </a:p>
        </p:txBody>
      </p:sp>
    </p:spTree>
    <p:extLst>
      <p:ext uri="{BB962C8B-B14F-4D97-AF65-F5344CB8AC3E}">
        <p14:creationId xmlns:p14="http://schemas.microsoft.com/office/powerpoint/2010/main" val="4037871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Người soạn: Nguyễn Đình Nguyên</a:t>
            </a:r>
            <a:endParaRPr lang="en-US"/>
          </a:p>
        </p:txBody>
      </p:sp>
      <p:sp>
        <p:nvSpPr>
          <p:cNvPr id="3" name="Rectangle 2"/>
          <p:cNvSpPr/>
          <p:nvPr/>
        </p:nvSpPr>
        <p:spPr>
          <a:xfrm>
            <a:off x="0" y="1"/>
            <a:ext cx="9144000" cy="1179871"/>
          </a:xfrm>
          <a:prstGeom prst="rect">
            <a:avLst/>
          </a:prstGeom>
          <a:noFill/>
          <a:ln w="3810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en-US" sz="2800" b="1">
                <a:solidFill>
                  <a:schemeClr val="tx1"/>
                </a:solidFill>
                <a:latin typeface="FS Just Awesome Regular" pitchFamily="50" charset="0"/>
                <a:cs typeface="Arial" panose="020B0604020202020204" pitchFamily="34" charset="0"/>
              </a:rPr>
              <a:t>2.4 Các định dạng hình ảnh cơ bản</a:t>
            </a:r>
          </a:p>
        </p:txBody>
      </p:sp>
      <p:sp>
        <p:nvSpPr>
          <p:cNvPr id="4" name="Rectangle 3"/>
          <p:cNvSpPr/>
          <p:nvPr/>
        </p:nvSpPr>
        <p:spPr>
          <a:xfrm>
            <a:off x="324464" y="1355791"/>
            <a:ext cx="8568813" cy="2308324"/>
          </a:xfrm>
          <a:prstGeom prst="rect">
            <a:avLst/>
          </a:prstGeom>
        </p:spPr>
        <p:txBody>
          <a:bodyPr wrap="square">
            <a:spAutoFit/>
          </a:bodyPr>
          <a:lstStyle/>
          <a:p>
            <a:pPr marL="342900" indent="-342900">
              <a:buFont typeface="Wingdings" panose="05000000000000000000" pitchFamily="2" charset="2"/>
              <a:buChar char="Ø"/>
            </a:pPr>
            <a:r>
              <a:rPr lang="vi-VN" sz="2400" b="1" smtClean="0">
                <a:latin typeface="Sitka Banner" pitchFamily="2" charset="0"/>
              </a:rPr>
              <a:t>SVG </a:t>
            </a:r>
            <a:r>
              <a:rPr lang="vi-VN" sz="2400" b="1">
                <a:latin typeface="Sitka Banner" pitchFamily="2" charset="0"/>
              </a:rPr>
              <a:t>(Scalable Vector Graphics) </a:t>
            </a:r>
            <a:endParaRPr lang="en-US" sz="2400" b="1" smtClean="0">
              <a:latin typeface="Sitka Banner" pitchFamily="2" charset="0"/>
            </a:endParaRPr>
          </a:p>
          <a:p>
            <a:pPr marL="574675" indent="-342900">
              <a:buFont typeface="Arial" panose="020B0604020202020204" pitchFamily="34" charset="0"/>
              <a:buChar char="•"/>
            </a:pPr>
            <a:r>
              <a:rPr lang="vi-VN" sz="2400" smtClean="0">
                <a:latin typeface="Sitka Banner" pitchFamily="2" charset="0"/>
              </a:rPr>
              <a:t>W3C </a:t>
            </a:r>
            <a:r>
              <a:rPr lang="vi-VN" sz="2400">
                <a:latin typeface="Sitka Banner" pitchFamily="2" charset="0"/>
              </a:rPr>
              <a:t>(World Wide Web Consortium) </a:t>
            </a:r>
            <a:endParaRPr lang="en-US" sz="2400" smtClean="0">
              <a:latin typeface="Sitka Banner" pitchFamily="2" charset="0"/>
            </a:endParaRPr>
          </a:p>
          <a:p>
            <a:pPr marL="574675" indent="-342900">
              <a:buFont typeface="Arial" panose="020B0604020202020204" pitchFamily="34" charset="0"/>
              <a:buChar char="•"/>
            </a:pPr>
            <a:r>
              <a:rPr lang="vi-VN" sz="2400" smtClean="0">
                <a:latin typeface="Sitka Banner" pitchFamily="2" charset="0"/>
              </a:rPr>
              <a:t>Không </a:t>
            </a:r>
            <a:r>
              <a:rPr lang="vi-VN" sz="2400">
                <a:latin typeface="Sitka Banner" pitchFamily="2" charset="0"/>
              </a:rPr>
              <a:t>có nén tuy nhiên vì cấu tạo bởi XML, SVG có thể được nén bởi gzip </a:t>
            </a:r>
            <a:endParaRPr lang="en-US" sz="2400" smtClean="0">
              <a:latin typeface="Sitka Banner" pitchFamily="2" charset="0"/>
            </a:endParaRPr>
          </a:p>
          <a:p>
            <a:pPr marL="342900" indent="-342900">
              <a:buFont typeface="Wingdings" panose="05000000000000000000" pitchFamily="2" charset="2"/>
              <a:buChar char="Ø"/>
            </a:pPr>
            <a:r>
              <a:rPr lang="vi-VN" sz="2400" b="1" smtClean="0">
                <a:latin typeface="Sitka Banner" pitchFamily="2" charset="0"/>
              </a:rPr>
              <a:t>AI </a:t>
            </a:r>
            <a:r>
              <a:rPr lang="vi-VN" sz="2400" b="1">
                <a:latin typeface="Sitka Banner" pitchFamily="2" charset="0"/>
              </a:rPr>
              <a:t>(Adobe Illustrator) </a:t>
            </a:r>
            <a:endParaRPr lang="en-US" sz="2400" b="1" smtClean="0">
              <a:latin typeface="Sitka Banner" pitchFamily="2" charset="0"/>
            </a:endParaRPr>
          </a:p>
          <a:p>
            <a:pPr marL="342900" indent="-342900">
              <a:buFont typeface="Wingdings" panose="05000000000000000000" pitchFamily="2" charset="2"/>
              <a:buChar char="Ø"/>
            </a:pPr>
            <a:r>
              <a:rPr lang="vi-VN" sz="2400" b="1" smtClean="0">
                <a:latin typeface="Sitka Banner" pitchFamily="2" charset="0"/>
              </a:rPr>
              <a:t>CDR </a:t>
            </a:r>
            <a:r>
              <a:rPr lang="vi-VN" sz="2400" b="1">
                <a:latin typeface="Sitka Banner" pitchFamily="2" charset="0"/>
              </a:rPr>
              <a:t>(CorelDRAW)</a:t>
            </a:r>
            <a:endParaRPr lang="en-US" sz="2400" b="1">
              <a:latin typeface="Sitka Banner" pitchFamily="2" charset="0"/>
            </a:endParaRPr>
          </a:p>
        </p:txBody>
      </p:sp>
    </p:spTree>
    <p:extLst>
      <p:ext uri="{BB962C8B-B14F-4D97-AF65-F5344CB8AC3E}">
        <p14:creationId xmlns:p14="http://schemas.microsoft.com/office/powerpoint/2010/main" val="3215789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Người soạn: Nguyễn Đình Nguyên</a:t>
            </a:r>
            <a:endParaRPr lang="en-US"/>
          </a:p>
        </p:txBody>
      </p:sp>
      <p:sp>
        <p:nvSpPr>
          <p:cNvPr id="3" name="Rectangle 2"/>
          <p:cNvSpPr/>
          <p:nvPr/>
        </p:nvSpPr>
        <p:spPr>
          <a:xfrm>
            <a:off x="0" y="0"/>
            <a:ext cx="9144000" cy="1243584"/>
          </a:xfrm>
          <a:prstGeom prst="rect">
            <a:avLst/>
          </a:prstGeom>
          <a:noFill/>
          <a:ln w="3810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en-US" sz="2800" b="1" smtClean="0">
                <a:solidFill>
                  <a:schemeClr val="tx1"/>
                </a:solidFill>
                <a:latin typeface="FS Just Awesome Regular" pitchFamily="50" charset="0"/>
                <a:cs typeface="Arial" panose="020B0604020202020204" pitchFamily="34" charset="0"/>
              </a:rPr>
              <a:t>2.5 Kỹ thuật tái nhận ảnh</a:t>
            </a:r>
          </a:p>
          <a:p>
            <a:pPr indent="457200"/>
            <a:r>
              <a:rPr lang="en-US" sz="2800" b="1" smtClean="0">
                <a:solidFill>
                  <a:schemeClr val="tx1"/>
                </a:solidFill>
                <a:latin typeface="FS Just Awesome Regular" pitchFamily="50" charset="0"/>
                <a:cs typeface="Arial" panose="020B0604020202020204" pitchFamily="34" charset="0"/>
              </a:rPr>
              <a:t>2.5.1 </a:t>
            </a:r>
            <a:r>
              <a:rPr lang="en-US" sz="2800" b="1">
                <a:solidFill>
                  <a:schemeClr val="tx1"/>
                </a:solidFill>
                <a:latin typeface="FS Just Awesome Regular" pitchFamily="50" charset="0"/>
                <a:cs typeface="Arial" panose="020B0604020202020204" pitchFamily="34" charset="0"/>
              </a:rPr>
              <a:t>Kỹ thuật </a:t>
            </a:r>
            <a:r>
              <a:rPr lang="en-US" sz="2800" b="1" smtClean="0">
                <a:solidFill>
                  <a:schemeClr val="tx1"/>
                </a:solidFill>
                <a:latin typeface="FS Just Awesome Regular" pitchFamily="50" charset="0"/>
                <a:cs typeface="Arial" panose="020B0604020202020204" pitchFamily="34" charset="0"/>
              </a:rPr>
              <a:t>chụp </a:t>
            </a:r>
            <a:r>
              <a:rPr lang="en-US" sz="2800" b="1">
                <a:solidFill>
                  <a:schemeClr val="tx1"/>
                </a:solidFill>
                <a:latin typeface="FS Just Awesome Regular" pitchFamily="50" charset="0"/>
                <a:cs typeface="Arial" panose="020B0604020202020204" pitchFamily="34" charset="0"/>
              </a:rPr>
              <a:t>ảnh</a:t>
            </a:r>
          </a:p>
          <a:p>
            <a:pPr indent="457200"/>
            <a:endParaRPr lang="en-US" sz="2800" b="1" smtClean="0">
              <a:solidFill>
                <a:schemeClr val="tx1"/>
              </a:solidFill>
              <a:latin typeface="FS Just Awesome Regular" pitchFamily="50" charset="0"/>
              <a:cs typeface="Arial" panose="020B0604020202020204" pitchFamily="34" charset="0"/>
            </a:endParaRPr>
          </a:p>
        </p:txBody>
      </p:sp>
      <p:sp>
        <p:nvSpPr>
          <p:cNvPr id="4" name="Rectangle 3"/>
          <p:cNvSpPr/>
          <p:nvPr/>
        </p:nvSpPr>
        <p:spPr>
          <a:xfrm>
            <a:off x="442452" y="1402395"/>
            <a:ext cx="8554063" cy="4893647"/>
          </a:xfrm>
          <a:prstGeom prst="rect">
            <a:avLst/>
          </a:prstGeom>
        </p:spPr>
        <p:txBody>
          <a:bodyPr wrap="square">
            <a:spAutoFit/>
          </a:bodyPr>
          <a:lstStyle/>
          <a:p>
            <a:pPr algn="just"/>
            <a:r>
              <a:rPr lang="vi-VN" sz="2400">
                <a:solidFill>
                  <a:srgbClr val="000000"/>
                </a:solidFill>
                <a:latin typeface="Sitka Banner" pitchFamily="2" charset="0"/>
              </a:rPr>
              <a:t>Phương pháp sao chụp ảnh là phương pháp đơn giản, giá thành thấp, chất </a:t>
            </a:r>
            <a:r>
              <a:rPr lang="vi-VN" sz="2400">
                <a:solidFill>
                  <a:srgbClr val="000000"/>
                </a:solidFill>
                <a:latin typeface="Sitka Banner" pitchFamily="2" charset="0"/>
              </a:rPr>
              <a:t>lượng </a:t>
            </a:r>
            <a:r>
              <a:rPr lang="vi-VN" sz="2400" smtClean="0">
                <a:solidFill>
                  <a:srgbClr val="000000"/>
                </a:solidFill>
                <a:latin typeface="Sitka Banner" pitchFamily="2" charset="0"/>
              </a:rPr>
              <a:t>cao.</a:t>
            </a:r>
            <a:r>
              <a:rPr lang="en-US" sz="2400" smtClean="0">
                <a:solidFill>
                  <a:srgbClr val="000000"/>
                </a:solidFill>
                <a:latin typeface="Sitka Banner" pitchFamily="2" charset="0"/>
              </a:rPr>
              <a:t> </a:t>
            </a:r>
            <a:r>
              <a:rPr lang="vi-VN" sz="2400" smtClean="0">
                <a:solidFill>
                  <a:srgbClr val="000000"/>
                </a:solidFill>
                <a:latin typeface="Sitka Banner" pitchFamily="2" charset="0"/>
              </a:rPr>
              <a:t>Sau </a:t>
            </a:r>
            <a:r>
              <a:rPr lang="vi-VN" sz="2400">
                <a:solidFill>
                  <a:srgbClr val="000000"/>
                </a:solidFill>
                <a:latin typeface="Sitka Banner" pitchFamily="2" charset="0"/>
              </a:rPr>
              <a:t>bước chụp là kỹ thuật phòng tối nhằm tăng cường ảnh như mong </a:t>
            </a:r>
            <a:r>
              <a:rPr lang="vi-VN" sz="2400">
                <a:solidFill>
                  <a:srgbClr val="000000"/>
                </a:solidFill>
                <a:latin typeface="Sitka Banner" pitchFamily="2" charset="0"/>
              </a:rPr>
              <a:t>muốn</a:t>
            </a:r>
            <a:r>
              <a:rPr lang="vi-VN" sz="2400" smtClean="0">
                <a:solidFill>
                  <a:srgbClr val="000000"/>
                </a:solidFill>
                <a:latin typeface="Sitka Banner" pitchFamily="2" charset="0"/>
              </a:rPr>
              <a:t>.</a:t>
            </a:r>
            <a:endParaRPr lang="en-US" sz="2400" smtClean="0">
              <a:solidFill>
                <a:srgbClr val="000000"/>
              </a:solidFill>
              <a:latin typeface="Sitka Banner" pitchFamily="2" charset="0"/>
            </a:endParaRPr>
          </a:p>
          <a:p>
            <a:pPr algn="just"/>
            <a:r>
              <a:rPr lang="vi-VN" sz="2400">
                <a:latin typeface="Sitka Banner" pitchFamily="2" charset="0"/>
              </a:rPr>
              <a:t>Kỹ thuật chụp </a:t>
            </a:r>
            <a:r>
              <a:rPr lang="vi-VN" sz="2400">
                <a:latin typeface="Sitka Banner" pitchFamily="2" charset="0"/>
              </a:rPr>
              <a:t>ảnh </a:t>
            </a:r>
            <a:r>
              <a:rPr lang="vi-VN" sz="2400" smtClean="0">
                <a:latin typeface="Sitka Banner" pitchFamily="2" charset="0"/>
              </a:rPr>
              <a:t>màn</a:t>
            </a:r>
            <a:r>
              <a:rPr lang="en-US" sz="2400" smtClean="0">
                <a:latin typeface="Sitka Banner" pitchFamily="2" charset="0"/>
              </a:rPr>
              <a:t> </a:t>
            </a:r>
            <a:r>
              <a:rPr lang="vi-VN" sz="2400" smtClean="0">
                <a:latin typeface="Sitka Banner" pitchFamily="2" charset="0"/>
              </a:rPr>
              <a:t>hình </a:t>
            </a:r>
            <a:r>
              <a:rPr lang="vi-VN" sz="2400">
                <a:latin typeface="Sitka Banner" pitchFamily="2" charset="0"/>
              </a:rPr>
              <a:t>màu khá đơn giản. Nó bao gồm các </a:t>
            </a:r>
            <a:r>
              <a:rPr lang="vi-VN" sz="2400">
                <a:latin typeface="Sitka Banner" pitchFamily="2" charset="0"/>
              </a:rPr>
              <a:t>bước </a:t>
            </a:r>
            <a:r>
              <a:rPr lang="vi-VN" sz="2400" smtClean="0">
                <a:latin typeface="Sitka Banner" pitchFamily="2" charset="0"/>
              </a:rPr>
              <a:t>sau:</a:t>
            </a:r>
            <a:endParaRPr lang="en-US" sz="2400">
              <a:latin typeface="Sitka Banner" pitchFamily="2" charset="0"/>
            </a:endParaRPr>
          </a:p>
          <a:p>
            <a:pPr marL="342900" indent="-342900" algn="just">
              <a:buFont typeface="Arial" panose="020B0604020202020204" pitchFamily="34" charset="0"/>
              <a:buChar char="•"/>
            </a:pPr>
            <a:r>
              <a:rPr lang="vi-VN" sz="2400" smtClean="0">
                <a:latin typeface="Sitka Banner" pitchFamily="2" charset="0"/>
              </a:rPr>
              <a:t>Đặt </a:t>
            </a:r>
            <a:r>
              <a:rPr lang="vi-VN" sz="2400">
                <a:latin typeface="Sitka Banner" pitchFamily="2" charset="0"/>
              </a:rPr>
              <a:t>camera trong phòng tối, cách màn hình khoảng 10 feet </a:t>
            </a:r>
            <a:r>
              <a:rPr lang="vi-VN" sz="2400">
                <a:latin typeface="Sitka Banner" pitchFamily="2" charset="0"/>
              </a:rPr>
              <a:t>(</a:t>
            </a:r>
            <a:r>
              <a:rPr lang="vi-VN" sz="2400" smtClean="0">
                <a:latin typeface="Sitka Banner" pitchFamily="2" charset="0"/>
              </a:rPr>
              <a:t>1feet=0,3048m)</a:t>
            </a:r>
            <a:endParaRPr lang="en-US" sz="2400">
              <a:latin typeface="Sitka Banner" pitchFamily="2" charset="0"/>
            </a:endParaRPr>
          </a:p>
          <a:p>
            <a:pPr marL="342900" indent="-342900" algn="just">
              <a:buFont typeface="Arial" panose="020B0604020202020204" pitchFamily="34" charset="0"/>
              <a:buChar char="•"/>
            </a:pPr>
            <a:r>
              <a:rPr lang="vi-VN" sz="2400" smtClean="0">
                <a:latin typeface="Sitka Banner" pitchFamily="2" charset="0"/>
              </a:rPr>
              <a:t>Mở </a:t>
            </a:r>
            <a:r>
              <a:rPr lang="vi-VN" sz="2400">
                <a:latin typeface="Sitka Banner" pitchFamily="2" charset="0"/>
              </a:rPr>
              <a:t>ống kính để phẳng mặt cong màn hình, do vậy ảnh sẽ dàn đều </a:t>
            </a:r>
            <a:r>
              <a:rPr lang="vi-VN" sz="2400">
                <a:latin typeface="Sitka Banner" pitchFamily="2" charset="0"/>
              </a:rPr>
              <a:t>hơn</a:t>
            </a:r>
            <a:r>
              <a:rPr lang="vi-VN" sz="2400">
                <a:latin typeface="Sitka Banner" pitchFamily="2" charset="0"/>
              </a:rPr>
              <a:t> </a:t>
            </a:r>
            <a:endParaRPr lang="en-US" sz="2400" smtClean="0">
              <a:latin typeface="Sitka Banner" pitchFamily="2" charset="0"/>
            </a:endParaRPr>
          </a:p>
          <a:p>
            <a:pPr marL="342900" indent="-342900" algn="just">
              <a:buFont typeface="Arial" panose="020B0604020202020204" pitchFamily="34" charset="0"/>
              <a:buChar char="•"/>
            </a:pPr>
            <a:r>
              <a:rPr lang="vi-VN" sz="2400" smtClean="0">
                <a:latin typeface="Sitka Banner" pitchFamily="2" charset="0"/>
              </a:rPr>
              <a:t>Tắt </a:t>
            </a:r>
            <a:r>
              <a:rPr lang="vi-VN" sz="2400">
                <a:latin typeface="Sitka Banner" pitchFamily="2" charset="0"/>
              </a:rPr>
              <a:t>phím sang tối (Brightness) và phím tương phản (Contrast) của màn </a:t>
            </a:r>
            <a:r>
              <a:rPr lang="vi-VN" sz="2400">
                <a:latin typeface="Sitka Banner" pitchFamily="2" charset="0"/>
              </a:rPr>
              <a:t>hình </a:t>
            </a:r>
            <a:r>
              <a:rPr lang="vi-VN" sz="2400" smtClean="0">
                <a:latin typeface="Sitka Banner" pitchFamily="2" charset="0"/>
              </a:rPr>
              <a:t>để</a:t>
            </a:r>
            <a:r>
              <a:rPr lang="en-US" sz="2400" smtClean="0">
                <a:latin typeface="Sitka Banner" pitchFamily="2" charset="0"/>
              </a:rPr>
              <a:t> </a:t>
            </a:r>
            <a:r>
              <a:rPr lang="vi-VN" sz="2400" smtClean="0">
                <a:latin typeface="Sitka Banner" pitchFamily="2" charset="0"/>
              </a:rPr>
              <a:t>tạo </a:t>
            </a:r>
            <a:r>
              <a:rPr lang="vi-VN" sz="2400">
                <a:latin typeface="Sitka Banner" pitchFamily="2" charset="0"/>
              </a:rPr>
              <a:t>độ rõ cho ảnh. Các màu chói, cường độ cao trên ảnh sẽ </a:t>
            </a:r>
            <a:r>
              <a:rPr lang="vi-VN" sz="2400">
                <a:latin typeface="Sitka Banner" pitchFamily="2" charset="0"/>
              </a:rPr>
              <a:t>giảm </a:t>
            </a:r>
            <a:r>
              <a:rPr lang="vi-VN" sz="2400" smtClean="0">
                <a:latin typeface="Sitka Banner" pitchFamily="2" charset="0"/>
              </a:rPr>
              <a:t>đi.</a:t>
            </a:r>
            <a:endParaRPr lang="en-US" sz="2400">
              <a:latin typeface="Sitka Banner" pitchFamily="2" charset="0"/>
            </a:endParaRPr>
          </a:p>
          <a:p>
            <a:pPr marL="342900" indent="-342900" algn="just">
              <a:buFont typeface="Arial" panose="020B0604020202020204" pitchFamily="34" charset="0"/>
              <a:buChar char="•"/>
            </a:pPr>
            <a:r>
              <a:rPr lang="vi-VN" sz="2400" smtClean="0">
                <a:latin typeface="Sitka Banner" pitchFamily="2" charset="0"/>
              </a:rPr>
              <a:t>Đặt </a:t>
            </a:r>
            <a:r>
              <a:rPr lang="vi-VN" sz="2400">
                <a:latin typeface="Sitka Banner" pitchFamily="2" charset="0"/>
              </a:rPr>
              <a:t>tốc độ ống kính từ 1/8 đến 1/2 giây</a:t>
            </a:r>
            <a:r>
              <a:rPr lang="vi-VN" sz="2400">
                <a:latin typeface="Sitka Banner" pitchFamily="2" charset="0"/>
              </a:rPr>
              <a:t>.</a:t>
            </a:r>
            <a:r>
              <a:rPr lang="vi-VN" sz="2400">
                <a:latin typeface="Sitka Banner" pitchFamily="2" charset="0"/>
              </a:rPr>
              <a:t> </a:t>
            </a:r>
            <a:endParaRPr lang="en-US" sz="2400">
              <a:latin typeface="Sitka Banner" pitchFamily="2" charset="0"/>
            </a:endParaRPr>
          </a:p>
        </p:txBody>
      </p:sp>
    </p:spTree>
    <p:extLst>
      <p:ext uri="{BB962C8B-B14F-4D97-AF65-F5344CB8AC3E}">
        <p14:creationId xmlns:p14="http://schemas.microsoft.com/office/powerpoint/2010/main" val="2005984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just"/>
            <a:r>
              <a:rPr lang="en-US" smtClean="0"/>
              <a:t>Người soạn: Nguyễn Đình Nguyên</a:t>
            </a:r>
            <a:endParaRPr lang="en-US"/>
          </a:p>
        </p:txBody>
      </p:sp>
      <p:sp>
        <p:nvSpPr>
          <p:cNvPr id="3" name="Rectangle 2"/>
          <p:cNvSpPr/>
          <p:nvPr/>
        </p:nvSpPr>
        <p:spPr>
          <a:xfrm>
            <a:off x="0" y="0"/>
            <a:ext cx="9144000" cy="1243584"/>
          </a:xfrm>
          <a:prstGeom prst="rect">
            <a:avLst/>
          </a:prstGeom>
          <a:noFill/>
          <a:ln w="3810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r>
              <a:rPr lang="en-US" sz="2800" b="1" smtClean="0">
                <a:solidFill>
                  <a:schemeClr val="tx1"/>
                </a:solidFill>
                <a:latin typeface="FS Just Awesome Regular" pitchFamily="50" charset="0"/>
                <a:cs typeface="Arial" panose="020B0604020202020204" pitchFamily="34" charset="0"/>
              </a:rPr>
              <a:t>2.5 Kỹ thuật tái nhận ảnh</a:t>
            </a:r>
          </a:p>
          <a:p>
            <a:pPr indent="457200" algn="just"/>
            <a:r>
              <a:rPr lang="en-US" sz="2800" b="1">
                <a:solidFill>
                  <a:schemeClr val="tx1"/>
                </a:solidFill>
                <a:latin typeface="FS Just Awesome Regular" pitchFamily="50" charset="0"/>
                <a:cs typeface="Arial" panose="020B0604020202020204" pitchFamily="34" charset="0"/>
              </a:rPr>
              <a:t>2.5.2 Kỹ thuật in </a:t>
            </a:r>
            <a:r>
              <a:rPr lang="en-US" sz="2800" b="1" smtClean="0">
                <a:solidFill>
                  <a:schemeClr val="tx1"/>
                </a:solidFill>
                <a:latin typeface="FS Just Awesome Regular" pitchFamily="50" charset="0"/>
                <a:cs typeface="Arial" panose="020B0604020202020204" pitchFamily="34" charset="0"/>
              </a:rPr>
              <a:t>ảnh</a:t>
            </a:r>
            <a:endParaRPr lang="en-US" sz="2800" b="1">
              <a:solidFill>
                <a:schemeClr val="tx1"/>
              </a:solidFill>
              <a:latin typeface="FS Just Awesome Regular" pitchFamily="50" charset="0"/>
              <a:cs typeface="Arial" panose="020B0604020202020204" pitchFamily="34" charset="0"/>
            </a:endParaRPr>
          </a:p>
        </p:txBody>
      </p:sp>
      <p:sp>
        <p:nvSpPr>
          <p:cNvPr id="4" name="TextBox 3"/>
          <p:cNvSpPr txBox="1"/>
          <p:nvPr/>
        </p:nvSpPr>
        <p:spPr>
          <a:xfrm>
            <a:off x="486697" y="1243584"/>
            <a:ext cx="5088194" cy="461665"/>
          </a:xfrm>
          <a:prstGeom prst="rect">
            <a:avLst/>
          </a:prstGeom>
          <a:noFill/>
        </p:spPr>
        <p:txBody>
          <a:bodyPr wrap="square" rtlCol="0">
            <a:spAutoFit/>
          </a:bodyPr>
          <a:lstStyle/>
          <a:p>
            <a:pPr algn="just"/>
            <a:r>
              <a:rPr lang="en-US" sz="2400" b="1">
                <a:latin typeface="Sitka Banner" pitchFamily="2" charset="0"/>
              </a:rPr>
              <a:t>a</a:t>
            </a:r>
            <a:r>
              <a:rPr lang="en-US" sz="2400" b="1" smtClean="0">
                <a:latin typeface="Sitka Banner" pitchFamily="2" charset="0"/>
              </a:rPr>
              <a:t>. Phân ngưỡng</a:t>
            </a:r>
            <a:endParaRPr lang="en-US" sz="2400" b="1">
              <a:latin typeface="Sitka Banner" pitchFamily="2" charset="0"/>
            </a:endParaRPr>
          </a:p>
        </p:txBody>
      </p:sp>
      <p:sp>
        <p:nvSpPr>
          <p:cNvPr id="5" name="Rectangle 4"/>
          <p:cNvSpPr/>
          <p:nvPr/>
        </p:nvSpPr>
        <p:spPr>
          <a:xfrm>
            <a:off x="542003" y="1753137"/>
            <a:ext cx="8277532" cy="1938992"/>
          </a:xfrm>
          <a:prstGeom prst="rect">
            <a:avLst/>
          </a:prstGeom>
        </p:spPr>
        <p:txBody>
          <a:bodyPr wrap="square">
            <a:spAutoFit/>
          </a:bodyPr>
          <a:lstStyle/>
          <a:p>
            <a:pPr algn="just"/>
            <a:r>
              <a:rPr lang="en-US" sz="2400" smtClean="0">
                <a:solidFill>
                  <a:srgbClr val="000000"/>
                </a:solidFill>
                <a:latin typeface="Sitka Banner" pitchFamily="2" charset="0"/>
              </a:rPr>
              <a:t>K</a:t>
            </a:r>
            <a:r>
              <a:rPr lang="vi-VN" sz="2400" smtClean="0">
                <a:solidFill>
                  <a:srgbClr val="000000"/>
                </a:solidFill>
                <a:latin typeface="Sitka Banner" pitchFamily="2" charset="0"/>
              </a:rPr>
              <a:t>ỹ </a:t>
            </a:r>
            <a:r>
              <a:rPr lang="vi-VN" sz="2400">
                <a:solidFill>
                  <a:srgbClr val="000000"/>
                </a:solidFill>
                <a:latin typeface="Sitka Banner" pitchFamily="2" charset="0"/>
              </a:rPr>
              <a:t>thuật này đặt ngưỡng để hiển thị các tông màu liên tục. Các điểm trong </a:t>
            </a:r>
            <a:r>
              <a:rPr lang="vi-VN" sz="2400">
                <a:solidFill>
                  <a:srgbClr val="000000"/>
                </a:solidFill>
                <a:latin typeface="Sitka Banner" pitchFamily="2" charset="0"/>
              </a:rPr>
              <a:t>ảnh </a:t>
            </a:r>
            <a:r>
              <a:rPr lang="vi-VN" sz="2400" smtClean="0">
                <a:solidFill>
                  <a:srgbClr val="000000"/>
                </a:solidFill>
                <a:latin typeface="Sitka Banner" pitchFamily="2" charset="0"/>
              </a:rPr>
              <a:t>được</a:t>
            </a:r>
            <a:r>
              <a:rPr lang="en-US" sz="2400" smtClean="0">
                <a:solidFill>
                  <a:srgbClr val="000000"/>
                </a:solidFill>
                <a:latin typeface="Sitka Banner" pitchFamily="2" charset="0"/>
              </a:rPr>
              <a:t> </a:t>
            </a:r>
            <a:r>
              <a:rPr lang="vi-VN" sz="2400" smtClean="0">
                <a:solidFill>
                  <a:srgbClr val="000000"/>
                </a:solidFill>
                <a:latin typeface="Sitka Banner" pitchFamily="2" charset="0"/>
              </a:rPr>
              <a:t>so </a:t>
            </a:r>
            <a:r>
              <a:rPr lang="vi-VN" sz="2400">
                <a:solidFill>
                  <a:srgbClr val="000000"/>
                </a:solidFill>
                <a:latin typeface="Sitka Banner" pitchFamily="2" charset="0"/>
              </a:rPr>
              <a:t>sánh với ngưỡng định trước. Giá trị của ngưỡng sẽ quyết định điểm có được </a:t>
            </a:r>
            <a:r>
              <a:rPr lang="vi-VN" sz="2400">
                <a:solidFill>
                  <a:srgbClr val="000000"/>
                </a:solidFill>
                <a:latin typeface="Sitka Banner" pitchFamily="2" charset="0"/>
              </a:rPr>
              <a:t>hiển </a:t>
            </a:r>
            <a:r>
              <a:rPr lang="vi-VN" sz="2400" smtClean="0">
                <a:solidFill>
                  <a:srgbClr val="000000"/>
                </a:solidFill>
                <a:latin typeface="Sitka Banner" pitchFamily="2" charset="0"/>
              </a:rPr>
              <a:t>thị</a:t>
            </a:r>
            <a:r>
              <a:rPr lang="en-US" sz="2400" smtClean="0">
                <a:solidFill>
                  <a:srgbClr val="000000"/>
                </a:solidFill>
                <a:latin typeface="Sitka Banner" pitchFamily="2" charset="0"/>
              </a:rPr>
              <a:t> </a:t>
            </a:r>
            <a:r>
              <a:rPr lang="vi-VN" sz="2400" smtClean="0">
                <a:solidFill>
                  <a:srgbClr val="000000"/>
                </a:solidFill>
                <a:latin typeface="Sitka Banner" pitchFamily="2" charset="0"/>
              </a:rPr>
              <a:t>hay </a:t>
            </a:r>
            <a:r>
              <a:rPr lang="vi-VN" sz="2400">
                <a:solidFill>
                  <a:srgbClr val="000000"/>
                </a:solidFill>
                <a:latin typeface="Sitka Banner" pitchFamily="2" charset="0"/>
              </a:rPr>
              <a:t>không. Do vậy ảnh kết quả sẽ mất đi một số chi tiết. Có nhiều kỹ thuật </a:t>
            </a:r>
            <a:r>
              <a:rPr lang="vi-VN" sz="2400">
                <a:solidFill>
                  <a:srgbClr val="000000"/>
                </a:solidFill>
                <a:latin typeface="Sitka Banner" pitchFamily="2" charset="0"/>
              </a:rPr>
              <a:t>chọn </a:t>
            </a:r>
            <a:r>
              <a:rPr lang="vi-VN" sz="2400" smtClean="0">
                <a:solidFill>
                  <a:srgbClr val="000000"/>
                </a:solidFill>
                <a:latin typeface="Sitka Banner" pitchFamily="2" charset="0"/>
              </a:rPr>
              <a:t>ngưỡng</a:t>
            </a:r>
            <a:r>
              <a:rPr lang="en-US" sz="2400" smtClean="0">
                <a:solidFill>
                  <a:srgbClr val="000000"/>
                </a:solidFill>
                <a:latin typeface="Sitka Banner" pitchFamily="2" charset="0"/>
              </a:rPr>
              <a:t> </a:t>
            </a:r>
            <a:r>
              <a:rPr lang="vi-VN" sz="2400" smtClean="0">
                <a:solidFill>
                  <a:srgbClr val="000000"/>
                </a:solidFill>
                <a:latin typeface="Sitka Banner" pitchFamily="2" charset="0"/>
              </a:rPr>
              <a:t>áp </a:t>
            </a:r>
            <a:r>
              <a:rPr lang="vi-VN" sz="2400">
                <a:solidFill>
                  <a:srgbClr val="000000"/>
                </a:solidFill>
                <a:latin typeface="Sitka Banner" pitchFamily="2" charset="0"/>
              </a:rPr>
              <a:t>dụng cho các đối tượng khác nhau</a:t>
            </a:r>
            <a:r>
              <a:rPr lang="vi-VN" sz="2400">
                <a:solidFill>
                  <a:srgbClr val="000000"/>
                </a:solidFill>
                <a:latin typeface="Sitka Banner" pitchFamily="2" charset="0"/>
              </a:rPr>
              <a:t>:</a:t>
            </a:r>
            <a:r>
              <a:rPr lang="vi-VN" sz="2400">
                <a:latin typeface="Sitka Banner" pitchFamily="2" charset="0"/>
              </a:rPr>
              <a:t> </a:t>
            </a:r>
            <a:endParaRPr lang="en-US" sz="2400">
              <a:latin typeface="Sitka Banner" pitchFamily="2" charset="0"/>
            </a:endParaRPr>
          </a:p>
        </p:txBody>
      </p:sp>
      <p:sp>
        <p:nvSpPr>
          <p:cNvPr id="6" name="Rectangle 5"/>
          <p:cNvSpPr/>
          <p:nvPr/>
        </p:nvSpPr>
        <p:spPr>
          <a:xfrm>
            <a:off x="988142" y="3660711"/>
            <a:ext cx="7831393" cy="2677656"/>
          </a:xfrm>
          <a:prstGeom prst="rect">
            <a:avLst/>
          </a:prstGeom>
        </p:spPr>
        <p:txBody>
          <a:bodyPr wrap="square">
            <a:spAutoFit/>
          </a:bodyPr>
          <a:lstStyle/>
          <a:p>
            <a:pPr algn="just"/>
            <a:r>
              <a:rPr lang="vi-VN" sz="2400" b="1" i="1">
                <a:solidFill>
                  <a:srgbClr val="000000"/>
                </a:solidFill>
                <a:latin typeface="Sitka Banner" pitchFamily="2" charset="0"/>
              </a:rPr>
              <a:t>Hiển thị 2 màu: </a:t>
            </a:r>
            <a:r>
              <a:rPr lang="vi-VN" sz="2400">
                <a:solidFill>
                  <a:srgbClr val="000000"/>
                </a:solidFill>
                <a:latin typeface="Sitka Banner" pitchFamily="2" charset="0"/>
              </a:rPr>
              <a:t>chỉ dùng ảnh đen trắng có 256 mức xám. Bản chất của </a:t>
            </a:r>
            <a:r>
              <a:rPr lang="vi-VN" sz="2400">
                <a:solidFill>
                  <a:srgbClr val="000000"/>
                </a:solidFill>
                <a:latin typeface="Sitka Banner" pitchFamily="2" charset="0"/>
              </a:rPr>
              <a:t>phương </a:t>
            </a:r>
            <a:r>
              <a:rPr lang="vi-VN" sz="2400" smtClean="0">
                <a:solidFill>
                  <a:srgbClr val="000000"/>
                </a:solidFill>
                <a:latin typeface="Sitka Banner" pitchFamily="2" charset="0"/>
              </a:rPr>
              <a:t>pháp</a:t>
            </a:r>
            <a:r>
              <a:rPr lang="en-US" sz="2400" smtClean="0">
                <a:solidFill>
                  <a:srgbClr val="000000"/>
                </a:solidFill>
                <a:latin typeface="Sitka Banner" pitchFamily="2" charset="0"/>
              </a:rPr>
              <a:t> </a:t>
            </a:r>
            <a:r>
              <a:rPr lang="vi-VN" sz="2400" smtClean="0">
                <a:solidFill>
                  <a:srgbClr val="000000"/>
                </a:solidFill>
                <a:latin typeface="Sitka Banner" pitchFamily="2" charset="0"/>
              </a:rPr>
              <a:t>này </a:t>
            </a:r>
            <a:r>
              <a:rPr lang="vi-VN" sz="2400">
                <a:solidFill>
                  <a:srgbClr val="000000"/>
                </a:solidFill>
                <a:latin typeface="Sitka Banner" pitchFamily="2" charset="0"/>
              </a:rPr>
              <a:t>là chọn ngưỡng dựa trên lược đồ mức xám của ảnh. Để đơn giản có thể lấy </a:t>
            </a:r>
            <a:r>
              <a:rPr lang="vi-VN" sz="2400">
                <a:solidFill>
                  <a:srgbClr val="000000"/>
                </a:solidFill>
                <a:latin typeface="Sitka Banner" pitchFamily="2" charset="0"/>
              </a:rPr>
              <a:t>ngưỡng </a:t>
            </a:r>
            <a:r>
              <a:rPr lang="vi-VN" sz="2400" smtClean="0">
                <a:solidFill>
                  <a:srgbClr val="000000"/>
                </a:solidFill>
                <a:latin typeface="Sitka Banner" pitchFamily="2" charset="0"/>
              </a:rPr>
              <a:t>với</a:t>
            </a:r>
            <a:r>
              <a:rPr lang="en-US" sz="2400" smtClean="0">
                <a:solidFill>
                  <a:srgbClr val="000000"/>
                </a:solidFill>
                <a:latin typeface="Sitka Banner" pitchFamily="2" charset="0"/>
              </a:rPr>
              <a:t> </a:t>
            </a:r>
            <a:r>
              <a:rPr lang="vi-VN" sz="2400" smtClean="0">
                <a:solidFill>
                  <a:srgbClr val="000000"/>
                </a:solidFill>
                <a:latin typeface="Sitka Banner" pitchFamily="2" charset="0"/>
              </a:rPr>
              <a:t>giá </a:t>
            </a:r>
            <a:r>
              <a:rPr lang="vi-VN" sz="2400">
                <a:solidFill>
                  <a:srgbClr val="000000"/>
                </a:solidFill>
                <a:latin typeface="Sitka Banner" pitchFamily="2" charset="0"/>
              </a:rPr>
              <a:t>trị là 127. Như vậy nghĩa là các điểm có giá trị điểm ảnh lớn hơn 127 sẽ là 1, </a:t>
            </a:r>
            <a:r>
              <a:rPr lang="vi-VN" sz="2400">
                <a:solidFill>
                  <a:srgbClr val="000000"/>
                </a:solidFill>
                <a:latin typeface="Sitka Banner" pitchFamily="2" charset="0"/>
              </a:rPr>
              <a:t>ngược </a:t>
            </a:r>
            <a:r>
              <a:rPr lang="vi-VN" sz="2400" smtClean="0">
                <a:solidFill>
                  <a:srgbClr val="000000"/>
                </a:solidFill>
                <a:latin typeface="Sitka Banner" pitchFamily="2" charset="0"/>
              </a:rPr>
              <a:t>lại</a:t>
            </a:r>
            <a:r>
              <a:rPr lang="en-US" sz="2400" smtClean="0">
                <a:solidFill>
                  <a:srgbClr val="000000"/>
                </a:solidFill>
                <a:latin typeface="Sitka Banner" pitchFamily="2" charset="0"/>
              </a:rPr>
              <a:t> </a:t>
            </a:r>
            <a:r>
              <a:rPr lang="vi-VN" sz="2400" smtClean="0">
                <a:solidFill>
                  <a:srgbClr val="000000"/>
                </a:solidFill>
                <a:latin typeface="Sitka Banner" pitchFamily="2" charset="0"/>
              </a:rPr>
              <a:t>là </a:t>
            </a:r>
            <a:r>
              <a:rPr lang="en-US" sz="2400" smtClean="0">
                <a:solidFill>
                  <a:srgbClr val="000000"/>
                </a:solidFill>
                <a:latin typeface="Sitka Banner" pitchFamily="2" charset="0"/>
              </a:rPr>
              <a:t>0</a:t>
            </a:r>
            <a:r>
              <a:rPr lang="vi-VN" sz="2400" smtClean="0">
                <a:solidFill>
                  <a:srgbClr val="000000"/>
                </a:solidFill>
                <a:latin typeface="Sitka Banner" pitchFamily="2" charset="0"/>
              </a:rPr>
              <a:t>.</a:t>
            </a:r>
            <a:endParaRPr lang="en-US" sz="2400" smtClean="0">
              <a:solidFill>
                <a:srgbClr val="000000"/>
              </a:solidFill>
              <a:latin typeface="Sitka Banner" pitchFamily="2" charset="0"/>
            </a:endParaRPr>
          </a:p>
          <a:p>
            <a:pPr algn="just"/>
            <a:r>
              <a:rPr lang="vi-VN" sz="2400" b="1" i="1" smtClean="0">
                <a:solidFill>
                  <a:srgbClr val="000000"/>
                </a:solidFill>
                <a:latin typeface="Sitka Banner" pitchFamily="2" charset="0"/>
              </a:rPr>
              <a:t>Hiển </a:t>
            </a:r>
            <a:r>
              <a:rPr lang="vi-VN" sz="2400" b="1" i="1">
                <a:solidFill>
                  <a:srgbClr val="000000"/>
                </a:solidFill>
                <a:latin typeface="Sitka Banner" pitchFamily="2" charset="0"/>
              </a:rPr>
              <a:t>thị 4 màu: </a:t>
            </a:r>
            <a:r>
              <a:rPr lang="vi-VN" sz="2400">
                <a:solidFill>
                  <a:srgbClr val="000000"/>
                </a:solidFill>
                <a:latin typeface="Sitka Banner" pitchFamily="2" charset="0"/>
              </a:rPr>
              <a:t>sử dụng 4 màu để khắc phục nhược điểm của kỹ thuật hiển </a:t>
            </a:r>
            <a:r>
              <a:rPr lang="vi-VN" sz="2400">
                <a:solidFill>
                  <a:srgbClr val="000000"/>
                </a:solidFill>
                <a:latin typeface="Sitka Banner" pitchFamily="2" charset="0"/>
              </a:rPr>
              <a:t>thị </a:t>
            </a:r>
            <a:r>
              <a:rPr lang="vi-VN" sz="2400" smtClean="0">
                <a:solidFill>
                  <a:srgbClr val="000000"/>
                </a:solidFill>
                <a:latin typeface="Sitka Banner" pitchFamily="2" charset="0"/>
              </a:rPr>
              <a:t>2</a:t>
            </a:r>
            <a:r>
              <a:rPr lang="en-US" sz="2400" smtClean="0">
                <a:solidFill>
                  <a:srgbClr val="000000"/>
                </a:solidFill>
                <a:latin typeface="Sitka Banner" pitchFamily="2" charset="0"/>
              </a:rPr>
              <a:t> </a:t>
            </a:r>
            <a:r>
              <a:rPr lang="vi-VN" sz="2400" smtClean="0">
                <a:solidFill>
                  <a:srgbClr val="000000"/>
                </a:solidFill>
                <a:latin typeface="Sitka Banner" pitchFamily="2" charset="0"/>
              </a:rPr>
              <a:t>màu</a:t>
            </a:r>
            <a:endParaRPr lang="en-US" sz="2400">
              <a:latin typeface="Sitka Banner" pitchFamily="2" charset="0"/>
            </a:endParaRPr>
          </a:p>
        </p:txBody>
      </p:sp>
    </p:spTree>
    <p:extLst>
      <p:ext uri="{BB962C8B-B14F-4D97-AF65-F5344CB8AC3E}">
        <p14:creationId xmlns:p14="http://schemas.microsoft.com/office/powerpoint/2010/main" val="36629622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Người soạn: Nguyễn Đình Nguyên</a:t>
            </a:r>
            <a:endParaRPr lang="en-US"/>
          </a:p>
        </p:txBody>
      </p:sp>
      <p:sp>
        <p:nvSpPr>
          <p:cNvPr id="3" name="Rectangle 2"/>
          <p:cNvSpPr/>
          <p:nvPr/>
        </p:nvSpPr>
        <p:spPr>
          <a:xfrm>
            <a:off x="0" y="0"/>
            <a:ext cx="9144000" cy="1243584"/>
          </a:xfrm>
          <a:prstGeom prst="rect">
            <a:avLst/>
          </a:prstGeom>
          <a:noFill/>
          <a:ln w="3810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en-US" sz="2800" b="1" smtClean="0">
                <a:solidFill>
                  <a:schemeClr val="tx1"/>
                </a:solidFill>
                <a:latin typeface="FS Just Awesome Regular" pitchFamily="50" charset="0"/>
                <a:cs typeface="Arial" panose="020B0604020202020204" pitchFamily="34" charset="0"/>
              </a:rPr>
              <a:t>2.5 Kỹ thuật tái nhận ảnh</a:t>
            </a:r>
          </a:p>
          <a:p>
            <a:pPr indent="457200"/>
            <a:r>
              <a:rPr lang="en-US" sz="2800" b="1">
                <a:solidFill>
                  <a:schemeClr val="tx1"/>
                </a:solidFill>
                <a:latin typeface="FS Just Awesome Regular" pitchFamily="50" charset="0"/>
                <a:cs typeface="Arial" panose="020B0604020202020204" pitchFamily="34" charset="0"/>
              </a:rPr>
              <a:t>2.5.2 Kỹ thuật in </a:t>
            </a:r>
            <a:r>
              <a:rPr lang="en-US" sz="2800" b="1" smtClean="0">
                <a:solidFill>
                  <a:schemeClr val="tx1"/>
                </a:solidFill>
                <a:latin typeface="FS Just Awesome Regular" pitchFamily="50" charset="0"/>
                <a:cs typeface="Arial" panose="020B0604020202020204" pitchFamily="34" charset="0"/>
              </a:rPr>
              <a:t>ảnh</a:t>
            </a:r>
            <a:endParaRPr lang="en-US" sz="2800" b="1">
              <a:solidFill>
                <a:schemeClr val="tx1"/>
              </a:solidFill>
              <a:latin typeface="FS Just Awesome Regular" pitchFamily="50" charset="0"/>
              <a:cs typeface="Arial" panose="020B0604020202020204" pitchFamily="34" charset="0"/>
            </a:endParaRPr>
          </a:p>
        </p:txBody>
      </p:sp>
      <p:sp>
        <p:nvSpPr>
          <p:cNvPr id="4" name="TextBox 3"/>
          <p:cNvSpPr txBox="1"/>
          <p:nvPr/>
        </p:nvSpPr>
        <p:spPr>
          <a:xfrm>
            <a:off x="486697" y="1243584"/>
            <a:ext cx="5088194" cy="461665"/>
          </a:xfrm>
          <a:prstGeom prst="rect">
            <a:avLst/>
          </a:prstGeom>
          <a:noFill/>
        </p:spPr>
        <p:txBody>
          <a:bodyPr wrap="square" rtlCol="0">
            <a:spAutoFit/>
          </a:bodyPr>
          <a:lstStyle/>
          <a:p>
            <a:r>
              <a:rPr lang="en-US" sz="2400" b="1" smtClean="0">
                <a:latin typeface="Sitka Banner" pitchFamily="2" charset="0"/>
              </a:rPr>
              <a:t>b. Kỹ thuật chọn theo mẫu</a:t>
            </a:r>
            <a:endParaRPr lang="en-US" sz="2400" b="1">
              <a:latin typeface="Sitka Banner" pitchFamily="2" charset="0"/>
            </a:endParaRPr>
          </a:p>
        </p:txBody>
      </p:sp>
      <p:sp>
        <p:nvSpPr>
          <p:cNvPr id="5" name="Rectangle 4"/>
          <p:cNvSpPr/>
          <p:nvPr/>
        </p:nvSpPr>
        <p:spPr>
          <a:xfrm>
            <a:off x="678426" y="1859340"/>
            <a:ext cx="8067368" cy="2677656"/>
          </a:xfrm>
          <a:prstGeom prst="rect">
            <a:avLst/>
          </a:prstGeom>
        </p:spPr>
        <p:txBody>
          <a:bodyPr wrap="square">
            <a:spAutoFit/>
          </a:bodyPr>
          <a:lstStyle/>
          <a:p>
            <a:pPr marL="342900" indent="-342900" algn="just">
              <a:buFont typeface="Wingdings" panose="05000000000000000000" pitchFamily="2" charset="2"/>
              <a:buChar char="§"/>
            </a:pPr>
            <a:r>
              <a:rPr lang="vi-VN" sz="2400">
                <a:solidFill>
                  <a:srgbClr val="000000"/>
                </a:solidFill>
                <a:latin typeface="Sitka Banner" pitchFamily="2" charset="0"/>
              </a:rPr>
              <a:t>Kỹ thuật này sử dụng một nhóm các phần tử trên thiết bị ra (máy in chẳng hạn</a:t>
            </a:r>
            <a:r>
              <a:rPr lang="vi-VN" sz="2400">
                <a:solidFill>
                  <a:srgbClr val="000000"/>
                </a:solidFill>
                <a:latin typeface="Sitka Banner" pitchFamily="2" charset="0"/>
              </a:rPr>
              <a:t>) </a:t>
            </a:r>
            <a:r>
              <a:rPr lang="vi-VN" sz="2400" smtClean="0">
                <a:solidFill>
                  <a:srgbClr val="000000"/>
                </a:solidFill>
                <a:latin typeface="Sitka Banner" pitchFamily="2" charset="0"/>
              </a:rPr>
              <a:t>để</a:t>
            </a:r>
            <a:r>
              <a:rPr lang="en-US" sz="2400" smtClean="0">
                <a:solidFill>
                  <a:srgbClr val="000000"/>
                </a:solidFill>
                <a:latin typeface="Sitka Banner" pitchFamily="2" charset="0"/>
              </a:rPr>
              <a:t> </a:t>
            </a:r>
            <a:r>
              <a:rPr lang="vi-VN" sz="2400" smtClean="0">
                <a:solidFill>
                  <a:srgbClr val="000000"/>
                </a:solidFill>
                <a:latin typeface="Sitka Banner" pitchFamily="2" charset="0"/>
              </a:rPr>
              <a:t>biểu </a:t>
            </a:r>
            <a:r>
              <a:rPr lang="vi-VN" sz="2400">
                <a:solidFill>
                  <a:srgbClr val="000000"/>
                </a:solidFill>
                <a:latin typeface="Sitka Banner" pitchFamily="2" charset="0"/>
              </a:rPr>
              <a:t>diễn một pixel trên ảnh nguồn</a:t>
            </a:r>
            <a:r>
              <a:rPr lang="vi-VN" sz="2400">
                <a:solidFill>
                  <a:srgbClr val="000000"/>
                </a:solidFill>
                <a:latin typeface="Sitka Banner" pitchFamily="2" charset="0"/>
              </a:rPr>
              <a:t>. </a:t>
            </a:r>
            <a:endParaRPr lang="en-US" sz="2400" smtClean="0">
              <a:solidFill>
                <a:srgbClr val="000000"/>
              </a:solidFill>
              <a:latin typeface="Sitka Banner" pitchFamily="2" charset="0"/>
            </a:endParaRPr>
          </a:p>
          <a:p>
            <a:pPr marL="342900" indent="-342900" algn="just">
              <a:buFont typeface="Wingdings" panose="05000000000000000000" pitchFamily="2" charset="2"/>
              <a:buChar char="§"/>
            </a:pPr>
            <a:r>
              <a:rPr lang="vi-VN" sz="2400" smtClean="0">
                <a:solidFill>
                  <a:srgbClr val="000000"/>
                </a:solidFill>
                <a:latin typeface="Sitka Banner" pitchFamily="2" charset="0"/>
              </a:rPr>
              <a:t>Các </a:t>
            </a:r>
            <a:r>
              <a:rPr lang="vi-VN" sz="2400">
                <a:solidFill>
                  <a:srgbClr val="000000"/>
                </a:solidFill>
                <a:latin typeface="Sitka Banner" pitchFamily="2" charset="0"/>
              </a:rPr>
              <a:t>phần tử của nhóm quyết định độ sáng tối </a:t>
            </a:r>
            <a:r>
              <a:rPr lang="vi-VN" sz="2400">
                <a:solidFill>
                  <a:srgbClr val="000000"/>
                </a:solidFill>
                <a:latin typeface="Sitka Banner" pitchFamily="2" charset="0"/>
              </a:rPr>
              <a:t>của </a:t>
            </a:r>
            <a:r>
              <a:rPr lang="vi-VN" sz="2400" smtClean="0">
                <a:solidFill>
                  <a:srgbClr val="000000"/>
                </a:solidFill>
                <a:latin typeface="Sitka Banner" pitchFamily="2" charset="0"/>
              </a:rPr>
              <a:t>cả</a:t>
            </a:r>
            <a:r>
              <a:rPr lang="en-US" sz="2400" smtClean="0">
                <a:solidFill>
                  <a:srgbClr val="000000"/>
                </a:solidFill>
                <a:latin typeface="Sitka Banner" pitchFamily="2" charset="0"/>
              </a:rPr>
              <a:t> </a:t>
            </a:r>
            <a:r>
              <a:rPr lang="vi-VN" sz="2400" smtClean="0">
                <a:solidFill>
                  <a:srgbClr val="000000"/>
                </a:solidFill>
                <a:latin typeface="Sitka Banner" pitchFamily="2" charset="0"/>
              </a:rPr>
              <a:t>nhóm</a:t>
            </a:r>
            <a:r>
              <a:rPr lang="vi-VN" sz="2400">
                <a:solidFill>
                  <a:srgbClr val="000000"/>
                </a:solidFill>
                <a:latin typeface="Sitka Banner" pitchFamily="2" charset="0"/>
              </a:rPr>
              <a:t>. Các phần tử này mô phỏng các chấm đen trong kỹ thuật nửa cường độ</a:t>
            </a:r>
            <a:r>
              <a:rPr lang="vi-VN" sz="2400">
                <a:solidFill>
                  <a:srgbClr val="000000"/>
                </a:solidFill>
                <a:latin typeface="Sitka Banner" pitchFamily="2" charset="0"/>
              </a:rPr>
              <a:t>. </a:t>
            </a:r>
            <a:r>
              <a:rPr lang="vi-VN" sz="2400" smtClean="0">
                <a:solidFill>
                  <a:srgbClr val="000000"/>
                </a:solidFill>
                <a:latin typeface="Sitka Banner" pitchFamily="2" charset="0"/>
              </a:rPr>
              <a:t>Nhóm</a:t>
            </a:r>
            <a:r>
              <a:rPr lang="en-US" sz="2400" smtClean="0">
                <a:solidFill>
                  <a:srgbClr val="000000"/>
                </a:solidFill>
                <a:latin typeface="Sitka Banner" pitchFamily="2" charset="0"/>
              </a:rPr>
              <a:t> </a:t>
            </a:r>
            <a:r>
              <a:rPr lang="vi-VN" sz="2400" smtClean="0">
                <a:solidFill>
                  <a:srgbClr val="000000"/>
                </a:solidFill>
                <a:latin typeface="Sitka Banner" pitchFamily="2" charset="0"/>
              </a:rPr>
              <a:t>thường </a:t>
            </a:r>
            <a:r>
              <a:rPr lang="vi-VN" sz="2400">
                <a:solidFill>
                  <a:srgbClr val="000000"/>
                </a:solidFill>
                <a:latin typeface="Sitka Banner" pitchFamily="2" charset="0"/>
              </a:rPr>
              <a:t>được chọn có dạng ma trận vuông</a:t>
            </a:r>
            <a:r>
              <a:rPr lang="vi-VN" sz="2400">
                <a:solidFill>
                  <a:srgbClr val="000000"/>
                </a:solidFill>
                <a:latin typeface="Sitka Banner" pitchFamily="2" charset="0"/>
              </a:rPr>
              <a:t>. </a:t>
            </a:r>
            <a:endParaRPr lang="en-US" sz="2400" smtClean="0">
              <a:solidFill>
                <a:srgbClr val="000000"/>
              </a:solidFill>
              <a:latin typeface="Sitka Banner" pitchFamily="2" charset="0"/>
            </a:endParaRPr>
          </a:p>
          <a:p>
            <a:pPr marL="342900" indent="-342900" algn="just">
              <a:buFont typeface="Wingdings" panose="05000000000000000000" pitchFamily="2" charset="2"/>
              <a:buChar char="§"/>
            </a:pPr>
            <a:r>
              <a:rPr lang="vi-VN" sz="2400" smtClean="0">
                <a:solidFill>
                  <a:srgbClr val="000000"/>
                </a:solidFill>
                <a:latin typeface="Sitka Banner" pitchFamily="2" charset="0"/>
              </a:rPr>
              <a:t>Nhóm n</a:t>
            </a:r>
            <a:r>
              <a:rPr lang="en-US" sz="2400" smtClean="0">
                <a:solidFill>
                  <a:srgbClr val="000000"/>
                </a:solidFill>
                <a:latin typeface="Sitka Banner" pitchFamily="2" charset="0"/>
              </a:rPr>
              <a:t>x</a:t>
            </a:r>
            <a:r>
              <a:rPr lang="vi-VN" sz="2400" smtClean="0">
                <a:solidFill>
                  <a:srgbClr val="000000"/>
                </a:solidFill>
                <a:latin typeface="Sitka Banner" pitchFamily="2" charset="0"/>
              </a:rPr>
              <a:t>n </a:t>
            </a:r>
            <a:r>
              <a:rPr lang="vi-VN" sz="2400">
                <a:solidFill>
                  <a:srgbClr val="000000"/>
                </a:solidFill>
                <a:latin typeface="Sitka Banner" pitchFamily="2" charset="0"/>
              </a:rPr>
              <a:t>phần tử sẽ tạo nên n2+1 </a:t>
            </a:r>
            <a:r>
              <a:rPr lang="vi-VN" sz="2400">
                <a:solidFill>
                  <a:srgbClr val="000000"/>
                </a:solidFill>
                <a:latin typeface="Sitka Banner" pitchFamily="2" charset="0"/>
              </a:rPr>
              <a:t>mức </a:t>
            </a:r>
            <a:r>
              <a:rPr lang="vi-VN" sz="2400" smtClean="0">
                <a:solidFill>
                  <a:srgbClr val="000000"/>
                </a:solidFill>
                <a:latin typeface="Sitka Banner" pitchFamily="2" charset="0"/>
              </a:rPr>
              <a:t>sáng.</a:t>
            </a:r>
            <a:r>
              <a:rPr lang="en-US" sz="2400" smtClean="0">
                <a:solidFill>
                  <a:srgbClr val="000000"/>
                </a:solidFill>
                <a:latin typeface="Sitka Banner" pitchFamily="2" charset="0"/>
              </a:rPr>
              <a:t> </a:t>
            </a:r>
          </a:p>
          <a:p>
            <a:pPr marL="342900" indent="-342900" algn="just">
              <a:buFont typeface="Wingdings" panose="05000000000000000000" pitchFamily="2" charset="2"/>
              <a:buChar char="§"/>
            </a:pPr>
            <a:r>
              <a:rPr lang="vi-VN" sz="2400" smtClean="0">
                <a:solidFill>
                  <a:srgbClr val="000000"/>
                </a:solidFill>
                <a:latin typeface="Sitka Banner" pitchFamily="2" charset="0"/>
              </a:rPr>
              <a:t>Ma </a:t>
            </a:r>
            <a:r>
              <a:rPr lang="vi-VN" sz="2400">
                <a:solidFill>
                  <a:srgbClr val="000000"/>
                </a:solidFill>
                <a:latin typeface="Sitka Banner" pitchFamily="2" charset="0"/>
              </a:rPr>
              <a:t>trận mẫu thường được chọn là ma trận Rylander</a:t>
            </a:r>
            <a:r>
              <a:rPr lang="vi-VN" sz="2400">
                <a:solidFill>
                  <a:srgbClr val="000000"/>
                </a:solidFill>
                <a:latin typeface="Sitka Banner" pitchFamily="2" charset="0"/>
              </a:rPr>
              <a:t>.</a:t>
            </a:r>
            <a:r>
              <a:rPr lang="vi-VN" sz="2400">
                <a:latin typeface="Sitka Banner" pitchFamily="2" charset="0"/>
              </a:rPr>
              <a:t> </a:t>
            </a:r>
            <a:endParaRPr lang="en-US" sz="2400">
              <a:latin typeface="Sitka Banner" pitchFamily="2" charset="0"/>
            </a:endParaRPr>
          </a:p>
        </p:txBody>
      </p:sp>
    </p:spTree>
    <p:extLst>
      <p:ext uri="{BB962C8B-B14F-4D97-AF65-F5344CB8AC3E}">
        <p14:creationId xmlns:p14="http://schemas.microsoft.com/office/powerpoint/2010/main" val="2935209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Người soạn: Nguyễn Đình Nguyên</a:t>
            </a:r>
            <a:endParaRPr lang="en-US"/>
          </a:p>
        </p:txBody>
      </p:sp>
      <p:sp>
        <p:nvSpPr>
          <p:cNvPr id="3" name="Rectangle 2"/>
          <p:cNvSpPr/>
          <p:nvPr/>
        </p:nvSpPr>
        <p:spPr>
          <a:xfrm>
            <a:off x="0" y="0"/>
            <a:ext cx="9144000" cy="1243584"/>
          </a:xfrm>
          <a:prstGeom prst="rect">
            <a:avLst/>
          </a:prstGeom>
          <a:noFill/>
          <a:ln w="3810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en-US" sz="2800" b="1" smtClean="0">
                <a:solidFill>
                  <a:schemeClr val="tx1"/>
                </a:solidFill>
                <a:latin typeface="FS Just Awesome Regular" pitchFamily="50" charset="0"/>
                <a:cs typeface="Arial" panose="020B0604020202020204" pitchFamily="34" charset="0"/>
              </a:rPr>
              <a:t>2.5 Kỹ thuật tái nhận ảnh</a:t>
            </a:r>
          </a:p>
          <a:p>
            <a:pPr indent="457200"/>
            <a:r>
              <a:rPr lang="en-US" sz="2800" b="1">
                <a:solidFill>
                  <a:schemeClr val="tx1"/>
                </a:solidFill>
                <a:latin typeface="FS Just Awesome Regular" pitchFamily="50" charset="0"/>
                <a:cs typeface="Arial" panose="020B0604020202020204" pitchFamily="34" charset="0"/>
              </a:rPr>
              <a:t>2.5.2 Kỹ thuật in </a:t>
            </a:r>
            <a:r>
              <a:rPr lang="en-US" sz="2800" b="1" smtClean="0">
                <a:solidFill>
                  <a:schemeClr val="tx1"/>
                </a:solidFill>
                <a:latin typeface="FS Just Awesome Regular" pitchFamily="50" charset="0"/>
                <a:cs typeface="Arial" panose="020B0604020202020204" pitchFamily="34" charset="0"/>
              </a:rPr>
              <a:t>ảnh</a:t>
            </a:r>
            <a:endParaRPr lang="en-US" sz="2800" b="1">
              <a:solidFill>
                <a:schemeClr val="tx1"/>
              </a:solidFill>
              <a:latin typeface="FS Just Awesome Regular" pitchFamily="50" charset="0"/>
              <a:cs typeface="Arial" panose="020B0604020202020204" pitchFamily="34" charset="0"/>
            </a:endParaRPr>
          </a:p>
        </p:txBody>
      </p:sp>
      <p:sp>
        <p:nvSpPr>
          <p:cNvPr id="4" name="TextBox 3"/>
          <p:cNvSpPr txBox="1"/>
          <p:nvPr/>
        </p:nvSpPr>
        <p:spPr>
          <a:xfrm>
            <a:off x="486697" y="1243584"/>
            <a:ext cx="5088194" cy="461665"/>
          </a:xfrm>
          <a:prstGeom prst="rect">
            <a:avLst/>
          </a:prstGeom>
          <a:noFill/>
        </p:spPr>
        <p:txBody>
          <a:bodyPr wrap="square" rtlCol="0">
            <a:spAutoFit/>
          </a:bodyPr>
          <a:lstStyle/>
          <a:p>
            <a:r>
              <a:rPr lang="en-US" sz="2400" b="1" smtClean="0">
                <a:latin typeface="Sitka Banner" pitchFamily="2" charset="0"/>
              </a:rPr>
              <a:t>c. </a:t>
            </a:r>
            <a:r>
              <a:rPr lang="en-US" sz="2400" b="1">
                <a:latin typeface="Sitka Banner" pitchFamily="2" charset="0"/>
              </a:rPr>
              <a:t>Kỹ thuật Dithering</a:t>
            </a:r>
          </a:p>
        </p:txBody>
      </p:sp>
      <p:sp>
        <p:nvSpPr>
          <p:cNvPr id="5" name="Rectangle 4"/>
          <p:cNvSpPr/>
          <p:nvPr/>
        </p:nvSpPr>
        <p:spPr>
          <a:xfrm>
            <a:off x="744794" y="1802924"/>
            <a:ext cx="7868264" cy="3416320"/>
          </a:xfrm>
          <a:prstGeom prst="rect">
            <a:avLst/>
          </a:prstGeom>
        </p:spPr>
        <p:txBody>
          <a:bodyPr wrap="square">
            <a:spAutoFit/>
          </a:bodyPr>
          <a:lstStyle/>
          <a:p>
            <a:pPr marL="342900" indent="-342900">
              <a:buFont typeface="Arial" panose="020B0604020202020204" pitchFamily="34" charset="0"/>
              <a:buChar char="•"/>
            </a:pPr>
            <a:r>
              <a:rPr lang="vi-VN" sz="2400">
                <a:solidFill>
                  <a:srgbClr val="000000"/>
                </a:solidFill>
                <a:latin typeface="Sitka Banner" pitchFamily="2" charset="0"/>
              </a:rPr>
              <a:t>Dithering là việc biến đổi một ảnh đa cấp xám (nhiều mức sáng tối) sang </a:t>
            </a:r>
            <a:r>
              <a:rPr lang="vi-VN" sz="2400">
                <a:solidFill>
                  <a:srgbClr val="000000"/>
                </a:solidFill>
                <a:latin typeface="Sitka Banner" pitchFamily="2" charset="0"/>
              </a:rPr>
              <a:t>ảnh </a:t>
            </a:r>
            <a:r>
              <a:rPr lang="vi-VN" sz="2400" smtClean="0">
                <a:solidFill>
                  <a:srgbClr val="000000"/>
                </a:solidFill>
                <a:latin typeface="Sitka Banner" pitchFamily="2" charset="0"/>
              </a:rPr>
              <a:t>nhị</a:t>
            </a:r>
            <a:r>
              <a:rPr lang="en-US" sz="2400" smtClean="0">
                <a:solidFill>
                  <a:srgbClr val="000000"/>
                </a:solidFill>
                <a:latin typeface="Sitka Banner" pitchFamily="2" charset="0"/>
              </a:rPr>
              <a:t> </a:t>
            </a:r>
            <a:r>
              <a:rPr lang="vi-VN" sz="2400" smtClean="0">
                <a:solidFill>
                  <a:srgbClr val="000000"/>
                </a:solidFill>
                <a:latin typeface="Sitka Banner" pitchFamily="2" charset="0"/>
              </a:rPr>
              <a:t>phân </a:t>
            </a:r>
            <a:r>
              <a:rPr lang="vi-VN" sz="2400">
                <a:solidFill>
                  <a:srgbClr val="000000"/>
                </a:solidFill>
                <a:latin typeface="Sitka Banner" pitchFamily="2" charset="0"/>
              </a:rPr>
              <a:t>(hai mức sáng tối</a:t>
            </a:r>
            <a:r>
              <a:rPr lang="vi-VN" sz="2400">
                <a:solidFill>
                  <a:srgbClr val="000000"/>
                </a:solidFill>
                <a:latin typeface="Sitka Banner" pitchFamily="2" charset="0"/>
              </a:rPr>
              <a:t>). </a:t>
            </a:r>
            <a:endParaRPr lang="en-US" sz="2400" smtClean="0">
              <a:solidFill>
                <a:srgbClr val="000000"/>
              </a:solidFill>
              <a:latin typeface="Sitka Banner" pitchFamily="2" charset="0"/>
            </a:endParaRPr>
          </a:p>
          <a:p>
            <a:pPr marL="342900" indent="-342900">
              <a:buFont typeface="Arial" panose="020B0604020202020204" pitchFamily="34" charset="0"/>
              <a:buChar char="•"/>
            </a:pPr>
            <a:r>
              <a:rPr lang="vi-VN" sz="2400" smtClean="0">
                <a:solidFill>
                  <a:srgbClr val="000000"/>
                </a:solidFill>
                <a:latin typeface="Sitka Banner" pitchFamily="2" charset="0"/>
              </a:rPr>
              <a:t>Kỹ </a:t>
            </a:r>
            <a:r>
              <a:rPr lang="vi-VN" sz="2400">
                <a:solidFill>
                  <a:srgbClr val="000000"/>
                </a:solidFill>
                <a:latin typeface="Sitka Banner" pitchFamily="2" charset="0"/>
              </a:rPr>
              <a:t>thuật Dithering đựợc áp dụng để tạo ra ảnh đa cấp sáng </a:t>
            </a:r>
            <a:r>
              <a:rPr lang="vi-VN" sz="2400">
                <a:solidFill>
                  <a:srgbClr val="000000"/>
                </a:solidFill>
                <a:latin typeface="Sitka Banner" pitchFamily="2" charset="0"/>
              </a:rPr>
              <a:t>khi </a:t>
            </a:r>
            <a:r>
              <a:rPr lang="vi-VN" sz="2400" smtClean="0">
                <a:solidFill>
                  <a:srgbClr val="000000"/>
                </a:solidFill>
                <a:latin typeface="Sitka Banner" pitchFamily="2" charset="0"/>
              </a:rPr>
              <a:t>độ</a:t>
            </a:r>
            <a:r>
              <a:rPr lang="en-US" sz="2400" smtClean="0">
                <a:solidFill>
                  <a:srgbClr val="000000"/>
                </a:solidFill>
                <a:latin typeface="Sitka Banner" pitchFamily="2" charset="0"/>
              </a:rPr>
              <a:t> </a:t>
            </a:r>
            <a:r>
              <a:rPr lang="vi-VN" sz="2400" smtClean="0">
                <a:solidFill>
                  <a:srgbClr val="000000"/>
                </a:solidFill>
                <a:latin typeface="Sitka Banner" pitchFamily="2" charset="0"/>
              </a:rPr>
              <a:t>phân </a:t>
            </a:r>
            <a:r>
              <a:rPr lang="vi-VN" sz="2400">
                <a:solidFill>
                  <a:srgbClr val="000000"/>
                </a:solidFill>
                <a:latin typeface="Sitka Banner" pitchFamily="2" charset="0"/>
              </a:rPr>
              <a:t>giải nguồn và đích là như nhau. Kỹ thuật này sử dụng một ma trận mẫu gọi là </a:t>
            </a:r>
            <a:r>
              <a:rPr lang="vi-VN" sz="2400">
                <a:solidFill>
                  <a:srgbClr val="000000"/>
                </a:solidFill>
                <a:latin typeface="Sitka Banner" pitchFamily="2" charset="0"/>
              </a:rPr>
              <a:t>ma </a:t>
            </a:r>
            <a:r>
              <a:rPr lang="vi-VN" sz="2400" smtClean="0">
                <a:solidFill>
                  <a:srgbClr val="000000"/>
                </a:solidFill>
                <a:latin typeface="Sitka Banner" pitchFamily="2" charset="0"/>
              </a:rPr>
              <a:t>trận</a:t>
            </a:r>
            <a:r>
              <a:rPr lang="en-US" sz="2400" smtClean="0">
                <a:solidFill>
                  <a:srgbClr val="000000"/>
                </a:solidFill>
                <a:latin typeface="Sitka Banner" pitchFamily="2" charset="0"/>
              </a:rPr>
              <a:t> </a:t>
            </a:r>
            <a:r>
              <a:rPr lang="vi-VN" sz="2400" smtClean="0">
                <a:solidFill>
                  <a:srgbClr val="000000"/>
                </a:solidFill>
                <a:latin typeface="Sitka Banner" pitchFamily="2" charset="0"/>
              </a:rPr>
              <a:t>Dither</a:t>
            </a:r>
            <a:r>
              <a:rPr lang="vi-VN" sz="2400">
                <a:solidFill>
                  <a:srgbClr val="000000"/>
                </a:solidFill>
                <a:latin typeface="Sitka Banner" pitchFamily="2" charset="0"/>
              </a:rPr>
              <a:t>. </a:t>
            </a:r>
            <a:endParaRPr lang="en-US" sz="2400" smtClean="0">
              <a:solidFill>
                <a:srgbClr val="000000"/>
              </a:solidFill>
              <a:latin typeface="Sitka Banner" pitchFamily="2" charset="0"/>
            </a:endParaRPr>
          </a:p>
          <a:p>
            <a:pPr marL="342900" indent="-342900">
              <a:buFont typeface="Arial" panose="020B0604020202020204" pitchFamily="34" charset="0"/>
              <a:buChar char="•"/>
            </a:pPr>
            <a:r>
              <a:rPr lang="vi-VN" sz="2400" smtClean="0">
                <a:solidFill>
                  <a:srgbClr val="000000"/>
                </a:solidFill>
                <a:latin typeface="Sitka Banner" pitchFamily="2" charset="0"/>
              </a:rPr>
              <a:t>Ma </a:t>
            </a:r>
            <a:r>
              <a:rPr lang="vi-VN" sz="2400">
                <a:solidFill>
                  <a:srgbClr val="000000"/>
                </a:solidFill>
                <a:latin typeface="Sitka Banner" pitchFamily="2" charset="0"/>
              </a:rPr>
              <a:t>trận này gần giống như ma trận Rylander.</a:t>
            </a:r>
            <a:br>
              <a:rPr lang="vi-VN" sz="2400">
                <a:solidFill>
                  <a:srgbClr val="000000"/>
                </a:solidFill>
                <a:latin typeface="Sitka Banner" pitchFamily="2" charset="0"/>
              </a:rPr>
            </a:br>
            <a:r>
              <a:rPr lang="vi-VN" sz="2400">
                <a:solidFill>
                  <a:srgbClr val="000000"/>
                </a:solidFill>
                <a:latin typeface="Sitka Banner" pitchFamily="2" charset="0"/>
              </a:rPr>
              <a:t>Để tạo ảnh, mỗi phần tử của ảnh gốc sẽ được so sánh với phần tử tương ứng </a:t>
            </a:r>
            <a:r>
              <a:rPr lang="vi-VN" sz="2400">
                <a:solidFill>
                  <a:srgbClr val="000000"/>
                </a:solidFill>
                <a:latin typeface="Sitka Banner" pitchFamily="2" charset="0"/>
              </a:rPr>
              <a:t>của </a:t>
            </a:r>
            <a:r>
              <a:rPr lang="vi-VN" sz="2400" smtClean="0">
                <a:solidFill>
                  <a:srgbClr val="000000"/>
                </a:solidFill>
                <a:latin typeface="Sitka Banner" pitchFamily="2" charset="0"/>
              </a:rPr>
              <a:t>ma</a:t>
            </a:r>
            <a:r>
              <a:rPr lang="en-US" sz="2400" smtClean="0">
                <a:solidFill>
                  <a:srgbClr val="000000"/>
                </a:solidFill>
                <a:latin typeface="Sitka Banner" pitchFamily="2" charset="0"/>
              </a:rPr>
              <a:t> </a:t>
            </a:r>
            <a:r>
              <a:rPr lang="vi-VN" sz="2400" smtClean="0">
                <a:solidFill>
                  <a:srgbClr val="000000"/>
                </a:solidFill>
                <a:latin typeface="Sitka Banner" pitchFamily="2" charset="0"/>
              </a:rPr>
              <a:t>trận </a:t>
            </a:r>
            <a:r>
              <a:rPr lang="vi-VN" sz="2400">
                <a:solidFill>
                  <a:srgbClr val="000000"/>
                </a:solidFill>
                <a:latin typeface="Sitka Banner" pitchFamily="2" charset="0"/>
              </a:rPr>
              <a:t>Dither</a:t>
            </a:r>
            <a:r>
              <a:rPr lang="vi-VN" sz="2400">
                <a:solidFill>
                  <a:srgbClr val="000000"/>
                </a:solidFill>
                <a:latin typeface="Sitka Banner" pitchFamily="2" charset="0"/>
              </a:rPr>
              <a:t>. </a:t>
            </a:r>
            <a:endParaRPr lang="en-US" sz="2400" smtClean="0">
              <a:solidFill>
                <a:srgbClr val="000000"/>
              </a:solidFill>
              <a:latin typeface="Sitka Banner" pitchFamily="2" charset="0"/>
            </a:endParaRPr>
          </a:p>
          <a:p>
            <a:pPr marL="342900" indent="-342900">
              <a:buFont typeface="Arial" panose="020B0604020202020204" pitchFamily="34" charset="0"/>
              <a:buChar char="•"/>
            </a:pPr>
            <a:r>
              <a:rPr lang="vi-VN" sz="2400" smtClean="0">
                <a:solidFill>
                  <a:srgbClr val="000000"/>
                </a:solidFill>
                <a:latin typeface="Sitka Banner" pitchFamily="2" charset="0"/>
              </a:rPr>
              <a:t>Nếu </a:t>
            </a:r>
            <a:r>
              <a:rPr lang="vi-VN" sz="2400">
                <a:solidFill>
                  <a:srgbClr val="000000"/>
                </a:solidFill>
                <a:latin typeface="Sitka Banner" pitchFamily="2" charset="0"/>
              </a:rPr>
              <a:t>lớn hơn, phần tử ở đầu ra sẽ sáng và ngược </a:t>
            </a:r>
            <a:r>
              <a:rPr lang="vi-VN" sz="2400">
                <a:solidFill>
                  <a:srgbClr val="000000"/>
                </a:solidFill>
                <a:latin typeface="Sitka Banner" pitchFamily="2" charset="0"/>
              </a:rPr>
              <a:t>lại</a:t>
            </a:r>
            <a:r>
              <a:rPr lang="vi-VN" sz="2400">
                <a:latin typeface="Sitka Banner" pitchFamily="2" charset="0"/>
              </a:rPr>
              <a:t> </a:t>
            </a:r>
            <a:endParaRPr lang="en-US" sz="2400">
              <a:latin typeface="Sitka Banner" pitchFamily="2" charset="0"/>
            </a:endParaRPr>
          </a:p>
        </p:txBody>
      </p:sp>
    </p:spTree>
    <p:extLst>
      <p:ext uri="{BB962C8B-B14F-4D97-AF65-F5344CB8AC3E}">
        <p14:creationId xmlns:p14="http://schemas.microsoft.com/office/powerpoint/2010/main" val="2267209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Người soạn: Nguyễn Đình Nguyên</a:t>
            </a:r>
            <a:endParaRPr lang="en-US"/>
          </a:p>
        </p:txBody>
      </p:sp>
      <p:sp>
        <p:nvSpPr>
          <p:cNvPr id="3" name="Rectangle 2"/>
          <p:cNvSpPr/>
          <p:nvPr/>
        </p:nvSpPr>
        <p:spPr>
          <a:xfrm>
            <a:off x="0" y="0"/>
            <a:ext cx="9144000" cy="1243584"/>
          </a:xfrm>
          <a:prstGeom prst="rect">
            <a:avLst/>
          </a:prstGeom>
          <a:noFill/>
          <a:ln w="3810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en-US" sz="2800" b="1" smtClean="0">
                <a:solidFill>
                  <a:schemeClr val="tx1"/>
                </a:solidFill>
                <a:latin typeface="FS Just Awesome Regular" pitchFamily="50" charset="0"/>
                <a:cs typeface="Arial" panose="020B0604020202020204" pitchFamily="34" charset="0"/>
              </a:rPr>
              <a:t>2.5 Kỹ thuật tái nhận ảnh</a:t>
            </a:r>
          </a:p>
          <a:p>
            <a:pPr indent="457200"/>
            <a:r>
              <a:rPr lang="en-US" sz="2800" b="1">
                <a:solidFill>
                  <a:schemeClr val="tx1"/>
                </a:solidFill>
                <a:latin typeface="FS Just Awesome Regular" pitchFamily="50" charset="0"/>
                <a:cs typeface="Arial" panose="020B0604020202020204" pitchFamily="34" charset="0"/>
              </a:rPr>
              <a:t>2.5.2 Kỹ thuật in </a:t>
            </a:r>
            <a:r>
              <a:rPr lang="en-US" sz="2800" b="1" smtClean="0">
                <a:solidFill>
                  <a:schemeClr val="tx1"/>
                </a:solidFill>
                <a:latin typeface="FS Just Awesome Regular" pitchFamily="50" charset="0"/>
                <a:cs typeface="Arial" panose="020B0604020202020204" pitchFamily="34" charset="0"/>
              </a:rPr>
              <a:t>ảnh</a:t>
            </a:r>
            <a:endParaRPr lang="en-US" sz="2800" b="1">
              <a:solidFill>
                <a:schemeClr val="tx1"/>
              </a:solidFill>
              <a:latin typeface="FS Just Awesome Regular" pitchFamily="50" charset="0"/>
              <a:cs typeface="Arial" panose="020B0604020202020204" pitchFamily="34" charset="0"/>
            </a:endParaRPr>
          </a:p>
        </p:txBody>
      </p:sp>
      <p:sp>
        <p:nvSpPr>
          <p:cNvPr id="4" name="TextBox 3"/>
          <p:cNvSpPr txBox="1"/>
          <p:nvPr/>
        </p:nvSpPr>
        <p:spPr>
          <a:xfrm>
            <a:off x="486697" y="1243584"/>
            <a:ext cx="8244348" cy="461665"/>
          </a:xfrm>
          <a:prstGeom prst="rect">
            <a:avLst/>
          </a:prstGeom>
          <a:noFill/>
        </p:spPr>
        <p:txBody>
          <a:bodyPr wrap="square" rtlCol="0">
            <a:spAutoFit/>
          </a:bodyPr>
          <a:lstStyle/>
          <a:p>
            <a:r>
              <a:rPr lang="en-US" sz="2400" b="1" smtClean="0">
                <a:latin typeface="Sitka Banner" pitchFamily="2" charset="0"/>
              </a:rPr>
              <a:t>d. </a:t>
            </a:r>
            <a:r>
              <a:rPr lang="en-US" sz="2400" b="1">
                <a:latin typeface="Sitka Banner" pitchFamily="2" charset="0"/>
              </a:rPr>
              <a:t>Kỹ thuật khuếch tán lỗi (Error diffusion)</a:t>
            </a:r>
          </a:p>
        </p:txBody>
      </p:sp>
      <p:sp>
        <p:nvSpPr>
          <p:cNvPr id="6" name="Rectangle 5"/>
          <p:cNvSpPr/>
          <p:nvPr/>
        </p:nvSpPr>
        <p:spPr>
          <a:xfrm>
            <a:off x="796413" y="1705249"/>
            <a:ext cx="7934632" cy="3046988"/>
          </a:xfrm>
          <a:prstGeom prst="rect">
            <a:avLst/>
          </a:prstGeom>
        </p:spPr>
        <p:txBody>
          <a:bodyPr wrap="square">
            <a:spAutoFit/>
          </a:bodyPr>
          <a:lstStyle/>
          <a:p>
            <a:r>
              <a:rPr lang="vi-VN" sz="2400" b="1">
                <a:latin typeface="Sitka Banner" pitchFamily="2" charset="0"/>
              </a:rPr>
              <a:t>Khuếch tán lỗi (</a:t>
            </a:r>
            <a:r>
              <a:rPr lang="vi-VN" sz="2400" b="1">
                <a:latin typeface="Sitka Banner" pitchFamily="2" charset="0"/>
              </a:rPr>
              <a:t>Error </a:t>
            </a:r>
            <a:r>
              <a:rPr lang="vi-VN" sz="2400" b="1" smtClean="0">
                <a:latin typeface="Sitka Banner" pitchFamily="2" charset="0"/>
              </a:rPr>
              <a:t>Diffusion)</a:t>
            </a:r>
            <a:endParaRPr lang="en-US" sz="2400" b="1" smtClean="0">
              <a:latin typeface="Sitka Banner" pitchFamily="2" charset="0"/>
            </a:endParaRPr>
          </a:p>
          <a:p>
            <a:pPr marL="342900" indent="-342900">
              <a:buFont typeface="Wingdings" panose="05000000000000000000" pitchFamily="2" charset="2"/>
              <a:buChar char="Ø"/>
            </a:pPr>
            <a:r>
              <a:rPr lang="vi-VN" sz="2800" smtClean="0">
                <a:solidFill>
                  <a:srgbClr val="000000"/>
                </a:solidFill>
                <a:latin typeface="Sitka Banner" pitchFamily="2" charset="0"/>
              </a:rPr>
              <a:t>Là </a:t>
            </a:r>
            <a:r>
              <a:rPr lang="vi-VN" sz="2800">
                <a:solidFill>
                  <a:srgbClr val="000000"/>
                </a:solidFill>
                <a:latin typeface="Sitka Banner" pitchFamily="2" charset="0"/>
              </a:rPr>
              <a:t>một dạng nửa </a:t>
            </a:r>
            <a:r>
              <a:rPr lang="vi-VN" sz="2800">
                <a:solidFill>
                  <a:srgbClr val="000000"/>
                </a:solidFill>
                <a:latin typeface="Sitka Banner" pitchFamily="2" charset="0"/>
              </a:rPr>
              <a:t>cường </a:t>
            </a:r>
            <a:r>
              <a:rPr lang="vi-VN" sz="2800" smtClean="0">
                <a:solidFill>
                  <a:srgbClr val="000000"/>
                </a:solidFill>
                <a:latin typeface="Sitka Banner" pitchFamily="2" charset="0"/>
              </a:rPr>
              <a:t>độ.</a:t>
            </a:r>
            <a:endParaRPr lang="en-US" sz="2800" smtClean="0">
              <a:solidFill>
                <a:srgbClr val="000000"/>
              </a:solidFill>
              <a:latin typeface="Sitka Banner" pitchFamily="2" charset="0"/>
            </a:endParaRPr>
          </a:p>
          <a:p>
            <a:pPr marL="342900" indent="-342900">
              <a:buFont typeface="Wingdings" panose="05000000000000000000" pitchFamily="2" charset="2"/>
              <a:buChar char="Ø"/>
            </a:pPr>
            <a:r>
              <a:rPr lang="vi-VN" sz="2800" smtClean="0">
                <a:solidFill>
                  <a:srgbClr val="000000"/>
                </a:solidFill>
                <a:latin typeface="Sitka Banner" pitchFamily="2" charset="0"/>
              </a:rPr>
              <a:t>Khuếch </a:t>
            </a:r>
            <a:r>
              <a:rPr lang="vi-VN" sz="2800">
                <a:solidFill>
                  <a:srgbClr val="000000"/>
                </a:solidFill>
                <a:latin typeface="Sitka Banner" pitchFamily="2" charset="0"/>
              </a:rPr>
              <a:t>tán lỗi được thực </a:t>
            </a:r>
            <a:r>
              <a:rPr lang="vi-VN" sz="2800">
                <a:solidFill>
                  <a:srgbClr val="000000"/>
                </a:solidFill>
                <a:latin typeface="Sitka Banner" pitchFamily="2" charset="0"/>
              </a:rPr>
              <a:t>hiện </a:t>
            </a:r>
            <a:r>
              <a:rPr lang="vi-VN" sz="2800" smtClean="0">
                <a:solidFill>
                  <a:srgbClr val="000000"/>
                </a:solidFill>
                <a:latin typeface="Sitka Banner" pitchFamily="2" charset="0"/>
              </a:rPr>
              <a:t>bằng</a:t>
            </a:r>
            <a:r>
              <a:rPr lang="en-US" sz="2800" smtClean="0">
                <a:solidFill>
                  <a:srgbClr val="000000"/>
                </a:solidFill>
                <a:latin typeface="Sitka Banner" pitchFamily="2" charset="0"/>
              </a:rPr>
              <a:t> </a:t>
            </a:r>
            <a:r>
              <a:rPr lang="vi-VN" sz="2800" smtClean="0">
                <a:solidFill>
                  <a:srgbClr val="000000"/>
                </a:solidFill>
                <a:latin typeface="Sitka Banner" pitchFamily="2" charset="0"/>
              </a:rPr>
              <a:t>cách </a:t>
            </a:r>
            <a:r>
              <a:rPr lang="vi-VN" sz="2800">
                <a:solidFill>
                  <a:srgbClr val="000000"/>
                </a:solidFill>
                <a:latin typeface="Sitka Banner" pitchFamily="2" charset="0"/>
              </a:rPr>
              <a:t>so sánh màu sắc thực tế của </a:t>
            </a:r>
            <a:r>
              <a:rPr lang="vi-VN" sz="2800">
                <a:solidFill>
                  <a:srgbClr val="000000"/>
                </a:solidFill>
                <a:latin typeface="Sitka Banner" pitchFamily="2" charset="0"/>
              </a:rPr>
              <a:t>1 </a:t>
            </a:r>
            <a:r>
              <a:rPr lang="vi-VN" sz="2800" smtClean="0">
                <a:solidFill>
                  <a:srgbClr val="000000"/>
                </a:solidFill>
                <a:latin typeface="Sitka Banner" pitchFamily="2" charset="0"/>
              </a:rPr>
              <a:t>điểm</a:t>
            </a:r>
            <a:r>
              <a:rPr lang="en-US" sz="2800" smtClean="0">
                <a:solidFill>
                  <a:srgbClr val="000000"/>
                </a:solidFill>
                <a:latin typeface="Sitka Banner" pitchFamily="2" charset="0"/>
              </a:rPr>
              <a:t> </a:t>
            </a:r>
            <a:r>
              <a:rPr lang="vi-VN" sz="2800" smtClean="0">
                <a:solidFill>
                  <a:srgbClr val="000000"/>
                </a:solidFill>
                <a:latin typeface="Sitka Banner" pitchFamily="2" charset="0"/>
              </a:rPr>
              <a:t>ảnh </a:t>
            </a:r>
            <a:r>
              <a:rPr lang="vi-VN" sz="2800">
                <a:solidFill>
                  <a:srgbClr val="000000"/>
                </a:solidFill>
                <a:latin typeface="Sitka Banner" pitchFamily="2" charset="0"/>
              </a:rPr>
              <a:t>với màu sắc </a:t>
            </a:r>
            <a:r>
              <a:rPr lang="vi-VN" sz="2800">
                <a:solidFill>
                  <a:srgbClr val="000000"/>
                </a:solidFill>
                <a:latin typeface="Sitka Banner" pitchFamily="2" charset="0"/>
              </a:rPr>
              <a:t>gần </a:t>
            </a:r>
            <a:r>
              <a:rPr lang="vi-VN" sz="2800" smtClean="0">
                <a:solidFill>
                  <a:srgbClr val="000000"/>
                </a:solidFill>
                <a:latin typeface="Sitka Banner" pitchFamily="2" charset="0"/>
              </a:rPr>
              <a:t>nhất.</a:t>
            </a:r>
            <a:endParaRPr lang="en-US" sz="2800" smtClean="0">
              <a:solidFill>
                <a:srgbClr val="000000"/>
              </a:solidFill>
              <a:latin typeface="Sitka Banner" pitchFamily="2" charset="0"/>
            </a:endParaRPr>
          </a:p>
          <a:p>
            <a:pPr marL="342900" indent="-342900">
              <a:buFont typeface="Wingdings" panose="05000000000000000000" pitchFamily="2" charset="2"/>
              <a:buChar char="Ø"/>
            </a:pPr>
            <a:r>
              <a:rPr lang="vi-VN" sz="2800" smtClean="0">
                <a:solidFill>
                  <a:srgbClr val="000000"/>
                </a:solidFill>
                <a:latin typeface="Sitka Banner" pitchFamily="2" charset="0"/>
              </a:rPr>
              <a:t>Đầu </a:t>
            </a:r>
            <a:r>
              <a:rPr lang="vi-VN" sz="2800">
                <a:solidFill>
                  <a:srgbClr val="000000"/>
                </a:solidFill>
                <a:latin typeface="Sitka Banner" pitchFamily="2" charset="0"/>
              </a:rPr>
              <a:t>tiên được phát triển </a:t>
            </a:r>
            <a:r>
              <a:rPr lang="vi-VN" sz="2800">
                <a:solidFill>
                  <a:srgbClr val="000000"/>
                </a:solidFill>
                <a:latin typeface="Sitka Banner" pitchFamily="2" charset="0"/>
              </a:rPr>
              <a:t>bởi </a:t>
            </a:r>
            <a:r>
              <a:rPr lang="vi-VN" sz="2800" smtClean="0">
                <a:solidFill>
                  <a:srgbClr val="000000"/>
                </a:solidFill>
                <a:latin typeface="Sitka Banner" pitchFamily="2" charset="0"/>
              </a:rPr>
              <a:t>Richard</a:t>
            </a:r>
            <a:r>
              <a:rPr lang="en-US" sz="2800" smtClean="0">
                <a:solidFill>
                  <a:srgbClr val="000000"/>
                </a:solidFill>
                <a:latin typeface="Sitka Banner" pitchFamily="2" charset="0"/>
              </a:rPr>
              <a:t> </a:t>
            </a:r>
            <a:r>
              <a:rPr lang="vi-VN" sz="2800" smtClean="0">
                <a:solidFill>
                  <a:srgbClr val="000000"/>
                </a:solidFill>
                <a:latin typeface="Sitka Banner" pitchFamily="2" charset="0"/>
              </a:rPr>
              <a:t>Howland </a:t>
            </a:r>
            <a:r>
              <a:rPr lang="vi-VN" sz="2800">
                <a:solidFill>
                  <a:srgbClr val="000000"/>
                </a:solidFill>
                <a:latin typeface="Sitka Banner" pitchFamily="2" charset="0"/>
              </a:rPr>
              <a:t>Ranger cho hệ thống </a:t>
            </a:r>
            <a:r>
              <a:rPr lang="vi-VN" sz="2800">
                <a:solidFill>
                  <a:srgbClr val="000000"/>
                </a:solidFill>
                <a:latin typeface="Sitka Banner" pitchFamily="2" charset="0"/>
              </a:rPr>
              <a:t>gửi </a:t>
            </a:r>
            <a:r>
              <a:rPr lang="vi-VN" sz="2800" smtClean="0">
                <a:solidFill>
                  <a:srgbClr val="000000"/>
                </a:solidFill>
                <a:latin typeface="Sitka Banner" pitchFamily="2" charset="0"/>
              </a:rPr>
              <a:t>ảnh</a:t>
            </a:r>
            <a:r>
              <a:rPr lang="en-US" sz="2800" smtClean="0">
                <a:solidFill>
                  <a:srgbClr val="000000"/>
                </a:solidFill>
                <a:latin typeface="Sitka Banner" pitchFamily="2" charset="0"/>
              </a:rPr>
              <a:t> </a:t>
            </a:r>
            <a:r>
              <a:rPr lang="vi-VN" sz="2800" smtClean="0">
                <a:solidFill>
                  <a:srgbClr val="000000"/>
                </a:solidFill>
                <a:latin typeface="Sitka Banner" pitchFamily="2" charset="0"/>
              </a:rPr>
              <a:t>qua </a:t>
            </a:r>
            <a:r>
              <a:rPr lang="vi-VN" sz="2800">
                <a:solidFill>
                  <a:srgbClr val="000000"/>
                </a:solidFill>
                <a:latin typeface="Sitka Banner" pitchFamily="2" charset="0"/>
              </a:rPr>
              <a:t>điện thoại và điện báo.</a:t>
            </a:r>
            <a:r>
              <a:rPr lang="vi-VN" sz="2800">
                <a:latin typeface="Sitka Banner" pitchFamily="2" charset="0"/>
              </a:rPr>
              <a:t> </a:t>
            </a:r>
            <a:br>
              <a:rPr lang="vi-VN" sz="2800">
                <a:latin typeface="Sitka Banner" pitchFamily="2" charset="0"/>
              </a:rPr>
            </a:br>
            <a:endParaRPr lang="en-US" sz="2800">
              <a:latin typeface="Sitka Banner" pitchFamily="2" charset="0"/>
            </a:endParaRPr>
          </a:p>
        </p:txBody>
      </p:sp>
    </p:spTree>
    <p:extLst>
      <p:ext uri="{BB962C8B-B14F-4D97-AF65-F5344CB8AC3E}">
        <p14:creationId xmlns:p14="http://schemas.microsoft.com/office/powerpoint/2010/main" val="3617193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234674" y="6413189"/>
            <a:ext cx="4556664" cy="320040"/>
          </a:xfrm>
        </p:spPr>
        <p:txBody>
          <a:bodyPr/>
          <a:lstStyle/>
          <a:p>
            <a:r>
              <a:rPr lang="en-US" smtClean="0"/>
              <a:t>Người soạn: Nguyễn Đình Nguyên</a:t>
            </a:r>
            <a:endParaRPr lang="en-US"/>
          </a:p>
        </p:txBody>
      </p:sp>
      <p:sp>
        <p:nvSpPr>
          <p:cNvPr id="3" name="Rectangle 2"/>
          <p:cNvSpPr/>
          <p:nvPr/>
        </p:nvSpPr>
        <p:spPr>
          <a:xfrm>
            <a:off x="0" y="1"/>
            <a:ext cx="9144000" cy="1179871"/>
          </a:xfrm>
          <a:prstGeom prst="rect">
            <a:avLst/>
          </a:prstGeom>
          <a:noFill/>
          <a:ln w="3810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en-US" sz="2800" b="1">
                <a:solidFill>
                  <a:schemeClr val="tx1"/>
                </a:solidFill>
                <a:latin typeface="FS Just Awesome Regular" pitchFamily="50" charset="0"/>
                <a:cs typeface="Arial" panose="020B0604020202020204" pitchFamily="34" charset="0"/>
              </a:rPr>
              <a:t>2.1 Các thiết bị thu nhận ảnh</a:t>
            </a:r>
          </a:p>
        </p:txBody>
      </p:sp>
      <p:sp>
        <p:nvSpPr>
          <p:cNvPr id="4" name="Rectangle 3"/>
          <p:cNvSpPr/>
          <p:nvPr/>
        </p:nvSpPr>
        <p:spPr>
          <a:xfrm>
            <a:off x="221226" y="1404892"/>
            <a:ext cx="8583561" cy="2795637"/>
          </a:xfrm>
          <a:prstGeom prst="rect">
            <a:avLst/>
          </a:prstGeom>
        </p:spPr>
        <p:txBody>
          <a:bodyPr wrap="square">
            <a:spAutoFit/>
          </a:bodyPr>
          <a:lstStyle/>
          <a:p>
            <a:pPr algn="just">
              <a:lnSpc>
                <a:spcPct val="150000"/>
              </a:lnSpc>
              <a:tabLst>
                <a:tab pos="457200" algn="l"/>
              </a:tabLst>
            </a:pPr>
            <a:r>
              <a:rPr lang="vi-VN" sz="2400">
                <a:latin typeface="Sitka Banner" pitchFamily="2" charset="0"/>
                <a:cs typeface="Arial" panose="020B0604020202020204" pitchFamily="34" charset="0"/>
              </a:rPr>
              <a:t>Các thiết bị thu nhận ảnh có 2 loại </a:t>
            </a:r>
            <a:r>
              <a:rPr lang="vi-VN" sz="2400" smtClean="0">
                <a:latin typeface="Sitka Banner" pitchFamily="2" charset="0"/>
                <a:cs typeface="Arial" panose="020B0604020202020204" pitchFamily="34" charset="0"/>
              </a:rPr>
              <a:t>chính</a:t>
            </a:r>
            <a:r>
              <a:rPr lang="en-US" sz="2400" smtClean="0">
                <a:latin typeface="Sitka Banner" pitchFamily="2" charset="0"/>
                <a:cs typeface="Arial" panose="020B0604020202020204" pitchFamily="34" charset="0"/>
              </a:rPr>
              <a:t> </a:t>
            </a:r>
            <a:r>
              <a:rPr lang="vi-VN" sz="2400" smtClean="0">
                <a:latin typeface="Sitka Banner" pitchFamily="2" charset="0"/>
                <a:cs typeface="Arial" panose="020B0604020202020204" pitchFamily="34" charset="0"/>
              </a:rPr>
              <a:t>ứng </a:t>
            </a:r>
            <a:r>
              <a:rPr lang="vi-VN" sz="2400">
                <a:latin typeface="Sitka Banner" pitchFamily="2" charset="0"/>
                <a:cs typeface="Arial" panose="020B0604020202020204" pitchFamily="34" charset="0"/>
              </a:rPr>
              <a:t>với 2 loại ảnh thông dụng </a:t>
            </a:r>
            <a:r>
              <a:rPr lang="vi-VN" sz="2400" smtClean="0">
                <a:latin typeface="Sitka Banner" pitchFamily="2" charset="0"/>
                <a:cs typeface="Arial" panose="020B0604020202020204" pitchFamily="34" charset="0"/>
              </a:rPr>
              <a:t>Raster,</a:t>
            </a:r>
            <a:r>
              <a:rPr lang="en-US" sz="2400" smtClean="0">
                <a:latin typeface="Sitka Banner" pitchFamily="2" charset="0"/>
                <a:cs typeface="Arial" panose="020B0604020202020204" pitchFamily="34" charset="0"/>
              </a:rPr>
              <a:t> </a:t>
            </a:r>
            <a:r>
              <a:rPr lang="vi-VN" sz="2400" smtClean="0">
                <a:latin typeface="Sitka Banner" pitchFamily="2" charset="0"/>
                <a:cs typeface="Arial" panose="020B0604020202020204" pitchFamily="34" charset="0"/>
              </a:rPr>
              <a:t>Vector </a:t>
            </a:r>
            <a:r>
              <a:rPr lang="vi-VN" sz="2400">
                <a:latin typeface="Sitka Banner" pitchFamily="2" charset="0"/>
                <a:cs typeface="Arial" panose="020B0604020202020204" pitchFamily="34" charset="0"/>
              </a:rPr>
              <a:t>và có thể cho ảnh đen trắng hoặc </a:t>
            </a:r>
            <a:r>
              <a:rPr lang="vi-VN" sz="2400" smtClean="0">
                <a:latin typeface="Sitka Banner" pitchFamily="2" charset="0"/>
                <a:cs typeface="Arial" panose="020B0604020202020204" pitchFamily="34" charset="0"/>
              </a:rPr>
              <a:t>ảnh</a:t>
            </a:r>
            <a:r>
              <a:rPr lang="en-US" sz="2400" smtClean="0">
                <a:latin typeface="Sitka Banner" pitchFamily="2" charset="0"/>
                <a:cs typeface="Arial" panose="020B0604020202020204" pitchFamily="34" charset="0"/>
              </a:rPr>
              <a:t> </a:t>
            </a:r>
            <a:r>
              <a:rPr lang="vi-VN" sz="2400" smtClean="0">
                <a:latin typeface="Sitka Banner" pitchFamily="2" charset="0"/>
                <a:cs typeface="Arial" panose="020B0604020202020204" pitchFamily="34" charset="0"/>
              </a:rPr>
              <a:t>màu.</a:t>
            </a:r>
            <a:endParaRPr lang="en-US" sz="2400" smtClean="0">
              <a:latin typeface="Sitka Banner" pitchFamily="2" charset="0"/>
              <a:cs typeface="Arial" panose="020B0604020202020204" pitchFamily="34" charset="0"/>
            </a:endParaRPr>
          </a:p>
          <a:p>
            <a:pPr marL="457200" indent="-457200" algn="just">
              <a:lnSpc>
                <a:spcPct val="150000"/>
              </a:lnSpc>
              <a:buFont typeface="Arial" panose="020B0604020202020204" pitchFamily="34" charset="0"/>
              <a:buChar char="•"/>
              <a:tabLst>
                <a:tab pos="457200" algn="l"/>
              </a:tabLst>
            </a:pPr>
            <a:r>
              <a:rPr lang="vi-VN" sz="2400" smtClean="0">
                <a:latin typeface="Sitka Banner" pitchFamily="2" charset="0"/>
                <a:cs typeface="Arial" panose="020B0604020202020204" pitchFamily="34" charset="0"/>
              </a:rPr>
              <a:t>Các </a:t>
            </a:r>
            <a:r>
              <a:rPr lang="vi-VN" sz="2400">
                <a:latin typeface="Sitka Banner" pitchFamily="2" charset="0"/>
                <a:cs typeface="Arial" panose="020B0604020202020204" pitchFamily="34" charset="0"/>
              </a:rPr>
              <a:t>thiết bị thu nhận ảnh Raster </a:t>
            </a:r>
            <a:r>
              <a:rPr lang="vi-VN" sz="2400" smtClean="0">
                <a:latin typeface="Sitka Banner" pitchFamily="2" charset="0"/>
                <a:cs typeface="Arial" panose="020B0604020202020204" pitchFamily="34" charset="0"/>
              </a:rPr>
              <a:t>thông</a:t>
            </a:r>
            <a:r>
              <a:rPr lang="en-US" sz="2400" smtClean="0">
                <a:latin typeface="Sitka Banner" pitchFamily="2" charset="0"/>
                <a:cs typeface="Arial" panose="020B0604020202020204" pitchFamily="34" charset="0"/>
              </a:rPr>
              <a:t> </a:t>
            </a:r>
            <a:r>
              <a:rPr lang="vi-VN" sz="2400" smtClean="0">
                <a:latin typeface="Sitka Banner" pitchFamily="2" charset="0"/>
                <a:cs typeface="Arial" panose="020B0604020202020204" pitchFamily="34" charset="0"/>
              </a:rPr>
              <a:t>thường </a:t>
            </a:r>
            <a:r>
              <a:rPr lang="vi-VN" sz="2400">
                <a:latin typeface="Sitka Banner" pitchFamily="2" charset="0"/>
                <a:cs typeface="Arial" panose="020B0604020202020204" pitchFamily="34" charset="0"/>
              </a:rPr>
              <a:t>là camera, </a:t>
            </a:r>
            <a:r>
              <a:rPr lang="vi-VN" sz="2400" smtClean="0">
                <a:latin typeface="Sitka Banner" pitchFamily="2" charset="0"/>
                <a:cs typeface="Arial" panose="020B0604020202020204" pitchFamily="34" charset="0"/>
              </a:rPr>
              <a:t>scanner.</a:t>
            </a:r>
            <a:endParaRPr lang="en-US" sz="2400" smtClean="0">
              <a:latin typeface="Sitka Banner" pitchFamily="2" charset="0"/>
              <a:cs typeface="Arial" panose="020B0604020202020204" pitchFamily="34" charset="0"/>
            </a:endParaRPr>
          </a:p>
          <a:p>
            <a:pPr marL="457200" indent="-457200" algn="just">
              <a:lnSpc>
                <a:spcPct val="150000"/>
              </a:lnSpc>
              <a:buFont typeface="Arial" panose="020B0604020202020204" pitchFamily="34" charset="0"/>
              <a:buChar char="•"/>
              <a:tabLst>
                <a:tab pos="457200" algn="l"/>
              </a:tabLst>
            </a:pPr>
            <a:r>
              <a:rPr lang="vi-VN" sz="2400" smtClean="0">
                <a:latin typeface="Sitka Banner" pitchFamily="2" charset="0"/>
                <a:cs typeface="Arial" panose="020B0604020202020204" pitchFamily="34" charset="0"/>
              </a:rPr>
              <a:t>Các </a:t>
            </a:r>
            <a:r>
              <a:rPr lang="vi-VN" sz="2400">
                <a:latin typeface="Sitka Banner" pitchFamily="2" charset="0"/>
                <a:cs typeface="Arial" panose="020B0604020202020204" pitchFamily="34" charset="0"/>
              </a:rPr>
              <a:t>thiết bị thu nhận ảnh Vector </a:t>
            </a:r>
            <a:r>
              <a:rPr lang="vi-VN" sz="2400" smtClean="0">
                <a:latin typeface="Sitka Banner" pitchFamily="2" charset="0"/>
                <a:cs typeface="Arial" panose="020B0604020202020204" pitchFamily="34" charset="0"/>
              </a:rPr>
              <a:t>thông</a:t>
            </a:r>
            <a:r>
              <a:rPr lang="en-US" sz="2400" smtClean="0">
                <a:latin typeface="Sitka Banner" pitchFamily="2" charset="0"/>
                <a:cs typeface="Arial" panose="020B0604020202020204" pitchFamily="34" charset="0"/>
              </a:rPr>
              <a:t> </a:t>
            </a:r>
            <a:r>
              <a:rPr lang="vi-VN" sz="2400" smtClean="0">
                <a:latin typeface="Sitka Banner" pitchFamily="2" charset="0"/>
                <a:cs typeface="Arial" panose="020B0604020202020204" pitchFamily="34" charset="0"/>
              </a:rPr>
              <a:t>thường </a:t>
            </a:r>
            <a:r>
              <a:rPr lang="vi-VN" sz="2400">
                <a:latin typeface="Sitka Banner" pitchFamily="2" charset="0"/>
                <a:cs typeface="Arial" panose="020B0604020202020204" pitchFamily="34" charset="0"/>
              </a:rPr>
              <a:t>là sensor hoặc bàn số hoá </a:t>
            </a:r>
            <a:r>
              <a:rPr lang="vi-VN" sz="2400" smtClean="0">
                <a:latin typeface="Sitka Banner" pitchFamily="2" charset="0"/>
                <a:cs typeface="Arial" panose="020B0604020202020204" pitchFamily="34" charset="0"/>
              </a:rPr>
              <a:t>digitalizer</a:t>
            </a:r>
            <a:r>
              <a:rPr lang="en-US" sz="2400" smtClean="0">
                <a:latin typeface="Sitka Banner" pitchFamily="2" charset="0"/>
                <a:cs typeface="Arial" panose="020B0604020202020204" pitchFamily="34" charset="0"/>
              </a:rPr>
              <a:t> </a:t>
            </a:r>
            <a:r>
              <a:rPr lang="vi-VN" sz="2400" smtClean="0">
                <a:latin typeface="Sitka Banner" pitchFamily="2" charset="0"/>
                <a:cs typeface="Arial" panose="020B0604020202020204" pitchFamily="34" charset="0"/>
              </a:rPr>
              <a:t>hoặc </a:t>
            </a:r>
            <a:r>
              <a:rPr lang="vi-VN" sz="2400">
                <a:latin typeface="Sitka Banner" pitchFamily="2" charset="0"/>
                <a:cs typeface="Arial" panose="020B0604020202020204" pitchFamily="34" charset="0"/>
              </a:rPr>
              <a:t>được chuyển đổi từ ảnh Raster.</a:t>
            </a:r>
            <a:endParaRPr lang="en-US" sz="2400">
              <a:latin typeface="Sitka Banner" pitchFamily="2" charset="0"/>
              <a:cs typeface="Arial" panose="020B0604020202020204" pitchFamily="34" charset="0"/>
            </a:endParaRPr>
          </a:p>
        </p:txBody>
      </p:sp>
    </p:spTree>
    <p:extLst>
      <p:ext uri="{BB962C8B-B14F-4D97-AF65-F5344CB8AC3E}">
        <p14:creationId xmlns:p14="http://schemas.microsoft.com/office/powerpoint/2010/main" val="3968347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Người soạn: Nguyễn Đình Nguyên</a:t>
            </a:r>
            <a:endParaRPr lang="en-US"/>
          </a:p>
        </p:txBody>
      </p:sp>
      <p:sp>
        <p:nvSpPr>
          <p:cNvPr id="3" name="Rectangle 2"/>
          <p:cNvSpPr/>
          <p:nvPr/>
        </p:nvSpPr>
        <p:spPr>
          <a:xfrm>
            <a:off x="0" y="0"/>
            <a:ext cx="9144000" cy="1243584"/>
          </a:xfrm>
          <a:prstGeom prst="rect">
            <a:avLst/>
          </a:prstGeom>
          <a:noFill/>
          <a:ln w="3810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en-US" sz="2800" b="1" smtClean="0">
                <a:solidFill>
                  <a:schemeClr val="tx1"/>
                </a:solidFill>
                <a:latin typeface="FS Just Awesome Regular" pitchFamily="50" charset="0"/>
                <a:cs typeface="Arial" panose="020B0604020202020204" pitchFamily="34" charset="0"/>
              </a:rPr>
              <a:t>2.5 Kỹ thuật tái nhận ảnh</a:t>
            </a:r>
          </a:p>
          <a:p>
            <a:pPr indent="457200"/>
            <a:r>
              <a:rPr lang="en-US" sz="2800" b="1">
                <a:solidFill>
                  <a:schemeClr val="tx1"/>
                </a:solidFill>
                <a:latin typeface="FS Just Awesome Regular" pitchFamily="50" charset="0"/>
                <a:cs typeface="Arial" panose="020B0604020202020204" pitchFamily="34" charset="0"/>
              </a:rPr>
              <a:t>2.5.2 Kỹ thuật in </a:t>
            </a:r>
            <a:r>
              <a:rPr lang="en-US" sz="2800" b="1" smtClean="0">
                <a:solidFill>
                  <a:schemeClr val="tx1"/>
                </a:solidFill>
                <a:latin typeface="FS Just Awesome Regular" pitchFamily="50" charset="0"/>
                <a:cs typeface="Arial" panose="020B0604020202020204" pitchFamily="34" charset="0"/>
              </a:rPr>
              <a:t>ảnh</a:t>
            </a:r>
            <a:endParaRPr lang="en-US" sz="2800" b="1">
              <a:solidFill>
                <a:schemeClr val="tx1"/>
              </a:solidFill>
              <a:latin typeface="FS Just Awesome Regular" pitchFamily="50" charset="0"/>
              <a:cs typeface="Arial" panose="020B0604020202020204" pitchFamily="34" charset="0"/>
            </a:endParaRPr>
          </a:p>
        </p:txBody>
      </p:sp>
      <p:sp>
        <p:nvSpPr>
          <p:cNvPr id="4" name="TextBox 3"/>
          <p:cNvSpPr txBox="1"/>
          <p:nvPr/>
        </p:nvSpPr>
        <p:spPr>
          <a:xfrm>
            <a:off x="486697" y="1243584"/>
            <a:ext cx="8244348" cy="461665"/>
          </a:xfrm>
          <a:prstGeom prst="rect">
            <a:avLst/>
          </a:prstGeom>
          <a:noFill/>
        </p:spPr>
        <p:txBody>
          <a:bodyPr wrap="square" rtlCol="0">
            <a:spAutoFit/>
          </a:bodyPr>
          <a:lstStyle/>
          <a:p>
            <a:r>
              <a:rPr lang="en-US" sz="2400" b="1" smtClean="0">
                <a:latin typeface="Sitka Banner" pitchFamily="2" charset="0"/>
              </a:rPr>
              <a:t>d. </a:t>
            </a:r>
            <a:r>
              <a:rPr lang="en-US" sz="2400" b="1">
                <a:latin typeface="Sitka Banner" pitchFamily="2" charset="0"/>
              </a:rPr>
              <a:t>Kỹ thuật khuếch tán lỗi (Error diffusion)</a:t>
            </a:r>
          </a:p>
        </p:txBody>
      </p:sp>
      <p:sp>
        <p:nvSpPr>
          <p:cNvPr id="5" name="Rectangle 4"/>
          <p:cNvSpPr/>
          <p:nvPr/>
        </p:nvSpPr>
        <p:spPr>
          <a:xfrm>
            <a:off x="685799" y="1705249"/>
            <a:ext cx="8458201" cy="5078313"/>
          </a:xfrm>
          <a:prstGeom prst="rect">
            <a:avLst/>
          </a:prstGeom>
        </p:spPr>
        <p:txBody>
          <a:bodyPr wrap="square">
            <a:spAutoFit/>
          </a:bodyPr>
          <a:lstStyle/>
          <a:p>
            <a:pPr>
              <a:lnSpc>
                <a:spcPct val="150000"/>
              </a:lnSpc>
            </a:pPr>
            <a:r>
              <a:rPr lang="vi-VN" sz="2400" b="1">
                <a:latin typeface="Sitka Banner" pitchFamily="2" charset="0"/>
              </a:rPr>
              <a:t>Khuếch tán lỗi </a:t>
            </a:r>
            <a:r>
              <a:rPr lang="vi-VN" sz="2400" b="1">
                <a:latin typeface="Sitka Banner" pitchFamily="2" charset="0"/>
              </a:rPr>
              <a:t>1 </a:t>
            </a:r>
            <a:r>
              <a:rPr lang="vi-VN" sz="2400" b="1" smtClean="0">
                <a:latin typeface="Sitka Banner" pitchFamily="2" charset="0"/>
              </a:rPr>
              <a:t>chiều</a:t>
            </a:r>
            <a:r>
              <a:rPr lang="en-US" sz="2400" b="1" smtClean="0">
                <a:latin typeface="Sitka Banner" pitchFamily="2" charset="0"/>
              </a:rPr>
              <a:t>: </a:t>
            </a:r>
            <a:r>
              <a:rPr lang="vi-VN" sz="2400" smtClean="0">
                <a:latin typeface="Sitka Banner" pitchFamily="2" charset="0"/>
              </a:rPr>
              <a:t>Cách </a:t>
            </a:r>
            <a:r>
              <a:rPr lang="vi-VN" sz="2400">
                <a:latin typeface="Sitka Banner" pitchFamily="2" charset="0"/>
              </a:rPr>
              <a:t>đơn giản nhất để chuyển ảnh mầu liên tục sang  ảnh halftone (với chỉ 2 kênh từ ảnh đa cấp xám):</a:t>
            </a:r>
          </a:p>
          <a:p>
            <a:pPr marL="342900" indent="-342900">
              <a:lnSpc>
                <a:spcPct val="150000"/>
              </a:lnSpc>
              <a:buFont typeface="Arial" panose="020B0604020202020204" pitchFamily="34" charset="0"/>
              <a:buChar char="•"/>
            </a:pPr>
            <a:r>
              <a:rPr lang="vi-VN" sz="2400">
                <a:latin typeface="Sitka Banner" pitchFamily="2" charset="0"/>
              </a:rPr>
              <a:t>Quét ảnh lần lượt từng dòng và từng điểm ảnh một.</a:t>
            </a:r>
          </a:p>
          <a:p>
            <a:pPr marL="342900" indent="-342900">
              <a:lnSpc>
                <a:spcPct val="150000"/>
              </a:lnSpc>
              <a:buFont typeface="Arial" panose="020B0604020202020204" pitchFamily="34" charset="0"/>
              <a:buChar char="•"/>
            </a:pPr>
            <a:r>
              <a:rPr lang="vi-VN" sz="2400">
                <a:latin typeface="Sitka Banner" pitchFamily="2" charset="0"/>
              </a:rPr>
              <a:t>So sánh với giá trị xám trung bình.</a:t>
            </a:r>
          </a:p>
          <a:p>
            <a:pPr marL="738188" indent="-342900">
              <a:lnSpc>
                <a:spcPct val="150000"/>
              </a:lnSpc>
              <a:buFont typeface="Wingdings" panose="05000000000000000000" pitchFamily="2" charset="2"/>
              <a:buChar char="Ø"/>
            </a:pPr>
            <a:r>
              <a:rPr lang="vi-VN" sz="2400">
                <a:latin typeface="Sitka Banner" pitchFamily="2" charset="0"/>
              </a:rPr>
              <a:t>Nếu giá trị xám lớn hơn thì thay bằng điểm ảnh  trắng.</a:t>
            </a:r>
          </a:p>
          <a:p>
            <a:pPr marL="738188" indent="-342900">
              <a:lnSpc>
                <a:spcPct val="150000"/>
              </a:lnSpc>
              <a:buFont typeface="Wingdings" panose="05000000000000000000" pitchFamily="2" charset="2"/>
              <a:buChar char="Ø"/>
            </a:pPr>
            <a:r>
              <a:rPr lang="vi-VN" sz="2400">
                <a:latin typeface="Sitka Banner" pitchFamily="2" charset="0"/>
              </a:rPr>
              <a:t>Nếu giá trị xám nhỏ hơn thì thay bằng điểm ảnh  đen.</a:t>
            </a:r>
          </a:p>
          <a:p>
            <a:pPr marL="342900" indent="-342900">
              <a:lnSpc>
                <a:spcPct val="150000"/>
              </a:lnSpc>
              <a:buFont typeface="Arial" panose="020B0604020202020204" pitchFamily="34" charset="0"/>
              <a:buChar char="•"/>
            </a:pPr>
            <a:r>
              <a:rPr lang="vi-VN" sz="2400">
                <a:latin typeface="Sitka Banner" pitchFamily="2" charset="0"/>
              </a:rPr>
              <a:t>Vì điểm ảnh hoặc đen hoặc trắng nên giá trị bị làm  tròn, phần thừa này được chuyển sang điểm tiếp  theo.</a:t>
            </a:r>
          </a:p>
          <a:p>
            <a:pPr marL="342900" indent="-342900">
              <a:lnSpc>
                <a:spcPct val="150000"/>
              </a:lnSpc>
              <a:buFont typeface="Arial" panose="020B0604020202020204" pitchFamily="34" charset="0"/>
              <a:buChar char="•"/>
            </a:pPr>
            <a:r>
              <a:rPr lang="vi-VN" sz="2400">
                <a:latin typeface="Sitka Banner" pitchFamily="2" charset="0"/>
              </a:rPr>
              <a:t>Quá trình tiếp tục được lập lại.</a:t>
            </a:r>
          </a:p>
        </p:txBody>
      </p:sp>
    </p:spTree>
    <p:extLst>
      <p:ext uri="{BB962C8B-B14F-4D97-AF65-F5344CB8AC3E}">
        <p14:creationId xmlns:p14="http://schemas.microsoft.com/office/powerpoint/2010/main" val="38854874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Người soạn: Nguyễn Đình Nguyên</a:t>
            </a:r>
            <a:endParaRPr lang="en-US"/>
          </a:p>
        </p:txBody>
      </p:sp>
      <p:sp>
        <p:nvSpPr>
          <p:cNvPr id="3" name="Rectangle 2"/>
          <p:cNvSpPr/>
          <p:nvPr/>
        </p:nvSpPr>
        <p:spPr>
          <a:xfrm>
            <a:off x="0" y="0"/>
            <a:ext cx="9144000" cy="1243584"/>
          </a:xfrm>
          <a:prstGeom prst="rect">
            <a:avLst/>
          </a:prstGeom>
          <a:noFill/>
          <a:ln w="3810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en-US" sz="2800" b="1" smtClean="0">
                <a:solidFill>
                  <a:schemeClr val="tx1"/>
                </a:solidFill>
                <a:latin typeface="FS Just Awesome Regular" pitchFamily="50" charset="0"/>
                <a:cs typeface="Arial" panose="020B0604020202020204" pitchFamily="34" charset="0"/>
              </a:rPr>
              <a:t>2.5 Kỹ thuật tái nhận ảnh</a:t>
            </a:r>
          </a:p>
          <a:p>
            <a:pPr indent="457200"/>
            <a:r>
              <a:rPr lang="en-US" sz="2800" b="1">
                <a:solidFill>
                  <a:schemeClr val="tx1"/>
                </a:solidFill>
                <a:latin typeface="FS Just Awesome Regular" pitchFamily="50" charset="0"/>
                <a:cs typeface="Arial" panose="020B0604020202020204" pitchFamily="34" charset="0"/>
              </a:rPr>
              <a:t>2.5.2 Kỹ thuật in </a:t>
            </a:r>
            <a:r>
              <a:rPr lang="en-US" sz="2800" b="1" smtClean="0">
                <a:solidFill>
                  <a:schemeClr val="tx1"/>
                </a:solidFill>
                <a:latin typeface="FS Just Awesome Regular" pitchFamily="50" charset="0"/>
                <a:cs typeface="Arial" panose="020B0604020202020204" pitchFamily="34" charset="0"/>
              </a:rPr>
              <a:t>ảnh</a:t>
            </a:r>
            <a:endParaRPr lang="en-US" sz="2800" b="1">
              <a:solidFill>
                <a:schemeClr val="tx1"/>
              </a:solidFill>
              <a:latin typeface="FS Just Awesome Regular" pitchFamily="50" charset="0"/>
              <a:cs typeface="Arial" panose="020B0604020202020204" pitchFamily="34" charset="0"/>
            </a:endParaRPr>
          </a:p>
        </p:txBody>
      </p:sp>
      <p:sp>
        <p:nvSpPr>
          <p:cNvPr id="4" name="TextBox 3"/>
          <p:cNvSpPr txBox="1"/>
          <p:nvPr/>
        </p:nvSpPr>
        <p:spPr>
          <a:xfrm>
            <a:off x="486697" y="1243584"/>
            <a:ext cx="8244348" cy="461665"/>
          </a:xfrm>
          <a:prstGeom prst="rect">
            <a:avLst/>
          </a:prstGeom>
          <a:noFill/>
        </p:spPr>
        <p:txBody>
          <a:bodyPr wrap="square" rtlCol="0">
            <a:spAutoFit/>
          </a:bodyPr>
          <a:lstStyle/>
          <a:p>
            <a:r>
              <a:rPr lang="en-US" sz="2400" b="1" smtClean="0">
                <a:latin typeface="Sitka Banner" pitchFamily="2" charset="0"/>
              </a:rPr>
              <a:t>d. </a:t>
            </a:r>
            <a:r>
              <a:rPr lang="en-US" sz="2400" b="1">
                <a:latin typeface="Sitka Banner" pitchFamily="2" charset="0"/>
              </a:rPr>
              <a:t>Kỹ thuật khuếch tán lỗi (Error diffusion)</a:t>
            </a:r>
          </a:p>
        </p:txBody>
      </p:sp>
      <p:sp>
        <p:nvSpPr>
          <p:cNvPr id="7" name="Rectangle 6"/>
          <p:cNvSpPr/>
          <p:nvPr/>
        </p:nvSpPr>
        <p:spPr>
          <a:xfrm>
            <a:off x="870154" y="1835607"/>
            <a:ext cx="7757651" cy="3416320"/>
          </a:xfrm>
          <a:prstGeom prst="rect">
            <a:avLst/>
          </a:prstGeom>
        </p:spPr>
        <p:txBody>
          <a:bodyPr wrap="square">
            <a:spAutoFit/>
          </a:bodyPr>
          <a:lstStyle/>
          <a:p>
            <a:pPr marL="342900" indent="-342900">
              <a:lnSpc>
                <a:spcPct val="150000"/>
              </a:lnSpc>
              <a:buFont typeface="Wingdings" panose="05000000000000000000" pitchFamily="2" charset="2"/>
              <a:buChar char="Ø"/>
            </a:pPr>
            <a:r>
              <a:rPr lang="vi-VN" sz="2400" b="1">
                <a:latin typeface="Sitka Banner" pitchFamily="2" charset="0"/>
              </a:rPr>
              <a:t>Khuếch tán lỗi 2 chiều</a:t>
            </a:r>
            <a:r>
              <a:rPr lang="vi-VN" sz="2400">
                <a:solidFill>
                  <a:srgbClr val="FF0000"/>
                </a:solidFill>
                <a:latin typeface="Sitka Banner" pitchFamily="2" charset="0"/>
              </a:rPr>
              <a:t/>
            </a:r>
            <a:br>
              <a:rPr lang="vi-VN" sz="2400">
                <a:solidFill>
                  <a:srgbClr val="FF0000"/>
                </a:solidFill>
                <a:latin typeface="Sitka Banner" pitchFamily="2" charset="0"/>
              </a:rPr>
            </a:br>
            <a:r>
              <a:rPr lang="vi-VN" sz="2400" smtClean="0">
                <a:solidFill>
                  <a:srgbClr val="000000"/>
                </a:solidFill>
                <a:latin typeface="Sitka Banner" pitchFamily="2" charset="0"/>
              </a:rPr>
              <a:t>Khuếch </a:t>
            </a:r>
            <a:r>
              <a:rPr lang="vi-VN" sz="2400">
                <a:solidFill>
                  <a:srgbClr val="000000"/>
                </a:solidFill>
                <a:latin typeface="Sitka Banner" pitchFamily="2" charset="0"/>
              </a:rPr>
              <a:t>tán lỗi một chiều thường </a:t>
            </a:r>
            <a:r>
              <a:rPr lang="vi-VN" sz="2400">
                <a:solidFill>
                  <a:srgbClr val="000000"/>
                </a:solidFill>
                <a:latin typeface="Sitka Banner" pitchFamily="2" charset="0"/>
              </a:rPr>
              <a:t>để </a:t>
            </a:r>
            <a:r>
              <a:rPr lang="vi-VN" sz="2400" smtClean="0">
                <a:solidFill>
                  <a:srgbClr val="000000"/>
                </a:solidFill>
                <a:latin typeface="Sitka Banner" pitchFamily="2" charset="0"/>
              </a:rPr>
              <a:t>lại</a:t>
            </a:r>
            <a:r>
              <a:rPr lang="en-US" sz="2400" smtClean="0">
                <a:solidFill>
                  <a:srgbClr val="000000"/>
                </a:solidFill>
                <a:latin typeface="Sitka Banner" pitchFamily="2" charset="0"/>
              </a:rPr>
              <a:t> </a:t>
            </a:r>
            <a:r>
              <a:rPr lang="vi-VN" sz="2400" smtClean="0">
                <a:solidFill>
                  <a:srgbClr val="000000"/>
                </a:solidFill>
                <a:latin typeface="Sitka Banner" pitchFamily="2" charset="0"/>
              </a:rPr>
              <a:t>những </a:t>
            </a:r>
            <a:r>
              <a:rPr lang="vi-VN" sz="2400">
                <a:solidFill>
                  <a:srgbClr val="000000"/>
                </a:solidFill>
                <a:latin typeface="Sitka Banner" pitchFamily="2" charset="0"/>
              </a:rPr>
              <a:t>đường thẳng dọc không mong muốn.</a:t>
            </a:r>
            <a:r>
              <a:rPr lang="vi-VN" sz="2400">
                <a:solidFill>
                  <a:srgbClr val="000000"/>
                </a:solidFill>
                <a:latin typeface="Sitka Banner" pitchFamily="2" charset="0"/>
              </a:rPr>
              <a:t/>
            </a:r>
            <a:br>
              <a:rPr lang="vi-VN" sz="2400">
                <a:solidFill>
                  <a:srgbClr val="000000"/>
                </a:solidFill>
                <a:latin typeface="Sitka Banner" pitchFamily="2" charset="0"/>
              </a:rPr>
            </a:br>
            <a:r>
              <a:rPr lang="vi-VN" sz="2400" smtClean="0">
                <a:solidFill>
                  <a:srgbClr val="000000"/>
                </a:solidFill>
                <a:latin typeface="Sitka Banner" pitchFamily="2" charset="0"/>
              </a:rPr>
              <a:t>Khuếch </a:t>
            </a:r>
            <a:r>
              <a:rPr lang="vi-VN" sz="2400">
                <a:solidFill>
                  <a:srgbClr val="000000"/>
                </a:solidFill>
                <a:latin typeface="Sitka Banner" pitchFamily="2" charset="0"/>
              </a:rPr>
              <a:t>tán lỗi hai chiều giúp giảm </a:t>
            </a:r>
            <a:r>
              <a:rPr lang="vi-VN" sz="2400">
                <a:solidFill>
                  <a:srgbClr val="000000"/>
                </a:solidFill>
                <a:latin typeface="Sitka Banner" pitchFamily="2" charset="0"/>
              </a:rPr>
              <a:t>lỗi </a:t>
            </a:r>
            <a:r>
              <a:rPr lang="vi-VN" sz="2400" smtClean="0">
                <a:solidFill>
                  <a:srgbClr val="000000"/>
                </a:solidFill>
                <a:latin typeface="Sitka Banner" pitchFamily="2" charset="0"/>
              </a:rPr>
              <a:t>đặc</a:t>
            </a:r>
            <a:r>
              <a:rPr lang="en-US" sz="2400" smtClean="0">
                <a:solidFill>
                  <a:srgbClr val="000000"/>
                </a:solidFill>
                <a:latin typeface="Sitka Banner" pitchFamily="2" charset="0"/>
              </a:rPr>
              <a:t> </a:t>
            </a:r>
            <a:r>
              <a:rPr lang="vi-VN" sz="2400" smtClean="0">
                <a:solidFill>
                  <a:srgbClr val="000000"/>
                </a:solidFill>
                <a:latin typeface="Sitka Banner" pitchFamily="2" charset="0"/>
              </a:rPr>
              <a:t>trưng </a:t>
            </a:r>
            <a:r>
              <a:rPr lang="vi-VN" sz="2400">
                <a:solidFill>
                  <a:srgbClr val="000000"/>
                </a:solidFill>
                <a:latin typeface="Sitka Banner" pitchFamily="2" charset="0"/>
              </a:rPr>
              <a:t>này.</a:t>
            </a:r>
            <a:r>
              <a:rPr lang="vi-VN" sz="2400">
                <a:solidFill>
                  <a:srgbClr val="000000"/>
                </a:solidFill>
                <a:latin typeface="Sitka Banner" pitchFamily="2" charset="0"/>
              </a:rPr>
              <a:t/>
            </a:r>
            <a:br>
              <a:rPr lang="vi-VN" sz="2400">
                <a:solidFill>
                  <a:srgbClr val="000000"/>
                </a:solidFill>
                <a:latin typeface="Sitka Banner" pitchFamily="2" charset="0"/>
              </a:rPr>
            </a:br>
            <a:r>
              <a:rPr lang="vi-VN" sz="2400" smtClean="0">
                <a:solidFill>
                  <a:srgbClr val="000000"/>
                </a:solidFill>
                <a:latin typeface="Sitka Banner" pitchFamily="2" charset="0"/>
              </a:rPr>
              <a:t>Phần </a:t>
            </a:r>
            <a:r>
              <a:rPr lang="vi-VN" sz="2400">
                <a:solidFill>
                  <a:srgbClr val="000000"/>
                </a:solidFill>
                <a:latin typeface="Sitka Banner" pitchFamily="2" charset="0"/>
              </a:rPr>
              <a:t>dư sẽ được khuếch tán một </a:t>
            </a:r>
            <a:r>
              <a:rPr lang="vi-VN" sz="2400">
                <a:solidFill>
                  <a:srgbClr val="000000"/>
                </a:solidFill>
                <a:latin typeface="Sitka Banner" pitchFamily="2" charset="0"/>
              </a:rPr>
              <a:t>phần </a:t>
            </a:r>
            <a:r>
              <a:rPr lang="vi-VN" sz="2400" smtClean="0">
                <a:solidFill>
                  <a:srgbClr val="000000"/>
                </a:solidFill>
                <a:latin typeface="Sitka Banner" pitchFamily="2" charset="0"/>
              </a:rPr>
              <a:t>cả</a:t>
            </a:r>
            <a:r>
              <a:rPr lang="en-US" sz="2400" smtClean="0">
                <a:solidFill>
                  <a:srgbClr val="000000"/>
                </a:solidFill>
                <a:latin typeface="Sitka Banner" pitchFamily="2" charset="0"/>
              </a:rPr>
              <a:t> </a:t>
            </a:r>
            <a:r>
              <a:rPr lang="vi-VN" sz="2400" smtClean="0">
                <a:solidFill>
                  <a:srgbClr val="000000"/>
                </a:solidFill>
                <a:latin typeface="Sitka Banner" pitchFamily="2" charset="0"/>
              </a:rPr>
              <a:t>xuống </a:t>
            </a:r>
            <a:r>
              <a:rPr lang="vi-VN" sz="2400">
                <a:solidFill>
                  <a:srgbClr val="000000"/>
                </a:solidFill>
                <a:latin typeface="Sitka Banner" pitchFamily="2" charset="0"/>
              </a:rPr>
              <a:t>dòng dưới</a:t>
            </a:r>
            <a:r>
              <a:rPr lang="vi-VN" sz="2400">
                <a:latin typeface="Sitka Banner" pitchFamily="2" charset="0"/>
              </a:rPr>
              <a:t> </a:t>
            </a:r>
            <a:br>
              <a:rPr lang="vi-VN" sz="2400">
                <a:latin typeface="Sitka Banner" pitchFamily="2" charset="0"/>
              </a:rPr>
            </a:br>
            <a:endParaRPr lang="en-US" sz="2400">
              <a:latin typeface="Sitka Banner" pitchFamily="2" charset="0"/>
            </a:endParaRPr>
          </a:p>
        </p:txBody>
      </p:sp>
    </p:spTree>
    <p:extLst>
      <p:ext uri="{BB962C8B-B14F-4D97-AF65-F5344CB8AC3E}">
        <p14:creationId xmlns:p14="http://schemas.microsoft.com/office/powerpoint/2010/main" val="3184667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Người soạn: Nguyễn Đình Nguyên</a:t>
            </a:r>
            <a:endParaRPr lang="en-US"/>
          </a:p>
        </p:txBody>
      </p:sp>
      <p:sp>
        <p:nvSpPr>
          <p:cNvPr id="3" name="Rectangle 2"/>
          <p:cNvSpPr/>
          <p:nvPr/>
        </p:nvSpPr>
        <p:spPr>
          <a:xfrm>
            <a:off x="0" y="0"/>
            <a:ext cx="9144000" cy="1207007"/>
          </a:xfrm>
          <a:prstGeom prst="rect">
            <a:avLst/>
          </a:prstGeom>
          <a:noFill/>
          <a:ln w="3810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en-US" sz="2800" b="1">
                <a:solidFill>
                  <a:schemeClr val="tx1"/>
                </a:solidFill>
                <a:latin typeface="FS Just Awesome Regular" pitchFamily="50" charset="0"/>
                <a:cs typeface="Arial" panose="020B0604020202020204" pitchFamily="34" charset="0"/>
              </a:rPr>
              <a:t>2.6 Khái niệm ảnh đen trắng, ảnh màu</a:t>
            </a:r>
          </a:p>
        </p:txBody>
      </p:sp>
      <p:sp>
        <p:nvSpPr>
          <p:cNvPr id="4" name="Rectangle 3"/>
          <p:cNvSpPr/>
          <p:nvPr/>
        </p:nvSpPr>
        <p:spPr>
          <a:xfrm>
            <a:off x="373743" y="1509618"/>
            <a:ext cx="8396514" cy="3416320"/>
          </a:xfrm>
          <a:prstGeom prst="rect">
            <a:avLst/>
          </a:prstGeom>
        </p:spPr>
        <p:txBody>
          <a:bodyPr wrap="square">
            <a:spAutoFit/>
          </a:bodyPr>
          <a:lstStyle/>
          <a:p>
            <a:pPr algn="just">
              <a:lnSpc>
                <a:spcPct val="150000"/>
              </a:lnSpc>
              <a:tabLst>
                <a:tab pos="465138" algn="l"/>
              </a:tabLst>
            </a:pPr>
            <a:r>
              <a:rPr lang="en-US" sz="2400" smtClean="0">
                <a:latin typeface="Sitka Banner" pitchFamily="2" charset="0"/>
              </a:rPr>
              <a:t>	</a:t>
            </a:r>
            <a:r>
              <a:rPr lang="vi-VN" sz="2400" smtClean="0">
                <a:latin typeface="Sitka Banner" pitchFamily="2" charset="0"/>
              </a:rPr>
              <a:t>Ảnh </a:t>
            </a:r>
            <a:r>
              <a:rPr lang="vi-VN" sz="2400">
                <a:latin typeface="Sitka Banner" pitchFamily="2" charset="0"/>
              </a:rPr>
              <a:t>là tập hợp các điểm ảnh, thông tin của từng điểm ảnh sẽ quyết định loại </a:t>
            </a:r>
            <a:r>
              <a:rPr lang="vi-VN" sz="2400" smtClean="0">
                <a:latin typeface="Sitka Banner" pitchFamily="2" charset="0"/>
              </a:rPr>
              <a:t>ảnh</a:t>
            </a:r>
            <a:r>
              <a:rPr lang="en-US" sz="2400" smtClean="0">
                <a:latin typeface="Sitka Banner" pitchFamily="2" charset="0"/>
              </a:rPr>
              <a:t>.</a:t>
            </a:r>
          </a:p>
          <a:p>
            <a:pPr algn="just" defTabSz="465138">
              <a:lnSpc>
                <a:spcPct val="150000"/>
              </a:lnSpc>
            </a:pPr>
            <a:r>
              <a:rPr lang="en-US" sz="2400" smtClean="0">
                <a:latin typeface="Sitka Banner" pitchFamily="2" charset="0"/>
              </a:rPr>
              <a:t>	</a:t>
            </a:r>
            <a:r>
              <a:rPr lang="vi-VN" sz="2400" smtClean="0">
                <a:latin typeface="Sitka Banner" pitchFamily="2" charset="0"/>
              </a:rPr>
              <a:t>Có </a:t>
            </a:r>
            <a:r>
              <a:rPr lang="vi-VN" sz="2400">
                <a:latin typeface="Sitka Banner" pitchFamily="2" charset="0"/>
              </a:rPr>
              <a:t>3 loại ảnh số</a:t>
            </a:r>
            <a:r>
              <a:rPr lang="vi-VN" sz="2400" smtClean="0">
                <a:latin typeface="Sitka Banner" pitchFamily="2" charset="0"/>
              </a:rPr>
              <a:t>:</a:t>
            </a:r>
            <a:endParaRPr lang="en-US" sz="2400" smtClean="0">
              <a:latin typeface="Sitka Banner" pitchFamily="2" charset="0"/>
            </a:endParaRPr>
          </a:p>
          <a:p>
            <a:pPr marL="855663" indent="-342900" algn="just">
              <a:lnSpc>
                <a:spcPct val="150000"/>
              </a:lnSpc>
              <a:buFont typeface="Arial" panose="020B0604020202020204" pitchFamily="34" charset="0"/>
              <a:buChar char="•"/>
            </a:pPr>
            <a:r>
              <a:rPr lang="vi-VN" sz="2400" smtClean="0">
                <a:latin typeface="Sitka Banner" pitchFamily="2" charset="0"/>
              </a:rPr>
              <a:t> Ảnh </a:t>
            </a:r>
            <a:r>
              <a:rPr lang="vi-VN" sz="2400">
                <a:latin typeface="Sitka Banner" pitchFamily="2" charset="0"/>
              </a:rPr>
              <a:t>đen </a:t>
            </a:r>
            <a:r>
              <a:rPr lang="vi-VN" sz="2400" smtClean="0">
                <a:latin typeface="Sitka Banner" pitchFamily="2" charset="0"/>
              </a:rPr>
              <a:t>trắng</a:t>
            </a:r>
            <a:r>
              <a:rPr lang="en-US" sz="2400" smtClean="0">
                <a:latin typeface="Sitka Banner" pitchFamily="2" charset="0"/>
              </a:rPr>
              <a:t>:</a:t>
            </a:r>
            <a:r>
              <a:rPr lang="vi-VN" sz="2400" smtClean="0">
                <a:latin typeface="Sitka Banner" pitchFamily="2" charset="0"/>
              </a:rPr>
              <a:t>Ảnh </a:t>
            </a:r>
            <a:r>
              <a:rPr lang="vi-VN" sz="2400">
                <a:latin typeface="Sitka Banner" pitchFamily="2" charset="0"/>
              </a:rPr>
              <a:t>nhị phân </a:t>
            </a:r>
            <a:endParaRPr lang="en-US" sz="2400" smtClean="0">
              <a:latin typeface="Sitka Banner" pitchFamily="2" charset="0"/>
            </a:endParaRPr>
          </a:p>
          <a:p>
            <a:pPr marL="855663" indent="-342900" algn="just">
              <a:lnSpc>
                <a:spcPct val="150000"/>
              </a:lnSpc>
              <a:buFont typeface="Arial" panose="020B0604020202020204" pitchFamily="34" charset="0"/>
              <a:buChar char="•"/>
            </a:pPr>
            <a:r>
              <a:rPr lang="vi-VN" sz="2400" smtClean="0">
                <a:latin typeface="Sitka Banner" pitchFamily="2" charset="0"/>
              </a:rPr>
              <a:t>Ảnh </a:t>
            </a:r>
            <a:r>
              <a:rPr lang="vi-VN" sz="2400">
                <a:latin typeface="Sitka Banner" pitchFamily="2" charset="0"/>
              </a:rPr>
              <a:t>mức </a:t>
            </a:r>
            <a:r>
              <a:rPr lang="vi-VN" sz="2400" smtClean="0">
                <a:latin typeface="Sitka Banner" pitchFamily="2" charset="0"/>
              </a:rPr>
              <a:t>xám</a:t>
            </a:r>
            <a:r>
              <a:rPr lang="en-US" sz="2400" smtClean="0">
                <a:latin typeface="Sitka Banner" pitchFamily="2" charset="0"/>
              </a:rPr>
              <a:t>: </a:t>
            </a:r>
            <a:r>
              <a:rPr lang="vi-VN" sz="2400" smtClean="0">
                <a:latin typeface="Sitka Banner" pitchFamily="2" charset="0"/>
              </a:rPr>
              <a:t>N </a:t>
            </a:r>
            <a:r>
              <a:rPr lang="vi-VN" sz="2400">
                <a:latin typeface="Sitka Banner" pitchFamily="2" charset="0"/>
              </a:rPr>
              <a:t>mức, từ 8 đến 256 hoặc nhiều hơn </a:t>
            </a:r>
            <a:endParaRPr lang="en-US" sz="2400" smtClean="0">
              <a:latin typeface="Sitka Banner" pitchFamily="2" charset="0"/>
            </a:endParaRPr>
          </a:p>
          <a:p>
            <a:pPr marL="855663" indent="-342900" algn="just">
              <a:lnSpc>
                <a:spcPct val="150000"/>
              </a:lnSpc>
              <a:buFont typeface="Arial" panose="020B0604020202020204" pitchFamily="34" charset="0"/>
              <a:buChar char="•"/>
            </a:pPr>
            <a:r>
              <a:rPr lang="en-US" sz="2400">
                <a:latin typeface="Sitka Banner" pitchFamily="2" charset="0"/>
              </a:rPr>
              <a:t>Ả</a:t>
            </a:r>
            <a:r>
              <a:rPr lang="vi-VN" sz="2400" smtClean="0">
                <a:latin typeface="Sitka Banner" pitchFamily="2" charset="0"/>
              </a:rPr>
              <a:t>nh mầu</a:t>
            </a:r>
            <a:r>
              <a:rPr lang="en-US" sz="2400" smtClean="0">
                <a:latin typeface="Sitka Banner" pitchFamily="2" charset="0"/>
              </a:rPr>
              <a:t>: </a:t>
            </a:r>
            <a:r>
              <a:rPr lang="vi-VN" sz="2400" smtClean="0">
                <a:latin typeface="Sitka Banner" pitchFamily="2" charset="0"/>
              </a:rPr>
              <a:t>Bao </a:t>
            </a:r>
            <a:r>
              <a:rPr lang="vi-VN" sz="2400">
                <a:latin typeface="Sitka Banner" pitchFamily="2" charset="0"/>
              </a:rPr>
              <a:t>gồm 3 trường mầu đỏ, xanh da trời và xanh lá</a:t>
            </a:r>
            <a:endParaRPr lang="en-US" sz="2400">
              <a:latin typeface="Sitka Banner" pitchFamily="2" charset="0"/>
            </a:endParaRPr>
          </a:p>
        </p:txBody>
      </p:sp>
    </p:spTree>
    <p:extLst>
      <p:ext uri="{BB962C8B-B14F-4D97-AF65-F5344CB8AC3E}">
        <p14:creationId xmlns:p14="http://schemas.microsoft.com/office/powerpoint/2010/main" val="8248009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Người soạn: Nguyễn Đình Nguyên</a:t>
            </a:r>
            <a:endParaRPr lang="en-US"/>
          </a:p>
        </p:txBody>
      </p:sp>
      <p:sp>
        <p:nvSpPr>
          <p:cNvPr id="3" name="Rectangle 2"/>
          <p:cNvSpPr/>
          <p:nvPr/>
        </p:nvSpPr>
        <p:spPr>
          <a:xfrm>
            <a:off x="0" y="0"/>
            <a:ext cx="9144000" cy="1207007"/>
          </a:xfrm>
          <a:prstGeom prst="rect">
            <a:avLst/>
          </a:prstGeom>
          <a:noFill/>
          <a:ln w="3810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en-US" sz="2800" b="1">
                <a:solidFill>
                  <a:schemeClr val="tx1"/>
                </a:solidFill>
                <a:latin typeface="FS Just Awesome Regular" pitchFamily="50" charset="0"/>
                <a:cs typeface="Arial" panose="020B0604020202020204" pitchFamily="34" charset="0"/>
              </a:rPr>
              <a:t>2.6 Khái niệm ảnh đen trắng, ảnh màu</a:t>
            </a:r>
          </a:p>
        </p:txBody>
      </p:sp>
      <p:sp>
        <p:nvSpPr>
          <p:cNvPr id="5" name="Rectangle 4"/>
          <p:cNvSpPr/>
          <p:nvPr/>
        </p:nvSpPr>
        <p:spPr>
          <a:xfrm>
            <a:off x="505132" y="1321958"/>
            <a:ext cx="8133735" cy="3416320"/>
          </a:xfrm>
          <a:prstGeom prst="rect">
            <a:avLst/>
          </a:prstGeom>
        </p:spPr>
        <p:txBody>
          <a:bodyPr wrap="square">
            <a:spAutoFit/>
          </a:bodyPr>
          <a:lstStyle/>
          <a:p>
            <a:pPr algn="just">
              <a:lnSpc>
                <a:spcPct val="150000"/>
              </a:lnSpc>
            </a:pPr>
            <a:r>
              <a:rPr lang="vi-VN" sz="2400" b="1">
                <a:latin typeface="Sitka Banner" pitchFamily="2" charset="0"/>
              </a:rPr>
              <a:t>Mô hình mầu </a:t>
            </a:r>
            <a:endParaRPr lang="en-US" sz="2400" b="1" smtClean="0">
              <a:latin typeface="Sitka Banner" pitchFamily="2" charset="0"/>
            </a:endParaRPr>
          </a:p>
          <a:p>
            <a:pPr marL="342900" indent="-342900" algn="just">
              <a:lnSpc>
                <a:spcPct val="150000"/>
              </a:lnSpc>
              <a:buFont typeface="Arial" panose="020B0604020202020204" pitchFamily="34" charset="0"/>
              <a:buChar char="•"/>
            </a:pPr>
            <a:r>
              <a:rPr lang="vi-VN" sz="2400" smtClean="0">
                <a:latin typeface="Sitka Banner" pitchFamily="2" charset="0"/>
              </a:rPr>
              <a:t>Mắt </a:t>
            </a:r>
            <a:r>
              <a:rPr lang="vi-VN" sz="2400">
                <a:latin typeface="Sitka Banner" pitchFamily="2" charset="0"/>
              </a:rPr>
              <a:t>con người có khả năng phân biệt khoảng 10 triệu mầu. </a:t>
            </a:r>
            <a:endParaRPr lang="en-US" sz="2400" smtClean="0">
              <a:latin typeface="Sitka Banner" pitchFamily="2" charset="0"/>
            </a:endParaRPr>
          </a:p>
          <a:p>
            <a:pPr marL="342900" indent="-342900" algn="just">
              <a:lnSpc>
                <a:spcPct val="150000"/>
              </a:lnSpc>
              <a:buFont typeface="Arial" panose="020B0604020202020204" pitchFamily="34" charset="0"/>
              <a:buChar char="•"/>
            </a:pPr>
            <a:r>
              <a:rPr lang="vi-VN" sz="2400" smtClean="0">
                <a:latin typeface="Sitka Banner" pitchFamily="2" charset="0"/>
              </a:rPr>
              <a:t>Tuy </a:t>
            </a:r>
            <a:r>
              <a:rPr lang="vi-VN" sz="2400">
                <a:latin typeface="Sitka Banner" pitchFamily="2" charset="0"/>
              </a:rPr>
              <a:t>nhiên não bộ con người chỉ có thể cảm nhận được sự khác biệt của vài chục nghìn màu. </a:t>
            </a:r>
            <a:endParaRPr lang="en-US" sz="2400" smtClean="0">
              <a:latin typeface="Sitka Banner" pitchFamily="2" charset="0"/>
            </a:endParaRPr>
          </a:p>
          <a:p>
            <a:pPr marL="342900" indent="-342900" algn="just">
              <a:lnSpc>
                <a:spcPct val="150000"/>
              </a:lnSpc>
              <a:buFont typeface="Arial" panose="020B0604020202020204" pitchFamily="34" charset="0"/>
              <a:buChar char="•"/>
            </a:pPr>
            <a:r>
              <a:rPr lang="vi-VN" sz="2400" smtClean="0">
                <a:latin typeface="Sitka Banner" pitchFamily="2" charset="0"/>
              </a:rPr>
              <a:t>Các </a:t>
            </a:r>
            <a:r>
              <a:rPr lang="vi-VN" sz="2400">
                <a:latin typeface="Sitka Banner" pitchFamily="2" charset="0"/>
              </a:rPr>
              <a:t>mô hình mầu được sử dụng để tái hiện lại một phần tập hợp các mầu nhìn thấy được nhưng không phải là tất cả</a:t>
            </a:r>
            <a:endParaRPr lang="en-US" sz="2400">
              <a:latin typeface="Sitka Banner" pitchFamily="2" charset="0"/>
            </a:endParaRPr>
          </a:p>
        </p:txBody>
      </p:sp>
    </p:spTree>
    <p:extLst>
      <p:ext uri="{BB962C8B-B14F-4D97-AF65-F5344CB8AC3E}">
        <p14:creationId xmlns:p14="http://schemas.microsoft.com/office/powerpoint/2010/main" val="10188369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Người soạn: Nguyễn Đình Nguyên</a:t>
            </a:r>
            <a:endParaRPr lang="en-US"/>
          </a:p>
        </p:txBody>
      </p:sp>
      <p:sp>
        <p:nvSpPr>
          <p:cNvPr id="3" name="Rectangle 2"/>
          <p:cNvSpPr/>
          <p:nvPr/>
        </p:nvSpPr>
        <p:spPr>
          <a:xfrm>
            <a:off x="0" y="0"/>
            <a:ext cx="9144000" cy="1207007"/>
          </a:xfrm>
          <a:prstGeom prst="rect">
            <a:avLst/>
          </a:prstGeom>
          <a:noFill/>
          <a:ln w="3810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en-US" sz="2800" b="1">
                <a:solidFill>
                  <a:schemeClr val="tx1"/>
                </a:solidFill>
                <a:latin typeface="FS Just Awesome Regular" pitchFamily="50" charset="0"/>
                <a:cs typeface="Arial" panose="020B0604020202020204" pitchFamily="34" charset="0"/>
              </a:rPr>
              <a:t>2.6 Khái niệm ảnh đen trắng, ảnh màu</a:t>
            </a:r>
          </a:p>
        </p:txBody>
      </p:sp>
      <p:sp>
        <p:nvSpPr>
          <p:cNvPr id="5" name="Rectangle 4"/>
          <p:cNvSpPr/>
          <p:nvPr/>
        </p:nvSpPr>
        <p:spPr>
          <a:xfrm>
            <a:off x="479322" y="1411683"/>
            <a:ext cx="8531943" cy="3970318"/>
          </a:xfrm>
          <a:prstGeom prst="rect">
            <a:avLst/>
          </a:prstGeom>
        </p:spPr>
        <p:txBody>
          <a:bodyPr wrap="square">
            <a:spAutoFit/>
          </a:bodyPr>
          <a:lstStyle/>
          <a:p>
            <a:pPr algn="just">
              <a:lnSpc>
                <a:spcPct val="150000"/>
              </a:lnSpc>
            </a:pPr>
            <a:r>
              <a:rPr lang="vi-VN" sz="2400" smtClean="0"/>
              <a:t>Mô </a:t>
            </a:r>
            <a:r>
              <a:rPr lang="vi-VN" sz="2400"/>
              <a:t>hình RGB (Red, Green, Blue) Chụp năm 1911 bằng ba tấm lọc đỏ, xanh lá cây và xanh da trời. Để hiển thị lại ba hình chiếu phải được lồng lên nhau trong phòng </a:t>
            </a:r>
            <a:r>
              <a:rPr lang="vi-VN" sz="2400" smtClean="0"/>
              <a:t>tối</a:t>
            </a:r>
            <a:endParaRPr lang="en-US" sz="2400" smtClean="0"/>
          </a:p>
          <a:p>
            <a:pPr algn="just">
              <a:lnSpc>
                <a:spcPct val="150000"/>
              </a:lnSpc>
            </a:pPr>
            <a:r>
              <a:rPr lang="vi-VN" sz="2400" smtClean="0"/>
              <a:t>Mô </a:t>
            </a:r>
            <a:r>
              <a:rPr lang="vi-VN" sz="2400"/>
              <a:t>hình RGB </a:t>
            </a:r>
            <a:endParaRPr lang="en-US" sz="2400" smtClean="0"/>
          </a:p>
          <a:p>
            <a:pPr marL="342900" indent="-342900" algn="just">
              <a:lnSpc>
                <a:spcPct val="150000"/>
              </a:lnSpc>
              <a:buFont typeface="Arial" panose="020B0604020202020204" pitchFamily="34" charset="0"/>
              <a:buChar char="•"/>
            </a:pPr>
            <a:r>
              <a:rPr lang="vi-VN" sz="2400" smtClean="0"/>
              <a:t>Dựa </a:t>
            </a:r>
            <a:r>
              <a:rPr lang="vi-VN" sz="2400"/>
              <a:t>vào lý thuyết 3 mầu Young-Helmholtz đầu thế kỷ 19 </a:t>
            </a:r>
            <a:endParaRPr lang="en-US" sz="2400" smtClean="0"/>
          </a:p>
          <a:p>
            <a:pPr marL="342900" indent="-342900" algn="just">
              <a:lnSpc>
                <a:spcPct val="150000"/>
              </a:lnSpc>
              <a:buFont typeface="Arial" panose="020B0604020202020204" pitchFamily="34" charset="0"/>
              <a:buChar char="•"/>
            </a:pPr>
            <a:r>
              <a:rPr lang="vi-VN" sz="2400" smtClean="0"/>
              <a:t>Dựa </a:t>
            </a:r>
            <a:r>
              <a:rPr lang="vi-VN" sz="2400"/>
              <a:t>vào phương pháp phối mầu cộng. </a:t>
            </a:r>
            <a:endParaRPr lang="en-US" sz="2400" smtClean="0"/>
          </a:p>
          <a:p>
            <a:pPr marL="342900" indent="-342900" algn="just">
              <a:lnSpc>
                <a:spcPct val="150000"/>
              </a:lnSpc>
              <a:buFont typeface="Arial" panose="020B0604020202020204" pitchFamily="34" charset="0"/>
              <a:buChar char="•"/>
            </a:pPr>
            <a:r>
              <a:rPr lang="vi-VN" sz="2400" smtClean="0"/>
              <a:t>Sử </a:t>
            </a:r>
            <a:r>
              <a:rPr lang="vi-VN" sz="2400"/>
              <a:t>dụng trong hiển thị trên màn hình.</a:t>
            </a:r>
            <a:endParaRPr lang="en-US" sz="2400"/>
          </a:p>
        </p:txBody>
      </p:sp>
    </p:spTree>
    <p:extLst>
      <p:ext uri="{BB962C8B-B14F-4D97-AF65-F5344CB8AC3E}">
        <p14:creationId xmlns:p14="http://schemas.microsoft.com/office/powerpoint/2010/main" val="1964590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234674" y="6413189"/>
            <a:ext cx="4556664" cy="320040"/>
          </a:xfrm>
        </p:spPr>
        <p:txBody>
          <a:bodyPr/>
          <a:lstStyle/>
          <a:p>
            <a:r>
              <a:rPr lang="en-US" smtClean="0"/>
              <a:t>Người soạn: Nguyễn Đình Nguyên</a:t>
            </a:r>
            <a:endParaRPr lang="en-US"/>
          </a:p>
        </p:txBody>
      </p:sp>
      <p:sp>
        <p:nvSpPr>
          <p:cNvPr id="3" name="Rectangle 2"/>
          <p:cNvSpPr/>
          <p:nvPr/>
        </p:nvSpPr>
        <p:spPr>
          <a:xfrm>
            <a:off x="0" y="1"/>
            <a:ext cx="9144000" cy="1179871"/>
          </a:xfrm>
          <a:prstGeom prst="rect">
            <a:avLst/>
          </a:prstGeom>
          <a:noFill/>
          <a:ln w="3810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en-US" sz="2800" b="1">
                <a:solidFill>
                  <a:schemeClr val="tx1"/>
                </a:solidFill>
                <a:latin typeface="FS Just Awesome Regular" pitchFamily="50" charset="0"/>
                <a:cs typeface="Arial" panose="020B0604020202020204" pitchFamily="34" charset="0"/>
              </a:rPr>
              <a:t>2.1 Các thiết bị thu nhận ảnh</a:t>
            </a:r>
          </a:p>
        </p:txBody>
      </p:sp>
      <p:sp>
        <p:nvSpPr>
          <p:cNvPr id="5" name="Rectangle 4"/>
          <p:cNvSpPr/>
          <p:nvPr/>
        </p:nvSpPr>
        <p:spPr>
          <a:xfrm>
            <a:off x="405579" y="1543183"/>
            <a:ext cx="8332841" cy="2241639"/>
          </a:xfrm>
          <a:prstGeom prst="rect">
            <a:avLst/>
          </a:prstGeom>
        </p:spPr>
        <p:txBody>
          <a:bodyPr wrap="square">
            <a:spAutoFit/>
          </a:bodyPr>
          <a:lstStyle/>
          <a:p>
            <a:pPr algn="just">
              <a:lnSpc>
                <a:spcPct val="150000"/>
              </a:lnSpc>
            </a:pPr>
            <a:r>
              <a:rPr lang="vi-VN" sz="2400">
                <a:latin typeface="Sitka Banner" pitchFamily="2" charset="0"/>
              </a:rPr>
              <a:t>Nhìn chung các hệ thống thu </a:t>
            </a:r>
            <a:r>
              <a:rPr lang="vi-VN" sz="2400" smtClean="0">
                <a:latin typeface="Sitka Banner" pitchFamily="2" charset="0"/>
              </a:rPr>
              <a:t>nhận</a:t>
            </a:r>
            <a:r>
              <a:rPr lang="en-US" sz="2400" smtClean="0">
                <a:latin typeface="Sitka Banner" pitchFamily="2" charset="0"/>
              </a:rPr>
              <a:t> </a:t>
            </a:r>
            <a:r>
              <a:rPr lang="vi-VN" sz="2400" smtClean="0">
                <a:latin typeface="Sitka Banner" pitchFamily="2" charset="0"/>
              </a:rPr>
              <a:t>ảnh </a:t>
            </a:r>
            <a:r>
              <a:rPr lang="vi-VN" sz="2400">
                <a:latin typeface="Sitka Banner" pitchFamily="2" charset="0"/>
              </a:rPr>
              <a:t>thực hiện quá trình:</a:t>
            </a:r>
          </a:p>
          <a:p>
            <a:pPr marL="457200" indent="-457200" algn="just">
              <a:lnSpc>
                <a:spcPct val="150000"/>
              </a:lnSpc>
              <a:buFont typeface="Arial" panose="020B0604020202020204" pitchFamily="34" charset="0"/>
              <a:buChar char="•"/>
            </a:pPr>
            <a:r>
              <a:rPr lang="vi-VN" sz="2400" smtClean="0">
                <a:latin typeface="Sitka Banner" pitchFamily="2" charset="0"/>
              </a:rPr>
              <a:t>Cảm </a:t>
            </a:r>
            <a:r>
              <a:rPr lang="vi-VN" sz="2400">
                <a:latin typeface="Sitka Banner" pitchFamily="2" charset="0"/>
              </a:rPr>
              <a:t>biến: biến đổi năng </a:t>
            </a:r>
            <a:r>
              <a:rPr lang="vi-VN" sz="2400" smtClean="0">
                <a:latin typeface="Sitka Banner" pitchFamily="2" charset="0"/>
              </a:rPr>
              <a:t>lượng</a:t>
            </a:r>
            <a:r>
              <a:rPr lang="en-US" sz="2400" smtClean="0">
                <a:latin typeface="Sitka Banner" pitchFamily="2" charset="0"/>
              </a:rPr>
              <a:t> </a:t>
            </a:r>
            <a:r>
              <a:rPr lang="vi-VN" sz="2400" smtClean="0">
                <a:latin typeface="Sitka Banner" pitchFamily="2" charset="0"/>
              </a:rPr>
              <a:t>quang </a:t>
            </a:r>
            <a:r>
              <a:rPr lang="vi-VN" sz="2400">
                <a:latin typeface="Sitka Banner" pitchFamily="2" charset="0"/>
              </a:rPr>
              <a:t>học thành năng lượng </a:t>
            </a:r>
            <a:r>
              <a:rPr lang="vi-VN" sz="2400" smtClean="0">
                <a:latin typeface="Sitka Banner" pitchFamily="2" charset="0"/>
              </a:rPr>
              <a:t>điện</a:t>
            </a:r>
            <a:r>
              <a:rPr lang="en-US" sz="2400" smtClean="0">
                <a:latin typeface="Sitka Banner" pitchFamily="2" charset="0"/>
              </a:rPr>
              <a:t> </a:t>
            </a:r>
            <a:r>
              <a:rPr lang="vi-VN" sz="2400" smtClean="0">
                <a:latin typeface="Sitka Banner" pitchFamily="2" charset="0"/>
              </a:rPr>
              <a:t>(giai </a:t>
            </a:r>
            <a:r>
              <a:rPr lang="vi-VN" sz="2400">
                <a:latin typeface="Sitka Banner" pitchFamily="2" charset="0"/>
              </a:rPr>
              <a:t>đoạn lấy mẫu)</a:t>
            </a:r>
          </a:p>
          <a:p>
            <a:pPr marL="457200" indent="-457200" algn="just">
              <a:lnSpc>
                <a:spcPct val="150000"/>
              </a:lnSpc>
              <a:buFont typeface="Arial" panose="020B0604020202020204" pitchFamily="34" charset="0"/>
              <a:buChar char="•"/>
            </a:pPr>
            <a:r>
              <a:rPr lang="vi-VN" sz="2400" smtClean="0">
                <a:latin typeface="Sitka Banner" pitchFamily="2" charset="0"/>
              </a:rPr>
              <a:t>Tổng </a:t>
            </a:r>
            <a:r>
              <a:rPr lang="vi-VN" sz="2400">
                <a:latin typeface="Sitka Banner" pitchFamily="2" charset="0"/>
              </a:rPr>
              <a:t>hợp năng lượng điện </a:t>
            </a:r>
            <a:r>
              <a:rPr lang="vi-VN" sz="2400" smtClean="0">
                <a:latin typeface="Sitka Banner" pitchFamily="2" charset="0"/>
              </a:rPr>
              <a:t>thành</a:t>
            </a:r>
            <a:r>
              <a:rPr lang="en-US" sz="2400" smtClean="0">
                <a:latin typeface="Sitka Banner" pitchFamily="2" charset="0"/>
              </a:rPr>
              <a:t> </a:t>
            </a:r>
            <a:r>
              <a:rPr lang="vi-VN" sz="2400" smtClean="0">
                <a:latin typeface="Sitka Banner" pitchFamily="2" charset="0"/>
              </a:rPr>
              <a:t>ảnh </a:t>
            </a:r>
            <a:r>
              <a:rPr lang="vi-VN" sz="2400">
                <a:latin typeface="Sitka Banner" pitchFamily="2" charset="0"/>
              </a:rPr>
              <a:t>(giai đoạn lượng tử hóa)</a:t>
            </a:r>
            <a:endParaRPr lang="en-US" sz="2400">
              <a:latin typeface="Sitka Banner" pitchFamily="2" charset="0"/>
            </a:endParaRPr>
          </a:p>
        </p:txBody>
      </p:sp>
    </p:spTree>
    <p:extLst>
      <p:ext uri="{BB962C8B-B14F-4D97-AF65-F5344CB8AC3E}">
        <p14:creationId xmlns:p14="http://schemas.microsoft.com/office/powerpoint/2010/main" val="819008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Người soạn: Nguyễn Đình Nguyên</a:t>
            </a:r>
            <a:endParaRPr lang="en-US"/>
          </a:p>
        </p:txBody>
      </p:sp>
      <p:sp>
        <p:nvSpPr>
          <p:cNvPr id="3" name="Rectangle 2"/>
          <p:cNvSpPr/>
          <p:nvPr/>
        </p:nvSpPr>
        <p:spPr>
          <a:xfrm>
            <a:off x="0" y="1"/>
            <a:ext cx="9144000" cy="1179871"/>
          </a:xfrm>
          <a:prstGeom prst="rect">
            <a:avLst/>
          </a:prstGeom>
          <a:noFill/>
          <a:ln w="3810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en-US" sz="2800" b="1">
                <a:solidFill>
                  <a:schemeClr val="tx1"/>
                </a:solidFill>
                <a:latin typeface="FS Just Awesome Regular" pitchFamily="50" charset="0"/>
                <a:cs typeface="Arial" panose="020B0604020202020204" pitchFamily="34" charset="0"/>
              </a:rPr>
              <a:t>2.2 Lấy Mẫu và Lý tưởng hoá</a:t>
            </a:r>
          </a:p>
          <a:p>
            <a:pPr indent="457200"/>
            <a:r>
              <a:rPr lang="en-US" sz="2800" b="1">
                <a:solidFill>
                  <a:schemeClr val="tx1"/>
                </a:solidFill>
                <a:latin typeface="FS Just Awesome Regular" pitchFamily="50" charset="0"/>
                <a:cs typeface="Arial" panose="020B0604020202020204" pitchFamily="34" charset="0"/>
              </a:rPr>
              <a:t>2.2.1 Giai đoạn lấy mẫu</a:t>
            </a:r>
          </a:p>
        </p:txBody>
      </p:sp>
      <p:sp>
        <p:nvSpPr>
          <p:cNvPr id="5" name="Rectangle 4"/>
          <p:cNvSpPr/>
          <p:nvPr/>
        </p:nvSpPr>
        <p:spPr>
          <a:xfrm>
            <a:off x="309716" y="1337393"/>
            <a:ext cx="8524568" cy="2803460"/>
          </a:xfrm>
          <a:prstGeom prst="rect">
            <a:avLst/>
          </a:prstGeom>
        </p:spPr>
        <p:txBody>
          <a:bodyPr wrap="square">
            <a:spAutoFit/>
          </a:bodyPr>
          <a:lstStyle/>
          <a:p>
            <a:pPr algn="just" defTabSz="693738">
              <a:lnSpc>
                <a:spcPct val="150000"/>
              </a:lnSpc>
            </a:pPr>
            <a:r>
              <a:rPr lang="en-US" sz="2400" smtClean="0"/>
              <a:t>	Sử </a:t>
            </a:r>
            <a:r>
              <a:rPr lang="en-US" sz="2400"/>
              <a:t>dụng bộ cảm biến hoặc máy quét </a:t>
            </a:r>
            <a:r>
              <a:rPr lang="en-US" sz="2400" smtClean="0"/>
              <a:t>để biến </a:t>
            </a:r>
            <a:r>
              <a:rPr lang="en-US" sz="2400"/>
              <a:t>tín hiệu quang của ảnh thành tín </a:t>
            </a:r>
            <a:r>
              <a:rPr lang="en-US" sz="2400" smtClean="0"/>
              <a:t>hiệu điện </a:t>
            </a:r>
            <a:r>
              <a:rPr lang="en-US" sz="2400"/>
              <a:t>liên tục.</a:t>
            </a:r>
          </a:p>
          <a:p>
            <a:pPr algn="just" defTabSz="738188">
              <a:lnSpc>
                <a:spcPct val="150000"/>
              </a:lnSpc>
            </a:pPr>
            <a:r>
              <a:rPr lang="en-US" sz="2400" smtClean="0"/>
              <a:t>	Máy </a:t>
            </a:r>
            <a:r>
              <a:rPr lang="en-US" sz="2400"/>
              <a:t>quét sẽ quét theo chiều ngang để </a:t>
            </a:r>
            <a:r>
              <a:rPr lang="en-US" sz="2400" smtClean="0"/>
              <a:t>tạo ra </a:t>
            </a:r>
            <a:r>
              <a:rPr lang="en-US" sz="2400"/>
              <a:t>tín hiệu điện của ảnh, kết quả cho </a:t>
            </a:r>
            <a:r>
              <a:rPr lang="en-US" sz="2400" smtClean="0"/>
              <a:t>ra một </a:t>
            </a:r>
            <a:r>
              <a:rPr lang="en-US" sz="2400"/>
              <a:t>tín hiệu điện hai chiều f(x,y) liên tục.</a:t>
            </a:r>
          </a:p>
        </p:txBody>
      </p:sp>
      <p:pic>
        <p:nvPicPr>
          <p:cNvPr id="6" name="Picture 5"/>
          <p:cNvPicPr>
            <a:picLocks noChangeAspect="1"/>
          </p:cNvPicPr>
          <p:nvPr/>
        </p:nvPicPr>
        <p:blipFill>
          <a:blip r:embed="rId2"/>
          <a:stretch>
            <a:fillRect/>
          </a:stretch>
        </p:blipFill>
        <p:spPr>
          <a:xfrm>
            <a:off x="2270697" y="4298374"/>
            <a:ext cx="5167665" cy="2003063"/>
          </a:xfrm>
          <a:prstGeom prst="rect">
            <a:avLst/>
          </a:prstGeom>
        </p:spPr>
      </p:pic>
    </p:spTree>
    <p:extLst>
      <p:ext uri="{BB962C8B-B14F-4D97-AF65-F5344CB8AC3E}">
        <p14:creationId xmlns:p14="http://schemas.microsoft.com/office/powerpoint/2010/main" val="1826750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Người soạn: Nguyễn Đình Nguyên</a:t>
            </a:r>
            <a:endParaRPr lang="en-US"/>
          </a:p>
        </p:txBody>
      </p:sp>
      <p:sp>
        <p:nvSpPr>
          <p:cNvPr id="3" name="Rectangle 2"/>
          <p:cNvSpPr/>
          <p:nvPr/>
        </p:nvSpPr>
        <p:spPr>
          <a:xfrm>
            <a:off x="0" y="1"/>
            <a:ext cx="9144000" cy="1179871"/>
          </a:xfrm>
          <a:prstGeom prst="rect">
            <a:avLst/>
          </a:prstGeom>
          <a:noFill/>
          <a:ln w="3810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en-US" sz="2800" b="1">
                <a:solidFill>
                  <a:schemeClr val="tx1"/>
                </a:solidFill>
                <a:latin typeface="FS Just Awesome Regular" pitchFamily="50" charset="0"/>
                <a:cs typeface="Arial" panose="020B0604020202020204" pitchFamily="34" charset="0"/>
              </a:rPr>
              <a:t>2.2 Lấy Mẫu và Lý tưởng hoá</a:t>
            </a:r>
          </a:p>
          <a:p>
            <a:pPr indent="457200"/>
            <a:r>
              <a:rPr lang="en-US" sz="2800" b="1">
                <a:solidFill>
                  <a:schemeClr val="tx1"/>
                </a:solidFill>
                <a:latin typeface="FS Just Awesome Regular" pitchFamily="50" charset="0"/>
                <a:cs typeface="Arial" panose="020B0604020202020204" pitchFamily="34" charset="0"/>
              </a:rPr>
              <a:t>2.2.1 Giai đoạn lấy mẫu</a:t>
            </a:r>
          </a:p>
        </p:txBody>
      </p:sp>
      <p:sp>
        <p:nvSpPr>
          <p:cNvPr id="4" name="Rectangle 3"/>
          <p:cNvSpPr/>
          <p:nvPr/>
        </p:nvSpPr>
        <p:spPr>
          <a:xfrm>
            <a:off x="707921" y="1431457"/>
            <a:ext cx="7728155"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vi-VN" sz="2400" b="1">
                <a:latin typeface="Sitka Banner" pitchFamily="2" charset="0"/>
              </a:rPr>
              <a:t>Lấy mẫu bằng scanner</a:t>
            </a:r>
          </a:p>
          <a:p>
            <a:pPr marL="342900" indent="-342900">
              <a:lnSpc>
                <a:spcPct val="150000"/>
              </a:lnSpc>
              <a:buFont typeface="Arial" panose="020B0604020202020204" pitchFamily="34" charset="0"/>
              <a:buChar char="•"/>
            </a:pPr>
            <a:r>
              <a:rPr lang="vi-VN" sz="2400" smtClean="0">
                <a:latin typeface="Sitka Banner" pitchFamily="2" charset="0"/>
              </a:rPr>
              <a:t>Ảnh </a:t>
            </a:r>
            <a:r>
              <a:rPr lang="vi-VN" sz="2400">
                <a:latin typeface="Sitka Banner" pitchFamily="2" charset="0"/>
              </a:rPr>
              <a:t>được biểu diễn bởi hàm f(x,y)</a:t>
            </a:r>
          </a:p>
          <a:p>
            <a:pPr marL="342900" indent="-342900">
              <a:lnSpc>
                <a:spcPct val="150000"/>
              </a:lnSpc>
              <a:buFont typeface="Arial" panose="020B0604020202020204" pitchFamily="34" charset="0"/>
              <a:buChar char="•"/>
            </a:pPr>
            <a:r>
              <a:rPr lang="vi-VN" sz="2400" smtClean="0">
                <a:latin typeface="Sitka Banner" pitchFamily="2" charset="0"/>
              </a:rPr>
              <a:t>Để </a:t>
            </a:r>
            <a:r>
              <a:rPr lang="vi-VN" sz="2400">
                <a:latin typeface="Sitka Banner" pitchFamily="2" charset="0"/>
              </a:rPr>
              <a:t>ảnh gốc có thể tái tạo được </a:t>
            </a:r>
            <a:r>
              <a:rPr lang="vi-VN" sz="2400" smtClean="0">
                <a:latin typeface="Sitka Banner" pitchFamily="2" charset="0"/>
              </a:rPr>
              <a:t>thì</a:t>
            </a:r>
            <a:r>
              <a:rPr lang="en-US" sz="2400" smtClean="0">
                <a:latin typeface="Sitka Banner" pitchFamily="2" charset="0"/>
              </a:rPr>
              <a:t> </a:t>
            </a:r>
            <a:r>
              <a:rPr lang="vi-VN" sz="2400" smtClean="0">
                <a:latin typeface="Sitka Banner" pitchFamily="2" charset="0"/>
              </a:rPr>
              <a:t>tần </a:t>
            </a:r>
            <a:r>
              <a:rPr lang="vi-VN" sz="2400">
                <a:latin typeface="Sitka Banner" pitchFamily="2" charset="0"/>
              </a:rPr>
              <a:t>số lấy mẫu:</a:t>
            </a:r>
          </a:p>
          <a:p>
            <a:pPr>
              <a:lnSpc>
                <a:spcPct val="150000"/>
              </a:lnSpc>
            </a:pPr>
            <a:r>
              <a:rPr lang="en-US" sz="2400" smtClean="0">
                <a:latin typeface="Sitka Banner" pitchFamily="2" charset="0"/>
              </a:rPr>
              <a:t>	</a:t>
            </a:r>
            <a:r>
              <a:rPr lang="vi-VN" sz="2400" smtClean="0">
                <a:latin typeface="Sitka Banner" pitchFamily="2" charset="0"/>
              </a:rPr>
              <a:t>f</a:t>
            </a:r>
            <a:r>
              <a:rPr lang="en-US" sz="2400" baseline="-25000" smtClean="0">
                <a:latin typeface="Sitka Banner" pitchFamily="2" charset="0"/>
              </a:rPr>
              <a:t>x</a:t>
            </a:r>
            <a:r>
              <a:rPr lang="vi-VN" sz="2400" smtClean="0">
                <a:latin typeface="Sitka Banner" pitchFamily="2" charset="0"/>
              </a:rPr>
              <a:t> ≥ </a:t>
            </a:r>
            <a:r>
              <a:rPr lang="vi-VN" sz="2400">
                <a:latin typeface="Sitka Banner" pitchFamily="2" charset="0"/>
              </a:rPr>
              <a:t>2f</a:t>
            </a:r>
            <a:r>
              <a:rPr lang="vi-VN" sz="2400" baseline="-25000">
                <a:latin typeface="Sitka Banner" pitchFamily="2" charset="0"/>
              </a:rPr>
              <a:t>xmax</a:t>
            </a:r>
            <a:r>
              <a:rPr lang="vi-VN" sz="2400">
                <a:latin typeface="Sitka Banner" pitchFamily="2" charset="0"/>
              </a:rPr>
              <a:t> và f</a:t>
            </a:r>
            <a:r>
              <a:rPr lang="vi-VN" sz="2400" baseline="-25000">
                <a:latin typeface="Sitka Banner" pitchFamily="2" charset="0"/>
              </a:rPr>
              <a:t>y</a:t>
            </a:r>
            <a:r>
              <a:rPr lang="vi-VN" sz="2400">
                <a:latin typeface="Sitka Banner" pitchFamily="2" charset="0"/>
              </a:rPr>
              <a:t> ≥</a:t>
            </a:r>
            <a:r>
              <a:rPr lang="vi-VN" sz="2400" smtClean="0">
                <a:latin typeface="Sitka Banner" pitchFamily="2" charset="0"/>
              </a:rPr>
              <a:t> </a:t>
            </a:r>
            <a:r>
              <a:rPr lang="vi-VN" sz="2400">
                <a:latin typeface="Sitka Banner" pitchFamily="2" charset="0"/>
              </a:rPr>
              <a:t>2 f</a:t>
            </a:r>
            <a:r>
              <a:rPr lang="vi-VN" sz="2400" baseline="-25000">
                <a:latin typeface="Sitka Banner" pitchFamily="2" charset="0"/>
              </a:rPr>
              <a:t>ymax</a:t>
            </a:r>
          </a:p>
          <a:p>
            <a:pPr>
              <a:lnSpc>
                <a:spcPct val="150000"/>
              </a:lnSpc>
            </a:pPr>
            <a:r>
              <a:rPr lang="vi-VN" sz="2400" smtClean="0">
                <a:latin typeface="Sitka Banner" pitchFamily="2" charset="0"/>
              </a:rPr>
              <a:t>với </a:t>
            </a:r>
            <a:r>
              <a:rPr lang="vi-VN" sz="2400">
                <a:latin typeface="Sitka Banner" pitchFamily="2" charset="0"/>
              </a:rPr>
              <a:t>f</a:t>
            </a:r>
            <a:r>
              <a:rPr lang="vi-VN" sz="2400" baseline="-25000">
                <a:latin typeface="Sitka Banner" pitchFamily="2" charset="0"/>
              </a:rPr>
              <a:t>xmax</a:t>
            </a:r>
            <a:r>
              <a:rPr lang="vi-VN" sz="2400">
                <a:latin typeface="Sitka Banner" pitchFamily="2" charset="0"/>
              </a:rPr>
              <a:t> và f</a:t>
            </a:r>
            <a:r>
              <a:rPr lang="vi-VN" sz="2400" baseline="-25000">
                <a:latin typeface="Sitka Banner" pitchFamily="2" charset="0"/>
              </a:rPr>
              <a:t>ymax</a:t>
            </a:r>
            <a:r>
              <a:rPr lang="vi-VN" sz="2400">
                <a:latin typeface="Sitka Banner" pitchFamily="2" charset="0"/>
              </a:rPr>
              <a:t> là tần số cao </a:t>
            </a:r>
            <a:r>
              <a:rPr lang="vi-VN" sz="2400" smtClean="0">
                <a:latin typeface="Sitka Banner" pitchFamily="2" charset="0"/>
              </a:rPr>
              <a:t>nhất</a:t>
            </a:r>
            <a:r>
              <a:rPr lang="en-US" sz="2400" smtClean="0">
                <a:latin typeface="Sitka Banner" pitchFamily="2" charset="0"/>
              </a:rPr>
              <a:t> </a:t>
            </a:r>
            <a:r>
              <a:rPr lang="vi-VN" sz="2400" smtClean="0">
                <a:latin typeface="Sitka Banner" pitchFamily="2" charset="0"/>
              </a:rPr>
              <a:t>của </a:t>
            </a:r>
            <a:r>
              <a:rPr lang="vi-VN" sz="2400">
                <a:latin typeface="Sitka Banner" pitchFamily="2" charset="0"/>
              </a:rPr>
              <a:t>tín hiệu vào</a:t>
            </a:r>
            <a:endParaRPr lang="en-US" sz="2400">
              <a:latin typeface="Sitka Banner" pitchFamily="2" charset="0"/>
            </a:endParaRPr>
          </a:p>
        </p:txBody>
      </p:sp>
    </p:spTree>
    <p:extLst>
      <p:ext uri="{BB962C8B-B14F-4D97-AF65-F5344CB8AC3E}">
        <p14:creationId xmlns:p14="http://schemas.microsoft.com/office/powerpoint/2010/main" val="2941262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Người soạn: Nguyễn Đình Nguyên</a:t>
            </a:r>
            <a:endParaRPr lang="en-US"/>
          </a:p>
        </p:txBody>
      </p:sp>
      <p:sp>
        <p:nvSpPr>
          <p:cNvPr id="3" name="Rectangle 2"/>
          <p:cNvSpPr/>
          <p:nvPr/>
        </p:nvSpPr>
        <p:spPr>
          <a:xfrm>
            <a:off x="0" y="1"/>
            <a:ext cx="9144000" cy="1179871"/>
          </a:xfrm>
          <a:prstGeom prst="rect">
            <a:avLst/>
          </a:prstGeom>
          <a:noFill/>
          <a:ln w="3810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en-US" sz="2800" b="1">
                <a:solidFill>
                  <a:schemeClr val="tx1"/>
                </a:solidFill>
                <a:latin typeface="FS Just Awesome Regular" pitchFamily="50" charset="0"/>
                <a:cs typeface="Arial" panose="020B0604020202020204" pitchFamily="34" charset="0"/>
              </a:rPr>
              <a:t>2.2 Lấy Mẫu và Lý tưởng hoá</a:t>
            </a:r>
          </a:p>
          <a:p>
            <a:pPr indent="457200"/>
            <a:r>
              <a:rPr lang="en-US" sz="2800" b="1" smtClean="0">
                <a:solidFill>
                  <a:schemeClr val="tx1"/>
                </a:solidFill>
                <a:latin typeface="FS Just Awesome Regular" pitchFamily="50" charset="0"/>
                <a:cs typeface="Arial" panose="020B0604020202020204" pitchFamily="34" charset="0"/>
              </a:rPr>
              <a:t>2.2.2 LƯỢNG TỬ HOÁ</a:t>
            </a:r>
            <a:endParaRPr lang="en-US" sz="2800" b="1">
              <a:solidFill>
                <a:schemeClr val="tx1"/>
              </a:solidFill>
              <a:latin typeface="FS Just Awesome Regular" pitchFamily="50" charset="0"/>
              <a:cs typeface="Arial" panose="020B0604020202020204" pitchFamily="34" charset="0"/>
            </a:endParaRPr>
          </a:p>
        </p:txBody>
      </p:sp>
      <p:sp>
        <p:nvSpPr>
          <p:cNvPr id="4" name="Rectangle 3"/>
          <p:cNvSpPr/>
          <p:nvPr/>
        </p:nvSpPr>
        <p:spPr>
          <a:xfrm>
            <a:off x="310896" y="1351949"/>
            <a:ext cx="8686800" cy="4616648"/>
          </a:xfrm>
          <a:prstGeom prst="rect">
            <a:avLst/>
          </a:prstGeom>
        </p:spPr>
        <p:txBody>
          <a:bodyPr wrap="square">
            <a:spAutoFit/>
          </a:bodyPr>
          <a:lstStyle/>
          <a:p>
            <a:pPr marL="457200" indent="-457200">
              <a:lnSpc>
                <a:spcPct val="150000"/>
              </a:lnSpc>
              <a:buFont typeface="Arial" panose="020B0604020202020204" pitchFamily="34" charset="0"/>
              <a:buChar char="•"/>
            </a:pPr>
            <a:r>
              <a:rPr lang="vi-VN" sz="2800">
                <a:latin typeface="Sitka Banner" pitchFamily="2" charset="0"/>
              </a:rPr>
              <a:t>Ảnh sau khi lấy mẫu sẽ có </a:t>
            </a:r>
            <a:r>
              <a:rPr lang="vi-VN" sz="2800" smtClean="0">
                <a:latin typeface="Sitka Banner" pitchFamily="2" charset="0"/>
              </a:rPr>
              <a:t>dạng</a:t>
            </a:r>
            <a:r>
              <a:rPr lang="en-US" sz="2800" smtClean="0">
                <a:latin typeface="Sitka Banner" pitchFamily="2" charset="0"/>
              </a:rPr>
              <a:t> </a:t>
            </a:r>
            <a:r>
              <a:rPr lang="vi-VN" sz="2800" smtClean="0">
                <a:latin typeface="Sitka Banner" pitchFamily="2" charset="0"/>
              </a:rPr>
              <a:t>f(m,n</a:t>
            </a:r>
            <a:r>
              <a:rPr lang="vi-VN" sz="2800">
                <a:latin typeface="Sitka Banner" pitchFamily="2" charset="0"/>
              </a:rPr>
              <a:t>) với m, n là nguyên </a:t>
            </a:r>
            <a:r>
              <a:rPr lang="vi-VN" sz="2800" smtClean="0">
                <a:latin typeface="Sitka Banner" pitchFamily="2" charset="0"/>
              </a:rPr>
              <a:t>nhưng</a:t>
            </a:r>
            <a:r>
              <a:rPr lang="en-US" sz="2800" smtClean="0">
                <a:latin typeface="Sitka Banner" pitchFamily="2" charset="0"/>
              </a:rPr>
              <a:t> </a:t>
            </a:r>
            <a:r>
              <a:rPr lang="vi-VN" sz="2800" smtClean="0">
                <a:latin typeface="Sitka Banner" pitchFamily="2" charset="0"/>
              </a:rPr>
              <a:t>giá </a:t>
            </a:r>
            <a:r>
              <a:rPr lang="vi-VN" sz="2800">
                <a:latin typeface="Sitka Banner" pitchFamily="2" charset="0"/>
              </a:rPr>
              <a:t>trị f(m, n) vẫn là giá trị vật </a:t>
            </a:r>
            <a:r>
              <a:rPr lang="vi-VN" sz="2800" smtClean="0">
                <a:latin typeface="Sitka Banner" pitchFamily="2" charset="0"/>
              </a:rPr>
              <a:t>lý</a:t>
            </a:r>
            <a:r>
              <a:rPr lang="en-US" sz="2800" smtClean="0">
                <a:latin typeface="Sitka Banner" pitchFamily="2" charset="0"/>
              </a:rPr>
              <a:t> </a:t>
            </a:r>
            <a:r>
              <a:rPr lang="vi-VN" sz="2800" smtClean="0">
                <a:latin typeface="Sitka Banner" pitchFamily="2" charset="0"/>
              </a:rPr>
              <a:t>liên </a:t>
            </a:r>
            <a:r>
              <a:rPr lang="vi-VN" sz="2800">
                <a:latin typeface="Sitka Banner" pitchFamily="2" charset="0"/>
              </a:rPr>
              <a:t>tục.</a:t>
            </a:r>
          </a:p>
          <a:p>
            <a:pPr marL="457200" indent="-457200">
              <a:lnSpc>
                <a:spcPct val="150000"/>
              </a:lnSpc>
              <a:buFont typeface="Arial" panose="020B0604020202020204" pitchFamily="34" charset="0"/>
              <a:buChar char="•"/>
            </a:pPr>
            <a:r>
              <a:rPr lang="vi-VN" sz="2800" smtClean="0">
                <a:latin typeface="Sitka Banner" pitchFamily="2" charset="0"/>
              </a:rPr>
              <a:t>Quá </a:t>
            </a:r>
            <a:r>
              <a:rPr lang="vi-VN" sz="2800">
                <a:latin typeface="Sitka Banner" pitchFamily="2" charset="0"/>
              </a:rPr>
              <a:t>trình biến đổi giá trị </a:t>
            </a:r>
            <a:r>
              <a:rPr lang="vi-VN" sz="2800" smtClean="0">
                <a:latin typeface="Sitka Banner" pitchFamily="2" charset="0"/>
              </a:rPr>
              <a:t>f(m,n)</a:t>
            </a:r>
            <a:r>
              <a:rPr lang="en-US" sz="2800" smtClean="0">
                <a:latin typeface="Sitka Banner" pitchFamily="2" charset="0"/>
              </a:rPr>
              <a:t> </a:t>
            </a:r>
            <a:r>
              <a:rPr lang="vi-VN" sz="2800" smtClean="0">
                <a:latin typeface="Sitka Banner" pitchFamily="2" charset="0"/>
              </a:rPr>
              <a:t>thành </a:t>
            </a:r>
            <a:r>
              <a:rPr lang="vi-VN" sz="2800">
                <a:latin typeface="Sitka Banner" pitchFamily="2" charset="0"/>
              </a:rPr>
              <a:t>một số nguyên thích hợp </a:t>
            </a:r>
            <a:r>
              <a:rPr lang="vi-VN" sz="2800" smtClean="0">
                <a:latin typeface="Sitka Banner" pitchFamily="2" charset="0"/>
              </a:rPr>
              <a:t>để</a:t>
            </a:r>
            <a:r>
              <a:rPr lang="en-US" sz="2800" smtClean="0">
                <a:latin typeface="Sitka Banner" pitchFamily="2" charset="0"/>
              </a:rPr>
              <a:t> </a:t>
            </a:r>
            <a:r>
              <a:rPr lang="vi-VN" sz="2800" smtClean="0">
                <a:latin typeface="Sitka Banner" pitchFamily="2" charset="0"/>
              </a:rPr>
              <a:t>lưu </a:t>
            </a:r>
            <a:r>
              <a:rPr lang="vi-VN" sz="2800">
                <a:latin typeface="Sitka Banner" pitchFamily="2" charset="0"/>
              </a:rPr>
              <a:t>trữ gọi là lượng tử </a:t>
            </a:r>
            <a:r>
              <a:rPr lang="vi-VN" sz="2800" smtClean="0">
                <a:latin typeface="Sitka Banner" pitchFamily="2" charset="0"/>
              </a:rPr>
              <a:t>hoá</a:t>
            </a:r>
            <a:endParaRPr lang="en-US" sz="2800" smtClean="0">
              <a:latin typeface="Sitka Banner" pitchFamily="2" charset="0"/>
            </a:endParaRPr>
          </a:p>
          <a:p>
            <a:pPr marL="457200" indent="-457200">
              <a:lnSpc>
                <a:spcPct val="150000"/>
              </a:lnSpc>
              <a:buFont typeface="Arial" panose="020B0604020202020204" pitchFamily="34" charset="0"/>
              <a:buChar char="•"/>
            </a:pPr>
            <a:r>
              <a:rPr lang="vi-VN" sz="2800" smtClean="0">
                <a:latin typeface="Sitka Banner" pitchFamily="2" charset="0"/>
              </a:rPr>
              <a:t>Quá </a:t>
            </a:r>
            <a:r>
              <a:rPr lang="vi-VN" sz="2800">
                <a:latin typeface="Sitka Banner" pitchFamily="2" charset="0"/>
              </a:rPr>
              <a:t>trình lượng tử hóa là quá trình ánh </a:t>
            </a:r>
            <a:r>
              <a:rPr lang="vi-VN" sz="2800" smtClean="0">
                <a:latin typeface="Sitka Banner" pitchFamily="2" charset="0"/>
              </a:rPr>
              <a:t>xạ</a:t>
            </a:r>
            <a:r>
              <a:rPr lang="en-US" sz="2800" smtClean="0">
                <a:latin typeface="Sitka Banner" pitchFamily="2" charset="0"/>
              </a:rPr>
              <a:t> </a:t>
            </a:r>
            <a:r>
              <a:rPr lang="vi-VN" sz="2800" smtClean="0">
                <a:latin typeface="Sitka Banner" pitchFamily="2" charset="0"/>
              </a:rPr>
              <a:t>một </a:t>
            </a:r>
            <a:r>
              <a:rPr lang="vi-VN" sz="2800">
                <a:latin typeface="Sitka Banner" pitchFamily="2" charset="0"/>
              </a:rPr>
              <a:t>biến liên tục u vào biến rời rạc </a:t>
            </a:r>
            <a:r>
              <a:rPr lang="vi-VN" sz="2800" smtClean="0">
                <a:latin typeface="Sitka Banner" pitchFamily="2" charset="0"/>
              </a:rPr>
              <a:t>u*</a:t>
            </a:r>
            <a:r>
              <a:rPr lang="en-US" sz="2800" smtClean="0">
                <a:latin typeface="Sitka Banner" pitchFamily="2" charset="0"/>
              </a:rPr>
              <a:t> </a:t>
            </a:r>
            <a:r>
              <a:rPr lang="vi-VN" sz="2800" smtClean="0">
                <a:latin typeface="Sitka Banner" pitchFamily="2" charset="0"/>
              </a:rPr>
              <a:t>thuộc </a:t>
            </a:r>
            <a:r>
              <a:rPr lang="vi-VN" sz="2800">
                <a:latin typeface="Sitka Banner" pitchFamily="2" charset="0"/>
              </a:rPr>
              <a:t>tập hữu hạn [</a:t>
            </a:r>
            <a:r>
              <a:rPr lang="vi-VN" sz="2800" smtClean="0">
                <a:latin typeface="Sitka Banner" pitchFamily="2" charset="0"/>
              </a:rPr>
              <a:t>u1, u2,..uL] </a:t>
            </a:r>
            <a:r>
              <a:rPr lang="vi-VN" sz="2800">
                <a:latin typeface="Sitka Banner" pitchFamily="2" charset="0"/>
              </a:rPr>
              <a:t>xác </a:t>
            </a:r>
            <a:r>
              <a:rPr lang="vi-VN" sz="2800" smtClean="0">
                <a:latin typeface="Sitka Banner" pitchFamily="2" charset="0"/>
              </a:rPr>
              <a:t>định</a:t>
            </a:r>
            <a:r>
              <a:rPr lang="en-US" sz="2800" smtClean="0">
                <a:latin typeface="Sitka Banner" pitchFamily="2" charset="0"/>
              </a:rPr>
              <a:t> </a:t>
            </a:r>
            <a:r>
              <a:rPr lang="vi-VN" sz="2800" smtClean="0">
                <a:latin typeface="Sitka Banner" pitchFamily="2" charset="0"/>
              </a:rPr>
              <a:t>trước</a:t>
            </a:r>
            <a:r>
              <a:rPr lang="vi-VN" sz="2800">
                <a:latin typeface="Sitka Banner" pitchFamily="2" charset="0"/>
              </a:rPr>
              <a:t>, L là mức lượng tử hoá được tạo ra</a:t>
            </a:r>
            <a:endParaRPr lang="en-US" sz="2800">
              <a:latin typeface="Sitka Banner" pitchFamily="2" charset="0"/>
            </a:endParaRPr>
          </a:p>
        </p:txBody>
      </p:sp>
    </p:spTree>
    <p:extLst>
      <p:ext uri="{BB962C8B-B14F-4D97-AF65-F5344CB8AC3E}">
        <p14:creationId xmlns:p14="http://schemas.microsoft.com/office/powerpoint/2010/main" val="471407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Người soạn: Nguyễn Đình Nguyên</a:t>
            </a:r>
            <a:endParaRPr lang="en-US"/>
          </a:p>
        </p:txBody>
      </p:sp>
      <p:sp>
        <p:nvSpPr>
          <p:cNvPr id="3" name="Rectangle 2"/>
          <p:cNvSpPr/>
          <p:nvPr/>
        </p:nvSpPr>
        <p:spPr>
          <a:xfrm>
            <a:off x="0" y="1"/>
            <a:ext cx="9144000" cy="1179871"/>
          </a:xfrm>
          <a:prstGeom prst="rect">
            <a:avLst/>
          </a:prstGeom>
          <a:noFill/>
          <a:ln w="3810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en-US" sz="2800" b="1">
                <a:solidFill>
                  <a:schemeClr val="tx1"/>
                </a:solidFill>
                <a:latin typeface="FS Just Awesome Regular" pitchFamily="50" charset="0"/>
                <a:cs typeface="Arial" panose="020B0604020202020204" pitchFamily="34" charset="0"/>
              </a:rPr>
              <a:t>2.3 Một số phương pháp biểu diễn ảnh</a:t>
            </a:r>
          </a:p>
        </p:txBody>
      </p:sp>
      <p:sp>
        <p:nvSpPr>
          <p:cNvPr id="4" name="Rectangle 3"/>
          <p:cNvSpPr/>
          <p:nvPr/>
        </p:nvSpPr>
        <p:spPr>
          <a:xfrm>
            <a:off x="418011" y="1179872"/>
            <a:ext cx="8551817" cy="4524315"/>
          </a:xfrm>
          <a:prstGeom prst="rect">
            <a:avLst/>
          </a:prstGeom>
        </p:spPr>
        <p:txBody>
          <a:bodyPr wrap="square">
            <a:spAutoFit/>
          </a:bodyPr>
          <a:lstStyle/>
          <a:p>
            <a:pPr>
              <a:lnSpc>
                <a:spcPct val="150000"/>
              </a:lnSpc>
            </a:pPr>
            <a:r>
              <a:rPr lang="vi-VN" sz="2400">
                <a:latin typeface="Sitka Banner" pitchFamily="2" charset="0"/>
              </a:rPr>
              <a:t>Quá trình lưu trữ ảnh nhằm 2 mục đích:</a:t>
            </a:r>
          </a:p>
          <a:p>
            <a:pPr marL="342900" indent="-342900">
              <a:lnSpc>
                <a:spcPct val="150000"/>
              </a:lnSpc>
              <a:buFont typeface="Arial" panose="020B0604020202020204" pitchFamily="34" charset="0"/>
              <a:buChar char="•"/>
            </a:pPr>
            <a:r>
              <a:rPr lang="vi-VN" sz="2400" smtClean="0">
                <a:latin typeface="Sitka Banner" pitchFamily="2" charset="0"/>
              </a:rPr>
              <a:t>Tiết </a:t>
            </a:r>
            <a:r>
              <a:rPr lang="vi-VN" sz="2400">
                <a:latin typeface="Sitka Banner" pitchFamily="2" charset="0"/>
              </a:rPr>
              <a:t>kiệm bộ nhớ</a:t>
            </a:r>
          </a:p>
          <a:p>
            <a:pPr marL="342900" indent="-342900">
              <a:lnSpc>
                <a:spcPct val="150000"/>
              </a:lnSpc>
              <a:buFont typeface="Arial" panose="020B0604020202020204" pitchFamily="34" charset="0"/>
              <a:buChar char="•"/>
            </a:pPr>
            <a:r>
              <a:rPr lang="vi-VN" sz="2400" smtClean="0">
                <a:latin typeface="Sitka Banner" pitchFamily="2" charset="0"/>
              </a:rPr>
              <a:t>Giảm </a:t>
            </a:r>
            <a:r>
              <a:rPr lang="vi-VN" sz="2400">
                <a:latin typeface="Sitka Banner" pitchFamily="2" charset="0"/>
              </a:rPr>
              <a:t>thời gian xử lý</a:t>
            </a:r>
          </a:p>
          <a:p>
            <a:pPr>
              <a:lnSpc>
                <a:spcPct val="150000"/>
              </a:lnSpc>
            </a:pPr>
            <a:r>
              <a:rPr lang="vi-VN" sz="2400" smtClean="0">
                <a:latin typeface="Sitka Banner" pitchFamily="2" charset="0"/>
              </a:rPr>
              <a:t>Việc </a:t>
            </a:r>
            <a:r>
              <a:rPr lang="vi-VN" sz="2400">
                <a:latin typeface="Sitka Banner" pitchFamily="2" charset="0"/>
              </a:rPr>
              <a:t>lựa chọn độ phân giải thích hợp để </a:t>
            </a:r>
            <a:r>
              <a:rPr lang="vi-VN" sz="2400" smtClean="0">
                <a:latin typeface="Sitka Banner" pitchFamily="2" charset="0"/>
              </a:rPr>
              <a:t>ảnh</a:t>
            </a:r>
            <a:r>
              <a:rPr lang="en-US" sz="2400" smtClean="0">
                <a:latin typeface="Sitka Banner" pitchFamily="2" charset="0"/>
              </a:rPr>
              <a:t> </a:t>
            </a:r>
            <a:r>
              <a:rPr lang="vi-VN" sz="2400" smtClean="0">
                <a:latin typeface="Sitka Banner" pitchFamily="2" charset="0"/>
              </a:rPr>
              <a:t>càng </a:t>
            </a:r>
            <a:r>
              <a:rPr lang="vi-VN" sz="2400">
                <a:latin typeface="Sitka Banner" pitchFamily="2" charset="0"/>
              </a:rPr>
              <a:t>đẹp và mịn tuỳ thuộc vào nhu cầu sử </a:t>
            </a:r>
            <a:r>
              <a:rPr lang="vi-VN" sz="2400" smtClean="0">
                <a:latin typeface="Sitka Banner" pitchFamily="2" charset="0"/>
              </a:rPr>
              <a:t>dụn</a:t>
            </a:r>
            <a:r>
              <a:rPr lang="en-US" sz="2400" smtClean="0">
                <a:latin typeface="Sitka Banner" pitchFamily="2" charset="0"/>
              </a:rPr>
              <a:t>g </a:t>
            </a:r>
            <a:r>
              <a:rPr lang="vi-VN" sz="2400" smtClean="0">
                <a:latin typeface="Sitka Banner" pitchFamily="2" charset="0"/>
              </a:rPr>
              <a:t>và </a:t>
            </a:r>
            <a:r>
              <a:rPr lang="vi-VN" sz="2400">
                <a:latin typeface="Sitka Banner" pitchFamily="2" charset="0"/>
              </a:rPr>
              <a:t>đặc trưng của mỗi ảnh cụ thể, trên cơ sở đó</a:t>
            </a:r>
          </a:p>
          <a:p>
            <a:pPr>
              <a:lnSpc>
                <a:spcPct val="150000"/>
              </a:lnSpc>
            </a:pPr>
            <a:r>
              <a:rPr lang="vi-VN" sz="2400">
                <a:latin typeface="Sitka Banner" pitchFamily="2" charset="0"/>
              </a:rPr>
              <a:t>các ảnh thường được biểu diễn theo 2 mô </a:t>
            </a:r>
            <a:r>
              <a:rPr lang="vi-VN" sz="2400" smtClean="0">
                <a:latin typeface="Sitka Banner" pitchFamily="2" charset="0"/>
              </a:rPr>
              <a:t>hình</a:t>
            </a:r>
            <a:r>
              <a:rPr lang="en-US" sz="2400" smtClean="0">
                <a:latin typeface="Sitka Banner" pitchFamily="2" charset="0"/>
              </a:rPr>
              <a:t> </a:t>
            </a:r>
            <a:r>
              <a:rPr lang="vi-VN" sz="2400" smtClean="0">
                <a:latin typeface="Sitka Banner" pitchFamily="2" charset="0"/>
              </a:rPr>
              <a:t>cơ </a:t>
            </a:r>
            <a:r>
              <a:rPr lang="vi-VN" sz="2400">
                <a:latin typeface="Sitka Banner" pitchFamily="2" charset="0"/>
              </a:rPr>
              <a:t>bản:</a:t>
            </a:r>
          </a:p>
          <a:p>
            <a:pPr marL="342900" indent="-342900">
              <a:lnSpc>
                <a:spcPct val="150000"/>
              </a:lnSpc>
              <a:buFont typeface="Arial" panose="020B0604020202020204" pitchFamily="34" charset="0"/>
              <a:buChar char="•"/>
            </a:pPr>
            <a:r>
              <a:rPr lang="vi-VN" sz="2400" smtClean="0">
                <a:latin typeface="Sitka Banner" pitchFamily="2" charset="0"/>
              </a:rPr>
              <a:t>Mô </a:t>
            </a:r>
            <a:r>
              <a:rPr lang="vi-VN" sz="2400">
                <a:latin typeface="Sitka Banner" pitchFamily="2" charset="0"/>
              </a:rPr>
              <a:t>hình Raster</a:t>
            </a:r>
          </a:p>
          <a:p>
            <a:pPr marL="342900" indent="-342900">
              <a:lnSpc>
                <a:spcPct val="150000"/>
              </a:lnSpc>
              <a:buFont typeface="Arial" panose="020B0604020202020204" pitchFamily="34" charset="0"/>
              <a:buChar char="•"/>
            </a:pPr>
            <a:r>
              <a:rPr lang="vi-VN" sz="2400" smtClean="0">
                <a:latin typeface="Sitka Banner" pitchFamily="2" charset="0"/>
              </a:rPr>
              <a:t>Mô </a:t>
            </a:r>
            <a:r>
              <a:rPr lang="vi-VN" sz="2400">
                <a:latin typeface="Sitka Banner" pitchFamily="2" charset="0"/>
              </a:rPr>
              <a:t>hình Vector</a:t>
            </a:r>
            <a:endParaRPr lang="en-US" sz="2400">
              <a:latin typeface="Sitka Banner" pitchFamily="2" charset="0"/>
            </a:endParaRPr>
          </a:p>
        </p:txBody>
      </p:sp>
    </p:spTree>
    <p:extLst>
      <p:ext uri="{BB962C8B-B14F-4D97-AF65-F5344CB8AC3E}">
        <p14:creationId xmlns:p14="http://schemas.microsoft.com/office/powerpoint/2010/main" val="1787966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Người soạn: Nguyễn Đình Nguyên</a:t>
            </a:r>
            <a:endParaRPr lang="en-US"/>
          </a:p>
        </p:txBody>
      </p:sp>
      <p:sp>
        <p:nvSpPr>
          <p:cNvPr id="3" name="Rectangle 2"/>
          <p:cNvSpPr/>
          <p:nvPr/>
        </p:nvSpPr>
        <p:spPr>
          <a:xfrm>
            <a:off x="0" y="1"/>
            <a:ext cx="9144000" cy="1179871"/>
          </a:xfrm>
          <a:prstGeom prst="rect">
            <a:avLst/>
          </a:prstGeom>
          <a:noFill/>
          <a:ln w="3810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en-US" sz="2800" b="1">
                <a:solidFill>
                  <a:schemeClr val="tx1"/>
                </a:solidFill>
                <a:latin typeface="FS Just Awesome Regular" pitchFamily="50" charset="0"/>
                <a:cs typeface="Arial" panose="020B0604020202020204" pitchFamily="34" charset="0"/>
              </a:rPr>
              <a:t>2.3 Một số phương pháp biểu diễn </a:t>
            </a:r>
            <a:r>
              <a:rPr lang="en-US" sz="2800" b="1" smtClean="0">
                <a:solidFill>
                  <a:schemeClr val="tx1"/>
                </a:solidFill>
                <a:latin typeface="FS Just Awesome Regular" pitchFamily="50" charset="0"/>
                <a:cs typeface="Arial" panose="020B0604020202020204" pitchFamily="34" charset="0"/>
              </a:rPr>
              <a:t>ảnh</a:t>
            </a:r>
          </a:p>
          <a:p>
            <a:pPr indent="457200"/>
            <a:r>
              <a:rPr lang="en-US" sz="2800" b="1" smtClean="0">
                <a:solidFill>
                  <a:schemeClr val="tx1"/>
                </a:solidFill>
                <a:latin typeface="FS Just Awesome Regular" pitchFamily="50" charset="0"/>
                <a:cs typeface="Arial" panose="020B0604020202020204" pitchFamily="34" charset="0"/>
              </a:rPr>
              <a:t>2.3.1 Mô hình raster</a:t>
            </a:r>
            <a:endParaRPr lang="en-US" sz="2800" b="1">
              <a:solidFill>
                <a:schemeClr val="tx1"/>
              </a:solidFill>
              <a:latin typeface="FS Just Awesome Regular" pitchFamily="50" charset="0"/>
              <a:cs typeface="Arial" panose="020B0604020202020204" pitchFamily="34" charset="0"/>
            </a:endParaRPr>
          </a:p>
        </p:txBody>
      </p:sp>
      <p:sp>
        <p:nvSpPr>
          <p:cNvPr id="4" name="Rectangle 3"/>
          <p:cNvSpPr/>
          <p:nvPr/>
        </p:nvSpPr>
        <p:spPr>
          <a:xfrm>
            <a:off x="489857" y="1374876"/>
            <a:ext cx="8164286"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vi-VN" sz="2400">
                <a:latin typeface="Sitka Banner" pitchFamily="2" charset="0"/>
              </a:rPr>
              <a:t>Đây là cách biểu diễn ảnh thông dụng nhất hiện nay. </a:t>
            </a:r>
            <a:endParaRPr lang="en-US" sz="2400" smtClean="0">
              <a:latin typeface="Sitka Banner" pitchFamily="2" charset="0"/>
            </a:endParaRPr>
          </a:p>
          <a:p>
            <a:pPr marL="342900" indent="-342900">
              <a:lnSpc>
                <a:spcPct val="150000"/>
              </a:lnSpc>
              <a:buFont typeface="Arial" panose="020B0604020202020204" pitchFamily="34" charset="0"/>
              <a:buChar char="•"/>
            </a:pPr>
            <a:r>
              <a:rPr lang="vi-VN" sz="2400" smtClean="0">
                <a:latin typeface="Sitka Banner" pitchFamily="2" charset="0"/>
              </a:rPr>
              <a:t>Ảnh </a:t>
            </a:r>
            <a:r>
              <a:rPr lang="vi-VN" sz="2400">
                <a:latin typeface="Sitka Banner" pitchFamily="2" charset="0"/>
              </a:rPr>
              <a:t>được biểu diễn dưới dạng ma trận các điểm (điểm ảnh). </a:t>
            </a:r>
            <a:endParaRPr lang="en-US" sz="2400" smtClean="0">
              <a:latin typeface="Sitka Banner" pitchFamily="2" charset="0"/>
            </a:endParaRPr>
          </a:p>
          <a:p>
            <a:pPr marL="342900" indent="-342900">
              <a:lnSpc>
                <a:spcPct val="150000"/>
              </a:lnSpc>
              <a:buFont typeface="Arial" panose="020B0604020202020204" pitchFamily="34" charset="0"/>
              <a:buChar char="•"/>
            </a:pPr>
            <a:r>
              <a:rPr lang="vi-VN" sz="2400" smtClean="0">
                <a:latin typeface="Sitka Banner" pitchFamily="2" charset="0"/>
              </a:rPr>
              <a:t>Ảnh </a:t>
            </a:r>
            <a:r>
              <a:rPr lang="vi-VN" sz="2400">
                <a:latin typeface="Sitka Banner" pitchFamily="2" charset="0"/>
              </a:rPr>
              <a:t>thu nhận qua các thiết bị như camera, scanner. </a:t>
            </a:r>
            <a:endParaRPr lang="en-US" sz="2400" smtClean="0">
              <a:latin typeface="Sitka Banner" pitchFamily="2" charset="0"/>
            </a:endParaRPr>
          </a:p>
          <a:p>
            <a:pPr marL="342900" indent="-342900">
              <a:lnSpc>
                <a:spcPct val="150000"/>
              </a:lnSpc>
              <a:buFont typeface="Arial" panose="020B0604020202020204" pitchFamily="34" charset="0"/>
              <a:buChar char="•"/>
            </a:pPr>
            <a:r>
              <a:rPr lang="vi-VN" sz="2400" smtClean="0">
                <a:latin typeface="Sitka Banner" pitchFamily="2" charset="0"/>
              </a:rPr>
              <a:t>Tuỳ </a:t>
            </a:r>
            <a:r>
              <a:rPr lang="vi-VN" sz="2400">
                <a:latin typeface="Sitka Banner" pitchFamily="2" charset="0"/>
              </a:rPr>
              <a:t>theo yêu cầu thực tế mà mỗi điểm ảnh được biểu diễn bằng 1 hay nhiều bit.</a:t>
            </a:r>
            <a:endParaRPr lang="en-US" sz="2400">
              <a:latin typeface="Sitka Banner" pitchFamily="2" charset="0"/>
            </a:endParaRPr>
          </a:p>
        </p:txBody>
      </p:sp>
    </p:spTree>
    <p:extLst>
      <p:ext uri="{BB962C8B-B14F-4D97-AF65-F5344CB8AC3E}">
        <p14:creationId xmlns:p14="http://schemas.microsoft.com/office/powerpoint/2010/main" val="3035455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Người soạn: Nguyễn Đình Nguyên</a:t>
            </a:r>
            <a:endParaRPr lang="en-US"/>
          </a:p>
        </p:txBody>
      </p:sp>
      <p:sp>
        <p:nvSpPr>
          <p:cNvPr id="3" name="Rectangle 2"/>
          <p:cNvSpPr/>
          <p:nvPr/>
        </p:nvSpPr>
        <p:spPr>
          <a:xfrm>
            <a:off x="0" y="1"/>
            <a:ext cx="9144000" cy="1179871"/>
          </a:xfrm>
          <a:prstGeom prst="rect">
            <a:avLst/>
          </a:prstGeom>
          <a:noFill/>
          <a:ln w="3810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en-US" sz="2800" b="1">
                <a:solidFill>
                  <a:schemeClr val="tx1"/>
                </a:solidFill>
                <a:latin typeface="FS Just Awesome Regular" pitchFamily="50" charset="0"/>
                <a:cs typeface="Arial" panose="020B0604020202020204" pitchFamily="34" charset="0"/>
              </a:rPr>
              <a:t>2.3 Một số phương pháp biểu diễn </a:t>
            </a:r>
            <a:r>
              <a:rPr lang="en-US" sz="2800" b="1" smtClean="0">
                <a:solidFill>
                  <a:schemeClr val="tx1"/>
                </a:solidFill>
                <a:latin typeface="FS Just Awesome Regular" pitchFamily="50" charset="0"/>
                <a:cs typeface="Arial" panose="020B0604020202020204" pitchFamily="34" charset="0"/>
              </a:rPr>
              <a:t>ảnh</a:t>
            </a:r>
          </a:p>
          <a:p>
            <a:pPr indent="457200"/>
            <a:r>
              <a:rPr lang="en-US" sz="2800" b="1" smtClean="0">
                <a:solidFill>
                  <a:schemeClr val="tx1"/>
                </a:solidFill>
                <a:latin typeface="FS Just Awesome Regular" pitchFamily="50" charset="0"/>
                <a:cs typeface="Arial" panose="020B0604020202020204" pitchFamily="34" charset="0"/>
              </a:rPr>
              <a:t>2.3.1 Mô hình raster</a:t>
            </a:r>
            <a:endParaRPr lang="en-US" sz="2800" b="1">
              <a:solidFill>
                <a:schemeClr val="tx1"/>
              </a:solidFill>
              <a:latin typeface="FS Just Awesome Regular" pitchFamily="50" charset="0"/>
              <a:cs typeface="Arial" panose="020B0604020202020204" pitchFamily="34" charset="0"/>
            </a:endParaRPr>
          </a:p>
        </p:txBody>
      </p:sp>
      <p:sp>
        <p:nvSpPr>
          <p:cNvPr id="5" name="Rectangle 4"/>
          <p:cNvSpPr/>
          <p:nvPr/>
        </p:nvSpPr>
        <p:spPr>
          <a:xfrm>
            <a:off x="464457" y="1448752"/>
            <a:ext cx="8215086" cy="2862322"/>
          </a:xfrm>
          <a:prstGeom prst="rect">
            <a:avLst/>
          </a:prstGeom>
        </p:spPr>
        <p:txBody>
          <a:bodyPr wrap="square">
            <a:spAutoFit/>
          </a:bodyPr>
          <a:lstStyle/>
          <a:p>
            <a:pPr algn="just">
              <a:lnSpc>
                <a:spcPct val="150000"/>
              </a:lnSpc>
            </a:pPr>
            <a:r>
              <a:rPr lang="vi-VN" sz="2400">
                <a:latin typeface="Sitka Banner" pitchFamily="2" charset="0"/>
              </a:rPr>
              <a:t>Đặc điểm: </a:t>
            </a:r>
            <a:endParaRPr lang="en-US" sz="2400" smtClean="0">
              <a:latin typeface="Sitka Banner" pitchFamily="2" charset="0"/>
            </a:endParaRPr>
          </a:p>
          <a:p>
            <a:pPr marL="342900" indent="-342900" algn="just">
              <a:lnSpc>
                <a:spcPct val="150000"/>
              </a:lnSpc>
              <a:buFont typeface="Arial" panose="020B0604020202020204" pitchFamily="34" charset="0"/>
              <a:buChar char="•"/>
            </a:pPr>
            <a:r>
              <a:rPr lang="vi-VN" sz="2400" smtClean="0">
                <a:latin typeface="Sitka Banner" pitchFamily="2" charset="0"/>
              </a:rPr>
              <a:t>Mô </a:t>
            </a:r>
            <a:r>
              <a:rPr lang="vi-VN" sz="2400">
                <a:latin typeface="Sitka Banner" pitchFamily="2" charset="0"/>
              </a:rPr>
              <a:t>hình Raster thuận lợi cho hiển thị và in ấn</a:t>
            </a:r>
            <a:r>
              <a:rPr lang="vi-VN" sz="2400" smtClean="0">
                <a:latin typeface="Sitka Banner" pitchFamily="2" charset="0"/>
              </a:rPr>
              <a:t>.</a:t>
            </a:r>
            <a:endParaRPr lang="en-US" sz="2400" smtClean="0">
              <a:latin typeface="Sitka Banner" pitchFamily="2" charset="0"/>
            </a:endParaRPr>
          </a:p>
          <a:p>
            <a:pPr marL="342900" indent="-342900" algn="just">
              <a:lnSpc>
                <a:spcPct val="150000"/>
              </a:lnSpc>
              <a:buFont typeface="Arial" panose="020B0604020202020204" pitchFamily="34" charset="0"/>
              <a:buChar char="•"/>
            </a:pPr>
            <a:r>
              <a:rPr lang="vi-VN" sz="2400" smtClean="0">
                <a:latin typeface="Sitka Banner" pitchFamily="2" charset="0"/>
              </a:rPr>
              <a:t>Thiết </a:t>
            </a:r>
            <a:r>
              <a:rPr lang="vi-VN" sz="2400">
                <a:latin typeface="Sitka Banner" pitchFamily="2" charset="0"/>
              </a:rPr>
              <a:t>bị thu nhận ảnh Raster phù hợp với tốc độ nhanh và chất lượng cao cho cả đầu vào và đầu ra. </a:t>
            </a:r>
            <a:endParaRPr lang="en-US" sz="2400" smtClean="0">
              <a:latin typeface="Sitka Banner" pitchFamily="2" charset="0"/>
            </a:endParaRPr>
          </a:p>
          <a:p>
            <a:pPr marL="342900" indent="-342900" algn="just">
              <a:lnSpc>
                <a:spcPct val="150000"/>
              </a:lnSpc>
              <a:buFont typeface="Arial" panose="020B0604020202020204" pitchFamily="34" charset="0"/>
              <a:buChar char="•"/>
            </a:pPr>
            <a:r>
              <a:rPr lang="vi-VN" sz="2400" smtClean="0">
                <a:latin typeface="Sitka Banner" pitchFamily="2" charset="0"/>
              </a:rPr>
              <a:t>Một </a:t>
            </a:r>
            <a:r>
              <a:rPr lang="vi-VN" sz="2400">
                <a:latin typeface="Sitka Banner" pitchFamily="2" charset="0"/>
              </a:rPr>
              <a:t>thuận lợi cho việc hiển thị trong môi trường Windows </a:t>
            </a:r>
            <a:endParaRPr lang="en-US" sz="2400">
              <a:latin typeface="Sitka Banner" pitchFamily="2" charset="0"/>
            </a:endParaRPr>
          </a:p>
        </p:txBody>
      </p:sp>
    </p:spTree>
    <p:extLst>
      <p:ext uri="{BB962C8B-B14F-4D97-AF65-F5344CB8AC3E}">
        <p14:creationId xmlns:p14="http://schemas.microsoft.com/office/powerpoint/2010/main" val="347906977"/>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188</TotalTime>
  <Words>1972</Words>
  <Application>Microsoft Office PowerPoint</Application>
  <PresentationFormat>On-screen Show (4:3)</PresentationFormat>
  <Paragraphs>178</Paragraphs>
  <Slides>24</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Arial</vt:lpstr>
      <vt:lpstr>Calibri</vt:lpstr>
      <vt:lpstr>Courier New</vt:lpstr>
      <vt:lpstr>FS Fabrizio</vt:lpstr>
      <vt:lpstr>FS Just Awesome Regular</vt:lpstr>
      <vt:lpstr>FS Just Awesome Script</vt:lpstr>
      <vt:lpstr>Gill Sans MT</vt:lpstr>
      <vt:lpstr>Sitka Banner</vt:lpstr>
      <vt:lpstr>SVN-Candlescript Pro</vt:lpstr>
      <vt:lpstr>Tahoma</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Đình Nguyên Nguyễn</dc:creator>
  <cp:lastModifiedBy>Đình Nguyên Nguyễn</cp:lastModifiedBy>
  <cp:revision>29</cp:revision>
  <dcterms:created xsi:type="dcterms:W3CDTF">2021-08-11T07:45:35Z</dcterms:created>
  <dcterms:modified xsi:type="dcterms:W3CDTF">2021-08-12T00:35:32Z</dcterms:modified>
  <cp:contentStatus/>
</cp:coreProperties>
</file>