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sldIdLst>
    <p:sldId id="256" r:id="rId2"/>
    <p:sldId id="257" r:id="rId3"/>
    <p:sldId id="259" r:id="rId4"/>
    <p:sldId id="260" r:id="rId5"/>
    <p:sldId id="283" r:id="rId6"/>
    <p:sldId id="261" r:id="rId7"/>
    <p:sldId id="265" r:id="rId8"/>
    <p:sldId id="262" r:id="rId9"/>
    <p:sldId id="264" r:id="rId10"/>
    <p:sldId id="263" r:id="rId11"/>
    <p:sldId id="267" r:id="rId12"/>
    <p:sldId id="284" r:id="rId13"/>
    <p:sldId id="266"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5" r:id="rId28"/>
    <p:sldId id="286" r:id="rId29"/>
    <p:sldId id="287" r:id="rId30"/>
    <p:sldId id="288" r:id="rId31"/>
    <p:sldId id="289" r:id="rId32"/>
    <p:sldId id="281" r:id="rId33"/>
    <p:sldId id="292" r:id="rId34"/>
    <p:sldId id="293" r:id="rId35"/>
    <p:sldId id="282" r:id="rId36"/>
    <p:sldId id="294" r:id="rId37"/>
    <p:sldId id="295" r:id="rId38"/>
    <p:sldId id="291" r:id="rId39"/>
    <p:sldId id="290"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160BA5"/>
    <a:srgbClr val="FF2549"/>
    <a:srgbClr val="007033"/>
    <a:srgbClr val="5C3500"/>
    <a:srgbClr val="FFFF00"/>
    <a:srgbClr val="990099"/>
    <a:srgbClr val="1D3A00"/>
    <a:srgbClr val="5EEC3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162" y="163"/>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971959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571750"/>
            <a:ext cx="8246070" cy="1527050"/>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48965" y="4098800"/>
            <a:ext cx="8231372" cy="763525"/>
          </a:xfrm>
        </p:spPr>
        <p:txBody>
          <a:bodyPr>
            <a:normAutofit/>
          </a:bodyPr>
          <a:lstStyle>
            <a:lvl1pPr marL="0" indent="0" algn="r">
              <a:buNone/>
              <a:defRPr sz="2800" b="0" i="0">
                <a:solidFill>
                  <a:srgbClr val="5C35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DF00B591-E8D8-40B8-AE8B-47870E7A12F6}" type="datetime1">
              <a:rPr lang="en-US" smtClean="0"/>
              <a:t>22/01/2022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FD396-4A93-4EDD-8E14-A4B6A4B52B94}" type="datetime1">
              <a:rPr lang="en-US" smtClean="0"/>
              <a:t>22/01/2022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E3BB68-EBC8-48AB-AC27-F20A92AF1D15}" type="datetime1">
              <a:rPr lang="en-US" smtClean="0"/>
              <a:t>22/01/2022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2058A-94F4-4961-B666-6F10C73FCEBC}" type="datetime1">
              <a:rPr lang="en-US" smtClean="0"/>
              <a:t>22/01/2022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63526"/>
          </a:xfrm>
        </p:spPr>
        <p:txBody>
          <a:bodyPr>
            <a:normAutofit/>
          </a:bodyPr>
          <a:lstStyle>
            <a:lvl1pPr algn="r">
              <a:defRPr sz="3600" baseline="0">
                <a:solidFill>
                  <a:srgbClr val="5C35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809F69-1F41-4BFF-A826-7BB6A1E5A882}" type="datetime1">
              <a:rPr lang="en-US" smtClean="0"/>
              <a:t>22/01/2022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29" y="281175"/>
            <a:ext cx="6260905" cy="725349"/>
          </a:xfrm>
        </p:spPr>
        <p:txBody>
          <a:bodyPr>
            <a:normAutofit/>
          </a:bodyPr>
          <a:lstStyle>
            <a:lvl1pPr algn="l">
              <a:defRPr sz="3600">
                <a:solidFill>
                  <a:srgbClr val="5C35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29" y="1044700"/>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8CB9729-A030-4973-993D-1EF00DA9EBC0}" type="datetime1">
              <a:rPr lang="en-US" smtClean="0"/>
              <a:t>22/01/2022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8FFAD-FC72-4513-985A-088E82BA84DF}" type="datetime1">
              <a:rPr lang="en-US" smtClean="0"/>
              <a:t>22/01/2022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20B9D7-660D-44A7-B18D-CB387F649D9D}" type="datetime1">
              <a:rPr lang="en-US" smtClean="0"/>
              <a:t>22/01/2022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763525"/>
          </a:xfrm>
        </p:spPr>
        <p:txBody>
          <a:bodyPr>
            <a:normAutofit/>
          </a:bodyPr>
          <a:lstStyle>
            <a:lvl1pPr algn="r">
              <a:defRPr sz="3600" baseline="0">
                <a:solidFill>
                  <a:srgbClr val="5C35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4B3488B-9328-446C-A4E4-C1EE0146A54B}" type="datetime1">
              <a:rPr lang="en-US" smtClean="0"/>
              <a:t>22/01/2022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A407BC-07A9-4424-9494-059DBC6AD757}" type="datetime1">
              <a:rPr lang="en-US" smtClean="0"/>
              <a:t>22/01/2022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62E2F-17AB-4559-8EAC-39D2B8B5D525}" type="datetime1">
              <a:rPr lang="en-US" smtClean="0"/>
              <a:t>22/01/2022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D37F5-414B-48CB-8A2F-88A0F6A4E53E}" type="datetime1">
              <a:rPr lang="en-US" smtClean="0"/>
              <a:t>22/01/2022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4F802D-A331-4772-BAD1-4F72489B0942}" type="datetime1">
              <a:rPr lang="en-US" smtClean="0"/>
              <a:t>22/01/2022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8965" y="4251505"/>
            <a:ext cx="8231372" cy="610820"/>
          </a:xfrm>
        </p:spPr>
        <p:txBody>
          <a:bodyPr/>
          <a:lstStyle/>
          <a:p>
            <a:r>
              <a:rPr lang="en-US" smtClean="0"/>
              <a:t>NGUYỄN ĐÌNH NGUYÊN</a:t>
            </a:r>
            <a:endParaRPr lang="en-US" dirty="0"/>
          </a:p>
        </p:txBody>
      </p:sp>
      <p:sp>
        <p:nvSpPr>
          <p:cNvPr id="6" name="Rectangle 5"/>
          <p:cNvSpPr/>
          <p:nvPr/>
        </p:nvSpPr>
        <p:spPr>
          <a:xfrm>
            <a:off x="2118220" y="3335275"/>
            <a:ext cx="6562117" cy="1015663"/>
          </a:xfrm>
          <a:prstGeom prst="rect">
            <a:avLst/>
          </a:prstGeom>
          <a:noFill/>
        </p:spPr>
        <p:txBody>
          <a:bodyPr wrap="none" lIns="91440" tIns="45720" rIns="91440" bIns="45720">
            <a:spAutoFit/>
          </a:bodyPr>
          <a:lstStyle/>
          <a:p>
            <a:pPr algn="ctr"/>
            <a:r>
              <a:rPr lang="en-US" sz="60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VIRTUAL CURRENCY</a:t>
            </a:r>
            <a:endParaRPr lang="en-US" sz="60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2. Phân loại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smtClean="0">
                <a:solidFill>
                  <a:schemeClr val="bg1"/>
                </a:solidFill>
                <a:cs typeface="Arial" panose="020B0604020202020204" pitchFamily="34" charset="0"/>
              </a:rPr>
              <a:t>Tiền </a:t>
            </a:r>
            <a:r>
              <a:rPr lang="vi-VN" sz="2400">
                <a:solidFill>
                  <a:schemeClr val="bg1"/>
                </a:solidFill>
                <a:cs typeface="Arial" panose="020B0604020202020204" pitchFamily="34" charset="0"/>
              </a:rPr>
              <a:t>ảo phi tập trung: </a:t>
            </a:r>
            <a:r>
              <a:rPr lang="vi-VN" sz="2400">
                <a:solidFill>
                  <a:srgbClr val="FF0000"/>
                </a:solidFill>
                <a:cs typeface="Arial" panose="020B0604020202020204" pitchFamily="34" charset="0"/>
              </a:rPr>
              <a:t>Tiền ảo phi tập trung là các đơn vị tiền được tạo ra dựa trên nền tảng không tập trung như Ethereum và Bitcoin.</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696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2. Phân loại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260905" cy="458115"/>
          </a:xfrm>
        </p:spPr>
        <p:txBody>
          <a:bodyPr>
            <a:noAutofit/>
          </a:bodyPr>
          <a:lstStyle/>
          <a:p>
            <a:pPr marL="0" indent="0" algn="just">
              <a:buNone/>
            </a:pPr>
            <a:r>
              <a:rPr lang="vi-VN" sz="2400">
                <a:solidFill>
                  <a:schemeClr val="bg1"/>
                </a:solidFill>
                <a:cs typeface="Arial" panose="020B0604020202020204" pitchFamily="34" charset="0"/>
              </a:rPr>
              <a:t>Các loại </a:t>
            </a:r>
            <a:r>
              <a:rPr lang="vi-VN" sz="2400">
                <a:solidFill>
                  <a:schemeClr val="bg1"/>
                </a:solidFill>
                <a:cs typeface="Arial" panose="020B0604020202020204" pitchFamily="34" charset="0"/>
              </a:rPr>
              <a:t>tiền </a:t>
            </a:r>
            <a:r>
              <a:rPr lang="vi-VN" sz="2400" smtClean="0">
                <a:solidFill>
                  <a:schemeClr val="bg1"/>
                </a:solidFill>
                <a:cs typeface="Arial" panose="020B0604020202020204" pitchFamily="34" charset="0"/>
              </a:rPr>
              <a:t>ảo phổ </a:t>
            </a:r>
            <a:r>
              <a:rPr lang="vi-VN" sz="2400">
                <a:solidFill>
                  <a:schemeClr val="bg1"/>
                </a:solidFill>
                <a:cs typeface="Arial" panose="020B0604020202020204" pitchFamily="34" charset="0"/>
              </a:rPr>
              <a:t>biến </a:t>
            </a:r>
            <a:r>
              <a:rPr lang="vi-VN" sz="2400">
                <a:solidFill>
                  <a:schemeClr val="bg1"/>
                </a:solidFill>
                <a:cs typeface="Arial" panose="020B0604020202020204" pitchFamily="34" charset="0"/>
              </a:rPr>
              <a:t>hiện </a:t>
            </a:r>
            <a:r>
              <a:rPr lang="vi-VN" sz="2400" smtClean="0">
                <a:solidFill>
                  <a:schemeClr val="bg1"/>
                </a:solidFill>
                <a:cs typeface="Arial" panose="020B0604020202020204" pitchFamily="34" charset="0"/>
              </a:rPr>
              <a:t>nay</a:t>
            </a:r>
            <a:r>
              <a:rPr lang="en-US" sz="2400">
                <a:solidFill>
                  <a:schemeClr val="bg1"/>
                </a:solidFill>
                <a:cs typeface="Arial" panose="020B0604020202020204" pitchFamily="34" charset="0"/>
              </a:rPr>
              <a:t>:</a:t>
            </a:r>
            <a:endParaRPr lang="en-US" sz="2400" smtClean="0">
              <a:solidFill>
                <a:schemeClr val="bg1"/>
              </a:solidFill>
              <a:cs typeface="Arial" panose="020B0604020202020204" pitchFamily="34" charset="0"/>
            </a:endParaRPr>
          </a:p>
        </p:txBody>
      </p:sp>
      <p:sp>
        <p:nvSpPr>
          <p:cNvPr id="6" name="Content Placeholder 4"/>
          <p:cNvSpPr txBox="1">
            <a:spLocks/>
          </p:cNvSpPr>
          <p:nvPr/>
        </p:nvSpPr>
        <p:spPr>
          <a:xfrm>
            <a:off x="2586835" y="1502815"/>
            <a:ext cx="6260905" cy="2748690"/>
          </a:xfrm>
          <a:prstGeom prst="rect">
            <a:avLst/>
          </a:prstGeom>
        </p:spPr>
        <p:txBody>
          <a:bodyPr vert="horz" lIns="91440" tIns="45720" rIns="91440" bIns="45720" numCol="2"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27063" indent="-458788" algn="just">
              <a:buFont typeface="Wingdings" panose="05000000000000000000" pitchFamily="2" charset="2"/>
              <a:buChar char="Ø"/>
            </a:pPr>
            <a:r>
              <a:rPr lang="en-US" sz="2400" smtClean="0">
                <a:solidFill>
                  <a:srgbClr val="FF0000"/>
                </a:solidFill>
                <a:latin typeface="Arial" panose="020B0604020202020204" pitchFamily="34" charset="0"/>
                <a:cs typeface="Arial" panose="020B0604020202020204" pitchFamily="34" charset="0"/>
              </a:rPr>
              <a:t>Bitcoin</a:t>
            </a:r>
          </a:p>
          <a:p>
            <a:pPr marL="627062" indent="-457200" algn="just">
              <a:buFont typeface="Wingdings" panose="05000000000000000000" pitchFamily="2" charset="2"/>
              <a:buChar char="Ø"/>
            </a:pPr>
            <a:r>
              <a:rPr lang="en-US" smtClean="0"/>
              <a:t>Ethereum</a:t>
            </a:r>
          </a:p>
          <a:p>
            <a:pPr marL="627062" indent="-457200" algn="just">
              <a:buFont typeface="Wingdings" panose="05000000000000000000" pitchFamily="2" charset="2"/>
              <a:buChar char="Ø"/>
            </a:pPr>
            <a:r>
              <a:rPr lang="en-US" smtClean="0"/>
              <a:t>Litecoin</a:t>
            </a:r>
          </a:p>
          <a:p>
            <a:pPr marL="627062" indent="-457200" algn="just">
              <a:buFont typeface="Wingdings" panose="05000000000000000000" pitchFamily="2" charset="2"/>
              <a:buChar char="Ø"/>
            </a:pPr>
            <a:r>
              <a:rPr lang="en-US" smtClean="0"/>
              <a:t>Monero</a:t>
            </a:r>
          </a:p>
          <a:p>
            <a:pPr marL="627062" indent="-457200" algn="just">
              <a:buFont typeface="Wingdings" panose="05000000000000000000" pitchFamily="2" charset="2"/>
              <a:buChar char="Ø"/>
            </a:pPr>
            <a:r>
              <a:rPr lang="en-US" smtClean="0"/>
              <a:t>Ripple (XRP)</a:t>
            </a:r>
          </a:p>
          <a:p>
            <a:pPr marL="627062" indent="-457200" algn="just">
              <a:buFont typeface="Wingdings" panose="05000000000000000000" pitchFamily="2" charset="2"/>
              <a:buChar char="Ø"/>
            </a:pPr>
            <a:r>
              <a:rPr lang="en-US" smtClean="0"/>
              <a:t>Dogecoin</a:t>
            </a:r>
          </a:p>
          <a:p>
            <a:pPr marL="627062" indent="-457200" algn="just">
              <a:buFont typeface="Wingdings" panose="05000000000000000000" pitchFamily="2" charset="2"/>
              <a:buChar char="Ø"/>
            </a:pPr>
            <a:r>
              <a:rPr lang="en-US" smtClean="0"/>
              <a:t>Dash</a:t>
            </a:r>
          </a:p>
          <a:p>
            <a:pPr marL="627062" indent="-457200" algn="just">
              <a:buFont typeface="Wingdings" panose="05000000000000000000" pitchFamily="2" charset="2"/>
              <a:buChar char="Ø"/>
            </a:pPr>
            <a:r>
              <a:rPr lang="en-US" smtClean="0"/>
              <a:t>MaidSafeCoin</a:t>
            </a:r>
          </a:p>
          <a:p>
            <a:pPr marL="627062" indent="-457200" algn="just">
              <a:buFont typeface="Wingdings" panose="05000000000000000000" pitchFamily="2" charset="2"/>
              <a:buChar char="Ø"/>
            </a:pPr>
            <a:r>
              <a:rPr lang="en-US" smtClean="0"/>
              <a:t>Lisk</a:t>
            </a:r>
          </a:p>
          <a:p>
            <a:pPr marL="627062" indent="-457200" algn="just">
              <a:buFont typeface="Wingdings" panose="05000000000000000000" pitchFamily="2" charset="2"/>
              <a:buChar char="Ø"/>
            </a:pPr>
            <a:r>
              <a:rPr lang="en-US" smtClean="0"/>
              <a:t>Storjcoin X</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46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3. Cách cất giữ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Dùng ví từ nhà cung cấp uy tín</a:t>
            </a:r>
          </a:p>
          <a:p>
            <a:pPr algn="just"/>
            <a:r>
              <a:rPr lang="vi-VN" sz="2400">
                <a:cs typeface="Arial" panose="020B0604020202020204" pitchFamily="34" charset="0"/>
              </a:rPr>
              <a:t>Đầu tư thời gian tự nghiên cứu học hỏi</a:t>
            </a:r>
          </a:p>
          <a:p>
            <a:pPr algn="just"/>
            <a:r>
              <a:rPr lang="vi-VN" sz="2400">
                <a:cs typeface="Arial" panose="020B0604020202020204" pitchFamily="34" charset="0"/>
              </a:rPr>
              <a:t>Lưu coin trong ví lạnh</a:t>
            </a:r>
          </a:p>
          <a:p>
            <a:pPr algn="just"/>
            <a:r>
              <a:rPr lang="vi-VN" sz="2400">
                <a:cs typeface="Arial" panose="020B0604020202020204" pitchFamily="34" charset="0"/>
              </a:rPr>
              <a:t>Lưu trữ trên nhiều nơi, nhiều thiết bị</a:t>
            </a:r>
          </a:p>
          <a:p>
            <a:pPr algn="just"/>
            <a:r>
              <a:rPr lang="vi-VN" sz="2400">
                <a:cs typeface="Arial" panose="020B0604020202020204" pitchFamily="34" charset="0"/>
              </a:rPr>
              <a:t>Bảo đảm an toàn cho khoá </a:t>
            </a:r>
            <a:r>
              <a:rPr lang="vi-VN" sz="2400">
                <a:cs typeface="Arial" panose="020B0604020202020204" pitchFamily="34" charset="0"/>
              </a:rPr>
              <a:t>riêng </a:t>
            </a:r>
            <a:r>
              <a:rPr lang="vi-VN" sz="2400" smtClean="0">
                <a:cs typeface="Arial" panose="020B0604020202020204" pitchFamily="34" charset="0"/>
              </a:rPr>
              <a:t>tư</a:t>
            </a:r>
            <a:endParaRPr lang="vi-VN" sz="2400">
              <a:cs typeface="Arial" panose="020B0604020202020204" pitchFamily="34" charset="0"/>
            </a:endParaRPr>
          </a:p>
        </p:txBody>
      </p:sp>
    </p:spTree>
    <p:extLst>
      <p:ext uri="{BB962C8B-B14F-4D97-AF65-F5344CB8AC3E}">
        <p14:creationId xmlns:p14="http://schemas.microsoft.com/office/powerpoint/2010/main" val="1871314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3. Cách cất giữ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smtClean="0">
                <a:cs typeface="Arial" panose="020B0604020202020204" pitchFamily="34" charset="0"/>
              </a:rPr>
              <a:t>Sao </a:t>
            </a:r>
            <a:r>
              <a:rPr lang="vi-VN" sz="2400">
                <a:cs typeface="Arial" panose="020B0604020202020204" pitchFamily="34" charset="0"/>
              </a:rPr>
              <a:t>lưu private key (khoá riêng tư)</a:t>
            </a:r>
          </a:p>
          <a:p>
            <a:pPr algn="just"/>
            <a:r>
              <a:rPr lang="vi-VN" sz="2400">
                <a:cs typeface="Arial" panose="020B0604020202020204" pitchFamily="34" charset="0"/>
              </a:rPr>
              <a:t>Dùng mật khẩu thật mạnh</a:t>
            </a:r>
          </a:p>
          <a:p>
            <a:pPr algn="just"/>
            <a:r>
              <a:rPr lang="vi-VN" sz="2400">
                <a:cs typeface="Arial" panose="020B0604020202020204" pitchFamily="34" charset="0"/>
              </a:rPr>
              <a:t>Dùng đường truyền mạng uy tín</a:t>
            </a:r>
          </a:p>
          <a:p>
            <a:pPr algn="just"/>
            <a:r>
              <a:rPr lang="vi-VN" sz="2400">
                <a:cs typeface="Arial" panose="020B0604020202020204" pitchFamily="34" charset="0"/>
              </a:rPr>
              <a:t>Không tiết lộ các khoản đầu tư của mình</a:t>
            </a:r>
          </a:p>
          <a:p>
            <a:pPr algn="just"/>
            <a:r>
              <a:rPr lang="vi-VN" sz="2400">
                <a:cs typeface="Arial" panose="020B0604020202020204" pitchFamily="34" charset="0"/>
              </a:rPr>
              <a:t>Thực hiện việc mua bán số lượng nhỏ</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6531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Theo thông báo từ Ngân hàng Nhà nước, kể từ ngày 1/1/2018, việc phát hành, cung ứng, sử dụng Bitcoin và các loại tiền ảo tương tự khác làm phương tiện thanh toán là không hợp pháp và bị cấm tại </a:t>
            </a:r>
            <a:r>
              <a:rPr lang="vi-VN" sz="2400">
                <a:cs typeface="Arial" panose="020B0604020202020204" pitchFamily="34" charset="0"/>
              </a:rPr>
              <a:t>Việt </a:t>
            </a:r>
            <a:r>
              <a:rPr lang="vi-VN" sz="2400" smtClean="0">
                <a:cs typeface="Arial" panose="020B0604020202020204" pitchFamily="34" charset="0"/>
              </a:rPr>
              <a:t>Nam</a:t>
            </a:r>
            <a:r>
              <a:rPr lang="en-US" sz="2400">
                <a:cs typeface="Arial" panose="020B0604020202020204" pitchFamily="34" charset="0"/>
              </a:rPr>
              <a:t>.</a:t>
            </a:r>
            <a:endParaRPr lang="vi-VN" sz="2400">
              <a:cs typeface="Arial" panose="020B0604020202020204" pitchFamily="34" charset="0"/>
            </a:endParaRPr>
          </a:p>
        </p:txBody>
      </p:sp>
    </p:spTree>
    <p:extLst>
      <p:ext uri="{BB962C8B-B14F-4D97-AF65-F5344CB8AC3E}">
        <p14:creationId xmlns:p14="http://schemas.microsoft.com/office/powerpoint/2010/main" val="32418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smtClean="0">
                <a:cs typeface="Arial" panose="020B0604020202020204" pitchFamily="34" charset="0"/>
              </a:rPr>
              <a:t>Theo </a:t>
            </a:r>
            <a:r>
              <a:rPr lang="vi-VN" sz="2400">
                <a:cs typeface="Arial" panose="020B0604020202020204" pitchFamily="34" charset="0"/>
              </a:rPr>
              <a:t>đó, kể từ ngày 1/1/2018, hành vi phát hành, cung ứng, sử dụng các phương tiện thanh toán không hợp pháp (bao gồm cả Bitcoin và các loại tiền ảo tương tự khác) có thể bị truy cứu trách nhiệm hình sự theo quy định tại Điểm h Khoản 1 Điều 206 Bộ luật Dân sự năm 2015 (đã được sửa đổi, bổ sung năm 2017).</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983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Tuy nhiên, quy định không đề cập tới việc mua/bán Bitcoin trên các sàn giao dịch quốc tế, cũng như việc sở hữu tài sản Bitcoin của mỗi cá nhân, tổ </a:t>
            </a:r>
            <a:r>
              <a:rPr lang="vi-VN" sz="2400">
                <a:cs typeface="Arial" panose="020B0604020202020204" pitchFamily="34" charset="0"/>
              </a:rPr>
              <a:t>chức</a:t>
            </a:r>
            <a:r>
              <a:rPr lang="vi-VN" sz="2400" smtClean="0">
                <a:cs typeface="Arial" panose="020B0604020202020204" pitchFamily="34" charset="0"/>
              </a:rPr>
              <a:t>.</a:t>
            </a:r>
            <a:endParaRPr lang="vi-VN" sz="2400">
              <a:cs typeface="Arial" panose="020B0604020202020204" pitchFamily="34" charset="0"/>
            </a:endParaRPr>
          </a:p>
          <a:p>
            <a:pPr algn="just"/>
            <a:r>
              <a:rPr lang="vi-VN" sz="2400">
                <a:cs typeface="Arial" panose="020B0604020202020204" pitchFamily="34" charset="0"/>
              </a:rPr>
              <a:t>Tính hợp pháp của Bitcoin vẫn còn vấn đề gây tranh cãi trên toàn cầu. Hiện tại đã có 107/251 nước chấp nhận Bitcoin. Việt Nam nằm trong danh sách những nước xem Bitcoin là bất hợp pháp.</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369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Ở Việt Nam, khái niệm về tài sản ảo, tiền điện tử chưa được nêu trong bất cứ văn bản quy phạm pháp luật, không do bất cứ ngân hàng nhà nước nào phát hành và được lưu trữ bằng phương thức điện </a:t>
            </a:r>
            <a:r>
              <a:rPr lang="vi-VN" sz="2400">
                <a:cs typeface="Arial" panose="020B0604020202020204" pitchFamily="34" charset="0"/>
              </a:rPr>
              <a:t>tử</a:t>
            </a:r>
            <a:r>
              <a:rPr lang="vi-VN" sz="2400" smtClean="0">
                <a:cs typeface="Arial" panose="020B0604020202020204" pitchFamily="34" charset="0"/>
              </a:rPr>
              <a:t>.</a:t>
            </a:r>
            <a:endParaRPr lang="vi-VN" sz="2400">
              <a:cs typeface="Arial" panose="020B0604020202020204" pitchFamily="34" charset="0"/>
            </a:endParaRPr>
          </a:p>
          <a:p>
            <a:pPr algn="just"/>
            <a:r>
              <a:rPr lang="vi-VN" sz="2400">
                <a:cs typeface="Arial" panose="020B0604020202020204" pitchFamily="34" charset="0"/>
              </a:rPr>
              <a:t>Không chỉ riêng Việt Nam mà nhiều nước trên thế giới đang gặp các vấn đề pháp lý về quản lý tài sản ảo, tiền ảo. Đây là vấn đề rất mới nên các chính phủ chưa có khung pháp lý quá sớm mà chờ đợi thêm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92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Trước đó, trong Hội nghị ngành ngân hàng ngày 11/4/2019, ông Phạm Tiến Dũng, Vụ trưởng Thanh toán Ngân hàng Nhà nước cho biết, cơ quan quản lý sắp ban hành Nghị định về thanh toán không dùng tiền mặt sắp tới sẽ lần đầu tiên có sự xuất hiện của tiền điện tử.</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710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Lý do tiền ảo chưa được công nhận hợp pháp ở </a:t>
            </a:r>
            <a:r>
              <a:rPr lang="vi-VN" sz="2400">
                <a:cs typeface="Arial" panose="020B0604020202020204" pitchFamily="34" charset="0"/>
              </a:rPr>
              <a:t>Việt </a:t>
            </a:r>
            <a:r>
              <a:rPr lang="vi-VN" sz="2400" smtClean="0">
                <a:cs typeface="Arial" panose="020B0604020202020204" pitchFamily="34" charset="0"/>
              </a:rPr>
              <a:t>Nam</a:t>
            </a:r>
            <a:r>
              <a:rPr lang="en-US" sz="2400" smtClean="0">
                <a:cs typeface="Arial" panose="020B0604020202020204" pitchFamily="34" charset="0"/>
              </a:rPr>
              <a:t>:</a:t>
            </a:r>
          </a:p>
          <a:p>
            <a:pPr marL="685800" algn="just">
              <a:buFont typeface="Wingdings" panose="05000000000000000000" pitchFamily="2" charset="2"/>
              <a:buChar char="Ø"/>
            </a:pPr>
            <a:r>
              <a:rPr lang="vi-VN" sz="2400">
                <a:cs typeface="Arial" panose="020B0604020202020204" pitchFamily="34" charset="0"/>
              </a:rPr>
              <a:t>Các giao dịch thương mại hay dân sự thanh toán bằng Bitcoin mang tính chất ẩn danh, chủ thể của quan hệ không xác định được danh tính và chủ thể của các bên quan hệ không biết rõ về nhau, mà chỉ thông qua mạng Internet.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9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vi-VN">
                <a:solidFill>
                  <a:srgbClr val="00B0F0"/>
                </a:solidFill>
                <a:latin typeface="Arial" panose="020B0604020202020204" pitchFamily="34" charset="0"/>
                <a:cs typeface="Arial" panose="020B0604020202020204" pitchFamily="34" charset="0"/>
              </a:rPr>
              <a:t>Tiền ảo là gì?</a:t>
            </a:r>
          </a:p>
          <a:p>
            <a:r>
              <a:rPr lang="en-US" smtClean="0">
                <a:solidFill>
                  <a:srgbClr val="6C1A00"/>
                </a:solidFill>
                <a:latin typeface="Arial" panose="020B0604020202020204" pitchFamily="34" charset="0"/>
                <a:cs typeface="Arial" panose="020B0604020202020204" pitchFamily="34" charset="0"/>
              </a:rPr>
              <a:t>N</a:t>
            </a:r>
            <a:r>
              <a:rPr lang="vi-VN" smtClean="0">
                <a:solidFill>
                  <a:srgbClr val="6C1A00"/>
                </a:solidFill>
                <a:latin typeface="Arial" panose="020B0604020202020204" pitchFamily="34" charset="0"/>
                <a:cs typeface="Arial" panose="020B0604020202020204" pitchFamily="34" charset="0"/>
              </a:rPr>
              <a:t>hững </a:t>
            </a:r>
            <a:r>
              <a:rPr lang="vi-VN">
                <a:solidFill>
                  <a:srgbClr val="6C1A00"/>
                </a:solidFill>
                <a:latin typeface="Arial" panose="020B0604020202020204" pitchFamily="34" charset="0"/>
                <a:cs typeface="Arial" panose="020B0604020202020204" pitchFamily="34" charset="0"/>
              </a:rPr>
              <a:t>loại tiền </a:t>
            </a:r>
            <a:r>
              <a:rPr lang="vi-VN">
                <a:solidFill>
                  <a:srgbClr val="6C1A00"/>
                </a:solidFill>
                <a:latin typeface="Arial" panose="020B0604020202020204" pitchFamily="34" charset="0"/>
                <a:cs typeface="Arial" panose="020B0604020202020204" pitchFamily="34" charset="0"/>
              </a:rPr>
              <a:t>ảo </a:t>
            </a:r>
            <a:r>
              <a:rPr lang="en-US" smtClean="0">
                <a:solidFill>
                  <a:srgbClr val="6C1A00"/>
                </a:solidFill>
                <a:latin typeface="Arial" panose="020B0604020202020204" pitchFamily="34" charset="0"/>
                <a:cs typeface="Arial" panose="020B0604020202020204" pitchFamily="34" charset="0"/>
              </a:rPr>
              <a:t>hiện nay</a:t>
            </a:r>
            <a:r>
              <a:rPr lang="vi-VN" smtClean="0">
                <a:solidFill>
                  <a:srgbClr val="6C1A00"/>
                </a:solidFill>
                <a:latin typeface="Arial" panose="020B0604020202020204" pitchFamily="34" charset="0"/>
                <a:cs typeface="Arial" panose="020B0604020202020204" pitchFamily="34" charset="0"/>
              </a:rPr>
              <a:t>?</a:t>
            </a:r>
            <a:endParaRPr lang="vi-VN">
              <a:solidFill>
                <a:srgbClr val="6C1A00"/>
              </a:solidFill>
              <a:latin typeface="Arial" panose="020B0604020202020204" pitchFamily="34" charset="0"/>
              <a:cs typeface="Arial" panose="020B0604020202020204" pitchFamily="34" charset="0"/>
            </a:endParaRPr>
          </a:p>
          <a:p>
            <a:r>
              <a:rPr lang="vi-VN" smtClean="0">
                <a:solidFill>
                  <a:srgbClr val="990099"/>
                </a:solidFill>
                <a:latin typeface="Arial" panose="020B0604020202020204" pitchFamily="34" charset="0"/>
                <a:cs typeface="Arial" panose="020B0604020202020204" pitchFamily="34" charset="0"/>
              </a:rPr>
              <a:t>C</a:t>
            </a:r>
            <a:r>
              <a:rPr lang="en-US" smtClean="0">
                <a:solidFill>
                  <a:srgbClr val="990099"/>
                </a:solidFill>
                <a:latin typeface="Arial" panose="020B0604020202020204" pitchFamily="34" charset="0"/>
                <a:cs typeface="Arial" panose="020B0604020202020204" pitchFamily="34" charset="0"/>
              </a:rPr>
              <a:t>ách c</a:t>
            </a:r>
            <a:r>
              <a:rPr lang="vi-VN" smtClean="0">
                <a:solidFill>
                  <a:srgbClr val="990099"/>
                </a:solidFill>
                <a:latin typeface="Arial" panose="020B0604020202020204" pitchFamily="34" charset="0"/>
                <a:cs typeface="Arial" panose="020B0604020202020204" pitchFamily="34" charset="0"/>
              </a:rPr>
              <a:t>ất </a:t>
            </a:r>
            <a:r>
              <a:rPr lang="vi-VN">
                <a:solidFill>
                  <a:srgbClr val="990099"/>
                </a:solidFill>
                <a:latin typeface="Arial" panose="020B0604020202020204" pitchFamily="34" charset="0"/>
                <a:cs typeface="Arial" panose="020B0604020202020204" pitchFamily="34" charset="0"/>
              </a:rPr>
              <a:t>giữ </a:t>
            </a:r>
            <a:r>
              <a:rPr lang="vi-VN">
                <a:solidFill>
                  <a:srgbClr val="990099"/>
                </a:solidFill>
                <a:latin typeface="Arial" panose="020B0604020202020204" pitchFamily="34" charset="0"/>
                <a:cs typeface="Arial" panose="020B0604020202020204" pitchFamily="34" charset="0"/>
              </a:rPr>
              <a:t>tiền </a:t>
            </a:r>
            <a:r>
              <a:rPr lang="vi-VN" smtClean="0">
                <a:solidFill>
                  <a:srgbClr val="990099"/>
                </a:solidFill>
                <a:latin typeface="Arial" panose="020B0604020202020204" pitchFamily="34" charset="0"/>
                <a:cs typeface="Arial" panose="020B0604020202020204" pitchFamily="34" charset="0"/>
              </a:rPr>
              <a:t>ả</a:t>
            </a:r>
            <a:r>
              <a:rPr lang="en-US" smtClean="0">
                <a:solidFill>
                  <a:srgbClr val="990099"/>
                </a:solidFill>
                <a:latin typeface="Arial" panose="020B0604020202020204" pitchFamily="34" charset="0"/>
                <a:cs typeface="Arial" panose="020B0604020202020204" pitchFamily="34" charset="0"/>
              </a:rPr>
              <a:t>o</a:t>
            </a:r>
            <a:r>
              <a:rPr lang="vi-VN" smtClean="0">
                <a:solidFill>
                  <a:srgbClr val="990099"/>
                </a:solidFill>
                <a:latin typeface="Arial" panose="020B0604020202020204" pitchFamily="34" charset="0"/>
                <a:cs typeface="Arial" panose="020B0604020202020204" pitchFamily="34" charset="0"/>
              </a:rPr>
              <a:t>?</a:t>
            </a:r>
            <a:endParaRPr lang="vi-VN">
              <a:solidFill>
                <a:srgbClr val="990099"/>
              </a:solidFill>
              <a:latin typeface="Arial" panose="020B0604020202020204" pitchFamily="34" charset="0"/>
              <a:cs typeface="Arial" panose="020B0604020202020204" pitchFamily="34" charset="0"/>
            </a:endParaRPr>
          </a:p>
          <a:p>
            <a:r>
              <a:rPr lang="en-US" smtClean="0">
                <a:solidFill>
                  <a:srgbClr val="160BA5"/>
                </a:solidFill>
                <a:latin typeface="Arial" panose="020B0604020202020204" pitchFamily="34" charset="0"/>
                <a:cs typeface="Arial" panose="020B0604020202020204" pitchFamily="34" charset="0"/>
              </a:rPr>
              <a:t>Tiền ảo tại </a:t>
            </a:r>
            <a:r>
              <a:rPr lang="vi-VN" smtClean="0">
                <a:solidFill>
                  <a:srgbClr val="160BA5"/>
                </a:solidFill>
                <a:latin typeface="Arial" panose="020B0604020202020204" pitchFamily="34" charset="0"/>
                <a:cs typeface="Arial" panose="020B0604020202020204" pitchFamily="34" charset="0"/>
              </a:rPr>
              <a:t>Việt Nam?</a:t>
            </a:r>
            <a:endParaRPr lang="vi-VN">
              <a:solidFill>
                <a:srgbClr val="160BA5"/>
              </a:solidFill>
              <a:latin typeface="Arial" panose="020B0604020202020204" pitchFamily="34" charset="0"/>
              <a:cs typeface="Arial" panose="020B0604020202020204" pitchFamily="34" charset="0"/>
            </a:endParaRPr>
          </a:p>
          <a:p>
            <a:r>
              <a:rPr lang="vi-VN">
                <a:solidFill>
                  <a:srgbClr val="FFFF00"/>
                </a:solidFill>
                <a:latin typeface="Arial" panose="020B0604020202020204" pitchFamily="34" charset="0"/>
                <a:cs typeface="Arial" panose="020B0604020202020204" pitchFamily="34" charset="0"/>
              </a:rPr>
              <a:t>Ưu điểm, nhược điểm của </a:t>
            </a:r>
            <a:r>
              <a:rPr lang="vi-VN">
                <a:solidFill>
                  <a:srgbClr val="FFFF00"/>
                </a:solidFill>
                <a:latin typeface="Arial" panose="020B0604020202020204" pitchFamily="34" charset="0"/>
                <a:cs typeface="Arial" panose="020B0604020202020204" pitchFamily="34" charset="0"/>
              </a:rPr>
              <a:t>tiền </a:t>
            </a:r>
            <a:r>
              <a:rPr lang="vi-VN" smtClean="0">
                <a:solidFill>
                  <a:srgbClr val="FFFF00"/>
                </a:solidFill>
                <a:latin typeface="Arial" panose="020B0604020202020204" pitchFamily="34" charset="0"/>
                <a:cs typeface="Arial" panose="020B0604020202020204" pitchFamily="34" charset="0"/>
              </a:rPr>
              <a:t>ảo</a:t>
            </a:r>
            <a:endParaRPr lang="vi-VN">
              <a:solidFill>
                <a:srgbClr val="FFFF00"/>
              </a:solidFill>
              <a:latin typeface="Arial" panose="020B0604020202020204" pitchFamily="34" charset="0"/>
              <a:cs typeface="Arial" panose="020B0604020202020204" pitchFamily="34" charset="0"/>
            </a:endParaRPr>
          </a:p>
          <a:p>
            <a:r>
              <a:rPr lang="vi-VN">
                <a:solidFill>
                  <a:srgbClr val="007033"/>
                </a:solidFill>
                <a:latin typeface="Arial" panose="020B0604020202020204" pitchFamily="34" charset="0"/>
                <a:cs typeface="Arial" panose="020B0604020202020204" pitchFamily="34" charset="0"/>
              </a:rPr>
              <a:t>Thực hư về các vụ lừa đảo tiền ảo ở </a:t>
            </a:r>
            <a:r>
              <a:rPr lang="vi-VN">
                <a:solidFill>
                  <a:srgbClr val="007033"/>
                </a:solidFill>
                <a:latin typeface="Arial" panose="020B0604020202020204" pitchFamily="34" charset="0"/>
                <a:cs typeface="Arial" panose="020B0604020202020204" pitchFamily="34" charset="0"/>
              </a:rPr>
              <a:t>Việt </a:t>
            </a:r>
            <a:r>
              <a:rPr lang="vi-VN" smtClean="0">
                <a:solidFill>
                  <a:srgbClr val="007033"/>
                </a:solidFill>
                <a:latin typeface="Arial" panose="020B0604020202020204" pitchFamily="34" charset="0"/>
                <a:cs typeface="Arial" panose="020B0604020202020204" pitchFamily="34" charset="0"/>
              </a:rPr>
              <a:t>Nam</a:t>
            </a:r>
            <a:endParaRPr lang="vi-VN">
              <a:solidFill>
                <a:srgbClr val="007033"/>
              </a:solidFill>
              <a:latin typeface="Arial" panose="020B0604020202020204" pitchFamily="34" charset="0"/>
              <a:cs typeface="Arial" panose="020B0604020202020204" pitchFamily="34" charset="0"/>
            </a:endParaRPr>
          </a:p>
          <a:p>
            <a:r>
              <a:rPr lang="vi-VN" smtClean="0">
                <a:solidFill>
                  <a:schemeClr val="bg1"/>
                </a:solidFill>
                <a:latin typeface="Arial" panose="020B0604020202020204" pitchFamily="34" charset="0"/>
                <a:cs typeface="Arial" panose="020B0604020202020204" pitchFamily="34" charset="0"/>
              </a:rPr>
              <a:t>C</a:t>
            </a:r>
            <a:r>
              <a:rPr lang="en-US" smtClean="0">
                <a:solidFill>
                  <a:schemeClr val="bg1"/>
                </a:solidFill>
                <a:latin typeface="Arial" panose="020B0604020202020204" pitchFamily="34" charset="0"/>
                <a:cs typeface="Arial" panose="020B0604020202020204" pitchFamily="34" charset="0"/>
              </a:rPr>
              <a:t>ách đ</a:t>
            </a:r>
            <a:r>
              <a:rPr lang="vi-VN" smtClean="0">
                <a:solidFill>
                  <a:schemeClr val="bg1"/>
                </a:solidFill>
                <a:latin typeface="Arial" panose="020B0604020202020204" pitchFamily="34" charset="0"/>
                <a:cs typeface="Arial" panose="020B0604020202020204" pitchFamily="34" charset="0"/>
              </a:rPr>
              <a:t>ầu </a:t>
            </a:r>
            <a:r>
              <a:rPr lang="vi-VN">
                <a:solidFill>
                  <a:schemeClr val="bg1"/>
                </a:solidFill>
                <a:latin typeface="Arial" panose="020B0604020202020204" pitchFamily="34" charset="0"/>
                <a:cs typeface="Arial" panose="020B0604020202020204" pitchFamily="34" charset="0"/>
              </a:rPr>
              <a:t>tư </a:t>
            </a:r>
            <a:r>
              <a:rPr lang="vi-VN">
                <a:solidFill>
                  <a:schemeClr val="bg1"/>
                </a:solidFill>
                <a:latin typeface="Arial" panose="020B0604020202020204" pitchFamily="34" charset="0"/>
                <a:cs typeface="Arial" panose="020B0604020202020204" pitchFamily="34" charset="0"/>
              </a:rPr>
              <a:t>tiền </a:t>
            </a:r>
            <a:r>
              <a:rPr lang="vi-VN" smtClean="0">
                <a:solidFill>
                  <a:schemeClr val="bg1"/>
                </a:solidFill>
                <a:latin typeface="Arial" panose="020B0604020202020204" pitchFamily="34" charset="0"/>
                <a:cs typeface="Arial" panose="020B0604020202020204" pitchFamily="34" charset="0"/>
              </a:rPr>
              <a:t>ảo</a:t>
            </a:r>
            <a:endParaRPr lang="en-US" smtClean="0">
              <a:solidFill>
                <a:schemeClr val="bg1"/>
              </a:solidFill>
              <a:latin typeface="Arial" panose="020B0604020202020204" pitchFamily="34" charset="0"/>
              <a:cs typeface="Arial" panose="020B0604020202020204" pitchFamily="34" charset="0"/>
            </a:endParaRPr>
          </a:p>
          <a:p>
            <a:r>
              <a:rPr lang="vi-VN" smtClean="0">
                <a:latin typeface="Arial" panose="020B0604020202020204" pitchFamily="34" charset="0"/>
                <a:cs typeface="Arial" panose="020B0604020202020204" pitchFamily="34" charset="0"/>
              </a:rPr>
              <a:t>Tiền </a:t>
            </a:r>
            <a:r>
              <a:rPr lang="vi-VN">
                <a:latin typeface="Arial" panose="020B0604020202020204" pitchFamily="34" charset="0"/>
                <a:cs typeface="Arial" panose="020B0604020202020204" pitchFamily="34" charset="0"/>
              </a:rPr>
              <a:t>ảo (tiền điện tử</a:t>
            </a:r>
            <a:r>
              <a:rPr lang="vi-VN">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tồn tại được bao lâu</a:t>
            </a:r>
            <a:endParaRPr lang="vi-VN">
              <a:latin typeface="Arial" panose="020B0604020202020204" pitchFamily="34" charset="0"/>
              <a:cs typeface="Arial" panose="020B0604020202020204" pitchFamily="34" charset="0"/>
            </a:endParaRPr>
          </a:p>
        </p:txBody>
      </p:sp>
      <p:sp>
        <p:nvSpPr>
          <p:cNvPr id="7" name="Rectangle 6"/>
          <p:cNvSpPr/>
          <p:nvPr/>
        </p:nvSpPr>
        <p:spPr>
          <a:xfrm>
            <a:off x="3989946" y="642224"/>
            <a:ext cx="4862421" cy="769441"/>
          </a:xfrm>
          <a:prstGeom prst="rect">
            <a:avLst/>
          </a:prstGeom>
          <a:noFill/>
        </p:spPr>
        <p:txBody>
          <a:bodyPr wrap="none" lIns="91440" tIns="45720" rIns="91440" bIns="45720">
            <a:spAutoFit/>
          </a:bodyPr>
          <a:lstStyle/>
          <a:p>
            <a:pPr algn="r"/>
            <a:r>
              <a:rPr lang="en-US" sz="44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VIRTUAL CURRENCY</a:t>
            </a:r>
            <a:endParaRPr lang="en-US" sz="4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Lý do tiền ảo chưa được công nhận hợp pháp ở </a:t>
            </a:r>
            <a:r>
              <a:rPr lang="vi-VN" sz="2400">
                <a:cs typeface="Arial" panose="020B0604020202020204" pitchFamily="34" charset="0"/>
              </a:rPr>
              <a:t>Việt </a:t>
            </a:r>
            <a:r>
              <a:rPr lang="vi-VN" sz="2400" smtClean="0">
                <a:cs typeface="Arial" panose="020B0604020202020204" pitchFamily="34" charset="0"/>
              </a:rPr>
              <a:t>Nam</a:t>
            </a:r>
            <a:r>
              <a:rPr lang="en-US" sz="2400" smtClean="0">
                <a:cs typeface="Arial" panose="020B0604020202020204" pitchFamily="34" charset="0"/>
              </a:rPr>
              <a:t>:</a:t>
            </a:r>
          </a:p>
          <a:p>
            <a:pPr marL="685800" algn="just">
              <a:buFont typeface="Wingdings" panose="05000000000000000000" pitchFamily="2" charset="2"/>
              <a:buChar char="Ø"/>
            </a:pPr>
            <a:r>
              <a:rPr lang="vi-VN" sz="2400">
                <a:cs typeface="Arial" panose="020B0604020202020204" pitchFamily="34" charset="0"/>
              </a:rPr>
              <a:t>Thuộc tính của Bitcoin là tiền ảo được lưu giữ dưới dạng kỹ thuật số nên có nhiều nguy cơ bị xâm phạm, bị chiếm đoạt, bị thay đổi dữ liệu hoặc bị ngừng </a:t>
            </a:r>
            <a:r>
              <a:rPr lang="vi-VN" sz="2400">
                <a:cs typeface="Arial" panose="020B0604020202020204" pitchFamily="34" charset="0"/>
              </a:rPr>
              <a:t>giao </a:t>
            </a:r>
            <a:r>
              <a:rPr lang="vi-VN" sz="2400" smtClean="0">
                <a:cs typeface="Arial" panose="020B0604020202020204" pitchFamily="34" charset="0"/>
              </a:rPr>
              <a:t>dịch.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12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Lý do tiền ảo chưa được công nhận hợp pháp ở </a:t>
            </a:r>
            <a:r>
              <a:rPr lang="vi-VN" sz="2400">
                <a:cs typeface="Arial" panose="020B0604020202020204" pitchFamily="34" charset="0"/>
              </a:rPr>
              <a:t>Việt </a:t>
            </a:r>
            <a:r>
              <a:rPr lang="vi-VN" sz="2400" smtClean="0">
                <a:cs typeface="Arial" panose="020B0604020202020204" pitchFamily="34" charset="0"/>
              </a:rPr>
              <a:t>Nam</a:t>
            </a:r>
            <a:r>
              <a:rPr lang="en-US" sz="2400" smtClean="0">
                <a:cs typeface="Arial" panose="020B0604020202020204" pitchFamily="34" charset="0"/>
              </a:rPr>
              <a:t>:</a:t>
            </a:r>
          </a:p>
          <a:p>
            <a:pPr marL="685800" algn="just">
              <a:buFont typeface="Wingdings" panose="05000000000000000000" pitchFamily="2" charset="2"/>
              <a:buChar char="Ø"/>
            </a:pPr>
            <a:r>
              <a:rPr lang="vi-VN" sz="2400">
                <a:cs typeface="Arial" panose="020B0604020202020204" pitchFamily="34" charset="0"/>
              </a:rPr>
              <a:t>Không có cơ quan giám sát, không có cơ quan trung gian, quan hệ sử dụng Bitcoin tự do, tự phát theo một quy ước giữa các bên chủ thể tham gia giao dịch không công khai</a:t>
            </a:r>
            <a:r>
              <a:rPr lang="vi-VN" sz="240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05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charRg st="55" end="592"/>
                                            </p:txEl>
                                          </p:spTgt>
                                        </p:tgtEl>
                                        <p:attrNameLst>
                                          <p:attrName>style.visibility</p:attrName>
                                        </p:attrNameLst>
                                      </p:cBhvr>
                                      <p:to>
                                        <p:strVal val="visible"/>
                                      </p:to>
                                    </p:set>
                                    <p:animEffect transition="in" filter="barn(inVertical)">
                                      <p:cBhvr>
                                        <p:cTn id="7" dur="500"/>
                                        <p:tgtEl>
                                          <p:spTgt spid="5">
                                            <p:txEl>
                                              <p:charRg st="55" end="5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Lý do tiền ảo chưa được công nhận hợp pháp ở </a:t>
            </a:r>
            <a:r>
              <a:rPr lang="vi-VN" sz="2400">
                <a:cs typeface="Arial" panose="020B0604020202020204" pitchFamily="34" charset="0"/>
              </a:rPr>
              <a:t>Việt </a:t>
            </a:r>
            <a:r>
              <a:rPr lang="vi-VN" sz="2400" smtClean="0">
                <a:cs typeface="Arial" panose="020B0604020202020204" pitchFamily="34" charset="0"/>
              </a:rPr>
              <a:t>Nam</a:t>
            </a:r>
            <a:r>
              <a:rPr lang="en-US" sz="2400" smtClean="0">
                <a:cs typeface="Arial" panose="020B0604020202020204" pitchFamily="34" charset="0"/>
              </a:rPr>
              <a:t>:</a:t>
            </a:r>
          </a:p>
          <a:p>
            <a:pPr marL="685800" algn="just">
              <a:buFont typeface="Wingdings" panose="05000000000000000000" pitchFamily="2" charset="2"/>
              <a:buChar char="Ø"/>
            </a:pPr>
            <a:r>
              <a:rPr lang="vi-VN" sz="2400" smtClean="0">
                <a:cs typeface="Arial" panose="020B0604020202020204" pitchFamily="34" charset="0"/>
              </a:rPr>
              <a:t>Giá </a:t>
            </a:r>
            <a:r>
              <a:rPr lang="vi-VN" sz="2400">
                <a:cs typeface="Arial" panose="020B0604020202020204" pitchFamily="34" charset="0"/>
              </a:rPr>
              <a:t>trị Bitcoin biến động mạnh theo thời gian hoạt động ngắn nên ẩn chứa nhiều nguy cơ bong bóng và những rủi ro tiềm ẩn trong giao dịch, bị thiệt hại về tài sản mà không được bảo vệ bằng các cơ chế pháp lý</a:t>
            </a:r>
            <a:r>
              <a:rPr lang="vi-VN" sz="240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456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4. Tiền ảo tại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cs typeface="Arial" panose="020B0604020202020204" pitchFamily="34" charset="0"/>
              </a:rPr>
              <a:t>Lý do tiền ảo chưa được công nhận hợp pháp ở </a:t>
            </a:r>
            <a:r>
              <a:rPr lang="vi-VN" sz="2400">
                <a:cs typeface="Arial" panose="020B0604020202020204" pitchFamily="34" charset="0"/>
              </a:rPr>
              <a:t>Việt </a:t>
            </a:r>
            <a:r>
              <a:rPr lang="vi-VN" sz="2400" smtClean="0">
                <a:cs typeface="Arial" panose="020B0604020202020204" pitchFamily="34" charset="0"/>
              </a:rPr>
              <a:t>Nam</a:t>
            </a:r>
            <a:r>
              <a:rPr lang="en-US" sz="2400" smtClean="0">
                <a:cs typeface="Arial" panose="020B0604020202020204" pitchFamily="34" charset="0"/>
              </a:rPr>
              <a:t>:</a:t>
            </a:r>
          </a:p>
          <a:p>
            <a:pPr marL="685800" algn="just">
              <a:buFont typeface="Wingdings" panose="05000000000000000000" pitchFamily="2" charset="2"/>
              <a:buChar char="Ø"/>
            </a:pPr>
            <a:r>
              <a:rPr lang="vi-VN" sz="2400" smtClean="0">
                <a:cs typeface="Arial" panose="020B0604020202020204" pitchFamily="34" charset="0"/>
              </a:rPr>
              <a:t>Ngược </a:t>
            </a:r>
            <a:r>
              <a:rPr lang="vi-VN" sz="2400">
                <a:cs typeface="Arial" panose="020B0604020202020204" pitchFamily="34" charset="0"/>
              </a:rPr>
              <a:t>lại, Bitcoin không bị chi phối và kiểm soát giao dịch bởi một cơ quan quản lý nhà nước có thẩm quyền nào, nên chủ sở hữu Bitcoin phải tự chịu mọi rủi ro.</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924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7024431" cy="725349"/>
          </a:xfrm>
        </p:spPr>
        <p:txBody>
          <a:bodyPr>
            <a:noAutofit/>
          </a:bodyPr>
          <a:lstStyle/>
          <a:p>
            <a:r>
              <a:rPr lang="en-US" smtClean="0">
                <a:latin typeface="Arial" panose="020B0604020202020204" pitchFamily="34" charset="0"/>
                <a:cs typeface="Arial" panose="020B0604020202020204" pitchFamily="34" charset="0"/>
              </a:rPr>
              <a:t>5. Ưu nhược điểm của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Ưu điểm:</a:t>
            </a:r>
          </a:p>
          <a:p>
            <a:pPr marL="685800" algn="just">
              <a:buFont typeface="Wingdings" panose="05000000000000000000" pitchFamily="2" charset="2"/>
              <a:buChar char="Ø"/>
            </a:pPr>
            <a:r>
              <a:rPr lang="vi-VN" sz="2400">
                <a:cs typeface="Arial" panose="020B0604020202020204" pitchFamily="34" charset="0"/>
              </a:rPr>
              <a:t>Tính bảo mật an toàn cao</a:t>
            </a:r>
          </a:p>
          <a:p>
            <a:pPr marL="685800" algn="just">
              <a:buFont typeface="Wingdings" panose="05000000000000000000" pitchFamily="2" charset="2"/>
              <a:buChar char="Ø"/>
            </a:pPr>
            <a:r>
              <a:rPr lang="vi-VN" sz="2400">
                <a:cs typeface="Arial" panose="020B0604020202020204" pitchFamily="34" charset="0"/>
              </a:rPr>
              <a:t>Dễ dang giao dịch bạn chuyển và nhận tiền điện tử ngay lập tức mà không qua trung gian như ngân hàng, chính phủ..</a:t>
            </a:r>
          </a:p>
          <a:p>
            <a:pPr marL="685800" algn="just">
              <a:buFont typeface="Wingdings" panose="05000000000000000000" pitchFamily="2" charset="2"/>
              <a:buChar char="Ø"/>
            </a:pPr>
            <a:r>
              <a:rPr lang="vi-VN" sz="2400">
                <a:cs typeface="Arial" panose="020B0604020202020204" pitchFamily="34" charset="0"/>
              </a:rPr>
              <a:t>Chi phí giao dịch thấp</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530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9" end="34"/>
                                            </p:txEl>
                                          </p:spTgt>
                                        </p:tgtEl>
                                        <p:attrNameLst>
                                          <p:attrName>style.visibility</p:attrName>
                                        </p:attrNameLst>
                                      </p:cBhvr>
                                      <p:to>
                                        <p:strVal val="visible"/>
                                      </p:to>
                                    </p:set>
                                    <p:anim calcmode="lin" valueType="num">
                                      <p:cBhvr additive="base">
                                        <p:cTn id="7" dur="500" fill="hold"/>
                                        <p:tgtEl>
                                          <p:spTgt spid="5">
                                            <p:txEl>
                                              <p:charRg st="9"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9"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charRg st="34" end="148"/>
                                            </p:txEl>
                                          </p:spTgt>
                                        </p:tgtEl>
                                        <p:attrNameLst>
                                          <p:attrName>style.visibility</p:attrName>
                                        </p:attrNameLst>
                                      </p:cBhvr>
                                      <p:to>
                                        <p:strVal val="visible"/>
                                      </p:to>
                                    </p:set>
                                    <p:anim calcmode="lin" valueType="num">
                                      <p:cBhvr additive="base">
                                        <p:cTn id="13" dur="500" fill="hold"/>
                                        <p:tgtEl>
                                          <p:spTgt spid="5">
                                            <p:txEl>
                                              <p:charRg st="34" end="1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charRg st="34" end="1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charRg st="148" end="171"/>
                                            </p:txEl>
                                          </p:spTgt>
                                        </p:tgtEl>
                                        <p:attrNameLst>
                                          <p:attrName>style.visibility</p:attrName>
                                        </p:attrNameLst>
                                      </p:cBhvr>
                                      <p:to>
                                        <p:strVal val="visible"/>
                                      </p:to>
                                    </p:set>
                                    <p:anim calcmode="lin" valueType="num">
                                      <p:cBhvr additive="base">
                                        <p:cTn id="19" dur="500" fill="hold"/>
                                        <p:tgtEl>
                                          <p:spTgt spid="5">
                                            <p:txEl>
                                              <p:charRg st="148" end="1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charRg st="148" end="1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09871" cy="725349"/>
          </a:xfrm>
        </p:spPr>
        <p:txBody>
          <a:bodyPr>
            <a:noAutofit/>
          </a:bodyPr>
          <a:lstStyle/>
          <a:p>
            <a:r>
              <a:rPr lang="en-US" smtClean="0">
                <a:latin typeface="Arial" panose="020B0604020202020204" pitchFamily="34" charset="0"/>
                <a:cs typeface="Arial" panose="020B0604020202020204" pitchFamily="34" charset="0"/>
              </a:rPr>
              <a:t>5. Ưu nhược điểm của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Nhược điểm:</a:t>
            </a:r>
          </a:p>
          <a:p>
            <a:pPr marL="685800" algn="just">
              <a:buFont typeface="Wingdings" panose="05000000000000000000" pitchFamily="2" charset="2"/>
              <a:buChar char="Ø"/>
            </a:pPr>
            <a:r>
              <a:rPr lang="vi-VN" sz="2400">
                <a:cs typeface="Arial" panose="020B0604020202020204" pitchFamily="34" charset="0"/>
              </a:rPr>
              <a:t>Tốn thời gian để tìm hiểu, làm quen với cách tạo và sử dụng thành thạo ví tiền điện tử.</a:t>
            </a:r>
          </a:p>
          <a:p>
            <a:pPr marL="685800" algn="just">
              <a:buFont typeface="Wingdings" panose="05000000000000000000" pitchFamily="2" charset="2"/>
              <a:buChar char="Ø"/>
            </a:pPr>
            <a:r>
              <a:rPr lang="vi-VN" sz="2400">
                <a:cs typeface="Arial" panose="020B0604020202020204" pitchFamily="34" charset="0"/>
              </a:rPr>
              <a:t>Giá trị đồng tiền biến động thất thường khiến người chơi khó đoán được và rất dễ bị phá sản.</a:t>
            </a:r>
          </a:p>
          <a:p>
            <a:pPr marL="685800" algn="just">
              <a:buFont typeface="Wingdings" panose="05000000000000000000" pitchFamily="2" charset="2"/>
              <a:buChar char="Ø"/>
            </a:pPr>
            <a:r>
              <a:rPr lang="vi-VN" sz="2400">
                <a:cs typeface="Arial" panose="020B0604020202020204" pitchFamily="34" charset="0"/>
              </a:rPr>
              <a:t>Là nơi tội phạm rửa tiền hoạt động rất mạnh.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charRg st="12" end="100"/>
                                            </p:txEl>
                                          </p:spTgt>
                                        </p:tgtEl>
                                        <p:attrNameLst>
                                          <p:attrName>style.visibility</p:attrName>
                                        </p:attrNameLst>
                                      </p:cBhvr>
                                      <p:to>
                                        <p:strVal val="visible"/>
                                      </p:to>
                                    </p:set>
                                    <p:animEffect transition="in" filter="fade">
                                      <p:cBhvr>
                                        <p:cTn id="12" dur="1000"/>
                                        <p:tgtEl>
                                          <p:spTgt spid="5">
                                            <p:txEl>
                                              <p:charRg st="12" end="100"/>
                                            </p:txEl>
                                          </p:spTgt>
                                        </p:tgtEl>
                                      </p:cBhvr>
                                    </p:animEffect>
                                    <p:anim calcmode="lin" valueType="num">
                                      <p:cBhvr>
                                        <p:cTn id="13" dur="1000" fill="hold"/>
                                        <p:tgtEl>
                                          <p:spTgt spid="5">
                                            <p:txEl>
                                              <p:charRg st="12" end="10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charRg st="12" end="10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charRg st="100" end="193"/>
                                            </p:txEl>
                                          </p:spTgt>
                                        </p:tgtEl>
                                        <p:attrNameLst>
                                          <p:attrName>style.visibility</p:attrName>
                                        </p:attrNameLst>
                                      </p:cBhvr>
                                      <p:to>
                                        <p:strVal val="visible"/>
                                      </p:to>
                                    </p:set>
                                    <p:animEffect transition="in" filter="fade">
                                      <p:cBhvr>
                                        <p:cTn id="19" dur="1000"/>
                                        <p:tgtEl>
                                          <p:spTgt spid="5">
                                            <p:txEl>
                                              <p:charRg st="100" end="193"/>
                                            </p:txEl>
                                          </p:spTgt>
                                        </p:tgtEl>
                                      </p:cBhvr>
                                    </p:animEffect>
                                    <p:anim calcmode="lin" valueType="num">
                                      <p:cBhvr>
                                        <p:cTn id="20" dur="1000" fill="hold"/>
                                        <p:tgtEl>
                                          <p:spTgt spid="5">
                                            <p:txEl>
                                              <p:charRg st="100" end="19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charRg st="100" end="19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charRg st="193" end="238"/>
                                            </p:txEl>
                                          </p:spTgt>
                                        </p:tgtEl>
                                        <p:attrNameLst>
                                          <p:attrName>style.visibility</p:attrName>
                                        </p:attrNameLst>
                                      </p:cBhvr>
                                      <p:to>
                                        <p:strVal val="visible"/>
                                      </p:to>
                                    </p:set>
                                    <p:anim calcmode="lin" valueType="num">
                                      <p:cBhvr additive="base">
                                        <p:cTn id="26" dur="500" fill="hold"/>
                                        <p:tgtEl>
                                          <p:spTgt spid="5">
                                            <p:txEl>
                                              <p:charRg st="193" end="23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charRg st="193" end="2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19021" cy="725349"/>
          </a:xfrm>
        </p:spPr>
        <p:txBody>
          <a:bodyPr>
            <a:noAutofit/>
          </a:bodyPr>
          <a:lstStyle/>
          <a:p>
            <a:r>
              <a:rPr lang="en-US" smtClean="0">
                <a:latin typeface="Arial" panose="020B0604020202020204" pitchFamily="34" charset="0"/>
                <a:cs typeface="Arial" panose="020B0604020202020204" pitchFamily="34" charset="0"/>
              </a:rPr>
              <a:t>6. Lừa đảo tiền ảo ở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566316" cy="3511061"/>
          </a:xfrm>
        </p:spPr>
        <p:txBody>
          <a:bodyPr>
            <a:noAutofit/>
          </a:bodyPr>
          <a:lstStyle/>
          <a:p>
            <a:pPr marL="0" indent="0" algn="just">
              <a:buNone/>
            </a:pPr>
            <a:r>
              <a:rPr lang="en-US" sz="2400" smtClean="0">
                <a:solidFill>
                  <a:schemeClr val="bg1"/>
                </a:solidFill>
                <a:latin typeface="Arial" panose="020B0604020202020204" pitchFamily="34" charset="0"/>
                <a:cs typeface="Arial" panose="020B0604020202020204" pitchFamily="34" charset="0"/>
              </a:rPr>
              <a:t>Những chiêu trò lừa đảo tiền ảo ở Việt Nam</a:t>
            </a:r>
          </a:p>
          <a:p>
            <a:pPr algn="just">
              <a:buFont typeface="Wingdings" panose="05000000000000000000" pitchFamily="2" charset="2"/>
              <a:buChar char="Ø"/>
            </a:pPr>
            <a:r>
              <a:rPr lang="vi-VN" sz="2400">
                <a:solidFill>
                  <a:srgbClr val="160BA5"/>
                </a:solidFill>
                <a:cs typeface="Arial" panose="020B0604020202020204" pitchFamily="34" charset="0"/>
              </a:rPr>
              <a:t>Đa cấp tiền số </a:t>
            </a:r>
            <a:r>
              <a:rPr lang="vi-VN" sz="2400">
                <a:solidFill>
                  <a:srgbClr val="160BA5"/>
                </a:solidFill>
                <a:cs typeface="Arial" panose="020B0604020202020204" pitchFamily="34" charset="0"/>
              </a:rPr>
              <a:t>biến </a:t>
            </a:r>
            <a:r>
              <a:rPr lang="vi-VN" sz="2400" smtClean="0">
                <a:solidFill>
                  <a:srgbClr val="160BA5"/>
                </a:solidFill>
                <a:cs typeface="Arial" panose="020B0604020202020204" pitchFamily="34" charset="0"/>
              </a:rPr>
              <a:t>tướng</a:t>
            </a:r>
            <a:r>
              <a:rPr lang="en-US" sz="2400" smtClean="0">
                <a:solidFill>
                  <a:srgbClr val="160BA5"/>
                </a:solidFill>
                <a:cs typeface="Arial" panose="020B0604020202020204" pitchFamily="34" charset="0"/>
              </a:rPr>
              <a:t>: </a:t>
            </a:r>
          </a:p>
          <a:p>
            <a:pPr indent="174625" algn="just">
              <a:buFont typeface="Wingdings" panose="05000000000000000000" pitchFamily="2" charset="2"/>
              <a:buChar char="ü"/>
            </a:pPr>
            <a:r>
              <a:rPr lang="en-US" sz="2400">
                <a:solidFill>
                  <a:srgbClr val="160BA5"/>
                </a:solidFill>
                <a:cs typeface="Arial" panose="020B0604020202020204" pitchFamily="34" charset="0"/>
              </a:rPr>
              <a:t>	</a:t>
            </a:r>
            <a:r>
              <a:rPr lang="vi-VN" sz="2400" smtClean="0">
                <a:solidFill>
                  <a:srgbClr val="6C1A00"/>
                </a:solidFill>
                <a:cs typeface="Arial" panose="020B0604020202020204" pitchFamily="34" charset="0"/>
              </a:rPr>
              <a:t>Mô </a:t>
            </a:r>
            <a:r>
              <a:rPr lang="vi-VN" sz="2400">
                <a:solidFill>
                  <a:srgbClr val="6C1A00"/>
                </a:solidFill>
                <a:cs typeface="Arial" panose="020B0604020202020204" pitchFamily="34" charset="0"/>
              </a:rPr>
              <a:t>hình lừa đảo này được phát triển dưới vỏ bọc dự án đầu tư. Các dự án này thường huy động vốn của nhà đầu tư và trả lãi theo nhiều </a:t>
            </a:r>
            <a:r>
              <a:rPr lang="vi-VN" sz="2400">
                <a:solidFill>
                  <a:srgbClr val="6C1A00"/>
                </a:solidFill>
                <a:cs typeface="Arial" panose="020B0604020202020204" pitchFamily="34" charset="0"/>
              </a:rPr>
              <a:t>tầng</a:t>
            </a:r>
            <a:r>
              <a:rPr lang="vi-VN" sz="2400" smtClean="0">
                <a:solidFill>
                  <a:srgbClr val="6C1A00"/>
                </a:solidFill>
                <a:cs typeface="Arial" panose="020B0604020202020204" pitchFamily="34" charset="0"/>
              </a:rPr>
              <a:t>.</a:t>
            </a:r>
            <a:endParaRPr lang="vi-VN" sz="2400">
              <a:solidFill>
                <a:srgbClr val="6C1A00"/>
              </a:solidFill>
              <a:cs typeface="Arial" panose="020B0604020202020204" pitchFamily="34" charset="0"/>
            </a:endParaRPr>
          </a:p>
        </p:txBody>
      </p:sp>
    </p:spTree>
    <p:extLst>
      <p:ext uri="{BB962C8B-B14F-4D97-AF65-F5344CB8AC3E}">
        <p14:creationId xmlns:p14="http://schemas.microsoft.com/office/powerpoint/2010/main" val="63894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19021" cy="725349"/>
          </a:xfrm>
        </p:spPr>
        <p:txBody>
          <a:bodyPr>
            <a:noAutofit/>
          </a:bodyPr>
          <a:lstStyle/>
          <a:p>
            <a:r>
              <a:rPr lang="en-US" smtClean="0">
                <a:latin typeface="Arial" panose="020B0604020202020204" pitchFamily="34" charset="0"/>
                <a:cs typeface="Arial" panose="020B0604020202020204" pitchFamily="34" charset="0"/>
              </a:rPr>
              <a:t>6. Lừa đảo tiền ảo ở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566316" cy="3511061"/>
          </a:xfrm>
        </p:spPr>
        <p:txBody>
          <a:bodyPr>
            <a:noAutofit/>
          </a:bodyPr>
          <a:lstStyle/>
          <a:p>
            <a:pPr marL="0" indent="0" algn="just">
              <a:buNone/>
            </a:pPr>
            <a:r>
              <a:rPr lang="en-US" sz="2400" smtClean="0">
                <a:solidFill>
                  <a:schemeClr val="bg1"/>
                </a:solidFill>
                <a:latin typeface="Arial" panose="020B0604020202020204" pitchFamily="34" charset="0"/>
                <a:cs typeface="Arial" panose="020B0604020202020204" pitchFamily="34" charset="0"/>
              </a:rPr>
              <a:t>Những chiêu trò lừa đảo tiền ảo ở Việt Nam</a:t>
            </a:r>
          </a:p>
          <a:p>
            <a:pPr algn="just">
              <a:buFont typeface="Wingdings" panose="05000000000000000000" pitchFamily="2" charset="2"/>
              <a:buChar char="Ø"/>
            </a:pPr>
            <a:r>
              <a:rPr lang="vi-VN" sz="2400">
                <a:solidFill>
                  <a:srgbClr val="160BA5"/>
                </a:solidFill>
                <a:cs typeface="Arial" panose="020B0604020202020204" pitchFamily="34" charset="0"/>
              </a:rPr>
              <a:t>Đa cấp tiền số </a:t>
            </a:r>
            <a:r>
              <a:rPr lang="vi-VN" sz="2400">
                <a:solidFill>
                  <a:srgbClr val="160BA5"/>
                </a:solidFill>
                <a:cs typeface="Arial" panose="020B0604020202020204" pitchFamily="34" charset="0"/>
              </a:rPr>
              <a:t>biến </a:t>
            </a:r>
            <a:r>
              <a:rPr lang="vi-VN" sz="2400" smtClean="0">
                <a:solidFill>
                  <a:srgbClr val="160BA5"/>
                </a:solidFill>
                <a:cs typeface="Arial" panose="020B0604020202020204" pitchFamily="34" charset="0"/>
              </a:rPr>
              <a:t>tướng</a:t>
            </a:r>
            <a:r>
              <a:rPr lang="en-US" sz="2400" smtClean="0">
                <a:solidFill>
                  <a:srgbClr val="160BA5"/>
                </a:solidFill>
                <a:cs typeface="Arial" panose="020B0604020202020204" pitchFamily="34" charset="0"/>
              </a:rPr>
              <a:t>: </a:t>
            </a:r>
          </a:p>
          <a:p>
            <a:pPr marL="685800" algn="just">
              <a:buFont typeface="Wingdings" panose="05000000000000000000" pitchFamily="2" charset="2"/>
              <a:buChar char="ü"/>
            </a:pPr>
            <a:r>
              <a:rPr lang="vi-VN" sz="2400" smtClean="0">
                <a:solidFill>
                  <a:srgbClr val="160BA5"/>
                </a:solidFill>
                <a:cs typeface="Arial" panose="020B0604020202020204" pitchFamily="34" charset="0"/>
              </a:rPr>
              <a:t>Các </a:t>
            </a:r>
            <a:r>
              <a:rPr lang="vi-VN" sz="2400">
                <a:solidFill>
                  <a:srgbClr val="160BA5"/>
                </a:solidFill>
                <a:cs typeface="Arial" panose="020B0604020202020204" pitchFamily="34" charset="0"/>
              </a:rPr>
              <a:t>mô hình đa cấp thường hứa hẹn mang lại khoản lợi nhuận lớn, cố định mỗi tháng cho nhà đầu tư</a:t>
            </a:r>
            <a:r>
              <a:rPr lang="vi-VN" sz="2400">
                <a:solidFill>
                  <a:srgbClr val="160BA5"/>
                </a:solidFill>
                <a:cs typeface="Arial" panose="020B0604020202020204" pitchFamily="34" charset="0"/>
              </a:rPr>
              <a:t>. </a:t>
            </a:r>
            <a:endParaRPr lang="en-US" sz="2400" smtClean="0">
              <a:solidFill>
                <a:srgbClr val="160BA5"/>
              </a:solidFill>
              <a:cs typeface="Arial" panose="020B0604020202020204" pitchFamily="34" charset="0"/>
            </a:endParaRPr>
          </a:p>
          <a:p>
            <a:pPr marL="685800" algn="just">
              <a:buFont typeface="Wingdings" panose="05000000000000000000" pitchFamily="2" charset="2"/>
              <a:buChar char="ü"/>
            </a:pPr>
            <a:r>
              <a:rPr lang="vi-VN" sz="2400" smtClean="0">
                <a:solidFill>
                  <a:srgbClr val="160BA5"/>
                </a:solidFill>
                <a:cs typeface="Arial" panose="020B0604020202020204" pitchFamily="34" charset="0"/>
              </a:rPr>
              <a:t>Đồng </a:t>
            </a:r>
            <a:r>
              <a:rPr lang="vi-VN" sz="2400">
                <a:solidFill>
                  <a:srgbClr val="160BA5"/>
                </a:solidFill>
                <a:cs typeface="Arial" panose="020B0604020202020204" pitchFamily="34" charset="0"/>
              </a:rPr>
              <a:t>thời, dự án còn đặt ra mức hoa hồng vài chục đến hàng trăm phần trăm cho người giới thiệu nhằm thu hút thêm nhiều thành viên khác tham gia.</a:t>
            </a:r>
            <a:endParaRPr lang="en-US" sz="2400" dirty="0">
              <a:solidFill>
                <a:srgbClr val="160B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4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19021" cy="725349"/>
          </a:xfrm>
        </p:spPr>
        <p:txBody>
          <a:bodyPr>
            <a:noAutofit/>
          </a:bodyPr>
          <a:lstStyle/>
          <a:p>
            <a:r>
              <a:rPr lang="en-US" smtClean="0">
                <a:latin typeface="Arial" panose="020B0604020202020204" pitchFamily="34" charset="0"/>
                <a:cs typeface="Arial" panose="020B0604020202020204" pitchFamily="34" charset="0"/>
              </a:rPr>
              <a:t>6. Lừa đảo tiền ảo ở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566316" cy="3511061"/>
          </a:xfrm>
        </p:spPr>
        <p:txBody>
          <a:bodyPr>
            <a:noAutofit/>
          </a:bodyPr>
          <a:lstStyle/>
          <a:p>
            <a:pPr marL="0" indent="0" algn="just">
              <a:buNone/>
            </a:pPr>
            <a:r>
              <a:rPr lang="en-US" sz="2400" smtClean="0">
                <a:solidFill>
                  <a:schemeClr val="bg1"/>
                </a:solidFill>
                <a:latin typeface="Arial" panose="020B0604020202020204" pitchFamily="34" charset="0"/>
                <a:cs typeface="Arial" panose="020B0604020202020204" pitchFamily="34" charset="0"/>
              </a:rPr>
              <a:t>Những chiêu trò lừa đảo tiền ảo ở Việt Nam</a:t>
            </a:r>
          </a:p>
          <a:p>
            <a:pPr algn="just">
              <a:buFont typeface="Wingdings" panose="05000000000000000000" pitchFamily="2" charset="2"/>
              <a:buChar char="Ø"/>
            </a:pPr>
            <a:r>
              <a:rPr lang="vi-VN" sz="2400">
                <a:solidFill>
                  <a:srgbClr val="160BA5"/>
                </a:solidFill>
                <a:cs typeface="Arial" panose="020B0604020202020204" pitchFamily="34" charset="0"/>
              </a:rPr>
              <a:t>Chạy quảng cáo tên miền giả mạo</a:t>
            </a:r>
            <a:r>
              <a:rPr lang="en-US" sz="2400" smtClean="0">
                <a:solidFill>
                  <a:srgbClr val="160BA5"/>
                </a:solidFill>
                <a:cs typeface="Arial" panose="020B0604020202020204" pitchFamily="34" charset="0"/>
              </a:rPr>
              <a:t>: </a:t>
            </a:r>
          </a:p>
          <a:p>
            <a:pPr marL="685800" algn="just">
              <a:buFont typeface="Wingdings" panose="05000000000000000000" pitchFamily="2" charset="2"/>
              <a:buChar char="ü"/>
            </a:pPr>
            <a:r>
              <a:rPr lang="vi-VN" sz="2400">
                <a:solidFill>
                  <a:srgbClr val="160BA5"/>
                </a:solidFill>
                <a:cs typeface="Arial" panose="020B0604020202020204" pitchFamily="34" charset="0"/>
              </a:rPr>
              <a:t>Hành vi giả mạo tên miền thường xuất hiện khi người dùng tìm kiếm các sàn giao dịch trên trình duyệt</a:t>
            </a:r>
            <a:r>
              <a:rPr lang="vi-VN" sz="2400">
                <a:solidFill>
                  <a:srgbClr val="160BA5"/>
                </a:solidFill>
                <a:cs typeface="Arial" panose="020B0604020202020204" pitchFamily="34" charset="0"/>
              </a:rPr>
              <a:t>. </a:t>
            </a:r>
            <a:endParaRPr lang="en-US" sz="2400" smtClean="0">
              <a:solidFill>
                <a:srgbClr val="160BA5"/>
              </a:solidFill>
              <a:cs typeface="Arial" panose="020B0604020202020204" pitchFamily="34" charset="0"/>
            </a:endParaRPr>
          </a:p>
          <a:p>
            <a:pPr marL="685800" algn="just">
              <a:buFont typeface="Wingdings" panose="05000000000000000000" pitchFamily="2" charset="2"/>
              <a:buChar char="ü"/>
            </a:pPr>
            <a:r>
              <a:rPr lang="vi-VN" sz="2400" smtClean="0">
                <a:solidFill>
                  <a:srgbClr val="160BA5"/>
                </a:solidFill>
                <a:cs typeface="Arial" panose="020B0604020202020204" pitchFamily="34" charset="0"/>
              </a:rPr>
              <a:t>Kẻ </a:t>
            </a:r>
            <a:r>
              <a:rPr lang="vi-VN" sz="2400">
                <a:solidFill>
                  <a:srgbClr val="160BA5"/>
                </a:solidFill>
                <a:cs typeface="Arial" panose="020B0604020202020204" pitchFamily="34" charset="0"/>
              </a:rPr>
              <a:t>lừa đảo thường dùng những ký tự đặc biệt, khiến người dùng khó nhận biết và dễ bị </a:t>
            </a:r>
            <a:r>
              <a:rPr lang="vi-VN" sz="2400">
                <a:solidFill>
                  <a:srgbClr val="160BA5"/>
                </a:solidFill>
                <a:cs typeface="Arial" panose="020B0604020202020204" pitchFamily="34" charset="0"/>
              </a:rPr>
              <a:t>nhầm </a:t>
            </a:r>
            <a:r>
              <a:rPr lang="vi-VN" sz="2400" smtClean="0">
                <a:solidFill>
                  <a:srgbClr val="160BA5"/>
                </a:solidFill>
                <a:cs typeface="Arial" panose="020B0604020202020204" pitchFamily="34" charset="0"/>
              </a:rPr>
              <a:t>lẫn. </a:t>
            </a:r>
            <a:endParaRPr lang="en-US" sz="2400" dirty="0">
              <a:solidFill>
                <a:srgbClr val="160B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50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1000"/>
                                        <p:tgtEl>
                                          <p:spTgt spid="5">
                                            <p:txEl>
                                              <p:pRg st="3" end="3"/>
                                            </p:txEl>
                                          </p:spTgt>
                                        </p:tgtEl>
                                      </p:cBhvr>
                                    </p:animEffect>
                                    <p:anim calcmode="lin" valueType="num">
                                      <p:cBhvr>
                                        <p:cTn id="1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19021" cy="725349"/>
          </a:xfrm>
        </p:spPr>
        <p:txBody>
          <a:bodyPr>
            <a:noAutofit/>
          </a:bodyPr>
          <a:lstStyle/>
          <a:p>
            <a:r>
              <a:rPr lang="en-US" smtClean="0">
                <a:latin typeface="Arial" panose="020B0604020202020204" pitchFamily="34" charset="0"/>
                <a:cs typeface="Arial" panose="020B0604020202020204" pitchFamily="34" charset="0"/>
              </a:rPr>
              <a:t>6. Lừa đảo tiền ảo ở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566316" cy="3511061"/>
          </a:xfrm>
        </p:spPr>
        <p:txBody>
          <a:bodyPr>
            <a:noAutofit/>
          </a:bodyPr>
          <a:lstStyle/>
          <a:p>
            <a:pPr marL="0" indent="0" algn="just">
              <a:buNone/>
            </a:pPr>
            <a:r>
              <a:rPr lang="en-US" sz="2400" smtClean="0">
                <a:solidFill>
                  <a:schemeClr val="bg1"/>
                </a:solidFill>
                <a:latin typeface="Arial" panose="020B0604020202020204" pitchFamily="34" charset="0"/>
                <a:cs typeface="Arial" panose="020B0604020202020204" pitchFamily="34" charset="0"/>
              </a:rPr>
              <a:t>Những chiêu trò lừa đảo tiền ảo ở Việt Nam</a:t>
            </a:r>
          </a:p>
          <a:p>
            <a:pPr algn="just">
              <a:buFont typeface="Wingdings" panose="05000000000000000000" pitchFamily="2" charset="2"/>
              <a:buChar char="Ø"/>
            </a:pPr>
            <a:r>
              <a:rPr lang="vi-VN" sz="2400">
                <a:solidFill>
                  <a:srgbClr val="160BA5"/>
                </a:solidFill>
                <a:cs typeface="Arial" panose="020B0604020202020204" pitchFamily="34" charset="0"/>
              </a:rPr>
              <a:t>Chạy quảng cáo tên miền giả mạo</a:t>
            </a:r>
            <a:r>
              <a:rPr lang="en-US" sz="2400" smtClean="0">
                <a:solidFill>
                  <a:srgbClr val="160BA5"/>
                </a:solidFill>
                <a:cs typeface="Arial" panose="020B0604020202020204" pitchFamily="34" charset="0"/>
              </a:rPr>
              <a:t>: </a:t>
            </a:r>
          </a:p>
          <a:p>
            <a:pPr marL="685800" algn="just">
              <a:buFont typeface="Wingdings" panose="05000000000000000000" pitchFamily="2" charset="2"/>
              <a:buChar char="ü"/>
            </a:pPr>
            <a:r>
              <a:rPr lang="en-US" sz="2400" smtClean="0">
                <a:solidFill>
                  <a:srgbClr val="160BA5"/>
                </a:solidFill>
                <a:cs typeface="Arial" panose="020B0604020202020204" pitchFamily="34" charset="0"/>
              </a:rPr>
              <a:t>Các </a:t>
            </a:r>
            <a:r>
              <a:rPr lang="vi-VN" sz="2400" smtClean="0">
                <a:solidFill>
                  <a:srgbClr val="160BA5"/>
                </a:solidFill>
                <a:cs typeface="Arial" panose="020B0604020202020204" pitchFamily="34" charset="0"/>
              </a:rPr>
              <a:t>trang </a:t>
            </a:r>
            <a:r>
              <a:rPr lang="vi-VN" sz="2400">
                <a:solidFill>
                  <a:srgbClr val="160BA5"/>
                </a:solidFill>
                <a:cs typeface="Arial" panose="020B0604020202020204" pitchFamily="34" charset="0"/>
              </a:rPr>
              <a:t>mạng giả mạo sàn tiền số thường được chạy quảng cáo và xuất hiện ở đầu mục kết quả tìm kiếm</a:t>
            </a:r>
            <a:r>
              <a:rPr lang="vi-VN" sz="2400">
                <a:solidFill>
                  <a:srgbClr val="160BA5"/>
                </a:solidFill>
                <a:cs typeface="Arial" panose="020B0604020202020204" pitchFamily="34" charset="0"/>
              </a:rPr>
              <a:t>. </a:t>
            </a:r>
            <a:endParaRPr lang="en-US" sz="2400" smtClean="0">
              <a:solidFill>
                <a:srgbClr val="160BA5"/>
              </a:solidFill>
              <a:cs typeface="Arial" panose="020B0604020202020204" pitchFamily="34" charset="0"/>
            </a:endParaRPr>
          </a:p>
          <a:p>
            <a:pPr marL="685800" algn="just">
              <a:buFont typeface="Wingdings" panose="05000000000000000000" pitchFamily="2" charset="2"/>
              <a:buChar char="ü"/>
            </a:pPr>
            <a:r>
              <a:rPr lang="vi-VN" sz="2400" smtClean="0">
                <a:solidFill>
                  <a:srgbClr val="160BA5"/>
                </a:solidFill>
                <a:cs typeface="Arial" panose="020B0604020202020204" pitchFamily="34" charset="0"/>
              </a:rPr>
              <a:t>Kẻ </a:t>
            </a:r>
            <a:r>
              <a:rPr lang="vi-VN" sz="2400">
                <a:solidFill>
                  <a:srgbClr val="160BA5"/>
                </a:solidFill>
                <a:cs typeface="Arial" panose="020B0604020202020204" pitchFamily="34" charset="0"/>
              </a:rPr>
              <a:t>lừa đảo thường sử dụng các tên miền giả để lấy tiền và thông tin cá nhân của nhà đầu tư nhẹ dạ cả tin</a:t>
            </a:r>
            <a:r>
              <a:rPr lang="vi-VN" sz="2400">
                <a:solidFill>
                  <a:srgbClr val="160BA5"/>
                </a:solidFill>
                <a:cs typeface="Arial" panose="020B0604020202020204" pitchFamily="34" charset="0"/>
              </a:rPr>
              <a:t>. </a:t>
            </a:r>
            <a:r>
              <a:rPr lang="en-US" sz="2400" smtClean="0">
                <a:solidFill>
                  <a:srgbClr val="160BA5"/>
                </a:solidFill>
                <a:cs typeface="Arial" panose="020B0604020202020204" pitchFamily="34" charset="0"/>
              </a:rPr>
              <a:t>User </a:t>
            </a:r>
            <a:r>
              <a:rPr lang="vi-VN" sz="2400" smtClean="0">
                <a:solidFill>
                  <a:srgbClr val="160BA5"/>
                </a:solidFill>
                <a:cs typeface="Arial" panose="020B0604020202020204" pitchFamily="34" charset="0"/>
              </a:rPr>
              <a:t>cần </a:t>
            </a:r>
            <a:r>
              <a:rPr lang="vi-VN" sz="2400">
                <a:solidFill>
                  <a:srgbClr val="160BA5"/>
                </a:solidFill>
                <a:cs typeface="Arial" panose="020B0604020202020204" pitchFamily="34" charset="0"/>
              </a:rPr>
              <a:t>kiểm tra </a:t>
            </a:r>
            <a:r>
              <a:rPr lang="vi-VN" sz="2400">
                <a:solidFill>
                  <a:srgbClr val="160BA5"/>
                </a:solidFill>
                <a:cs typeface="Arial" panose="020B0604020202020204" pitchFamily="34" charset="0"/>
              </a:rPr>
              <a:t>kĩ </a:t>
            </a:r>
            <a:r>
              <a:rPr lang="vi-VN" sz="2400" smtClean="0">
                <a:solidFill>
                  <a:srgbClr val="160BA5"/>
                </a:solidFill>
                <a:cs typeface="Arial" panose="020B0604020202020204" pitchFamily="34" charset="0"/>
              </a:rPr>
              <a:t>tên miền trước </a:t>
            </a:r>
            <a:r>
              <a:rPr lang="vi-VN" sz="2400">
                <a:solidFill>
                  <a:srgbClr val="160BA5"/>
                </a:solidFill>
                <a:cs typeface="Arial" panose="020B0604020202020204" pitchFamily="34" charset="0"/>
              </a:rPr>
              <a:t>khi đăng ký </a:t>
            </a:r>
            <a:r>
              <a:rPr lang="vi-VN" sz="2400">
                <a:solidFill>
                  <a:srgbClr val="160BA5"/>
                </a:solidFill>
                <a:cs typeface="Arial" panose="020B0604020202020204" pitchFamily="34" charset="0"/>
              </a:rPr>
              <a:t>tài </a:t>
            </a:r>
            <a:r>
              <a:rPr lang="vi-VN" sz="2400" smtClean="0">
                <a:solidFill>
                  <a:srgbClr val="160BA5"/>
                </a:solidFill>
                <a:cs typeface="Arial" panose="020B0604020202020204" pitchFamily="34" charset="0"/>
              </a:rPr>
              <a:t>khoản</a:t>
            </a:r>
            <a:r>
              <a:rPr lang="en-US" sz="2400" smtClean="0">
                <a:solidFill>
                  <a:srgbClr val="160BA5"/>
                </a:solidFill>
                <a:cs typeface="Arial" panose="020B0604020202020204" pitchFamily="34" charset="0"/>
              </a:rPr>
              <a:t>/</a:t>
            </a:r>
            <a:r>
              <a:rPr lang="vi-VN" sz="2400" smtClean="0">
                <a:solidFill>
                  <a:srgbClr val="160BA5"/>
                </a:solidFill>
                <a:cs typeface="Arial" panose="020B0604020202020204" pitchFamily="34" charset="0"/>
              </a:rPr>
              <a:t>đăng </a:t>
            </a:r>
            <a:r>
              <a:rPr lang="vi-VN" sz="2400">
                <a:solidFill>
                  <a:srgbClr val="160BA5"/>
                </a:solidFill>
                <a:cs typeface="Arial" panose="020B0604020202020204" pitchFamily="34" charset="0"/>
              </a:rPr>
              <a:t>nhập tại một sàn giao dịch </a:t>
            </a:r>
            <a:r>
              <a:rPr lang="vi-VN" sz="2400">
                <a:solidFill>
                  <a:srgbClr val="160BA5"/>
                </a:solidFill>
                <a:cs typeface="Arial" panose="020B0604020202020204" pitchFamily="34" charset="0"/>
              </a:rPr>
              <a:t>bất </a:t>
            </a:r>
            <a:r>
              <a:rPr lang="vi-VN" sz="2400" smtClean="0">
                <a:solidFill>
                  <a:srgbClr val="160BA5"/>
                </a:solidFill>
                <a:cs typeface="Arial" panose="020B0604020202020204" pitchFamily="34" charset="0"/>
              </a:rPr>
              <a:t>kỳ. </a:t>
            </a:r>
            <a:endParaRPr lang="en-US" sz="2400" dirty="0">
              <a:solidFill>
                <a:srgbClr val="160B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957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Vertical)">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1. Khái niệm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pPr algn="just"/>
            <a:r>
              <a:rPr lang="vi-VN" sz="2400">
                <a:solidFill>
                  <a:schemeClr val="bg1"/>
                </a:solidFill>
                <a:cs typeface="Arial" panose="020B0604020202020204" pitchFamily="34" charset="0"/>
              </a:rPr>
              <a:t>Tiền ảo (virtual currency) là một dạng tiền kỹ thuật số (digital money) không được kiểm soát, phát hành bởi chính phủ, </a:t>
            </a:r>
            <a:r>
              <a:rPr lang="vi-VN" sz="2400">
                <a:solidFill>
                  <a:srgbClr val="FF0000"/>
                </a:solidFill>
                <a:cs typeface="Arial" panose="020B0604020202020204" pitchFamily="34" charset="0"/>
              </a:rPr>
              <a:t>mà</a:t>
            </a:r>
            <a:r>
              <a:rPr lang="vi-VN" sz="2400">
                <a:solidFill>
                  <a:schemeClr val="bg1"/>
                </a:solidFill>
                <a:cs typeface="Arial" panose="020B0604020202020204" pitchFamily="34" charset="0"/>
              </a:rPr>
              <a:t> được tạo ra và quản lý bởi các nhà phát triển (developer</a:t>
            </a:r>
            <a:r>
              <a:rPr lang="vi-VN" sz="2400">
                <a:solidFill>
                  <a:schemeClr val="bg1"/>
                </a:solidFill>
                <a:cs typeface="Arial" panose="020B0604020202020204" pitchFamily="34" charset="0"/>
              </a:rPr>
              <a:t>). </a:t>
            </a:r>
            <a:endParaRPr lang="en-US" sz="2400" smtClean="0">
              <a:solidFill>
                <a:schemeClr val="bg1"/>
              </a:solidFill>
              <a:cs typeface="Arial" panose="020B0604020202020204" pitchFamily="34" charset="0"/>
            </a:endParaRPr>
          </a:p>
          <a:p>
            <a:pPr algn="just"/>
            <a:r>
              <a:rPr lang="vi-VN" sz="2400" smtClean="0">
                <a:solidFill>
                  <a:srgbClr val="007033"/>
                </a:solidFill>
                <a:cs typeface="Arial" panose="020B0604020202020204" pitchFamily="34" charset="0"/>
              </a:rPr>
              <a:t>Loại </a:t>
            </a:r>
            <a:r>
              <a:rPr lang="vi-VN" sz="2400">
                <a:solidFill>
                  <a:srgbClr val="007033"/>
                </a:solidFill>
                <a:cs typeface="Arial" panose="020B0604020202020204" pitchFamily="34" charset="0"/>
              </a:rPr>
              <a:t>tiền này được sử dụng, chấp nhận giữa các thành viên trong một cộng đồng ảo cụ thể</a:t>
            </a:r>
            <a:r>
              <a:rPr lang="vi-VN" sz="2400">
                <a:solidFill>
                  <a:srgbClr val="007033"/>
                </a:solidFill>
                <a:cs typeface="Arial" panose="020B0604020202020204" pitchFamily="34" charset="0"/>
              </a:rPr>
              <a:t>. </a:t>
            </a:r>
            <a:endParaRPr lang="vi-VN" sz="2400">
              <a:solidFill>
                <a:srgbClr val="007033"/>
              </a:solidFill>
              <a:cs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19021" cy="725349"/>
          </a:xfrm>
        </p:spPr>
        <p:txBody>
          <a:bodyPr>
            <a:noAutofit/>
          </a:bodyPr>
          <a:lstStyle/>
          <a:p>
            <a:r>
              <a:rPr lang="en-US" smtClean="0">
                <a:latin typeface="Arial" panose="020B0604020202020204" pitchFamily="34" charset="0"/>
                <a:cs typeface="Arial" panose="020B0604020202020204" pitchFamily="34" charset="0"/>
              </a:rPr>
              <a:t>6. Lừa đảo tiền ảo ở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566316" cy="3511061"/>
          </a:xfrm>
        </p:spPr>
        <p:txBody>
          <a:bodyPr>
            <a:noAutofit/>
          </a:bodyPr>
          <a:lstStyle/>
          <a:p>
            <a:pPr marL="0" indent="0" algn="just">
              <a:buNone/>
            </a:pPr>
            <a:r>
              <a:rPr lang="en-US" sz="2400" smtClean="0">
                <a:solidFill>
                  <a:schemeClr val="bg1"/>
                </a:solidFill>
                <a:latin typeface="Arial" panose="020B0604020202020204" pitchFamily="34" charset="0"/>
                <a:cs typeface="Arial" panose="020B0604020202020204" pitchFamily="34" charset="0"/>
              </a:rPr>
              <a:t>Những chiêu trò lừa đảo tiền ảo ở Việt Nam</a:t>
            </a:r>
          </a:p>
          <a:p>
            <a:pPr algn="just">
              <a:buFont typeface="Wingdings" panose="05000000000000000000" pitchFamily="2" charset="2"/>
              <a:buChar char="Ø"/>
            </a:pPr>
            <a:r>
              <a:rPr lang="vi-VN" sz="2400">
                <a:solidFill>
                  <a:srgbClr val="160BA5"/>
                </a:solidFill>
                <a:cs typeface="Arial" panose="020B0604020202020204" pitchFamily="34" charset="0"/>
              </a:rPr>
              <a:t>Lợi dụng lòng tham, tặng tiền mã hóa</a:t>
            </a:r>
            <a:r>
              <a:rPr lang="en-US" sz="2400" smtClean="0">
                <a:solidFill>
                  <a:srgbClr val="160BA5"/>
                </a:solidFill>
                <a:cs typeface="Arial" panose="020B0604020202020204" pitchFamily="34" charset="0"/>
              </a:rPr>
              <a:t>: </a:t>
            </a:r>
          </a:p>
          <a:p>
            <a:pPr marL="685800" algn="just">
              <a:buFont typeface="Wingdings" panose="05000000000000000000" pitchFamily="2" charset="2"/>
              <a:buChar char="ü"/>
            </a:pPr>
            <a:r>
              <a:rPr lang="en-US" sz="2400" smtClean="0">
                <a:solidFill>
                  <a:srgbClr val="160BA5"/>
                </a:solidFill>
                <a:cs typeface="Arial" panose="020B0604020202020204" pitchFamily="34" charset="0"/>
              </a:rPr>
              <a:t>Các </a:t>
            </a:r>
            <a:r>
              <a:rPr lang="vi-VN" sz="2400" smtClean="0">
                <a:solidFill>
                  <a:srgbClr val="160BA5"/>
                </a:solidFill>
                <a:cs typeface="Arial" panose="020B0604020202020204" pitchFamily="34" charset="0"/>
              </a:rPr>
              <a:t>quảng </a:t>
            </a:r>
            <a:r>
              <a:rPr lang="vi-VN" sz="2400">
                <a:solidFill>
                  <a:srgbClr val="160BA5"/>
                </a:solidFill>
                <a:cs typeface="Arial" panose="020B0604020202020204" pitchFamily="34" charset="0"/>
              </a:rPr>
              <a:t>cáo tặng tiền mã hóa được chạy quảng cáo rộng rãi trên Facebook, YouTube</a:t>
            </a:r>
            <a:r>
              <a:rPr lang="vi-VN" sz="2400">
                <a:solidFill>
                  <a:srgbClr val="160BA5"/>
                </a:solidFill>
                <a:cs typeface="Arial" panose="020B0604020202020204" pitchFamily="34" charset="0"/>
              </a:rPr>
              <a:t>. </a:t>
            </a:r>
            <a:endParaRPr lang="en-US" sz="2400" smtClean="0">
              <a:solidFill>
                <a:srgbClr val="160BA5"/>
              </a:solidFill>
              <a:cs typeface="Arial" panose="020B0604020202020204" pitchFamily="34" charset="0"/>
            </a:endParaRPr>
          </a:p>
          <a:p>
            <a:pPr marL="685800" algn="just">
              <a:buFont typeface="Wingdings" panose="05000000000000000000" pitchFamily="2" charset="2"/>
              <a:buChar char="ü"/>
            </a:pPr>
            <a:r>
              <a:rPr lang="en-US" sz="2400" smtClean="0">
                <a:solidFill>
                  <a:srgbClr val="160BA5"/>
                </a:solidFill>
                <a:cs typeface="Arial" panose="020B0604020202020204" pitchFamily="34" charset="0"/>
              </a:rPr>
              <a:t>Đ</a:t>
            </a:r>
            <a:r>
              <a:rPr lang="vi-VN" sz="2400" smtClean="0">
                <a:solidFill>
                  <a:srgbClr val="160BA5"/>
                </a:solidFill>
                <a:cs typeface="Arial" panose="020B0604020202020204" pitchFamily="34" charset="0"/>
              </a:rPr>
              <a:t>ây </a:t>
            </a:r>
            <a:r>
              <a:rPr lang="vi-VN" sz="2400">
                <a:solidFill>
                  <a:srgbClr val="160BA5"/>
                </a:solidFill>
                <a:cs typeface="Arial" panose="020B0604020202020204" pitchFamily="34" charset="0"/>
              </a:rPr>
              <a:t>là một mô hình lừa đảo. Các bài viết này thường giả danh CEO của các dự án coin lớn, yêu cầu người dùng gửi tiền vào một địa chỉ ví để nhận lượng tài sản kỹ thuật số có giá trị cao hơn.</a:t>
            </a:r>
            <a:endParaRPr lang="en-US" sz="2400" dirty="0">
              <a:solidFill>
                <a:srgbClr val="160B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146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barn(inVertical)">
                                      <p:cBhvr>
                                        <p:cTn id="14"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19021" cy="725349"/>
          </a:xfrm>
        </p:spPr>
        <p:txBody>
          <a:bodyPr>
            <a:noAutofit/>
          </a:bodyPr>
          <a:lstStyle/>
          <a:p>
            <a:r>
              <a:rPr lang="en-US" smtClean="0">
                <a:latin typeface="Arial" panose="020B0604020202020204" pitchFamily="34" charset="0"/>
                <a:cs typeface="Arial" panose="020B0604020202020204" pitchFamily="34" charset="0"/>
              </a:rPr>
              <a:t>6. Lừa đảo tiền ảo ở Việt Nam</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566316" cy="3511061"/>
          </a:xfrm>
        </p:spPr>
        <p:txBody>
          <a:bodyPr>
            <a:noAutofit/>
          </a:bodyPr>
          <a:lstStyle/>
          <a:p>
            <a:pPr marL="0" indent="0" algn="just">
              <a:buNone/>
            </a:pPr>
            <a:r>
              <a:rPr lang="en-US" sz="2400" smtClean="0">
                <a:solidFill>
                  <a:schemeClr val="bg1"/>
                </a:solidFill>
                <a:latin typeface="Arial" panose="020B0604020202020204" pitchFamily="34" charset="0"/>
                <a:cs typeface="Arial" panose="020B0604020202020204" pitchFamily="34" charset="0"/>
              </a:rPr>
              <a:t>Những chiêu trò lừa đảo tiền ảo ở Việt Nam</a:t>
            </a:r>
          </a:p>
          <a:p>
            <a:pPr algn="just">
              <a:buFont typeface="Wingdings" panose="05000000000000000000" pitchFamily="2" charset="2"/>
              <a:buChar char="Ø"/>
            </a:pPr>
            <a:r>
              <a:rPr lang="vi-VN" sz="2400">
                <a:solidFill>
                  <a:srgbClr val="160BA5"/>
                </a:solidFill>
                <a:cs typeface="Arial" panose="020B0604020202020204" pitchFamily="34" charset="0"/>
              </a:rPr>
              <a:t>Lợi dụng lòng tham, tặng tiền mã hóa</a:t>
            </a:r>
            <a:r>
              <a:rPr lang="en-US" sz="2400" smtClean="0">
                <a:solidFill>
                  <a:srgbClr val="160BA5"/>
                </a:solidFill>
                <a:cs typeface="Arial" panose="020B0604020202020204" pitchFamily="34" charset="0"/>
              </a:rPr>
              <a:t>: </a:t>
            </a:r>
          </a:p>
          <a:p>
            <a:pPr marL="685800" algn="just">
              <a:buFont typeface="Wingdings" panose="05000000000000000000" pitchFamily="2" charset="2"/>
              <a:buChar char="ü"/>
            </a:pPr>
            <a:r>
              <a:rPr lang="vi-VN" sz="2400">
                <a:solidFill>
                  <a:srgbClr val="160BA5"/>
                </a:solidFill>
                <a:cs typeface="Arial" panose="020B0604020202020204" pitchFamily="34" charset="0"/>
              </a:rPr>
              <a:t>Cụ thể, kẻ lừa đảo sẽ yêu cầu người dùng gửi 0,05-10 ETH vào địa chỉ ví để nhận được số lượng Ethereum lên đến 100 đồng</a:t>
            </a:r>
            <a:r>
              <a:rPr lang="vi-VN" sz="2400">
                <a:solidFill>
                  <a:srgbClr val="160BA5"/>
                </a:solidFill>
                <a:cs typeface="Arial" panose="020B0604020202020204" pitchFamily="34" charset="0"/>
              </a:rPr>
              <a:t>. </a:t>
            </a:r>
            <a:endParaRPr lang="en-US" sz="2400" smtClean="0">
              <a:solidFill>
                <a:srgbClr val="160BA5"/>
              </a:solidFill>
              <a:cs typeface="Arial" panose="020B0604020202020204" pitchFamily="34" charset="0"/>
            </a:endParaRPr>
          </a:p>
          <a:p>
            <a:pPr marL="685800" algn="just">
              <a:buFont typeface="Wingdings" panose="05000000000000000000" pitchFamily="2" charset="2"/>
              <a:buChar char="ü"/>
            </a:pPr>
            <a:r>
              <a:rPr lang="vi-VN" sz="2400" smtClean="0">
                <a:solidFill>
                  <a:srgbClr val="160BA5"/>
                </a:solidFill>
                <a:cs typeface="Arial" panose="020B0604020202020204" pitchFamily="34" charset="0"/>
              </a:rPr>
              <a:t>Tuy </a:t>
            </a:r>
            <a:r>
              <a:rPr lang="vi-VN" sz="2400">
                <a:solidFill>
                  <a:srgbClr val="160BA5"/>
                </a:solidFill>
                <a:cs typeface="Arial" panose="020B0604020202020204" pitchFamily="34" charset="0"/>
              </a:rPr>
              <a:t>nhiên, khi gửi thành công số tiền mà kẻ lừa đảo yêu cầu, người dùng sẽ không nhận lại được khoản thưởng và mất toàn bộ số tiền trên.</a:t>
            </a:r>
            <a:endParaRPr lang="en-US" sz="2400" dirty="0">
              <a:solidFill>
                <a:srgbClr val="160B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4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barn(inVertical)">
                                      <p:cBhvr>
                                        <p:cTn id="14"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7. Đầu tư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Ưu	 điểm:</a:t>
            </a:r>
            <a:endParaRPr lang="vi-VN" sz="2400">
              <a:cs typeface="Arial" panose="020B0604020202020204" pitchFamily="34" charset="0"/>
            </a:endParaRPr>
          </a:p>
          <a:p>
            <a:pPr marL="685800" algn="just">
              <a:buFont typeface="Wingdings" panose="05000000000000000000" pitchFamily="2" charset="2"/>
              <a:buChar char="Ø"/>
            </a:pPr>
            <a:r>
              <a:rPr lang="vi-VN" sz="2400">
                <a:cs typeface="Arial" panose="020B0604020202020204" pitchFamily="34" charset="0"/>
              </a:rPr>
              <a:t>    Tính công bằng: Với tiền ảo, bạn được trao đổi trực tiếp giữa hai người mà không cần thông qua bất kỳ bên thứ ba nào.</a:t>
            </a:r>
          </a:p>
          <a:p>
            <a:pPr marL="685800" algn="just">
              <a:buFont typeface="Wingdings" panose="05000000000000000000" pitchFamily="2" charset="2"/>
              <a:buChar char="Ø"/>
            </a:pPr>
            <a:r>
              <a:rPr lang="vi-VN" sz="2400">
                <a:cs typeface="Arial" panose="020B0604020202020204" pitchFamily="34" charset="0"/>
              </a:rPr>
              <a:t>    Thuận tiện trong giao dịch: Khác với khi gửi tiền các ngân hàng, bạn có thể bị giới hạn một số điều về chuyển khoản, rút tiền trong một khoảng thời gian nhất định. Thì với tiền điện tử, bạn có quyền tự do giao dịch bất chấp không gian, thời </a:t>
            </a:r>
            <a:r>
              <a:rPr lang="vi-VN" sz="2400">
                <a:cs typeface="Arial" panose="020B0604020202020204" pitchFamily="34" charset="0"/>
              </a:rPr>
              <a:t>gian</a:t>
            </a:r>
            <a:r>
              <a:rPr lang="vi-VN" sz="2400" smtClean="0">
                <a:cs typeface="Arial" panose="020B0604020202020204" pitchFamily="34" charset="0"/>
              </a:rPr>
              <a:t>.</a:t>
            </a:r>
            <a:endParaRPr lang="vi-VN" sz="2400">
              <a:cs typeface="Arial" panose="020B0604020202020204" pitchFamily="34" charset="0"/>
            </a:endParaRPr>
          </a:p>
        </p:txBody>
      </p:sp>
    </p:spTree>
    <p:extLst>
      <p:ext uri="{BB962C8B-B14F-4D97-AF65-F5344CB8AC3E}">
        <p14:creationId xmlns:p14="http://schemas.microsoft.com/office/powerpoint/2010/main" val="3951562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7. Đầu tư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Ưu	 điểm:</a:t>
            </a:r>
          </a:p>
          <a:p>
            <a:pPr marL="685800" algn="just">
              <a:buFont typeface="Wingdings" panose="05000000000000000000" pitchFamily="2" charset="2"/>
              <a:buChar char="Ø"/>
            </a:pPr>
            <a:r>
              <a:rPr lang="vi-VN" sz="2400" smtClean="0">
                <a:cs typeface="Arial" panose="020B0604020202020204" pitchFamily="34" charset="0"/>
              </a:rPr>
              <a:t>Không </a:t>
            </a:r>
            <a:r>
              <a:rPr lang="vi-VN" sz="2400">
                <a:cs typeface="Arial" panose="020B0604020202020204" pitchFamily="34" charset="0"/>
              </a:rPr>
              <a:t>thể làm giả: Vì không phải tồn tại dưới dạng vật chất và mỗi đồng tiền ảo đều tồn tại dưới 1 dãy bit mã hóa duy nhất trên internet</a:t>
            </a:r>
          </a:p>
          <a:p>
            <a:pPr marL="685800" algn="just">
              <a:buFont typeface="Wingdings" panose="05000000000000000000" pitchFamily="2" charset="2"/>
              <a:buChar char="Ø"/>
            </a:pPr>
            <a:r>
              <a:rPr lang="vi-VN" sz="2400">
                <a:cs typeface="Arial" panose="020B0604020202020204" pitchFamily="34" charset="0"/>
              </a:rPr>
              <a:t>    Bảo mật và an toàn cao: Cho tới nay, vẫn chưa có lỗ hổng bảo mật nào để làm mất tiền ảo (nhất là Bitcoin) của người dùng mà không dùng đến khóa riêng </a:t>
            </a:r>
            <a:r>
              <a:rPr lang="vi-VN" sz="2400">
                <a:cs typeface="Arial" panose="020B0604020202020204" pitchFamily="34" charset="0"/>
              </a:rPr>
              <a:t>tư</a:t>
            </a:r>
            <a:r>
              <a:rPr lang="vi-VN" sz="2400" smtClean="0">
                <a:cs typeface="Arial" panose="020B0604020202020204" pitchFamily="34" charset="0"/>
              </a:rPr>
              <a:t>.</a:t>
            </a:r>
            <a:endParaRPr lang="vi-VN" sz="2400">
              <a:cs typeface="Arial" panose="020B0604020202020204" pitchFamily="34" charset="0"/>
            </a:endParaRPr>
          </a:p>
        </p:txBody>
      </p:sp>
    </p:spTree>
    <p:extLst>
      <p:ext uri="{BB962C8B-B14F-4D97-AF65-F5344CB8AC3E}">
        <p14:creationId xmlns:p14="http://schemas.microsoft.com/office/powerpoint/2010/main" val="3841217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7. Đầu tư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Ưu	 điểm:</a:t>
            </a:r>
          </a:p>
          <a:p>
            <a:pPr marL="685800" algn="just">
              <a:buFont typeface="Wingdings" panose="05000000000000000000" pitchFamily="2" charset="2"/>
              <a:buChar char="Ø"/>
            </a:pPr>
            <a:r>
              <a:rPr lang="vi-VN" sz="2400" smtClean="0">
                <a:cs typeface="Arial" panose="020B0604020202020204" pitchFamily="34" charset="0"/>
              </a:rPr>
              <a:t>Chi </a:t>
            </a:r>
            <a:r>
              <a:rPr lang="vi-VN" sz="2400">
                <a:cs typeface="Arial" panose="020B0604020202020204" pitchFamily="34" charset="0"/>
              </a:rPr>
              <a:t>phí giao dịch cực thấp</a:t>
            </a:r>
          </a:p>
          <a:p>
            <a:pPr marL="685800" algn="just">
              <a:buFont typeface="Wingdings" panose="05000000000000000000" pitchFamily="2" charset="2"/>
              <a:buChar char="Ø"/>
            </a:pPr>
            <a:r>
              <a:rPr lang="vi-VN" sz="2400">
                <a:cs typeface="Arial" panose="020B0604020202020204" pitchFamily="34" charset="0"/>
              </a:rPr>
              <a:t>    An toàn và không gây hại cho môi trường</a:t>
            </a:r>
          </a:p>
          <a:p>
            <a:pPr marL="685800" algn="just">
              <a:buFont typeface="Wingdings" panose="05000000000000000000" pitchFamily="2" charset="2"/>
              <a:buChar char="Ø"/>
            </a:pPr>
            <a:r>
              <a:rPr lang="vi-VN" sz="2400">
                <a:cs typeface="Arial" panose="020B0604020202020204" pitchFamily="34" charset="0"/>
              </a:rPr>
              <a:t>    Có tiềm năm phát triển thương mại điện tử</a:t>
            </a:r>
          </a:p>
        </p:txBody>
      </p:sp>
    </p:spTree>
    <p:extLst>
      <p:ext uri="{BB962C8B-B14F-4D97-AF65-F5344CB8AC3E}">
        <p14:creationId xmlns:p14="http://schemas.microsoft.com/office/powerpoint/2010/main" val="3297489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09871" cy="725349"/>
          </a:xfrm>
        </p:spPr>
        <p:txBody>
          <a:bodyPr>
            <a:noAutofit/>
          </a:bodyPr>
          <a:lstStyle/>
          <a:p>
            <a:r>
              <a:rPr lang="vi-VN">
                <a:latin typeface="Arial" panose="020B0604020202020204" pitchFamily="34" charset="0"/>
                <a:cs typeface="Arial" panose="020B0604020202020204" pitchFamily="34" charset="0"/>
              </a:rPr>
              <a:t>7. Đầu tư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Nhược điểm:</a:t>
            </a:r>
            <a:endParaRPr lang="vi-VN" sz="2400">
              <a:cs typeface="Arial" panose="020B0604020202020204" pitchFamily="34" charset="0"/>
            </a:endParaRPr>
          </a:p>
          <a:p>
            <a:pPr marL="685800" algn="just">
              <a:buFont typeface="Wingdings" panose="05000000000000000000" pitchFamily="2" charset="2"/>
              <a:buChar char="Ø"/>
            </a:pPr>
            <a:r>
              <a:rPr lang="vi-VN" sz="2400">
                <a:cs typeface="Arial" panose="020B0604020202020204" pitchFamily="34" charset="0"/>
              </a:rPr>
              <a:t>    Chưa được chấp nhận rộng rãi ở nhiều quốc gia</a:t>
            </a:r>
          </a:p>
          <a:p>
            <a:pPr marL="685800" algn="just">
              <a:buFont typeface="Wingdings" panose="05000000000000000000" pitchFamily="2" charset="2"/>
              <a:buChar char="Ø"/>
            </a:pPr>
            <a:r>
              <a:rPr lang="vi-VN" sz="2400">
                <a:cs typeface="Arial" panose="020B0604020202020204" pitchFamily="34" charset="0"/>
              </a:rPr>
              <a:t>    Sử dụng không hề dễ dàng: Với những người đã quen sử dụng công nghệ thì việc sử dụng không có vấn đề. Nhưng đối với những ai ít được tiếp xúc với công nghệ thì việc tạo và sử dụng khá khó </a:t>
            </a:r>
            <a:r>
              <a:rPr lang="vi-VN" sz="2400">
                <a:cs typeface="Arial" panose="020B0604020202020204" pitchFamily="34" charset="0"/>
              </a:rPr>
              <a:t>khăn</a:t>
            </a:r>
            <a:r>
              <a:rPr lang="vi-VN" sz="2400" smtClean="0">
                <a:cs typeface="Arial" panose="020B0604020202020204" pitchFamily="34" charset="0"/>
              </a:rPr>
              <a:t>.</a:t>
            </a:r>
            <a:endParaRPr lang="vi-VN" sz="2400">
              <a:cs typeface="Arial" panose="020B0604020202020204" pitchFamily="34" charset="0"/>
            </a:endParaRPr>
          </a:p>
        </p:txBody>
      </p:sp>
    </p:spTree>
    <p:extLst>
      <p:ext uri="{BB962C8B-B14F-4D97-AF65-F5344CB8AC3E}">
        <p14:creationId xmlns:p14="http://schemas.microsoft.com/office/powerpoint/2010/main" val="4152302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09871" cy="725349"/>
          </a:xfrm>
        </p:spPr>
        <p:txBody>
          <a:bodyPr>
            <a:noAutofit/>
          </a:bodyPr>
          <a:lstStyle/>
          <a:p>
            <a:r>
              <a:rPr lang="vi-VN">
                <a:latin typeface="Arial" panose="020B0604020202020204" pitchFamily="34" charset="0"/>
                <a:cs typeface="Arial" panose="020B0604020202020204" pitchFamily="34" charset="0"/>
              </a:rPr>
              <a:t>7. Đầu tư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Nhược điểm:</a:t>
            </a:r>
            <a:endParaRPr lang="vi-VN" sz="2400">
              <a:cs typeface="Arial" panose="020B0604020202020204" pitchFamily="34" charset="0"/>
            </a:endParaRPr>
          </a:p>
          <a:p>
            <a:pPr marL="685800" algn="just">
              <a:buFont typeface="Wingdings" panose="05000000000000000000" pitchFamily="2" charset="2"/>
              <a:buChar char="Ø"/>
            </a:pPr>
            <a:r>
              <a:rPr lang="vi-VN" sz="2400" smtClean="0">
                <a:cs typeface="Arial" panose="020B0604020202020204" pitchFamily="34" charset="0"/>
              </a:rPr>
              <a:t>Giá </a:t>
            </a:r>
            <a:r>
              <a:rPr lang="vi-VN" sz="2400">
                <a:cs typeface="Arial" panose="020B0604020202020204" pitchFamily="34" charset="0"/>
              </a:rPr>
              <a:t>tiền ảo biến động rất lớn và khó để chúng ta đoán trước được.</a:t>
            </a:r>
          </a:p>
          <a:p>
            <a:pPr marL="685800" algn="just">
              <a:buFont typeface="Wingdings" panose="05000000000000000000" pitchFamily="2" charset="2"/>
              <a:buChar char="Ø"/>
            </a:pPr>
            <a:r>
              <a:rPr lang="vi-VN" sz="2400">
                <a:cs typeface="Arial" panose="020B0604020202020204" pitchFamily="34" charset="0"/>
              </a:rPr>
              <a:t>    Là nơi tội phạm hoạt động rửa tiền: Đây cũng có lẽ là lý do mà nhiều quốc gia chưa chấp nhận đồng coin là loại tiền tệ hợp pháp.</a:t>
            </a:r>
          </a:p>
        </p:txBody>
      </p:sp>
    </p:spTree>
    <p:extLst>
      <p:ext uri="{BB962C8B-B14F-4D97-AF65-F5344CB8AC3E}">
        <p14:creationId xmlns:p14="http://schemas.microsoft.com/office/powerpoint/2010/main" val="16352086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09871" cy="725349"/>
          </a:xfrm>
        </p:spPr>
        <p:txBody>
          <a:bodyPr>
            <a:noAutofit/>
          </a:bodyPr>
          <a:lstStyle/>
          <a:p>
            <a:r>
              <a:rPr lang="vi-VN">
                <a:latin typeface="Arial" panose="020B0604020202020204" pitchFamily="34" charset="0"/>
                <a:cs typeface="Arial" panose="020B0604020202020204" pitchFamily="34" charset="0"/>
              </a:rPr>
              <a:t>7. Đầu tư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Nhược điểm:</a:t>
            </a:r>
            <a:endParaRPr lang="vi-VN" sz="2400">
              <a:cs typeface="Arial" panose="020B0604020202020204" pitchFamily="34" charset="0"/>
            </a:endParaRPr>
          </a:p>
          <a:p>
            <a:pPr marL="685800" algn="just">
              <a:buFont typeface="Wingdings" panose="05000000000000000000" pitchFamily="2" charset="2"/>
              <a:buChar char="Ø"/>
            </a:pPr>
            <a:r>
              <a:rPr lang="vi-VN" sz="2400" smtClean="0">
                <a:cs typeface="Arial" panose="020B0604020202020204" pitchFamily="34" charset="0"/>
              </a:rPr>
              <a:t>Giá </a:t>
            </a:r>
            <a:r>
              <a:rPr lang="vi-VN" sz="2400">
                <a:cs typeface="Arial" panose="020B0604020202020204" pitchFamily="34" charset="0"/>
              </a:rPr>
              <a:t>tiền ảo biến động rất lớn và khó để chúng ta đoán trước được.</a:t>
            </a:r>
          </a:p>
          <a:p>
            <a:pPr marL="685800" algn="just">
              <a:buFont typeface="Wingdings" panose="05000000000000000000" pitchFamily="2" charset="2"/>
              <a:buChar char="Ø"/>
            </a:pPr>
            <a:r>
              <a:rPr lang="vi-VN" sz="2400">
                <a:cs typeface="Arial" panose="020B0604020202020204" pitchFamily="34" charset="0"/>
              </a:rPr>
              <a:t>    Là nơi tội phạm hoạt động rửa tiền: Đây cũng có lẽ là lý do mà nhiều quốc gia chưa chấp nhận đồng coin là loại tiền tệ hợp pháp.</a:t>
            </a:r>
          </a:p>
        </p:txBody>
      </p:sp>
    </p:spTree>
    <p:extLst>
      <p:ext uri="{BB962C8B-B14F-4D97-AF65-F5344CB8AC3E}">
        <p14:creationId xmlns:p14="http://schemas.microsoft.com/office/powerpoint/2010/main" val="3810742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709871" cy="725349"/>
          </a:xfrm>
        </p:spPr>
        <p:txBody>
          <a:bodyPr>
            <a:noAutofit/>
          </a:bodyPr>
          <a:lstStyle/>
          <a:p>
            <a:r>
              <a:rPr lang="en-US" smtClean="0">
                <a:latin typeface="Arial" panose="020B0604020202020204" pitchFamily="34" charset="0"/>
                <a:cs typeface="Arial" panose="020B0604020202020204" pitchFamily="34" charset="0"/>
              </a:rPr>
              <a:t>8. Tiền ảo tồn tại được bao lâu</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en-US" sz="2400" smtClean="0">
                <a:latin typeface="Arial" panose="020B0604020202020204" pitchFamily="34" charset="0"/>
                <a:cs typeface="Arial" panose="020B0604020202020204" pitchFamily="34" charset="0"/>
              </a:rPr>
              <a:t>hi</a:t>
            </a:r>
          </a:p>
        </p:txBody>
      </p:sp>
    </p:spTree>
    <p:extLst>
      <p:ext uri="{BB962C8B-B14F-4D97-AF65-F5344CB8AC3E}">
        <p14:creationId xmlns:p14="http://schemas.microsoft.com/office/powerpoint/2010/main" val="15474571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 y="-18746"/>
            <a:ext cx="9153150" cy="5162245"/>
          </a:xfrm>
          <a:prstGeom prst="rect">
            <a:avLst/>
          </a:prstGeom>
        </p:spPr>
      </p:pic>
    </p:spTree>
    <p:extLst>
      <p:ext uri="{BB962C8B-B14F-4D97-AF65-F5344CB8AC3E}">
        <p14:creationId xmlns:p14="http://schemas.microsoft.com/office/powerpoint/2010/main" val="168731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1. Khái niệm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566316" cy="3511061"/>
          </a:xfrm>
        </p:spPr>
        <p:txBody>
          <a:bodyPr>
            <a:noAutofit/>
          </a:bodyPr>
          <a:lstStyle/>
          <a:p>
            <a:pPr algn="just"/>
            <a:r>
              <a:rPr lang="en-US" sz="2400">
                <a:solidFill>
                  <a:schemeClr val="bg1"/>
                </a:solidFill>
                <a:latin typeface="Arial" panose="020B0604020202020204" pitchFamily="34" charset="0"/>
                <a:cs typeface="Arial" panose="020B0604020202020204" pitchFamily="34" charset="0"/>
              </a:rPr>
              <a:t>T</a:t>
            </a:r>
            <a:r>
              <a:rPr lang="vi-VN" sz="2400" smtClean="0">
                <a:solidFill>
                  <a:schemeClr val="bg1"/>
                </a:solidFill>
                <a:latin typeface="Arial" panose="020B0604020202020204" pitchFamily="34" charset="0"/>
                <a:cs typeface="Arial" panose="020B0604020202020204" pitchFamily="34" charset="0"/>
              </a:rPr>
              <a:t>heo </a:t>
            </a:r>
            <a:r>
              <a:rPr lang="vi-VN" sz="2400">
                <a:solidFill>
                  <a:schemeClr val="bg1"/>
                </a:solidFill>
                <a:latin typeface="Arial" panose="020B0604020202020204" pitchFamily="34" charset="0"/>
                <a:cs typeface="Arial" panose="020B0604020202020204" pitchFamily="34" charset="0"/>
              </a:rPr>
              <a:t>định nghĩa của Cơ quan Giám sát Ngân hàng châu Âu </a:t>
            </a:r>
            <a:r>
              <a:rPr lang="vi-VN" sz="2400">
                <a:solidFill>
                  <a:schemeClr val="bg1"/>
                </a:solidFill>
                <a:latin typeface="Arial" panose="020B0604020202020204" pitchFamily="34" charset="0"/>
                <a:cs typeface="Arial" panose="020B0604020202020204" pitchFamily="34" charset="0"/>
              </a:rPr>
              <a:t>(</a:t>
            </a:r>
            <a:r>
              <a:rPr lang="vi-VN" sz="2400" smtClean="0">
                <a:solidFill>
                  <a:schemeClr val="bg1"/>
                </a:solidFill>
                <a:latin typeface="Arial" panose="020B0604020202020204" pitchFamily="34" charset="0"/>
                <a:cs typeface="Arial" panose="020B0604020202020204" pitchFamily="34" charset="0"/>
              </a:rPr>
              <a:t>EBA)</a:t>
            </a:r>
            <a:r>
              <a:rPr lang="en-US" sz="2400" smtClean="0">
                <a:solidFill>
                  <a:schemeClr val="bg1"/>
                </a:solidFill>
                <a:latin typeface="Arial" panose="020B0604020202020204" pitchFamily="34" charset="0"/>
                <a:cs typeface="Arial" panose="020B0604020202020204" pitchFamily="34" charset="0"/>
              </a:rPr>
              <a:t>: </a:t>
            </a:r>
          </a:p>
          <a:p>
            <a:pPr lvl="1" algn="just"/>
            <a:r>
              <a:rPr lang="en-US" sz="2400" smtClean="0">
                <a:solidFill>
                  <a:srgbClr val="160BA5"/>
                </a:solidFill>
                <a:latin typeface="Arial" panose="020B0604020202020204" pitchFamily="34" charset="0"/>
                <a:cs typeface="Arial" panose="020B0604020202020204" pitchFamily="34" charset="0"/>
              </a:rPr>
              <a:t>T</a:t>
            </a:r>
            <a:r>
              <a:rPr lang="vi-VN" sz="2400" smtClean="0">
                <a:solidFill>
                  <a:srgbClr val="160BA5"/>
                </a:solidFill>
                <a:latin typeface="Arial" panose="020B0604020202020204" pitchFamily="34" charset="0"/>
                <a:cs typeface="Arial" panose="020B0604020202020204" pitchFamily="34" charset="0"/>
              </a:rPr>
              <a:t>iền </a:t>
            </a:r>
            <a:r>
              <a:rPr lang="vi-VN" sz="2400">
                <a:solidFill>
                  <a:srgbClr val="160BA5"/>
                </a:solidFill>
                <a:latin typeface="Arial" panose="020B0604020202020204" pitchFamily="34" charset="0"/>
                <a:cs typeface="Arial" panose="020B0604020202020204" pitchFamily="34" charset="0"/>
              </a:rPr>
              <a:t>ảo không phải một đơn vị tiền kỹ thuật số do ngân hàng trung ương hoặc cơ quan công quyền phát hành, cũng không nhất thiết phải gắn liền với tiền </a:t>
            </a:r>
            <a:r>
              <a:rPr lang="vi-VN" sz="2400">
                <a:solidFill>
                  <a:srgbClr val="160BA5"/>
                </a:solidFill>
                <a:latin typeface="Arial" panose="020B0604020202020204" pitchFamily="34" charset="0"/>
                <a:cs typeface="Arial" panose="020B0604020202020204" pitchFamily="34" charset="0"/>
              </a:rPr>
              <a:t>pháp </a:t>
            </a:r>
            <a:r>
              <a:rPr lang="vi-VN" sz="2400" smtClean="0">
                <a:solidFill>
                  <a:srgbClr val="160BA5"/>
                </a:solidFill>
                <a:latin typeface="Arial" panose="020B0604020202020204" pitchFamily="34" charset="0"/>
                <a:cs typeface="Arial" panose="020B0604020202020204" pitchFamily="34" charset="0"/>
              </a:rPr>
              <a:t>định.</a:t>
            </a:r>
            <a:endParaRPr lang="en-US" sz="2400" smtClean="0">
              <a:solidFill>
                <a:srgbClr val="160B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6990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1. Khái niệm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434129" y="1044700"/>
            <a:ext cx="6566316" cy="3511061"/>
          </a:xfrm>
        </p:spPr>
        <p:txBody>
          <a:bodyPr>
            <a:noAutofit/>
          </a:bodyPr>
          <a:lstStyle/>
          <a:p>
            <a:pPr algn="just"/>
            <a:r>
              <a:rPr lang="en-US" sz="2400">
                <a:solidFill>
                  <a:schemeClr val="bg1"/>
                </a:solidFill>
                <a:latin typeface="Arial" panose="020B0604020202020204" pitchFamily="34" charset="0"/>
                <a:cs typeface="Arial" panose="020B0604020202020204" pitchFamily="34" charset="0"/>
              </a:rPr>
              <a:t>T</a:t>
            </a:r>
            <a:r>
              <a:rPr lang="vi-VN" sz="2400" smtClean="0">
                <a:solidFill>
                  <a:schemeClr val="bg1"/>
                </a:solidFill>
                <a:latin typeface="Arial" panose="020B0604020202020204" pitchFamily="34" charset="0"/>
                <a:cs typeface="Arial" panose="020B0604020202020204" pitchFamily="34" charset="0"/>
              </a:rPr>
              <a:t>heo </a:t>
            </a:r>
            <a:r>
              <a:rPr lang="vi-VN" sz="2400">
                <a:solidFill>
                  <a:schemeClr val="bg1"/>
                </a:solidFill>
                <a:latin typeface="Arial" panose="020B0604020202020204" pitchFamily="34" charset="0"/>
                <a:cs typeface="Arial" panose="020B0604020202020204" pitchFamily="34" charset="0"/>
              </a:rPr>
              <a:t>định nghĩa của Cơ quan Giám sát Ngân hàng châu Âu </a:t>
            </a:r>
            <a:r>
              <a:rPr lang="vi-VN" sz="2400">
                <a:solidFill>
                  <a:schemeClr val="bg1"/>
                </a:solidFill>
                <a:latin typeface="Arial" panose="020B0604020202020204" pitchFamily="34" charset="0"/>
                <a:cs typeface="Arial" panose="020B0604020202020204" pitchFamily="34" charset="0"/>
              </a:rPr>
              <a:t>(</a:t>
            </a:r>
            <a:r>
              <a:rPr lang="vi-VN" sz="2400" smtClean="0">
                <a:solidFill>
                  <a:schemeClr val="bg1"/>
                </a:solidFill>
                <a:latin typeface="Arial" panose="020B0604020202020204" pitchFamily="34" charset="0"/>
                <a:cs typeface="Arial" panose="020B0604020202020204" pitchFamily="34" charset="0"/>
              </a:rPr>
              <a:t>EBA)</a:t>
            </a:r>
            <a:r>
              <a:rPr lang="en-US" sz="2400" smtClean="0">
                <a:solidFill>
                  <a:schemeClr val="bg1"/>
                </a:solidFill>
                <a:latin typeface="Arial" panose="020B0604020202020204" pitchFamily="34" charset="0"/>
                <a:cs typeface="Arial" panose="020B0604020202020204" pitchFamily="34" charset="0"/>
              </a:rPr>
              <a:t>: </a:t>
            </a:r>
          </a:p>
          <a:p>
            <a:pPr lvl="1" algn="just"/>
            <a:r>
              <a:rPr lang="vi-VN" sz="2400" smtClean="0">
                <a:solidFill>
                  <a:srgbClr val="5C3500"/>
                </a:solidFill>
                <a:latin typeface="Arial" panose="020B0604020202020204" pitchFamily="34" charset="0"/>
                <a:cs typeface="Arial" panose="020B0604020202020204" pitchFamily="34" charset="0"/>
              </a:rPr>
              <a:t>Tiền </a:t>
            </a:r>
            <a:r>
              <a:rPr lang="vi-VN" sz="2400">
                <a:solidFill>
                  <a:srgbClr val="5C3500"/>
                </a:solidFill>
                <a:latin typeface="Arial" panose="020B0604020202020204" pitchFamily="34" charset="0"/>
                <a:cs typeface="Arial" panose="020B0604020202020204" pitchFamily="34" charset="0"/>
              </a:rPr>
              <a:t>ảo được nhóm, cộng đồng cụ thể chấp nhận làm phương tiện thanh toán và có thể chuyển nhượng, lưu trữ hoặc giao dịch điện </a:t>
            </a:r>
            <a:r>
              <a:rPr lang="vi-VN" sz="2400">
                <a:solidFill>
                  <a:srgbClr val="5C3500"/>
                </a:solidFill>
                <a:latin typeface="Arial" panose="020B0604020202020204" pitchFamily="34" charset="0"/>
                <a:cs typeface="Arial" panose="020B0604020202020204" pitchFamily="34" charset="0"/>
              </a:rPr>
              <a:t>tử</a:t>
            </a:r>
            <a:r>
              <a:rPr lang="vi-VN" sz="2400" smtClean="0">
                <a:solidFill>
                  <a:srgbClr val="5C3500"/>
                </a:solidFill>
                <a:latin typeface="Arial" panose="020B0604020202020204" pitchFamily="34" charset="0"/>
                <a:cs typeface="Arial" panose="020B0604020202020204" pitchFamily="34" charset="0"/>
              </a:rPr>
              <a:t>.</a:t>
            </a:r>
            <a:endParaRPr lang="vi-VN" sz="2400">
              <a:solidFill>
                <a:srgbClr val="5C35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4941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1. Khái niệm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smtClean="0">
                <a:solidFill>
                  <a:srgbClr val="007033"/>
                </a:solidFill>
                <a:cs typeface="Arial" panose="020B0604020202020204" pitchFamily="34" charset="0"/>
              </a:rPr>
              <a:t>Tiền </a:t>
            </a:r>
            <a:r>
              <a:rPr lang="vi-VN" sz="2400">
                <a:solidFill>
                  <a:srgbClr val="007033"/>
                </a:solidFill>
                <a:cs typeface="Arial" panose="020B0604020202020204" pitchFamily="34" charset="0"/>
              </a:rPr>
              <a:t>ảo chỉ có sẵn ở dạng điện tử và không ở dạng vật lý. Nó được lưu trữ và giao dịch chỉ thông qua phần mềm được chỉ định, ứng dụng di động, máy tính hoặc qua ví kỹ thuật số chuyên dụng và các giao dịch xảy ra qua Internet hoặc qua các mạng chuyên dụng an toàn</a:t>
            </a:r>
            <a:r>
              <a:rPr lang="vi-VN" sz="2400">
                <a:solidFill>
                  <a:srgbClr val="007033"/>
                </a:solidFill>
                <a:cs typeface="Arial" panose="020B0604020202020204" pitchFamily="34" charset="0"/>
              </a:rPr>
              <a:t>. </a:t>
            </a:r>
            <a:endParaRPr lang="vi-VN" sz="2400">
              <a:solidFill>
                <a:srgbClr val="007033"/>
              </a:solidFill>
              <a:cs typeface="Arial" panose="020B0604020202020204" pitchFamily="34" charset="0"/>
            </a:endParaRPr>
          </a:p>
          <a:p>
            <a:pPr algn="just"/>
            <a:r>
              <a:rPr lang="vi-VN" sz="2400">
                <a:solidFill>
                  <a:srgbClr val="7030A0"/>
                </a:solidFill>
                <a:cs typeface="Arial" panose="020B0604020202020204" pitchFamily="34" charset="0"/>
              </a:rPr>
              <a:t>Tiền ảo được coi là một tập hợp con của nhóm tiền kỹ thuật số, cũng bao gồm tiền điện tử.</a:t>
            </a:r>
            <a:endParaRPr lang="en-US" sz="24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4735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2. Phân loại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a:solidFill>
                  <a:schemeClr val="bg1"/>
                </a:solidFill>
                <a:cs typeface="Arial" panose="020B0604020202020204" pitchFamily="34" charset="0"/>
              </a:rPr>
              <a:t>Chia thành 3 </a:t>
            </a:r>
            <a:r>
              <a:rPr lang="vi-VN" sz="2400">
                <a:solidFill>
                  <a:schemeClr val="bg1"/>
                </a:solidFill>
                <a:cs typeface="Arial" panose="020B0604020202020204" pitchFamily="34" charset="0"/>
              </a:rPr>
              <a:t>loại </a:t>
            </a:r>
            <a:r>
              <a:rPr lang="vi-VN" sz="2400" smtClean="0">
                <a:solidFill>
                  <a:schemeClr val="bg1"/>
                </a:solidFill>
                <a:cs typeface="Arial" panose="020B0604020202020204" pitchFamily="34" charset="0"/>
              </a:rPr>
              <a:t>chính:</a:t>
            </a:r>
            <a:endParaRPr lang="en-US" sz="2400" smtClean="0">
              <a:solidFill>
                <a:schemeClr val="bg1"/>
              </a:solidFill>
              <a:cs typeface="Arial" panose="020B0604020202020204" pitchFamily="34" charset="0"/>
            </a:endParaRPr>
          </a:p>
          <a:p>
            <a:pPr lvl="1" algn="just"/>
            <a:r>
              <a:rPr lang="vi-VN" sz="2400" smtClean="0">
                <a:solidFill>
                  <a:schemeClr val="tx2"/>
                </a:solidFill>
                <a:cs typeface="Arial" panose="020B0604020202020204" pitchFamily="34" charset="0"/>
              </a:rPr>
              <a:t>Tiền </a:t>
            </a:r>
            <a:r>
              <a:rPr lang="vi-VN" sz="2400">
                <a:solidFill>
                  <a:schemeClr val="tx2"/>
                </a:solidFill>
                <a:cs typeface="Arial" panose="020B0604020202020204" pitchFamily="34" charset="0"/>
              </a:rPr>
              <a:t>ảo </a:t>
            </a:r>
            <a:r>
              <a:rPr lang="vi-VN" sz="2400" smtClean="0">
                <a:solidFill>
                  <a:schemeClr val="tx2"/>
                </a:solidFill>
                <a:cs typeface="Arial" panose="020B0604020202020204" pitchFamily="34" charset="0"/>
              </a:rPr>
              <a:t>đóng</a:t>
            </a:r>
            <a:endParaRPr lang="en-US" sz="2400" smtClean="0">
              <a:solidFill>
                <a:schemeClr val="tx2"/>
              </a:solidFill>
              <a:cs typeface="Arial" panose="020B0604020202020204" pitchFamily="34" charset="0"/>
            </a:endParaRPr>
          </a:p>
          <a:p>
            <a:pPr lvl="1" algn="just"/>
            <a:r>
              <a:rPr lang="vi-VN" sz="2400">
                <a:solidFill>
                  <a:srgbClr val="FF2549"/>
                </a:solidFill>
                <a:cs typeface="Arial" panose="020B0604020202020204" pitchFamily="34" charset="0"/>
              </a:rPr>
              <a:t>Tiền ảo dịch chuyển </a:t>
            </a:r>
            <a:r>
              <a:rPr lang="vi-VN" sz="2400">
                <a:solidFill>
                  <a:srgbClr val="FF2549"/>
                </a:solidFill>
                <a:cs typeface="Arial" panose="020B0604020202020204" pitchFamily="34" charset="0"/>
              </a:rPr>
              <a:t>một </a:t>
            </a:r>
            <a:r>
              <a:rPr lang="vi-VN" sz="2400" smtClean="0">
                <a:solidFill>
                  <a:srgbClr val="FF2549"/>
                </a:solidFill>
                <a:cs typeface="Arial" panose="020B0604020202020204" pitchFamily="34" charset="0"/>
              </a:rPr>
              <a:t>chiều</a:t>
            </a:r>
            <a:endParaRPr lang="en-US" sz="2400" smtClean="0">
              <a:solidFill>
                <a:srgbClr val="FF2549"/>
              </a:solidFill>
              <a:cs typeface="Arial" panose="020B0604020202020204" pitchFamily="34" charset="0"/>
            </a:endParaRPr>
          </a:p>
          <a:p>
            <a:pPr lvl="1" algn="just"/>
            <a:r>
              <a:rPr lang="vi-VN" sz="2400">
                <a:solidFill>
                  <a:srgbClr val="160BA5"/>
                </a:solidFill>
                <a:cs typeface="Arial" panose="020B0604020202020204" pitchFamily="34" charset="0"/>
              </a:rPr>
              <a:t>Tiền ảo phi </a:t>
            </a:r>
            <a:r>
              <a:rPr lang="vi-VN" sz="2400">
                <a:solidFill>
                  <a:srgbClr val="160BA5"/>
                </a:solidFill>
                <a:cs typeface="Arial" panose="020B0604020202020204" pitchFamily="34" charset="0"/>
              </a:rPr>
              <a:t>tập </a:t>
            </a:r>
            <a:r>
              <a:rPr lang="vi-VN" sz="2400" smtClean="0">
                <a:solidFill>
                  <a:srgbClr val="160BA5"/>
                </a:solidFill>
                <a:cs typeface="Arial" panose="020B0604020202020204" pitchFamily="34" charset="0"/>
              </a:rPr>
              <a:t>trung</a:t>
            </a:r>
            <a:endParaRPr lang="vi-VN" sz="2400">
              <a:solidFill>
                <a:srgbClr val="160BA5"/>
              </a:solidFill>
              <a:cs typeface="Arial" panose="020B0604020202020204" pitchFamily="34" charset="0"/>
            </a:endParaRPr>
          </a:p>
        </p:txBody>
      </p:sp>
    </p:spTree>
    <p:extLst>
      <p:ext uri="{BB962C8B-B14F-4D97-AF65-F5344CB8AC3E}">
        <p14:creationId xmlns:p14="http://schemas.microsoft.com/office/powerpoint/2010/main" val="1462958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2. Phân loại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marL="342900" lvl="1" indent="-342900" algn="just">
              <a:buFont typeface="Arial" panose="020B0604020202020204" pitchFamily="34" charset="0"/>
              <a:buChar char="•"/>
            </a:pPr>
            <a:r>
              <a:rPr lang="vi-VN" sz="2400" smtClean="0">
                <a:solidFill>
                  <a:schemeClr val="bg1"/>
                </a:solidFill>
                <a:cs typeface="Arial" panose="020B0604020202020204" pitchFamily="34" charset="0"/>
              </a:rPr>
              <a:t>Tiền </a:t>
            </a:r>
            <a:r>
              <a:rPr lang="vi-VN" sz="2400">
                <a:solidFill>
                  <a:schemeClr val="bg1"/>
                </a:solidFill>
                <a:cs typeface="Arial" panose="020B0604020202020204" pitchFamily="34" charset="0"/>
              </a:rPr>
              <a:t>ảo đóng</a:t>
            </a:r>
            <a:r>
              <a:rPr lang="vi-VN" sz="2400">
                <a:solidFill>
                  <a:schemeClr val="bg1"/>
                </a:solidFill>
                <a:cs typeface="Arial" panose="020B0604020202020204" pitchFamily="34" charset="0"/>
              </a:rPr>
              <a:t>: </a:t>
            </a:r>
            <a:endParaRPr lang="en-US" sz="2400" smtClean="0">
              <a:solidFill>
                <a:schemeClr val="bg1"/>
              </a:solidFill>
              <a:cs typeface="Arial" panose="020B0604020202020204" pitchFamily="34" charset="0"/>
            </a:endParaRPr>
          </a:p>
          <a:p>
            <a:pPr marL="685800" lvl="1" indent="-342900" algn="just">
              <a:buFont typeface="Wingdings" panose="05000000000000000000" pitchFamily="2" charset="2"/>
              <a:buChar char="Ø"/>
            </a:pPr>
            <a:r>
              <a:rPr lang="vi-VN" sz="2400" smtClean="0">
                <a:solidFill>
                  <a:srgbClr val="FF2549"/>
                </a:solidFill>
                <a:cs typeface="Arial" panose="020B0604020202020204" pitchFamily="34" charset="0"/>
              </a:rPr>
              <a:t>Tiền </a:t>
            </a:r>
            <a:r>
              <a:rPr lang="vi-VN" sz="2400">
                <a:solidFill>
                  <a:srgbClr val="FF2549"/>
                </a:solidFill>
                <a:cs typeface="Arial" panose="020B0604020202020204" pitchFamily="34" charset="0"/>
              </a:rPr>
              <a:t>ảo đóng hay tiền tệ viễn tưởng là đơn vị tiền dùng trong các thế giới viễn tưởng như trong game trực tuyến</a:t>
            </a:r>
            <a:r>
              <a:rPr lang="vi-VN" sz="2400">
                <a:solidFill>
                  <a:srgbClr val="FF2549"/>
                </a:solidFill>
                <a:cs typeface="Arial" panose="020B0604020202020204" pitchFamily="34" charset="0"/>
              </a:rPr>
              <a:t>. </a:t>
            </a:r>
            <a:endParaRPr lang="en-US" sz="2400" smtClean="0">
              <a:solidFill>
                <a:srgbClr val="FF2549"/>
              </a:solidFill>
              <a:cs typeface="Arial" panose="020B0604020202020204" pitchFamily="34" charset="0"/>
            </a:endParaRPr>
          </a:p>
          <a:p>
            <a:pPr marL="685800" lvl="1" indent="-342900" algn="just">
              <a:buFont typeface="Wingdings" panose="05000000000000000000" pitchFamily="2" charset="2"/>
              <a:buChar char="Ø"/>
            </a:pPr>
            <a:r>
              <a:rPr lang="vi-VN" sz="2400" smtClean="0">
                <a:solidFill>
                  <a:srgbClr val="160BA5"/>
                </a:solidFill>
                <a:cs typeface="Arial" panose="020B0604020202020204" pitchFamily="34" charset="0"/>
              </a:rPr>
              <a:t>Tiền </a:t>
            </a:r>
            <a:r>
              <a:rPr lang="vi-VN" sz="2400">
                <a:solidFill>
                  <a:srgbClr val="160BA5"/>
                </a:solidFill>
                <a:cs typeface="Arial" panose="020B0604020202020204" pitchFamily="34" charset="0"/>
              </a:rPr>
              <a:t>ảo đóng không có liên hệ với nền kinh tế thực </a:t>
            </a:r>
            <a:r>
              <a:rPr lang="vi-VN" sz="2400">
                <a:solidFill>
                  <a:srgbClr val="160BA5"/>
                </a:solidFill>
                <a:cs typeface="Arial" panose="020B0604020202020204" pitchFamily="34" charset="0"/>
              </a:rPr>
              <a:t>sự</a:t>
            </a:r>
            <a:r>
              <a:rPr lang="vi-VN" sz="2400" smtClean="0">
                <a:solidFill>
                  <a:srgbClr val="160BA5"/>
                </a:solidFill>
                <a:cs typeface="Arial" panose="020B0604020202020204" pitchFamily="34" charset="0"/>
              </a:rPr>
              <a:t>.</a:t>
            </a:r>
            <a:endParaRPr lang="vi-VN" sz="2400">
              <a:solidFill>
                <a:srgbClr val="160BA5"/>
              </a:solidFill>
              <a:cs typeface="Arial" panose="020B0604020202020204" pitchFamily="34" charset="0"/>
            </a:endParaRPr>
          </a:p>
        </p:txBody>
      </p:sp>
    </p:spTree>
    <p:extLst>
      <p:ext uri="{BB962C8B-B14F-4D97-AF65-F5344CB8AC3E}">
        <p14:creationId xmlns:p14="http://schemas.microsoft.com/office/powerpoint/2010/main" val="2917609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29" y="128470"/>
            <a:ext cx="6260905" cy="725349"/>
          </a:xfrm>
        </p:spPr>
        <p:txBody>
          <a:bodyPr>
            <a:normAutofit/>
          </a:bodyPr>
          <a:lstStyle/>
          <a:p>
            <a:r>
              <a:rPr lang="en-US" smtClean="0">
                <a:latin typeface="Arial" panose="020B0604020202020204" pitchFamily="34" charset="0"/>
                <a:cs typeface="Arial" panose="020B0604020202020204" pitchFamily="34" charset="0"/>
              </a:rPr>
              <a:t>2. Phân loại tiền ảo</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Autofit/>
          </a:bodyPr>
          <a:lstStyle/>
          <a:p>
            <a:pPr algn="just"/>
            <a:r>
              <a:rPr lang="vi-VN" sz="2400" smtClean="0">
                <a:solidFill>
                  <a:schemeClr val="bg1"/>
                </a:solidFill>
                <a:cs typeface="Arial" panose="020B0604020202020204" pitchFamily="34" charset="0"/>
              </a:rPr>
              <a:t>Tiền </a:t>
            </a:r>
            <a:r>
              <a:rPr lang="vi-VN" sz="2400">
                <a:solidFill>
                  <a:schemeClr val="bg1"/>
                </a:solidFill>
                <a:cs typeface="Arial" panose="020B0604020202020204" pitchFamily="34" charset="0"/>
              </a:rPr>
              <a:t>ảo dịch chuyển một chiều</a:t>
            </a:r>
            <a:r>
              <a:rPr lang="vi-VN" sz="2400">
                <a:solidFill>
                  <a:schemeClr val="bg1"/>
                </a:solidFill>
                <a:cs typeface="Arial" panose="020B0604020202020204" pitchFamily="34" charset="0"/>
              </a:rPr>
              <a:t>: </a:t>
            </a:r>
            <a:endParaRPr lang="en-US" sz="2400" smtClean="0">
              <a:solidFill>
                <a:schemeClr val="bg1"/>
              </a:solidFill>
              <a:cs typeface="Arial" panose="020B0604020202020204" pitchFamily="34" charset="0"/>
            </a:endParaRPr>
          </a:p>
          <a:p>
            <a:pPr marL="457200" algn="just">
              <a:buFont typeface="Wingdings" panose="05000000000000000000" pitchFamily="2" charset="2"/>
              <a:buChar char="Ø"/>
            </a:pPr>
            <a:r>
              <a:rPr lang="vi-VN" sz="2400" smtClean="0">
                <a:solidFill>
                  <a:schemeClr val="tx2"/>
                </a:solidFill>
                <a:cs typeface="Arial" panose="020B0604020202020204" pitchFamily="34" charset="0"/>
              </a:rPr>
              <a:t>Các </a:t>
            </a:r>
            <a:r>
              <a:rPr lang="vi-VN" sz="2400">
                <a:solidFill>
                  <a:schemeClr val="tx2"/>
                </a:solidFill>
                <a:cs typeface="Arial" panose="020B0604020202020204" pitchFamily="34" charset="0"/>
              </a:rPr>
              <a:t>dạng tiền ảo có thể mua bằng tiền thật nhưng không thể chuyển đổi theo hướng ngược lại</a:t>
            </a:r>
            <a:r>
              <a:rPr lang="vi-VN" sz="2400">
                <a:solidFill>
                  <a:schemeClr val="tx2"/>
                </a:solidFill>
                <a:cs typeface="Arial" panose="020B0604020202020204" pitchFamily="34" charset="0"/>
              </a:rPr>
              <a:t>. </a:t>
            </a:r>
            <a:endParaRPr lang="en-US" sz="2400" smtClean="0">
              <a:solidFill>
                <a:schemeClr val="tx2"/>
              </a:solidFill>
              <a:cs typeface="Arial" panose="020B0604020202020204" pitchFamily="34" charset="0"/>
            </a:endParaRPr>
          </a:p>
          <a:p>
            <a:pPr marL="457200" algn="just">
              <a:buFont typeface="Wingdings" panose="05000000000000000000" pitchFamily="2" charset="2"/>
              <a:buChar char="Ø"/>
            </a:pPr>
            <a:r>
              <a:rPr lang="vi-VN" sz="2400" smtClean="0">
                <a:solidFill>
                  <a:schemeClr val="accent2">
                    <a:lumMod val="75000"/>
                  </a:schemeClr>
                </a:solidFill>
                <a:cs typeface="Arial" panose="020B0604020202020204" pitchFamily="34" charset="0"/>
              </a:rPr>
              <a:t>Ví </a:t>
            </a:r>
            <a:r>
              <a:rPr lang="vi-VN" sz="2400">
                <a:solidFill>
                  <a:schemeClr val="accent2">
                    <a:lumMod val="75000"/>
                  </a:schemeClr>
                </a:solidFill>
                <a:cs typeface="Arial" panose="020B0604020202020204" pitchFamily="34" charset="0"/>
              </a:rPr>
              <a:t>dụ như các coupon, điểm tích lũy trong thẻ, tiền tài khoản Amazon, </a:t>
            </a:r>
            <a:r>
              <a:rPr lang="vi-VN" sz="2400">
                <a:solidFill>
                  <a:schemeClr val="accent2">
                    <a:lumMod val="75000"/>
                  </a:schemeClr>
                </a:solidFill>
                <a:cs typeface="Arial" panose="020B0604020202020204" pitchFamily="34" charset="0"/>
              </a:rPr>
              <a:t>Facebook</a:t>
            </a:r>
            <a:r>
              <a:rPr lang="vi-VN" sz="2400" smtClean="0">
                <a:solidFill>
                  <a:schemeClr val="accent2">
                    <a:lumMod val="75000"/>
                  </a:schemeClr>
                </a:solidFill>
                <a:cs typeface="Arial" panose="020B0604020202020204" pitchFamily="34" charset="0"/>
              </a:rPr>
              <a:t>.</a:t>
            </a:r>
            <a:endParaRPr lang="vi-VN" sz="2400">
              <a:solidFill>
                <a:schemeClr val="accent2">
                  <a:lumMod val="75000"/>
                </a:schemeClr>
              </a:solidFill>
              <a:cs typeface="Arial" panose="020B0604020202020204" pitchFamily="34" charset="0"/>
            </a:endParaRPr>
          </a:p>
        </p:txBody>
      </p:sp>
    </p:spTree>
    <p:extLst>
      <p:ext uri="{BB962C8B-B14F-4D97-AF65-F5344CB8AC3E}">
        <p14:creationId xmlns:p14="http://schemas.microsoft.com/office/powerpoint/2010/main" val="4210866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2145</Words>
  <Application>Microsoft Office PowerPoint</Application>
  <PresentationFormat>On-screen Show (16:9)</PresentationFormat>
  <Paragraphs>156</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Office Theme</vt:lpstr>
      <vt:lpstr>PowerPoint Presentation</vt:lpstr>
      <vt:lpstr>PowerPoint Presentation</vt:lpstr>
      <vt:lpstr>1. Khái niệm tiền ảo</vt:lpstr>
      <vt:lpstr>1. Khái niệm tiền ảo</vt:lpstr>
      <vt:lpstr>1. Khái niệm tiền ảo</vt:lpstr>
      <vt:lpstr>1. Khái niệm tiền ảo</vt:lpstr>
      <vt:lpstr>2. Phân loại tiền ảo</vt:lpstr>
      <vt:lpstr>2. Phân loại tiền ảo</vt:lpstr>
      <vt:lpstr>2. Phân loại tiền ảo</vt:lpstr>
      <vt:lpstr>2. Phân loại tiền ảo</vt:lpstr>
      <vt:lpstr>2. Phân loại tiền ảo</vt:lpstr>
      <vt:lpstr>3. Cách cất giữ tiền ảo</vt:lpstr>
      <vt:lpstr>3. Cách cất giữ tiền ảo</vt:lpstr>
      <vt:lpstr>4. Tiền ảo tại Việt Nam</vt:lpstr>
      <vt:lpstr>4. Tiền ảo tại Việt Nam</vt:lpstr>
      <vt:lpstr>4. Tiền ảo tại Việt Nam</vt:lpstr>
      <vt:lpstr>4. Tiền ảo tại Việt Nam</vt:lpstr>
      <vt:lpstr>4. Tiền ảo tại Việt Nam</vt:lpstr>
      <vt:lpstr>4. Tiền ảo tại Việt Nam</vt:lpstr>
      <vt:lpstr>4. Tiền ảo tại Việt Nam</vt:lpstr>
      <vt:lpstr>4. Tiền ảo tại Việt Nam</vt:lpstr>
      <vt:lpstr>4. Tiền ảo tại Việt Nam</vt:lpstr>
      <vt:lpstr>4. Tiền ảo tại Việt Nam</vt:lpstr>
      <vt:lpstr>5. Ưu nhược điểm của tiền ảo</vt:lpstr>
      <vt:lpstr>5. Ưu nhược điểm của tiền ảo</vt:lpstr>
      <vt:lpstr>6. Lừa đảo tiền ảo ở Việt Nam</vt:lpstr>
      <vt:lpstr>6. Lừa đảo tiền ảo ở Việt Nam</vt:lpstr>
      <vt:lpstr>6. Lừa đảo tiền ảo ở Việt Nam</vt:lpstr>
      <vt:lpstr>6. Lừa đảo tiền ảo ở Việt Nam</vt:lpstr>
      <vt:lpstr>6. Lừa đảo tiền ảo ở Việt Nam</vt:lpstr>
      <vt:lpstr>6. Lừa đảo tiền ảo ở Việt Nam</vt:lpstr>
      <vt:lpstr>7. Đầu tư tiền ảo</vt:lpstr>
      <vt:lpstr>7. Đầu tư tiền ảo</vt:lpstr>
      <vt:lpstr>7. Đầu tư tiền ảo</vt:lpstr>
      <vt:lpstr>7. Đầu tư tiền ảo</vt:lpstr>
      <vt:lpstr>7. Đầu tư tiền ảo</vt:lpstr>
      <vt:lpstr>7. Đầu tư tiền ảo</vt:lpstr>
      <vt:lpstr>8. Tiền ảo tồn tại được bao lâu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2022-01-22T04:46:49Z</dcterms:modified>
</cp:coreProperties>
</file>