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7" r:id="rId15"/>
    <p:sldId id="278" r:id="rId16"/>
    <p:sldId id="279" r:id="rId17"/>
    <p:sldId id="270" r:id="rId18"/>
    <p:sldId id="271" r:id="rId19"/>
    <p:sldId id="272" r:id="rId20"/>
    <p:sldId id="273" r:id="rId21"/>
    <p:sldId id="274" r:id="rId22"/>
    <p:sldId id="275" r:id="rId23"/>
    <p:sldId id="27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58" y="5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751116" y="75416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18169" y="299357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23/02/2022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23/02/2022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23/02/2022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23/02/2022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23/02/2022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23/02/2022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4451227"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68602" y="609601"/>
            <a:ext cx="2441519"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632853"/>
            <a:ext cx="4451212"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23/02/2022</a:t>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00786"/>
            <a:ext cx="9144000" cy="2509213"/>
          </a:xfrm>
        </p:spPr>
        <p:txBody>
          <a:bodyPr>
            <a:normAutofit/>
          </a:bodyPr>
          <a:lstStyle/>
          <a:p>
            <a:r>
              <a:rPr lang="en-US" smtClean="0">
                <a:latin typeface="Arial" panose="020B0604020202020204" pitchFamily="34" charset="0"/>
                <a:cs typeface="Arial" panose="020B0604020202020204" pitchFamily="34" charset="0"/>
              </a:rPr>
              <a:t>Chương 4:</a:t>
            </a:r>
            <a:br>
              <a:rPr lang="en-US" smtClean="0">
                <a:latin typeface="Arial" panose="020B0604020202020204" pitchFamily="34" charset="0"/>
                <a:cs typeface="Arial" panose="020B0604020202020204" pitchFamily="34" charset="0"/>
              </a:rPr>
            </a:br>
            <a:r>
              <a:rPr lang="vi-VN" smtClean="0">
                <a:latin typeface="Arial" panose="020B0604020202020204" pitchFamily="34" charset="0"/>
                <a:cs typeface="Arial" panose="020B0604020202020204" pitchFamily="34" charset="0"/>
              </a:rPr>
              <a:t>NGHIÊN </a:t>
            </a:r>
            <a:r>
              <a:rPr lang="vi-VN">
                <a:latin typeface="Arial" panose="020B0604020202020204" pitchFamily="34" charset="0"/>
                <a:cs typeface="Arial" panose="020B0604020202020204" pitchFamily="34" charset="0"/>
              </a:rPr>
              <a:t>CỨU ĐỊNH LƯỢNG: PHƯƠNG </a:t>
            </a:r>
            <a:r>
              <a:rPr lang="vi-VN">
                <a:latin typeface="Arial" panose="020B0604020202020204" pitchFamily="34" charset="0"/>
                <a:cs typeface="Arial" panose="020B0604020202020204" pitchFamily="34" charset="0"/>
              </a:rPr>
              <a:t>PHÁP </a:t>
            </a:r>
            <a:r>
              <a:rPr lang="en-US" smtClean="0">
                <a:latin typeface="Arial" panose="020B0604020202020204" pitchFamily="34" charset="0"/>
                <a:cs typeface="Arial" panose="020B0604020202020204" pitchFamily="34" charset="0"/>
              </a:rPr>
              <a:t>khảo sát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0163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56700"/>
            <a:ext cx="8321964" cy="480610"/>
          </a:xfrm>
        </p:spPr>
        <p:txBody>
          <a:bodyPr>
            <a:normAutofit/>
          </a:bodyPr>
          <a:lstStyle/>
          <a:p>
            <a:pPr algn="just"/>
            <a:r>
              <a:rPr lang="en-US" sz="2400">
                <a:latin typeface="Arial" panose="020B0604020202020204" pitchFamily="34" charset="0"/>
                <a:cs typeface="Arial" panose="020B0604020202020204" pitchFamily="34" charset="0"/>
              </a:rPr>
              <a:t>4.2. Xác định mẫu khảo sát</a:t>
            </a:r>
          </a:p>
        </p:txBody>
      </p:sp>
      <p:sp>
        <p:nvSpPr>
          <p:cNvPr id="4" name="Title 1"/>
          <p:cNvSpPr txBox="1">
            <a:spLocks/>
          </p:cNvSpPr>
          <p:nvPr/>
        </p:nvSpPr>
        <p:spPr>
          <a:xfrm>
            <a:off x="332509" y="710722"/>
            <a:ext cx="8321964" cy="4806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just"/>
            <a:r>
              <a:rPr lang="en-US" sz="2300">
                <a:latin typeface="Arial" panose="020B0604020202020204" pitchFamily="34" charset="0"/>
                <a:cs typeface="Arial" panose="020B0604020202020204" pitchFamily="34" charset="0"/>
              </a:rPr>
              <a:t>4.2.4. Tính đại diện của mẫu</a:t>
            </a:r>
          </a:p>
        </p:txBody>
      </p:sp>
      <p:sp>
        <p:nvSpPr>
          <p:cNvPr id="7" name="Rectangle 6"/>
          <p:cNvSpPr/>
          <p:nvPr/>
        </p:nvSpPr>
        <p:spPr>
          <a:xfrm>
            <a:off x="594985" y="1264744"/>
            <a:ext cx="8059487" cy="2862322"/>
          </a:xfrm>
          <a:prstGeom prst="rect">
            <a:avLst/>
          </a:prstGeom>
        </p:spPr>
        <p:txBody>
          <a:bodyPr wrap="square">
            <a:spAutoFit/>
          </a:bodyPr>
          <a:lstStyle/>
          <a:p>
            <a:pPr algn="just"/>
            <a:r>
              <a:rPr lang="vi-VN">
                <a:latin typeface="Arial" panose="020B0604020202020204" pitchFamily="34" charset="0"/>
                <a:cs typeface="Arial" panose="020B0604020202020204" pitchFamily="34" charset="0"/>
              </a:rPr>
              <a:t>Xác định </a:t>
            </a:r>
            <a:r>
              <a:rPr lang="vi-VN">
                <a:latin typeface="Arial" panose="020B0604020202020204" pitchFamily="34" charset="0"/>
                <a:cs typeface="Arial" panose="020B0604020202020204" pitchFamily="34" charset="0"/>
              </a:rPr>
              <a:t>cỡ </a:t>
            </a:r>
            <a:r>
              <a:rPr lang="vi-VN" smtClean="0">
                <a:latin typeface="Arial" panose="020B0604020202020204" pitchFamily="34" charset="0"/>
                <a:cs typeface="Arial" panose="020B0604020202020204" pitchFamily="34" charset="0"/>
              </a:rPr>
              <a:t>mẫu</a:t>
            </a:r>
            <a:endParaRPr lang="en-US"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vi-VN" smtClean="0">
                <a:latin typeface="Arial" panose="020B0604020202020204" pitchFamily="34" charset="0"/>
                <a:cs typeface="Arial" panose="020B0604020202020204" pitchFamily="34" charset="0"/>
              </a:rPr>
              <a:t>Một </a:t>
            </a:r>
            <a:r>
              <a:rPr lang="vi-VN">
                <a:latin typeface="Arial" panose="020B0604020202020204" pitchFamily="34" charset="0"/>
                <a:cs typeface="Arial" panose="020B0604020202020204" pitchFamily="34" charset="0"/>
              </a:rPr>
              <a:t>câu hỏi luôn đặt ra với nhà nghiên cứu là cần phải điều tra </a:t>
            </a:r>
            <a:r>
              <a:rPr lang="vi-VN">
                <a:latin typeface="Arial" panose="020B0604020202020204" pitchFamily="34" charset="0"/>
                <a:cs typeface="Arial" panose="020B0604020202020204" pitchFamily="34" charset="0"/>
              </a:rPr>
              <a:t>bao </a:t>
            </a:r>
            <a:r>
              <a:rPr lang="vi-VN" smtClean="0">
                <a:latin typeface="Arial" panose="020B0604020202020204" pitchFamily="34" charset="0"/>
                <a:cs typeface="Arial" panose="020B0604020202020204" pitchFamily="34" charset="0"/>
              </a:rPr>
              <a:t>nhiêu</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đơn vị</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mẫu </a:t>
            </a:r>
            <a:r>
              <a:rPr lang="vi-VN">
                <a:latin typeface="Arial" panose="020B0604020202020204" pitchFamily="34" charset="0"/>
                <a:cs typeface="Arial" panose="020B0604020202020204" pitchFamily="34" charset="0"/>
              </a:rPr>
              <a:t>để nó đại diện và có thể suy rộng cho tổng thể, để phân tích có ý nghĩa và </a:t>
            </a:r>
            <a:r>
              <a:rPr lang="vi-VN">
                <a:latin typeface="Arial" panose="020B0604020202020204" pitchFamily="34" charset="0"/>
                <a:cs typeface="Arial" panose="020B0604020202020204" pitchFamily="34" charset="0"/>
              </a:rPr>
              <a:t>kết </a:t>
            </a:r>
            <a:r>
              <a:rPr lang="vi-VN" smtClean="0">
                <a:latin typeface="Arial" panose="020B0604020202020204" pitchFamily="34" charset="0"/>
                <a:cs typeface="Arial" panose="020B0604020202020204" pitchFamily="34" charset="0"/>
              </a:rPr>
              <a:t>quả</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nghiên </a:t>
            </a:r>
            <a:r>
              <a:rPr lang="vi-VN">
                <a:latin typeface="Arial" panose="020B0604020202020204" pitchFamily="34" charset="0"/>
                <a:cs typeface="Arial" panose="020B0604020202020204" pitchFamily="34" charset="0"/>
              </a:rPr>
              <a:t>cứu có giá trị về mặt </a:t>
            </a:r>
            <a:r>
              <a:rPr lang="vi-VN">
                <a:latin typeface="Arial" panose="020B0604020202020204" pitchFamily="34" charset="0"/>
                <a:cs typeface="Arial" panose="020B0604020202020204" pitchFamily="34" charset="0"/>
              </a:rPr>
              <a:t>khoa </a:t>
            </a:r>
            <a:r>
              <a:rPr lang="vi-VN" smtClean="0">
                <a:latin typeface="Arial" panose="020B0604020202020204" pitchFamily="34" charset="0"/>
                <a:cs typeface="Arial" panose="020B0604020202020204" pitchFamily="34" charset="0"/>
              </a:rPr>
              <a:t>học?</a:t>
            </a:r>
            <a:endParaRPr lang="en-US"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vi-VN" smtClean="0">
                <a:latin typeface="Arial" panose="020B0604020202020204" pitchFamily="34" charset="0"/>
                <a:cs typeface="Arial" panose="020B0604020202020204" pitchFamily="34" charset="0"/>
              </a:rPr>
              <a:t>Một </a:t>
            </a:r>
            <a:r>
              <a:rPr lang="vi-VN">
                <a:latin typeface="Arial" panose="020B0604020202020204" pitchFamily="34" charset="0"/>
                <a:cs typeface="Arial" panose="020B0604020202020204" pitchFamily="34" charset="0"/>
              </a:rPr>
              <a:t>cách đơn giản và dễ nhất là dựa vào các nghiên cứu có cùng nội dung </a:t>
            </a:r>
            <a:r>
              <a:rPr lang="vi-VN">
                <a:latin typeface="Arial" panose="020B0604020202020204" pitchFamily="34" charset="0"/>
                <a:cs typeface="Arial" panose="020B0604020202020204" pitchFamily="34" charset="0"/>
              </a:rPr>
              <a:t>đã </a:t>
            </a:r>
            <a:r>
              <a:rPr lang="vi-VN" smtClean="0">
                <a:latin typeface="Arial" panose="020B0604020202020204" pitchFamily="34" charset="0"/>
                <a:cs typeface="Arial" panose="020B0604020202020204" pitchFamily="34" charset="0"/>
              </a:rPr>
              <a:t>được</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thực </a:t>
            </a:r>
            <a:r>
              <a:rPr lang="vi-VN">
                <a:latin typeface="Arial" panose="020B0604020202020204" pitchFamily="34" charset="0"/>
                <a:cs typeface="Arial" panose="020B0604020202020204" pitchFamily="34" charset="0"/>
              </a:rPr>
              <a:t>hiện trước đó để </a:t>
            </a:r>
            <a:r>
              <a:rPr lang="vi-VN">
                <a:latin typeface="Arial" panose="020B0604020202020204" pitchFamily="34" charset="0"/>
                <a:cs typeface="Arial" panose="020B0604020202020204" pitchFamily="34" charset="0"/>
              </a:rPr>
              <a:t>lấy </a:t>
            </a:r>
            <a:r>
              <a:rPr lang="vi-VN" smtClean="0">
                <a:latin typeface="Arial" panose="020B0604020202020204" pitchFamily="34" charset="0"/>
                <a:cs typeface="Arial" panose="020B0604020202020204" pitchFamily="34" charset="0"/>
              </a:rPr>
              <a:t>mẫu.</a:t>
            </a:r>
            <a:endParaRPr lang="en-US"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vi-VN" smtClean="0">
                <a:latin typeface="Arial" panose="020B0604020202020204" pitchFamily="34" charset="0"/>
                <a:cs typeface="Arial" panose="020B0604020202020204" pitchFamily="34" charset="0"/>
              </a:rPr>
              <a:t>Có </a:t>
            </a:r>
            <a:r>
              <a:rPr lang="vi-VN">
                <a:latin typeface="Arial" panose="020B0604020202020204" pitchFamily="34" charset="0"/>
                <a:cs typeface="Arial" panose="020B0604020202020204" pitchFamily="34" charset="0"/>
              </a:rPr>
              <a:t>thể hỏi ý kiến các chuyên gia, những người có kinh nghiệm thực hiện </a:t>
            </a:r>
            <a:r>
              <a:rPr lang="vi-VN">
                <a:latin typeface="Arial" panose="020B0604020202020204" pitchFamily="34" charset="0"/>
                <a:cs typeface="Arial" panose="020B0604020202020204" pitchFamily="34" charset="0"/>
              </a:rPr>
              <a:t>các </a:t>
            </a:r>
            <a:r>
              <a:rPr lang="vi-VN" smtClean="0">
                <a:latin typeface="Arial" panose="020B0604020202020204" pitchFamily="34" charset="0"/>
                <a:cs typeface="Arial" panose="020B0604020202020204" pitchFamily="34" charset="0"/>
              </a:rPr>
              <a:t>dự</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án </a:t>
            </a:r>
            <a:r>
              <a:rPr lang="vi-VN">
                <a:latin typeface="Arial" panose="020B0604020202020204" pitchFamily="34" charset="0"/>
                <a:cs typeface="Arial" panose="020B0604020202020204" pitchFamily="34" charset="0"/>
              </a:rPr>
              <a:t>điều tra </a:t>
            </a:r>
            <a:r>
              <a:rPr lang="vi-VN">
                <a:latin typeface="Arial" panose="020B0604020202020204" pitchFamily="34" charset="0"/>
                <a:cs typeface="Arial" panose="020B0604020202020204" pitchFamily="34" charset="0"/>
              </a:rPr>
              <a:t>khảo </a:t>
            </a:r>
            <a:r>
              <a:rPr lang="vi-VN" smtClean="0">
                <a:latin typeface="Arial" panose="020B0604020202020204" pitchFamily="34" charset="0"/>
                <a:cs typeface="Arial" panose="020B0604020202020204" pitchFamily="34" charset="0"/>
              </a:rPr>
              <a:t>sát.</a:t>
            </a:r>
            <a:endParaRPr lang="en-US"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vi-VN" smtClean="0">
                <a:latin typeface="Arial" panose="020B0604020202020204" pitchFamily="34" charset="0"/>
                <a:cs typeface="Arial" panose="020B0604020202020204" pitchFamily="34" charset="0"/>
              </a:rPr>
              <a:t>Có </a:t>
            </a:r>
            <a:r>
              <a:rPr lang="vi-VN">
                <a:latin typeface="Arial" panose="020B0604020202020204" pitchFamily="34" charset="0"/>
                <a:cs typeface="Arial" panose="020B0604020202020204" pitchFamily="34" charset="0"/>
              </a:rPr>
              <a:t>thể tính toán theo công thức </a:t>
            </a:r>
            <a:r>
              <a:rPr lang="vi-VN">
                <a:latin typeface="Arial" panose="020B0604020202020204" pitchFamily="34" charset="0"/>
                <a:cs typeface="Arial" panose="020B0604020202020204" pitchFamily="34" charset="0"/>
              </a:rPr>
              <a:t>tính </a:t>
            </a:r>
            <a:r>
              <a:rPr lang="vi-VN" smtClean="0">
                <a:latin typeface="Arial" panose="020B0604020202020204" pitchFamily="34" charset="0"/>
                <a:cs typeface="Arial" panose="020B0604020202020204" pitchFamily="34" charset="0"/>
              </a:rPr>
              <a:t>mẫu.</a:t>
            </a:r>
            <a:endParaRPr lang="en-US"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vi-VN" smtClean="0">
                <a:latin typeface="Arial" panose="020B0604020202020204" pitchFamily="34" charset="0"/>
                <a:cs typeface="Arial" panose="020B0604020202020204" pitchFamily="34" charset="0"/>
              </a:rPr>
              <a:t>Với </a:t>
            </a:r>
            <a:r>
              <a:rPr lang="vi-VN">
                <a:latin typeface="Arial" panose="020B0604020202020204" pitchFamily="34" charset="0"/>
                <a:cs typeface="Arial" panose="020B0604020202020204" pitchFamily="34" charset="0"/>
              </a:rPr>
              <a:t>trường hợp cỡ mẫu lớn và không biết tổng thể</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3053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56700"/>
            <a:ext cx="8321964" cy="480610"/>
          </a:xfrm>
        </p:spPr>
        <p:txBody>
          <a:bodyPr>
            <a:normAutofit/>
          </a:bodyPr>
          <a:lstStyle/>
          <a:p>
            <a:pPr algn="just"/>
            <a:r>
              <a:rPr lang="en-US" sz="2400">
                <a:latin typeface="Arial" panose="020B0604020202020204" pitchFamily="34" charset="0"/>
                <a:cs typeface="Arial" panose="020B0604020202020204" pitchFamily="34" charset="0"/>
              </a:rPr>
              <a:t>4.3. Thiết kế bảng khảo sát</a:t>
            </a:r>
            <a:endParaRPr lang="en-US" sz="2400">
              <a:latin typeface="Arial" panose="020B0604020202020204" pitchFamily="34" charset="0"/>
              <a:cs typeface="Arial" panose="020B0604020202020204" pitchFamily="34" charset="0"/>
            </a:endParaRPr>
          </a:p>
        </p:txBody>
      </p:sp>
      <p:sp>
        <p:nvSpPr>
          <p:cNvPr id="4" name="Title 1"/>
          <p:cNvSpPr txBox="1">
            <a:spLocks/>
          </p:cNvSpPr>
          <p:nvPr/>
        </p:nvSpPr>
        <p:spPr>
          <a:xfrm>
            <a:off x="332508" y="710722"/>
            <a:ext cx="8811491" cy="48061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just"/>
            <a:r>
              <a:rPr lang="vi-VN" sz="2300">
                <a:latin typeface="+mn-lt"/>
              </a:rPr>
              <a:t>4.3.1. Những bước chính khi thiết kế bảng khảo sát</a:t>
            </a:r>
            <a:endParaRPr lang="en-US" sz="2300">
              <a:latin typeface="+mn-lt"/>
              <a:cs typeface="Arial" panose="020B0604020202020204" pitchFamily="34" charset="0"/>
            </a:endParaRPr>
          </a:p>
        </p:txBody>
      </p:sp>
      <p:sp>
        <p:nvSpPr>
          <p:cNvPr id="7" name="Rectangle 6"/>
          <p:cNvSpPr/>
          <p:nvPr/>
        </p:nvSpPr>
        <p:spPr>
          <a:xfrm>
            <a:off x="594985" y="1264744"/>
            <a:ext cx="8059487" cy="2031325"/>
          </a:xfrm>
          <a:prstGeom prst="rect">
            <a:avLst/>
          </a:prstGeom>
        </p:spPr>
        <p:txBody>
          <a:bodyPr wrap="square">
            <a:spAutoFit/>
          </a:bodyPr>
          <a:lstStyle/>
          <a:p>
            <a:pPr algn="just"/>
            <a:r>
              <a:rPr lang="vi-VN"/>
              <a:t>Bước 1. Xác định thông tin cần </a:t>
            </a:r>
            <a:r>
              <a:rPr lang="vi-VN"/>
              <a:t>thu </a:t>
            </a:r>
            <a:r>
              <a:rPr lang="vi-VN" smtClean="0"/>
              <a:t>thậ</a:t>
            </a:r>
            <a:r>
              <a:rPr lang="en-US" smtClean="0"/>
              <a:t>p</a:t>
            </a:r>
          </a:p>
          <a:p>
            <a:pPr algn="just"/>
            <a:r>
              <a:rPr lang="vi-VN"/>
              <a:t>Bước 2. Xác định phương pháp </a:t>
            </a:r>
            <a:r>
              <a:rPr lang="vi-VN"/>
              <a:t>phỏng </a:t>
            </a:r>
            <a:r>
              <a:rPr lang="vi-VN" smtClean="0"/>
              <a:t>vấn</a:t>
            </a:r>
            <a:endParaRPr lang="en-US" smtClean="0"/>
          </a:p>
          <a:p>
            <a:pPr algn="just"/>
            <a:r>
              <a:rPr lang="vi-VN"/>
              <a:t>Bước 3. Xác định nội dung </a:t>
            </a:r>
            <a:r>
              <a:rPr lang="vi-VN"/>
              <a:t>câu </a:t>
            </a:r>
            <a:r>
              <a:rPr lang="vi-VN" smtClean="0"/>
              <a:t>hỏi</a:t>
            </a:r>
            <a:endParaRPr lang="en-US" smtClean="0"/>
          </a:p>
          <a:p>
            <a:pPr algn="just"/>
            <a:r>
              <a:rPr lang="vi-VN"/>
              <a:t>Bước 4. Xác định hình thức câu </a:t>
            </a:r>
            <a:r>
              <a:rPr lang="vi-VN"/>
              <a:t>trả </a:t>
            </a:r>
            <a:r>
              <a:rPr lang="vi-VN" smtClean="0"/>
              <a:t>lời</a:t>
            </a:r>
            <a:endParaRPr lang="en-US" smtClean="0"/>
          </a:p>
          <a:p>
            <a:pPr algn="just"/>
            <a:r>
              <a:rPr lang="vi-VN"/>
              <a:t>Bước 5. Xác định cách sử dụng </a:t>
            </a:r>
            <a:r>
              <a:rPr lang="vi-VN"/>
              <a:t>từ </a:t>
            </a:r>
            <a:r>
              <a:rPr lang="vi-VN" smtClean="0"/>
              <a:t>ngữ</a:t>
            </a:r>
            <a:endParaRPr lang="en-US" smtClean="0"/>
          </a:p>
          <a:p>
            <a:pPr algn="just"/>
            <a:r>
              <a:rPr lang="vi-VN"/>
              <a:t>Bước 6. Xác định trình tự và hình thức bảng </a:t>
            </a:r>
            <a:r>
              <a:rPr lang="vi-VN"/>
              <a:t>câu </a:t>
            </a:r>
            <a:r>
              <a:rPr lang="vi-VN" smtClean="0"/>
              <a:t>hỏ</a:t>
            </a:r>
            <a:r>
              <a:rPr lang="en-US" smtClean="0"/>
              <a:t>i</a:t>
            </a:r>
          </a:p>
          <a:p>
            <a:pPr algn="just"/>
            <a:r>
              <a:rPr lang="vi-VN"/>
              <a:t>Bước 7. Phỏng vấn thử và hoàn thiện bảng câu hỏi</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0666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56700"/>
            <a:ext cx="8321964" cy="480610"/>
          </a:xfrm>
        </p:spPr>
        <p:txBody>
          <a:bodyPr>
            <a:normAutofit/>
          </a:bodyPr>
          <a:lstStyle/>
          <a:p>
            <a:pPr algn="just"/>
            <a:r>
              <a:rPr lang="en-US" sz="2400">
                <a:latin typeface="Arial" panose="020B0604020202020204" pitchFamily="34" charset="0"/>
                <a:cs typeface="Arial" panose="020B0604020202020204" pitchFamily="34" charset="0"/>
              </a:rPr>
              <a:t>4.3. Thiết kế bảng khảo sát</a:t>
            </a:r>
            <a:endParaRPr lang="en-US" sz="2400">
              <a:latin typeface="Arial" panose="020B0604020202020204" pitchFamily="34" charset="0"/>
              <a:cs typeface="Arial" panose="020B0604020202020204" pitchFamily="34" charset="0"/>
            </a:endParaRPr>
          </a:p>
        </p:txBody>
      </p:sp>
      <p:sp>
        <p:nvSpPr>
          <p:cNvPr id="4" name="Title 1"/>
          <p:cNvSpPr txBox="1">
            <a:spLocks/>
          </p:cNvSpPr>
          <p:nvPr/>
        </p:nvSpPr>
        <p:spPr>
          <a:xfrm>
            <a:off x="332508" y="710722"/>
            <a:ext cx="8811491" cy="48061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just"/>
            <a:r>
              <a:rPr lang="en-US" sz="2300">
                <a:latin typeface="Arial" panose="020B0604020202020204" pitchFamily="34" charset="0"/>
                <a:cs typeface="Arial" panose="020B0604020202020204" pitchFamily="34" charset="0"/>
              </a:rPr>
              <a:t>4.3.2. Những chú ý khi thiết kế từng câu hỏi</a:t>
            </a:r>
            <a:endParaRPr lang="en-US" sz="2300">
              <a:latin typeface="Arial" panose="020B0604020202020204" pitchFamily="34" charset="0"/>
              <a:cs typeface="Arial" panose="020B0604020202020204" pitchFamily="34" charset="0"/>
            </a:endParaRPr>
          </a:p>
        </p:txBody>
      </p:sp>
      <p:sp>
        <p:nvSpPr>
          <p:cNvPr id="7" name="Rectangle 6"/>
          <p:cNvSpPr/>
          <p:nvPr/>
        </p:nvSpPr>
        <p:spPr>
          <a:xfrm>
            <a:off x="594985" y="1264744"/>
            <a:ext cx="8059487" cy="2585323"/>
          </a:xfrm>
          <a:prstGeom prst="rect">
            <a:avLst/>
          </a:prstGeom>
        </p:spPr>
        <p:txBody>
          <a:bodyPr wrap="square">
            <a:spAutoFit/>
          </a:bodyPr>
          <a:lstStyle/>
          <a:p>
            <a:pPr algn="just"/>
            <a:r>
              <a:rPr lang="vi-VN" b="1"/>
              <a:t>Cơ sở quan trọng khi xây dựng </a:t>
            </a:r>
            <a:r>
              <a:rPr lang="vi-VN" b="1"/>
              <a:t>câu </a:t>
            </a:r>
            <a:r>
              <a:rPr lang="vi-VN" b="1" smtClean="0"/>
              <a:t>hỏ</a:t>
            </a:r>
            <a:r>
              <a:rPr lang="en-US" b="1" smtClean="0"/>
              <a:t>i</a:t>
            </a:r>
            <a:r>
              <a:rPr lang="en-US" smtClean="0"/>
              <a:t>: </a:t>
            </a:r>
            <a:r>
              <a:rPr lang="vi-VN"/>
              <a:t>Hai yếu tố cực kỳ quan trọng cần nắm rõ trước khi </a:t>
            </a:r>
            <a:r>
              <a:rPr lang="vi-VN"/>
              <a:t>nghiên </a:t>
            </a:r>
            <a:r>
              <a:rPr lang="vi-VN" smtClean="0"/>
              <a:t>cứu</a:t>
            </a:r>
            <a:endParaRPr lang="en-US"/>
          </a:p>
          <a:p>
            <a:pPr algn="just"/>
            <a:r>
              <a:rPr lang="vi-VN" smtClean="0"/>
              <a:t>- </a:t>
            </a:r>
            <a:r>
              <a:rPr lang="vi-VN"/>
              <a:t>Thứ nhất là đặc điểm của đối tượng, ví dụ trình độ học vấn, văn hóa, </a:t>
            </a:r>
            <a:r>
              <a:rPr lang="vi-VN"/>
              <a:t>điều </a:t>
            </a:r>
            <a:r>
              <a:rPr lang="vi-VN" smtClean="0"/>
              <a:t>kiện</a:t>
            </a:r>
            <a:r>
              <a:rPr lang="en-US" smtClean="0"/>
              <a:t> </a:t>
            </a:r>
            <a:r>
              <a:rPr lang="vi-VN" smtClean="0"/>
              <a:t>kinh </a:t>
            </a:r>
            <a:r>
              <a:rPr lang="vi-VN"/>
              <a:t>tế, độ tuổi,... Câu hỏi cần phù hợp với đặc điểm của đối tượng để đối tượng </a:t>
            </a:r>
            <a:r>
              <a:rPr lang="vi-VN"/>
              <a:t>có </a:t>
            </a:r>
            <a:r>
              <a:rPr lang="vi-VN" smtClean="0"/>
              <a:t>thể</a:t>
            </a:r>
            <a:r>
              <a:rPr lang="en-US" smtClean="0"/>
              <a:t> </a:t>
            </a:r>
            <a:r>
              <a:rPr lang="vi-VN" smtClean="0"/>
              <a:t>và </a:t>
            </a:r>
            <a:r>
              <a:rPr lang="vi-VN"/>
              <a:t>muốn </a:t>
            </a:r>
            <a:r>
              <a:rPr lang="vi-VN"/>
              <a:t>trả </a:t>
            </a:r>
            <a:r>
              <a:rPr lang="vi-VN" smtClean="0"/>
              <a:t>lời</a:t>
            </a:r>
            <a:endParaRPr lang="en-US"/>
          </a:p>
          <a:p>
            <a:pPr algn="just"/>
            <a:r>
              <a:rPr lang="vi-VN" smtClean="0"/>
              <a:t>- </a:t>
            </a:r>
            <a:r>
              <a:rPr lang="vi-VN"/>
              <a:t>Thứ hai là thông tin cần thu thập theo khung nghiên cứu. Thông tin cần thu</a:t>
            </a:r>
            <a:r>
              <a:rPr lang="vi-VN"/>
              <a:t/>
            </a:r>
            <a:br>
              <a:rPr lang="vi-VN"/>
            </a:br>
            <a:r>
              <a:rPr lang="vi-VN"/>
              <a:t>thập là gốc để đặt câu hỏi. Tuy nhiên, câu hỏi không nhất thiết hỏi thẳng vào </a:t>
            </a:r>
            <a:r>
              <a:rPr lang="vi-VN"/>
              <a:t>thông </a:t>
            </a:r>
            <a:r>
              <a:rPr lang="vi-VN" smtClean="0"/>
              <a:t>tin</a:t>
            </a:r>
            <a:r>
              <a:rPr lang="en-US" smtClean="0"/>
              <a:t> </a:t>
            </a:r>
            <a:r>
              <a:rPr lang="vi-VN" smtClean="0"/>
              <a:t>cần </a:t>
            </a:r>
            <a:r>
              <a:rPr lang="vi-VN"/>
              <a:t>mà phải hỏi những thông tin mà đối tượng có thể trả lời.</a:t>
            </a:r>
            <a:endParaRPr lang="en-US" smtClean="0"/>
          </a:p>
          <a:p>
            <a:pPr algn="just"/>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750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56700"/>
            <a:ext cx="8321964" cy="480610"/>
          </a:xfrm>
        </p:spPr>
        <p:txBody>
          <a:bodyPr>
            <a:normAutofit/>
          </a:bodyPr>
          <a:lstStyle/>
          <a:p>
            <a:pPr algn="just"/>
            <a:r>
              <a:rPr lang="en-US" sz="2400">
                <a:latin typeface="Arial" panose="020B0604020202020204" pitchFamily="34" charset="0"/>
                <a:cs typeface="Arial" panose="020B0604020202020204" pitchFamily="34" charset="0"/>
              </a:rPr>
              <a:t>4.3. Thiết kế bảng khảo sát</a:t>
            </a:r>
            <a:endParaRPr lang="en-US" sz="2400">
              <a:latin typeface="Arial" panose="020B0604020202020204" pitchFamily="34" charset="0"/>
              <a:cs typeface="Arial" panose="020B0604020202020204" pitchFamily="34" charset="0"/>
            </a:endParaRPr>
          </a:p>
        </p:txBody>
      </p:sp>
      <p:sp>
        <p:nvSpPr>
          <p:cNvPr id="4" name="Title 1"/>
          <p:cNvSpPr txBox="1">
            <a:spLocks/>
          </p:cNvSpPr>
          <p:nvPr/>
        </p:nvSpPr>
        <p:spPr>
          <a:xfrm>
            <a:off x="332508" y="710722"/>
            <a:ext cx="8811491" cy="48061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just"/>
            <a:r>
              <a:rPr lang="en-US" sz="2300">
                <a:latin typeface="Arial" panose="020B0604020202020204" pitchFamily="34" charset="0"/>
                <a:cs typeface="Arial" panose="020B0604020202020204" pitchFamily="34" charset="0"/>
              </a:rPr>
              <a:t>4.3.2. Những chú ý khi thiết kế từng câu hỏi</a:t>
            </a:r>
            <a:endParaRPr lang="en-US" sz="2300">
              <a:latin typeface="Arial" panose="020B0604020202020204" pitchFamily="34" charset="0"/>
              <a:cs typeface="Arial" panose="020B0604020202020204" pitchFamily="34" charset="0"/>
            </a:endParaRPr>
          </a:p>
        </p:txBody>
      </p:sp>
      <p:sp>
        <p:nvSpPr>
          <p:cNvPr id="7" name="Rectangle 6"/>
          <p:cNvSpPr/>
          <p:nvPr/>
        </p:nvSpPr>
        <p:spPr>
          <a:xfrm>
            <a:off x="594985" y="1264744"/>
            <a:ext cx="8059487" cy="2585323"/>
          </a:xfrm>
          <a:prstGeom prst="rect">
            <a:avLst/>
          </a:prstGeom>
        </p:spPr>
        <p:txBody>
          <a:bodyPr wrap="square">
            <a:spAutoFit/>
          </a:bodyPr>
          <a:lstStyle/>
          <a:p>
            <a:pPr algn="just"/>
            <a:r>
              <a:rPr lang="vi-VN" b="1"/>
              <a:t>Cơ sở quan trọng khi xây dựng </a:t>
            </a:r>
            <a:r>
              <a:rPr lang="vi-VN" b="1"/>
              <a:t>câu </a:t>
            </a:r>
            <a:r>
              <a:rPr lang="vi-VN" b="1" smtClean="0"/>
              <a:t>hỏ</a:t>
            </a:r>
            <a:r>
              <a:rPr lang="en-US" b="1" smtClean="0"/>
              <a:t>i</a:t>
            </a:r>
            <a:r>
              <a:rPr lang="en-US" smtClean="0"/>
              <a:t>: </a:t>
            </a:r>
            <a:r>
              <a:rPr lang="vi-VN"/>
              <a:t>Hai yếu tố cực kỳ quan trọng cần nắm rõ trước khi </a:t>
            </a:r>
            <a:r>
              <a:rPr lang="vi-VN"/>
              <a:t>nghiên </a:t>
            </a:r>
            <a:r>
              <a:rPr lang="vi-VN" smtClean="0"/>
              <a:t>cứu</a:t>
            </a:r>
            <a:endParaRPr lang="en-US"/>
          </a:p>
          <a:p>
            <a:pPr algn="just"/>
            <a:r>
              <a:rPr lang="vi-VN" smtClean="0"/>
              <a:t>- </a:t>
            </a:r>
            <a:r>
              <a:rPr lang="vi-VN"/>
              <a:t>Thứ nhất là đặc điểm của đối tượng, ví dụ trình độ học vấn, văn hóa, </a:t>
            </a:r>
            <a:r>
              <a:rPr lang="vi-VN"/>
              <a:t>điều </a:t>
            </a:r>
            <a:r>
              <a:rPr lang="vi-VN" smtClean="0"/>
              <a:t>kiện</a:t>
            </a:r>
            <a:r>
              <a:rPr lang="en-US" smtClean="0"/>
              <a:t> </a:t>
            </a:r>
            <a:r>
              <a:rPr lang="vi-VN" smtClean="0"/>
              <a:t>kinh </a:t>
            </a:r>
            <a:r>
              <a:rPr lang="vi-VN"/>
              <a:t>tế, độ tuổi,... Câu hỏi cần phù hợp với đặc điểm của đối tượng để đối tượng </a:t>
            </a:r>
            <a:r>
              <a:rPr lang="vi-VN"/>
              <a:t>có </a:t>
            </a:r>
            <a:r>
              <a:rPr lang="vi-VN" smtClean="0"/>
              <a:t>thể</a:t>
            </a:r>
            <a:r>
              <a:rPr lang="en-US" smtClean="0"/>
              <a:t> </a:t>
            </a:r>
            <a:r>
              <a:rPr lang="vi-VN" smtClean="0"/>
              <a:t>và </a:t>
            </a:r>
            <a:r>
              <a:rPr lang="vi-VN"/>
              <a:t>muốn </a:t>
            </a:r>
            <a:r>
              <a:rPr lang="vi-VN"/>
              <a:t>trả </a:t>
            </a:r>
            <a:r>
              <a:rPr lang="vi-VN" smtClean="0"/>
              <a:t>lời</a:t>
            </a:r>
            <a:endParaRPr lang="en-US"/>
          </a:p>
          <a:p>
            <a:pPr algn="just"/>
            <a:r>
              <a:rPr lang="vi-VN" smtClean="0"/>
              <a:t>- </a:t>
            </a:r>
            <a:r>
              <a:rPr lang="vi-VN"/>
              <a:t>Thứ hai là thông tin cần thu thập theo khung nghiên cứu. Thông tin cần thu</a:t>
            </a:r>
            <a:r>
              <a:rPr lang="vi-VN"/>
              <a:t/>
            </a:r>
            <a:br>
              <a:rPr lang="vi-VN"/>
            </a:br>
            <a:r>
              <a:rPr lang="vi-VN"/>
              <a:t>thập là gốc để đặt câu hỏi. Tuy nhiên, câu hỏi không nhất thiết hỏi thẳng vào </a:t>
            </a:r>
            <a:r>
              <a:rPr lang="vi-VN"/>
              <a:t>thông </a:t>
            </a:r>
            <a:r>
              <a:rPr lang="vi-VN" smtClean="0"/>
              <a:t>tin</a:t>
            </a:r>
            <a:r>
              <a:rPr lang="en-US" smtClean="0"/>
              <a:t> </a:t>
            </a:r>
            <a:r>
              <a:rPr lang="vi-VN" smtClean="0"/>
              <a:t>cần </a:t>
            </a:r>
            <a:r>
              <a:rPr lang="vi-VN"/>
              <a:t>mà phải hỏi những thông tin mà đối tượng có thể trả lời.</a:t>
            </a:r>
            <a:endParaRPr lang="en-US" smtClean="0"/>
          </a:p>
          <a:p>
            <a:pPr algn="just"/>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4924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56700"/>
            <a:ext cx="8321964" cy="480610"/>
          </a:xfrm>
        </p:spPr>
        <p:txBody>
          <a:bodyPr>
            <a:normAutofit/>
          </a:bodyPr>
          <a:lstStyle/>
          <a:p>
            <a:pPr algn="just"/>
            <a:r>
              <a:rPr lang="en-US" sz="2400">
                <a:latin typeface="Arial" panose="020B0604020202020204" pitchFamily="34" charset="0"/>
                <a:cs typeface="Arial" panose="020B0604020202020204" pitchFamily="34" charset="0"/>
              </a:rPr>
              <a:t>4.3. Thiết kế bảng khảo sát</a:t>
            </a:r>
            <a:endParaRPr lang="en-US" sz="2400">
              <a:latin typeface="Arial" panose="020B0604020202020204" pitchFamily="34" charset="0"/>
              <a:cs typeface="Arial" panose="020B0604020202020204" pitchFamily="34" charset="0"/>
            </a:endParaRPr>
          </a:p>
        </p:txBody>
      </p:sp>
      <p:sp>
        <p:nvSpPr>
          <p:cNvPr id="4" name="Title 1"/>
          <p:cNvSpPr txBox="1">
            <a:spLocks/>
          </p:cNvSpPr>
          <p:nvPr/>
        </p:nvSpPr>
        <p:spPr>
          <a:xfrm>
            <a:off x="332508" y="710722"/>
            <a:ext cx="8811491" cy="48061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just"/>
            <a:r>
              <a:rPr lang="en-US" sz="2300">
                <a:latin typeface="Arial" panose="020B0604020202020204" pitchFamily="34" charset="0"/>
                <a:cs typeface="Arial" panose="020B0604020202020204" pitchFamily="34" charset="0"/>
              </a:rPr>
              <a:t>4.3.2. Những chú ý khi thiết kế từng câu hỏi</a:t>
            </a:r>
            <a:endParaRPr lang="en-US" sz="2300">
              <a:latin typeface="Arial" panose="020B0604020202020204" pitchFamily="34" charset="0"/>
              <a:cs typeface="Arial" panose="020B0604020202020204" pitchFamily="34" charset="0"/>
            </a:endParaRPr>
          </a:p>
        </p:txBody>
      </p:sp>
      <p:sp>
        <p:nvSpPr>
          <p:cNvPr id="7" name="Rectangle 6"/>
          <p:cNvSpPr/>
          <p:nvPr/>
        </p:nvSpPr>
        <p:spPr>
          <a:xfrm>
            <a:off x="594985" y="1264744"/>
            <a:ext cx="8059487" cy="369332"/>
          </a:xfrm>
          <a:prstGeom prst="rect">
            <a:avLst/>
          </a:prstGeom>
        </p:spPr>
        <p:txBody>
          <a:bodyPr wrap="square">
            <a:spAutoFit/>
          </a:bodyPr>
          <a:lstStyle/>
          <a:p>
            <a:pPr algn="just"/>
            <a:r>
              <a:rPr lang="en-US" b="1" smtClean="0"/>
              <a:t>Các loại câu hỏi:</a:t>
            </a:r>
            <a:endParaRPr lang="en-US">
              <a:latin typeface="Arial" panose="020B0604020202020204" pitchFamily="34" charset="0"/>
              <a:cs typeface="Arial" panose="020B0604020202020204" pitchFamily="34" charset="0"/>
            </a:endParaRPr>
          </a:p>
        </p:txBody>
      </p:sp>
      <p:sp>
        <p:nvSpPr>
          <p:cNvPr id="3" name="Rectangle 2"/>
          <p:cNvSpPr/>
          <p:nvPr/>
        </p:nvSpPr>
        <p:spPr>
          <a:xfrm>
            <a:off x="795403" y="1634076"/>
            <a:ext cx="7747348" cy="3416320"/>
          </a:xfrm>
          <a:prstGeom prst="rect">
            <a:avLst/>
          </a:prstGeom>
        </p:spPr>
        <p:txBody>
          <a:bodyPr wrap="square">
            <a:spAutoFit/>
          </a:bodyPr>
          <a:lstStyle/>
          <a:p>
            <a:pPr lvl="0">
              <a:buClr>
                <a:schemeClr val="dk1"/>
              </a:buClr>
              <a:buSzPts val="1100"/>
            </a:pPr>
            <a:r>
              <a:rPr lang="vi-VN" b="1"/>
              <a:t>a. Phân theo hình thức, có câu hỏi đóng, câu hỏi có nhiều lựa chọn và câu hỏi mở</a:t>
            </a:r>
            <a:br>
              <a:rPr lang="vi-VN" b="1"/>
            </a:br>
            <a:r>
              <a:rPr lang="vi-VN"/>
              <a:t>- Câu hỏi đóng đơn giản: là dạng câu hỏi chỉ có hai thái cực trả lời như “Có”/ “Không”, “Đúng”/ “Sai”,…</a:t>
            </a:r>
            <a:br>
              <a:rPr lang="vi-VN"/>
            </a:br>
            <a:r>
              <a:rPr lang="vi-VN"/>
              <a:t>- Câu hỏi có lựa chọn định sẵn và đối tượng có thể chọn nhiều phương án phù hợp: Đây là một dạng khác của câu hỏi đóng đơn giản khi bản thân mỗi phương án là một câu hỏi đóng.</a:t>
            </a:r>
            <a:br>
              <a:rPr lang="vi-VN"/>
            </a:br>
            <a:r>
              <a:rPr lang="vi-VN"/>
              <a:t>- Câu hỏi có lựa chọn định sẵn nhưng chỉ chọn một phương án.</a:t>
            </a:r>
            <a:br>
              <a:rPr lang="vi-VN"/>
            </a:br>
            <a:r>
              <a:rPr lang="vi-VN"/>
              <a:t>- Câu hỏi mở: Dạng câu hỏi này không có các phương án để lựa chọn mà đối tượng có thể điền câu trả lời theo ý của mình. Câu hỏi mở được sử dụng hạn chế trong khảo sát định lượng vì sẽ mất công mã hóa. </a:t>
            </a:r>
            <a:br>
              <a:rPr lang="vi-VN"/>
            </a:br>
            <a:endParaRPr lang="vi-VN" dirty="0">
              <a:solidFill>
                <a:srgbClr val="000000"/>
              </a:solidFill>
            </a:endParaRPr>
          </a:p>
        </p:txBody>
      </p:sp>
    </p:spTree>
    <p:extLst>
      <p:ext uri="{BB962C8B-B14F-4D97-AF65-F5344CB8AC3E}">
        <p14:creationId xmlns:p14="http://schemas.microsoft.com/office/powerpoint/2010/main" val="4042979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56700"/>
            <a:ext cx="8321964" cy="480610"/>
          </a:xfrm>
        </p:spPr>
        <p:txBody>
          <a:bodyPr>
            <a:normAutofit/>
          </a:bodyPr>
          <a:lstStyle/>
          <a:p>
            <a:pPr algn="just"/>
            <a:r>
              <a:rPr lang="en-US" sz="2400">
                <a:latin typeface="Arial" panose="020B0604020202020204" pitchFamily="34" charset="0"/>
                <a:cs typeface="Arial" panose="020B0604020202020204" pitchFamily="34" charset="0"/>
              </a:rPr>
              <a:t>4.3. Thiết kế bảng khảo sát</a:t>
            </a:r>
            <a:endParaRPr lang="en-US" sz="2400">
              <a:latin typeface="Arial" panose="020B0604020202020204" pitchFamily="34" charset="0"/>
              <a:cs typeface="Arial" panose="020B0604020202020204" pitchFamily="34" charset="0"/>
            </a:endParaRPr>
          </a:p>
        </p:txBody>
      </p:sp>
      <p:sp>
        <p:nvSpPr>
          <p:cNvPr id="4" name="Title 1"/>
          <p:cNvSpPr txBox="1">
            <a:spLocks/>
          </p:cNvSpPr>
          <p:nvPr/>
        </p:nvSpPr>
        <p:spPr>
          <a:xfrm>
            <a:off x="332508" y="710722"/>
            <a:ext cx="8811491" cy="48061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just"/>
            <a:r>
              <a:rPr lang="en-US" sz="2300">
                <a:latin typeface="Arial" panose="020B0604020202020204" pitchFamily="34" charset="0"/>
                <a:cs typeface="Arial" panose="020B0604020202020204" pitchFamily="34" charset="0"/>
              </a:rPr>
              <a:t>4.3.2. Những chú ý khi thiết kế từng câu hỏi</a:t>
            </a:r>
            <a:endParaRPr lang="en-US" sz="2300">
              <a:latin typeface="Arial" panose="020B0604020202020204" pitchFamily="34" charset="0"/>
              <a:cs typeface="Arial" panose="020B0604020202020204" pitchFamily="34" charset="0"/>
            </a:endParaRPr>
          </a:p>
        </p:txBody>
      </p:sp>
      <p:sp>
        <p:nvSpPr>
          <p:cNvPr id="7" name="Rectangle 6"/>
          <p:cNvSpPr/>
          <p:nvPr/>
        </p:nvSpPr>
        <p:spPr>
          <a:xfrm>
            <a:off x="594985" y="1264744"/>
            <a:ext cx="8059487" cy="369332"/>
          </a:xfrm>
          <a:prstGeom prst="rect">
            <a:avLst/>
          </a:prstGeom>
        </p:spPr>
        <p:txBody>
          <a:bodyPr wrap="square">
            <a:spAutoFit/>
          </a:bodyPr>
          <a:lstStyle/>
          <a:p>
            <a:pPr algn="just"/>
            <a:r>
              <a:rPr lang="en-US" b="1" smtClean="0"/>
              <a:t>Các loại câu hỏi:</a:t>
            </a:r>
            <a:endParaRPr lang="en-US">
              <a:latin typeface="Arial" panose="020B0604020202020204" pitchFamily="34" charset="0"/>
              <a:cs typeface="Arial" panose="020B0604020202020204" pitchFamily="34" charset="0"/>
            </a:endParaRPr>
          </a:p>
        </p:txBody>
      </p:sp>
      <p:sp>
        <p:nvSpPr>
          <p:cNvPr id="5" name="Rectangle 4"/>
          <p:cNvSpPr/>
          <p:nvPr/>
        </p:nvSpPr>
        <p:spPr>
          <a:xfrm>
            <a:off x="820455" y="1707488"/>
            <a:ext cx="7070942" cy="1477328"/>
          </a:xfrm>
          <a:prstGeom prst="rect">
            <a:avLst/>
          </a:prstGeom>
        </p:spPr>
        <p:txBody>
          <a:bodyPr wrap="square">
            <a:spAutoFit/>
          </a:bodyPr>
          <a:lstStyle/>
          <a:p>
            <a:r>
              <a:rPr lang="vi-VN" b="1"/>
              <a:t>b. Phân theo nội dung, câu hỏi có thể chia làm ba loại</a:t>
            </a:r>
            <a:br>
              <a:rPr lang="vi-VN" b="1"/>
            </a:br>
            <a:r>
              <a:rPr lang="vi-VN"/>
              <a:t>- Câu hỏi về thông tin khách quan.</a:t>
            </a:r>
            <a:br>
              <a:rPr lang="vi-VN"/>
            </a:br>
            <a:r>
              <a:rPr lang="vi-VN"/>
              <a:t>- Câu hỏi về hành vi hoặc trải nghiệm cụ thể.</a:t>
            </a:r>
            <a:br>
              <a:rPr lang="vi-VN"/>
            </a:br>
            <a:r>
              <a:rPr lang="vi-VN"/>
              <a:t>- Câu hỏi về cảm nhận, thái độ và đánh giá của đối tượng. </a:t>
            </a:r>
            <a:br>
              <a:rPr lang="vi-VN"/>
            </a:br>
            <a:endParaRPr lang="en-US"/>
          </a:p>
        </p:txBody>
      </p:sp>
    </p:spTree>
    <p:extLst>
      <p:ext uri="{BB962C8B-B14F-4D97-AF65-F5344CB8AC3E}">
        <p14:creationId xmlns:p14="http://schemas.microsoft.com/office/powerpoint/2010/main" val="3256109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56700"/>
            <a:ext cx="8321964" cy="480610"/>
          </a:xfrm>
        </p:spPr>
        <p:txBody>
          <a:bodyPr>
            <a:normAutofit/>
          </a:bodyPr>
          <a:lstStyle/>
          <a:p>
            <a:pPr algn="just"/>
            <a:r>
              <a:rPr lang="en-US" sz="2400">
                <a:latin typeface="Arial" panose="020B0604020202020204" pitchFamily="34" charset="0"/>
                <a:cs typeface="Arial" panose="020B0604020202020204" pitchFamily="34" charset="0"/>
              </a:rPr>
              <a:t>4.3. Thiết kế bảng khảo sát</a:t>
            </a:r>
            <a:endParaRPr lang="en-US" sz="2400">
              <a:latin typeface="Arial" panose="020B0604020202020204" pitchFamily="34" charset="0"/>
              <a:cs typeface="Arial" panose="020B0604020202020204" pitchFamily="34" charset="0"/>
            </a:endParaRPr>
          </a:p>
        </p:txBody>
      </p:sp>
      <p:sp>
        <p:nvSpPr>
          <p:cNvPr id="4" name="Title 1"/>
          <p:cNvSpPr txBox="1">
            <a:spLocks/>
          </p:cNvSpPr>
          <p:nvPr/>
        </p:nvSpPr>
        <p:spPr>
          <a:xfrm>
            <a:off x="332508" y="710722"/>
            <a:ext cx="8811491" cy="48061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just"/>
            <a:r>
              <a:rPr lang="en-US" sz="2300">
                <a:latin typeface="Arial" panose="020B0604020202020204" pitchFamily="34" charset="0"/>
                <a:cs typeface="Arial" panose="020B0604020202020204" pitchFamily="34" charset="0"/>
              </a:rPr>
              <a:t>4.3.3. Những chú ý khi thiết kế tổng thể bảng câu hỏi </a:t>
            </a:r>
            <a:endParaRPr lang="en-US" sz="2300">
              <a:latin typeface="Arial" panose="020B0604020202020204" pitchFamily="34" charset="0"/>
              <a:cs typeface="Arial" panose="020B0604020202020204" pitchFamily="34" charset="0"/>
            </a:endParaRPr>
          </a:p>
        </p:txBody>
      </p:sp>
      <p:sp>
        <p:nvSpPr>
          <p:cNvPr id="3" name="Rectangle 2"/>
          <p:cNvSpPr/>
          <p:nvPr/>
        </p:nvSpPr>
        <p:spPr>
          <a:xfrm>
            <a:off x="695193" y="1264744"/>
            <a:ext cx="8185759" cy="923330"/>
          </a:xfrm>
          <a:prstGeom prst="rect">
            <a:avLst/>
          </a:prstGeom>
        </p:spPr>
        <p:txBody>
          <a:bodyPr wrap="square">
            <a:spAutoFit/>
          </a:bodyPr>
          <a:lstStyle/>
          <a:p>
            <a:pPr lvl="0">
              <a:buClr>
                <a:schemeClr val="dk1"/>
              </a:buClr>
              <a:buSzPts val="1100"/>
            </a:pPr>
            <a:r>
              <a:rPr lang="vi-VN"/>
              <a:t>Thiết kế tổng thể bảng câu hỏi cũng là một công đoạn quan trọng để đảm bảo đối tượng muốn trả lời bảng câu hỏi. Có một số kinh nghiệm khi thiết kế bảng câu hỏi như </a:t>
            </a:r>
            <a:r>
              <a:rPr lang="vi-VN"/>
              <a:t>sau </a:t>
            </a:r>
            <a:endParaRPr lang="vi-VN" dirty="0">
              <a:solidFill>
                <a:srgbClr val="000000"/>
              </a:solidFill>
            </a:endParaRPr>
          </a:p>
        </p:txBody>
      </p:sp>
      <p:sp>
        <p:nvSpPr>
          <p:cNvPr id="6" name="Rectangle 5"/>
          <p:cNvSpPr/>
          <p:nvPr/>
        </p:nvSpPr>
        <p:spPr>
          <a:xfrm>
            <a:off x="1083501" y="2188074"/>
            <a:ext cx="7570971" cy="923330"/>
          </a:xfrm>
          <a:prstGeom prst="rect">
            <a:avLst/>
          </a:prstGeom>
        </p:spPr>
        <p:txBody>
          <a:bodyPr wrap="square">
            <a:spAutoFit/>
          </a:bodyPr>
          <a:lstStyle/>
          <a:p>
            <a:pPr algn="just"/>
            <a:r>
              <a:rPr lang="en-US" smtClean="0">
                <a:latin typeface="Arial" panose="020B0604020202020204" pitchFamily="34" charset="0"/>
                <a:cs typeface="Arial" panose="020B0604020202020204" pitchFamily="34" charset="0"/>
              </a:rPr>
              <a:t>Hình thức: </a:t>
            </a:r>
            <a:r>
              <a:rPr lang="vi-VN" smtClean="0">
                <a:latin typeface="Arial" panose="020B0604020202020204" pitchFamily="34" charset="0"/>
                <a:cs typeface="Arial" panose="020B0604020202020204" pitchFamily="34" charset="0"/>
              </a:rPr>
              <a:t>Bảng </a:t>
            </a:r>
            <a:r>
              <a:rPr lang="vi-VN">
                <a:latin typeface="Arial" panose="020B0604020202020204" pitchFamily="34" charset="0"/>
                <a:cs typeface="Arial" panose="020B0604020202020204" pitchFamily="34" charset="0"/>
              </a:rPr>
              <a:t>câu hỏi cần được trình bày cẩn thận, dễ nhìn và nhất quán. Việc thiết kế</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cũng đảm bảo thuận lợi cho đối tượng lựa chọn và điền câu trả lời</a:t>
            </a:r>
            <a:endParaRPr lang="en-US">
              <a:latin typeface="Arial" panose="020B0604020202020204" pitchFamily="34" charset="0"/>
              <a:cs typeface="Arial" panose="020B0604020202020204" pitchFamily="34" charset="0"/>
            </a:endParaRPr>
          </a:p>
        </p:txBody>
      </p:sp>
      <p:sp>
        <p:nvSpPr>
          <p:cNvPr id="8" name="Rectangle 7"/>
          <p:cNvSpPr/>
          <p:nvPr/>
        </p:nvSpPr>
        <p:spPr>
          <a:xfrm>
            <a:off x="1083501" y="3111404"/>
            <a:ext cx="7471776" cy="1477328"/>
          </a:xfrm>
          <a:prstGeom prst="rect">
            <a:avLst/>
          </a:prstGeom>
        </p:spPr>
        <p:txBody>
          <a:bodyPr wrap="square">
            <a:spAutoFit/>
          </a:bodyPr>
          <a:lstStyle/>
          <a:p>
            <a:pPr algn="just"/>
            <a:r>
              <a:rPr lang="en-US" smtClean="0">
                <a:latin typeface="Arial" panose="020B0604020202020204" pitchFamily="34" charset="0"/>
                <a:cs typeface="Arial" panose="020B0604020202020204" pitchFamily="34" charset="0"/>
              </a:rPr>
              <a:t>Giới thiệu: </a:t>
            </a:r>
            <a:r>
              <a:rPr lang="vi-VN" smtClean="0">
                <a:latin typeface="Arial" panose="020B0604020202020204" pitchFamily="34" charset="0"/>
                <a:cs typeface="Arial" panose="020B0604020202020204" pitchFamily="34" charset="0"/>
              </a:rPr>
              <a:t>Bảng </a:t>
            </a:r>
            <a:r>
              <a:rPr lang="vi-VN">
                <a:latin typeface="Arial" panose="020B0604020202020204" pitchFamily="34" charset="0"/>
                <a:cs typeface="Arial" panose="020B0604020202020204" pitchFamily="34" charset="0"/>
              </a:rPr>
              <a:t>câu hỏi nên có phần giới thiệu hoặc thư giới thiệu đính kèm. Phần giới thiệu cần nêu mục đích cuộc khảo sát (không nhất thiết phải quá cụ thể - nên dừng ở mức mà đối tượng quan tâm). Phần này cũng nên khẳng định việc bảo mật danh tính người trả lời và cung cấp địa chỉ liên hệ của nhóm nghiên cứu</a:t>
            </a:r>
            <a:r>
              <a:rPr lang="vi-VN">
                <a:latin typeface="Arial" panose="020B0604020202020204" pitchFamily="34" charset="0"/>
                <a:cs typeface="Arial" panose="020B0604020202020204" pitchFamily="34" charset="0"/>
              </a:rPr>
              <a:t>. </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8152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00786"/>
            <a:ext cx="9143999" cy="2509213"/>
          </a:xfrm>
        </p:spPr>
        <p:txBody>
          <a:bodyPr>
            <a:normAutofit/>
          </a:bodyPr>
          <a:lstStyle/>
          <a:p>
            <a:r>
              <a:rPr lang="en-US" smtClean="0">
                <a:latin typeface="Arial" panose="020B0604020202020204" pitchFamily="34" charset="0"/>
                <a:cs typeface="Arial" panose="020B0604020202020204" pitchFamily="34" charset="0"/>
              </a:rPr>
              <a:t>Chương 5:</a:t>
            </a:r>
            <a:br>
              <a:rPr lang="en-US" smtClean="0">
                <a:latin typeface="Arial" panose="020B0604020202020204" pitchFamily="34" charset="0"/>
                <a:cs typeface="Arial" panose="020B0604020202020204" pitchFamily="34" charset="0"/>
              </a:rPr>
            </a:br>
            <a:r>
              <a:rPr lang="vi-VN" smtClean="0">
                <a:latin typeface="Arial" panose="020B0604020202020204" pitchFamily="34" charset="0"/>
                <a:cs typeface="Arial" panose="020B0604020202020204" pitchFamily="34" charset="0"/>
              </a:rPr>
              <a:t>NGHIÊN </a:t>
            </a:r>
            <a:r>
              <a:rPr lang="vi-VN">
                <a:latin typeface="Arial" panose="020B0604020202020204" pitchFamily="34" charset="0"/>
                <a:cs typeface="Arial" panose="020B0604020202020204" pitchFamily="34" charset="0"/>
              </a:rPr>
              <a:t>CỨU ĐỊNH LƯỢNG: PHƯƠNG </a:t>
            </a:r>
            <a:r>
              <a:rPr lang="vi-VN">
                <a:latin typeface="Arial" panose="020B0604020202020204" pitchFamily="34" charset="0"/>
                <a:cs typeface="Arial" panose="020B0604020202020204" pitchFamily="34" charset="0"/>
              </a:rPr>
              <a:t>PHÁP </a:t>
            </a:r>
            <a:r>
              <a:rPr lang="en-US" smtClean="0">
                <a:latin typeface="Arial" panose="020B0604020202020204" pitchFamily="34" charset="0"/>
                <a:cs typeface="Arial" panose="020B0604020202020204" pitchFamily="34" charset="0"/>
              </a:rPr>
              <a:t>THỬ NGHIỆM</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6458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56700"/>
            <a:ext cx="8321964" cy="480610"/>
          </a:xfrm>
        </p:spPr>
        <p:txBody>
          <a:bodyPr>
            <a:normAutofit/>
          </a:bodyPr>
          <a:lstStyle/>
          <a:p>
            <a:pPr algn="just"/>
            <a:r>
              <a:rPr lang="en-US" sz="2400" smtClean="0">
                <a:latin typeface="Arial" panose="020B0604020202020204" pitchFamily="34" charset="0"/>
                <a:cs typeface="Arial" panose="020B0604020202020204" pitchFamily="34" charset="0"/>
              </a:rPr>
              <a:t>5.1 GiớI thiệu</a:t>
            </a:r>
            <a:endParaRPr lang="en-US" sz="2400">
              <a:latin typeface="Arial" panose="020B0604020202020204" pitchFamily="34" charset="0"/>
              <a:cs typeface="Arial" panose="020B0604020202020204" pitchFamily="34" charset="0"/>
            </a:endParaRPr>
          </a:p>
        </p:txBody>
      </p:sp>
      <p:sp>
        <p:nvSpPr>
          <p:cNvPr id="3" name="Rectangle 2"/>
          <p:cNvSpPr/>
          <p:nvPr/>
        </p:nvSpPr>
        <p:spPr>
          <a:xfrm>
            <a:off x="614910" y="637310"/>
            <a:ext cx="8270471" cy="5032275"/>
          </a:xfrm>
          <a:prstGeom prst="rect">
            <a:avLst/>
          </a:prstGeom>
        </p:spPr>
        <p:txBody>
          <a:bodyPr wrap="square">
            <a:spAutoFit/>
          </a:bodyPr>
          <a:lstStyle/>
          <a:p>
            <a:pPr algn="just">
              <a:lnSpc>
                <a:spcPct val="150000"/>
              </a:lnSpc>
            </a:pPr>
            <a:r>
              <a:rPr lang="vi-VN" b="1"/>
              <a:t>Thử nghiệm </a:t>
            </a:r>
            <a:r>
              <a:rPr lang="vi-VN"/>
              <a:t>là phương pháp mà nhà nghiên cứu chủ động thay đổi giá </a:t>
            </a:r>
            <a:r>
              <a:rPr lang="vi-VN"/>
              <a:t>trị </a:t>
            </a:r>
            <a:r>
              <a:rPr lang="vi-VN" smtClean="0"/>
              <a:t>một</a:t>
            </a:r>
            <a:r>
              <a:rPr lang="en-US" smtClean="0"/>
              <a:t> </a:t>
            </a:r>
            <a:r>
              <a:rPr lang="vi-VN" smtClean="0"/>
              <a:t>biến </a:t>
            </a:r>
            <a:r>
              <a:rPr lang="vi-VN"/>
              <a:t>số (biến độc lập) và quan sát xem sự thay đổi đó có ảnh hưởng tới biến </a:t>
            </a:r>
            <a:r>
              <a:rPr lang="vi-VN"/>
              <a:t>số </a:t>
            </a:r>
            <a:r>
              <a:rPr lang="vi-VN" smtClean="0"/>
              <a:t>khác</a:t>
            </a:r>
            <a:r>
              <a:rPr lang="en-US" smtClean="0"/>
              <a:t> </a:t>
            </a:r>
            <a:r>
              <a:rPr lang="vi-VN" smtClean="0"/>
              <a:t>(biến </a:t>
            </a:r>
            <a:r>
              <a:rPr lang="vi-VN"/>
              <a:t>phụ thuộc) hay không. </a:t>
            </a:r>
            <a:r>
              <a:rPr lang="vi-VN" b="1"/>
              <a:t>Ưu điểm </a:t>
            </a:r>
            <a:r>
              <a:rPr lang="vi-VN"/>
              <a:t>của phương pháp này là khả năng kiểm </a:t>
            </a:r>
            <a:r>
              <a:rPr lang="vi-VN"/>
              <a:t>soát </a:t>
            </a:r>
            <a:r>
              <a:rPr lang="vi-VN" smtClean="0"/>
              <a:t>các</a:t>
            </a:r>
            <a:r>
              <a:rPr lang="en-US" smtClean="0"/>
              <a:t> </a:t>
            </a:r>
            <a:r>
              <a:rPr lang="vi-VN" smtClean="0"/>
              <a:t>biến </a:t>
            </a:r>
            <a:r>
              <a:rPr lang="vi-VN"/>
              <a:t>khác, đảm bảo tính ngẫu nhiên trong việc chọn và phân nhóm đối </a:t>
            </a:r>
            <a:r>
              <a:rPr lang="vi-VN"/>
              <a:t>tượng </a:t>
            </a:r>
            <a:r>
              <a:rPr lang="vi-VN" smtClean="0"/>
              <a:t>nghiên</a:t>
            </a:r>
            <a:r>
              <a:rPr lang="en-US" smtClean="0"/>
              <a:t> </a:t>
            </a:r>
            <a:r>
              <a:rPr lang="vi-VN" smtClean="0"/>
              <a:t>cứu </a:t>
            </a:r>
            <a:r>
              <a:rPr lang="vi-VN"/>
              <a:t>và chủ động điều chỉnh giá trị các biến độc lập để kiểm định </a:t>
            </a:r>
            <a:r>
              <a:rPr lang="vi-VN"/>
              <a:t>giả </a:t>
            </a:r>
            <a:r>
              <a:rPr lang="vi-VN" smtClean="0"/>
              <a:t>thuyết.</a:t>
            </a:r>
            <a:endParaRPr lang="en-US"/>
          </a:p>
          <a:p>
            <a:pPr algn="just">
              <a:lnSpc>
                <a:spcPct val="150000"/>
              </a:lnSpc>
            </a:pPr>
            <a:r>
              <a:rPr lang="vi-VN" b="1" smtClean="0"/>
              <a:t>Phương </a:t>
            </a:r>
            <a:r>
              <a:rPr lang="vi-VN" b="1"/>
              <a:t>pháp thử nghiệm </a:t>
            </a:r>
            <a:r>
              <a:rPr lang="vi-VN"/>
              <a:t>là phương pháp tốt nhất để kiểm định mối </a:t>
            </a:r>
            <a:r>
              <a:rPr lang="vi-VN"/>
              <a:t>quan </a:t>
            </a:r>
            <a:r>
              <a:rPr lang="vi-VN" smtClean="0"/>
              <a:t>hệ</a:t>
            </a:r>
            <a:r>
              <a:rPr lang="en-US" smtClean="0"/>
              <a:t> </a:t>
            </a:r>
            <a:r>
              <a:rPr lang="vi-VN" smtClean="0"/>
              <a:t>nhân </a:t>
            </a:r>
            <a:r>
              <a:rPr lang="vi-VN"/>
              <a:t>quả</a:t>
            </a:r>
            <a:r>
              <a:rPr lang="vi-VN"/>
              <a:t>. </a:t>
            </a:r>
            <a:r>
              <a:rPr lang="en-US" b="1" smtClean="0"/>
              <a:t>H</a:t>
            </a:r>
            <a:r>
              <a:rPr lang="vi-VN" b="1" smtClean="0"/>
              <a:t>ạn </a:t>
            </a:r>
            <a:r>
              <a:rPr lang="vi-VN" b="1"/>
              <a:t>chế </a:t>
            </a:r>
            <a:r>
              <a:rPr lang="vi-VN"/>
              <a:t>của phương pháp này là tính tổng quát hóa. </a:t>
            </a:r>
            <a:r>
              <a:rPr lang="vi-VN"/>
              <a:t>Các </a:t>
            </a:r>
            <a:r>
              <a:rPr lang="vi-VN" smtClean="0"/>
              <a:t>phương</a:t>
            </a:r>
            <a:r>
              <a:rPr lang="en-US" smtClean="0"/>
              <a:t> </a:t>
            </a:r>
            <a:r>
              <a:rPr lang="vi-VN" smtClean="0"/>
              <a:t>pháp </a:t>
            </a:r>
            <a:r>
              <a:rPr lang="vi-VN"/>
              <a:t>thử nghiệm thường được thực hiện trong điều kiện được kiểm soát chặt </a:t>
            </a:r>
            <a:r>
              <a:rPr lang="vi-VN"/>
              <a:t>chẽ </a:t>
            </a:r>
            <a:r>
              <a:rPr lang="vi-VN" smtClean="0"/>
              <a:t>với </a:t>
            </a:r>
            <a:r>
              <a:rPr lang="vi-VN"/>
              <a:t>một số đối tượng nhất định. Vì vậy khả năng áp </a:t>
            </a:r>
            <a:r>
              <a:rPr lang="vi-VN"/>
              <a:t>dụng </a:t>
            </a:r>
            <a:r>
              <a:rPr lang="vi-VN" smtClean="0"/>
              <a:t>kết</a:t>
            </a:r>
            <a:r>
              <a:rPr lang="en-US" smtClean="0"/>
              <a:t> </a:t>
            </a:r>
            <a:r>
              <a:rPr lang="vi-VN" smtClean="0"/>
              <a:t>quả </a:t>
            </a:r>
            <a:r>
              <a:rPr lang="vi-VN"/>
              <a:t>nghiên cứu trong điều kiện thực tiễn hoặc với đối tượng khác luôn là một </a:t>
            </a:r>
            <a:r>
              <a:rPr lang="vi-VN"/>
              <a:t>câu </a:t>
            </a:r>
            <a:r>
              <a:rPr lang="vi-VN" smtClean="0"/>
              <a:t>hỏi</a:t>
            </a:r>
            <a:r>
              <a:rPr lang="en-US" smtClean="0"/>
              <a:t> </a:t>
            </a:r>
            <a:r>
              <a:rPr lang="vi-VN" smtClean="0"/>
              <a:t>đáng </a:t>
            </a:r>
            <a:r>
              <a:rPr lang="vi-VN"/>
              <a:t>chú ý</a:t>
            </a:r>
            <a:endParaRPr lang="en-US"/>
          </a:p>
        </p:txBody>
      </p:sp>
    </p:spTree>
    <p:extLst>
      <p:ext uri="{BB962C8B-B14F-4D97-AF65-F5344CB8AC3E}">
        <p14:creationId xmlns:p14="http://schemas.microsoft.com/office/powerpoint/2010/main" val="2898920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56700"/>
            <a:ext cx="8321964" cy="480610"/>
          </a:xfrm>
        </p:spPr>
        <p:txBody>
          <a:bodyPr>
            <a:normAutofit fontScale="90000"/>
          </a:bodyPr>
          <a:lstStyle/>
          <a:p>
            <a:pPr algn="just"/>
            <a:r>
              <a:rPr lang="vi-VN" sz="2400">
                <a:latin typeface="Arial" panose="020B0604020202020204" pitchFamily="34" charset="0"/>
                <a:cs typeface="Arial" panose="020B0604020202020204" pitchFamily="34" charset="0"/>
              </a:rPr>
              <a:t>5.2. Yêu cầu cơ bản của phương pháp thử nghiệm</a:t>
            </a:r>
            <a:endParaRPr lang="en-US" sz="2400">
              <a:latin typeface="Arial" panose="020B0604020202020204" pitchFamily="34" charset="0"/>
              <a:cs typeface="Arial" panose="020B0604020202020204" pitchFamily="34" charset="0"/>
            </a:endParaRPr>
          </a:p>
        </p:txBody>
      </p:sp>
      <p:sp>
        <p:nvSpPr>
          <p:cNvPr id="4" name="Title 1"/>
          <p:cNvSpPr txBox="1">
            <a:spLocks/>
          </p:cNvSpPr>
          <p:nvPr/>
        </p:nvSpPr>
        <p:spPr>
          <a:xfrm>
            <a:off x="332508" y="710722"/>
            <a:ext cx="8811491" cy="48061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just"/>
            <a:r>
              <a:rPr lang="en-US" sz="2300">
                <a:latin typeface="Arial" panose="020B0604020202020204" pitchFamily="34" charset="0"/>
                <a:cs typeface="Arial" panose="020B0604020202020204" pitchFamily="34" charset="0"/>
              </a:rPr>
              <a:t>5.2.1. Đảm bảo phân nhóm ngẫu nhiên</a:t>
            </a:r>
          </a:p>
        </p:txBody>
      </p:sp>
      <p:sp>
        <p:nvSpPr>
          <p:cNvPr id="3" name="Rectangle 2"/>
          <p:cNvSpPr/>
          <p:nvPr/>
        </p:nvSpPr>
        <p:spPr>
          <a:xfrm>
            <a:off x="668251" y="1264744"/>
            <a:ext cx="7650480" cy="2123787"/>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vi-VN"/>
              <a:t>Để đảm bảo loại bỏ tác động của biến ngoại lai, tính ngẫu nhiên trong </a:t>
            </a:r>
            <a:r>
              <a:rPr lang="vi-VN"/>
              <a:t>lựa </a:t>
            </a:r>
            <a:r>
              <a:rPr lang="vi-VN" smtClean="0"/>
              <a:t>chọn</a:t>
            </a:r>
            <a:r>
              <a:rPr lang="en-US" smtClean="0"/>
              <a:t> </a:t>
            </a:r>
            <a:r>
              <a:rPr lang="vi-VN" smtClean="0"/>
              <a:t>và </a:t>
            </a:r>
            <a:r>
              <a:rPr lang="vi-VN"/>
              <a:t>phân nhóm đối tượng là hết sức quan trọng</a:t>
            </a:r>
            <a:r>
              <a:rPr lang="vi-VN"/>
              <a:t>. </a:t>
            </a:r>
            <a:endParaRPr lang="en-US" smtClean="0"/>
          </a:p>
          <a:p>
            <a:pPr marL="285750" indent="-285750" algn="just">
              <a:lnSpc>
                <a:spcPct val="150000"/>
              </a:lnSpc>
              <a:buFont typeface="Wingdings" panose="05000000000000000000" pitchFamily="2" charset="2"/>
              <a:buChar char="Ø"/>
            </a:pPr>
            <a:r>
              <a:rPr lang="vi-VN" smtClean="0"/>
              <a:t>Kỹ </a:t>
            </a:r>
            <a:r>
              <a:rPr lang="vi-VN"/>
              <a:t>thuật để phân nhóm ngẫu </a:t>
            </a:r>
            <a:r>
              <a:rPr lang="vi-VN"/>
              <a:t>nhiên </a:t>
            </a:r>
            <a:r>
              <a:rPr lang="vi-VN" smtClean="0"/>
              <a:t>đối</a:t>
            </a:r>
            <a:r>
              <a:rPr lang="en-US" smtClean="0"/>
              <a:t> </a:t>
            </a:r>
            <a:r>
              <a:rPr lang="vi-VN" smtClean="0"/>
              <a:t>tượng </a:t>
            </a:r>
            <a:r>
              <a:rPr lang="vi-VN"/>
              <a:t>vào nhóm đối chứng (không nhân sự can thiệp) và nhóm thử nghiệm (</a:t>
            </a:r>
            <a:r>
              <a:rPr lang="vi-VN"/>
              <a:t>nhận </a:t>
            </a:r>
            <a:r>
              <a:rPr lang="vi-VN" smtClean="0"/>
              <a:t>sự</a:t>
            </a:r>
            <a:r>
              <a:rPr lang="en-US" smtClean="0"/>
              <a:t> </a:t>
            </a:r>
            <a:r>
              <a:rPr lang="vi-VN" smtClean="0"/>
              <a:t>can </a:t>
            </a:r>
            <a:r>
              <a:rPr lang="vi-VN"/>
              <a:t>thiệp) cũng có thể áp dụng như phần chọn mẫu ngẫu nhiên</a:t>
            </a:r>
            <a:r>
              <a:rPr lang="vi-VN"/>
              <a:t>. </a:t>
            </a:r>
            <a:endParaRPr lang="en-US"/>
          </a:p>
        </p:txBody>
      </p:sp>
    </p:spTree>
    <p:extLst>
      <p:ext uri="{BB962C8B-B14F-4D97-AF65-F5344CB8AC3E}">
        <p14:creationId xmlns:p14="http://schemas.microsoft.com/office/powerpoint/2010/main" val="163244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56700"/>
            <a:ext cx="8321964" cy="480610"/>
          </a:xfrm>
        </p:spPr>
        <p:txBody>
          <a:bodyPr>
            <a:normAutofit/>
          </a:bodyPr>
          <a:lstStyle/>
          <a:p>
            <a:pPr algn="just"/>
            <a:r>
              <a:rPr lang="en-US" sz="2400" smtClean="0">
                <a:latin typeface="Arial" panose="020B0604020202020204" pitchFamily="34" charset="0"/>
                <a:cs typeface="Arial" panose="020B0604020202020204" pitchFamily="34" charset="0"/>
              </a:rPr>
              <a:t>4.1. Giới thiệu khái niệm</a:t>
            </a:r>
            <a:endParaRPr lang="en-US" sz="2400">
              <a:latin typeface="Arial" panose="020B0604020202020204" pitchFamily="34" charset="0"/>
              <a:cs typeface="Arial" panose="020B0604020202020204" pitchFamily="34" charset="0"/>
            </a:endParaRPr>
          </a:p>
        </p:txBody>
      </p:sp>
      <p:sp>
        <p:nvSpPr>
          <p:cNvPr id="4" name="Title 1"/>
          <p:cNvSpPr txBox="1">
            <a:spLocks/>
          </p:cNvSpPr>
          <p:nvPr/>
        </p:nvSpPr>
        <p:spPr>
          <a:xfrm>
            <a:off x="332509" y="710722"/>
            <a:ext cx="8321964" cy="4806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just"/>
            <a:r>
              <a:rPr lang="en-US" sz="2300" smtClean="0">
                <a:latin typeface="Arial" panose="020B0604020202020204" pitchFamily="34" charset="0"/>
                <a:cs typeface="Arial" panose="020B0604020202020204" pitchFamily="34" charset="0"/>
              </a:rPr>
              <a:t>4.1.1 </a:t>
            </a:r>
            <a:r>
              <a:rPr lang="vi-VN" sz="2300">
                <a:latin typeface="Arial" panose="020B0604020202020204" pitchFamily="34" charset="0"/>
                <a:cs typeface="Arial" panose="020B0604020202020204" pitchFamily="34" charset="0"/>
              </a:rPr>
              <a:t>Phương pháp khảo sát </a:t>
            </a:r>
            <a:r>
              <a:rPr lang="vi-VN" sz="2300">
                <a:latin typeface="Arial" panose="020B0604020202020204" pitchFamily="34" charset="0"/>
                <a:cs typeface="Arial" panose="020B0604020202020204" pitchFamily="34" charset="0"/>
              </a:rPr>
              <a:t>là </a:t>
            </a:r>
            <a:r>
              <a:rPr lang="vi-VN" sz="2300" smtClean="0">
                <a:latin typeface="Arial" panose="020B0604020202020204" pitchFamily="34" charset="0"/>
                <a:cs typeface="Arial" panose="020B0604020202020204" pitchFamily="34" charset="0"/>
              </a:rPr>
              <a:t>g</a:t>
            </a:r>
            <a:r>
              <a:rPr lang="en-US" sz="2300" smtClean="0">
                <a:latin typeface="Arial" panose="020B0604020202020204" pitchFamily="34" charset="0"/>
                <a:cs typeface="Arial" panose="020B0604020202020204" pitchFamily="34" charset="0"/>
              </a:rPr>
              <a:t>ì?</a:t>
            </a:r>
            <a:endParaRPr lang="en-US" sz="2300">
              <a:latin typeface="Arial" panose="020B0604020202020204" pitchFamily="34" charset="0"/>
              <a:cs typeface="Arial" panose="020B0604020202020204" pitchFamily="34" charset="0"/>
            </a:endParaRPr>
          </a:p>
        </p:txBody>
      </p:sp>
      <p:sp>
        <p:nvSpPr>
          <p:cNvPr id="7" name="Rectangle 6"/>
          <p:cNvSpPr/>
          <p:nvPr/>
        </p:nvSpPr>
        <p:spPr>
          <a:xfrm>
            <a:off x="332509" y="1521137"/>
            <a:ext cx="8210242" cy="2246769"/>
          </a:xfrm>
          <a:prstGeom prst="rect">
            <a:avLst/>
          </a:prstGeom>
        </p:spPr>
        <p:txBody>
          <a:bodyPr wrap="square">
            <a:spAutoFit/>
          </a:bodyPr>
          <a:lstStyle/>
          <a:p>
            <a:pPr algn="just"/>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Khảo </a:t>
            </a:r>
            <a:r>
              <a:rPr lang="vi-VN" sz="2000">
                <a:latin typeface="Arial" panose="020B0604020202020204" pitchFamily="34" charset="0"/>
                <a:cs typeface="Arial" panose="020B0604020202020204" pitchFamily="34" charset="0"/>
              </a:rPr>
              <a:t>sát là phương pháp sử dụng bảng hỏi (phiếu câu hỏi) để thu thập </a:t>
            </a:r>
            <a:r>
              <a:rPr lang="vi-VN" sz="2000">
                <a:latin typeface="Arial" panose="020B0604020202020204" pitchFamily="34" charset="0"/>
                <a:cs typeface="Arial" panose="020B0604020202020204" pitchFamily="34" charset="0"/>
              </a:rPr>
              <a:t>dữ </a:t>
            </a:r>
            <a:r>
              <a:rPr lang="vi-VN" sz="2000" smtClean="0">
                <a:latin typeface="Arial" panose="020B0604020202020204" pitchFamily="34" charset="0"/>
                <a:cs typeface="Arial" panose="020B0604020202020204" pitchFamily="34" charset="0"/>
              </a:rPr>
              <a:t>liệu</a:t>
            </a: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phục </a:t>
            </a:r>
            <a:r>
              <a:rPr lang="vi-VN" sz="2000">
                <a:latin typeface="Arial" panose="020B0604020202020204" pitchFamily="34" charset="0"/>
                <a:cs typeface="Arial" panose="020B0604020202020204" pitchFamily="34" charset="0"/>
              </a:rPr>
              <a:t>vụ cho mục tiêu nghiên cứu. Về mặt lý thuyết, phương pháp khảo sát có </a:t>
            </a:r>
            <a:r>
              <a:rPr lang="vi-VN" sz="2000">
                <a:latin typeface="Arial" panose="020B0604020202020204" pitchFamily="34" charset="0"/>
                <a:cs typeface="Arial" panose="020B0604020202020204" pitchFamily="34" charset="0"/>
              </a:rPr>
              <a:t>thể </a:t>
            </a:r>
            <a:r>
              <a:rPr lang="vi-VN" sz="2000" smtClean="0">
                <a:latin typeface="Arial" panose="020B0604020202020204" pitchFamily="34" charset="0"/>
                <a:cs typeface="Arial" panose="020B0604020202020204" pitchFamily="34" charset="0"/>
              </a:rPr>
              <a:t>sử</a:t>
            </a: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dụng </a:t>
            </a:r>
            <a:r>
              <a:rPr lang="vi-VN" sz="2000">
                <a:latin typeface="Arial" panose="020B0604020202020204" pitchFamily="34" charset="0"/>
                <a:cs typeface="Arial" panose="020B0604020202020204" pitchFamily="34" charset="0"/>
              </a:rPr>
              <a:t>cả trong nghiên cứu định tính và định lượng. Trên thực tế, phương pháp </a:t>
            </a:r>
            <a:r>
              <a:rPr lang="vi-VN" sz="2000">
                <a:latin typeface="Arial" panose="020B0604020202020204" pitchFamily="34" charset="0"/>
                <a:cs typeface="Arial" panose="020B0604020202020204" pitchFamily="34" charset="0"/>
              </a:rPr>
              <a:t>khảo </a:t>
            </a:r>
            <a:r>
              <a:rPr lang="vi-VN" sz="2000" smtClean="0">
                <a:latin typeface="Arial" panose="020B0604020202020204" pitchFamily="34" charset="0"/>
                <a:cs typeface="Arial" panose="020B0604020202020204" pitchFamily="34" charset="0"/>
              </a:rPr>
              <a:t>sát</a:t>
            </a: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thường </a:t>
            </a:r>
            <a:r>
              <a:rPr lang="vi-VN" sz="2000">
                <a:latin typeface="Arial" panose="020B0604020202020204" pitchFamily="34" charset="0"/>
                <a:cs typeface="Arial" panose="020B0604020202020204" pitchFamily="34" charset="0"/>
              </a:rPr>
              <a:t>được sử dụng nhằm thu thập dữ liệu trên diện rộng phục vụ các </a:t>
            </a:r>
            <a:r>
              <a:rPr lang="vi-VN" sz="2000">
                <a:latin typeface="Arial" panose="020B0604020202020204" pitchFamily="34" charset="0"/>
                <a:cs typeface="Arial" panose="020B0604020202020204" pitchFamily="34" charset="0"/>
              </a:rPr>
              <a:t>phương </a:t>
            </a:r>
            <a:r>
              <a:rPr lang="vi-VN" sz="2000" smtClean="0">
                <a:latin typeface="Arial" panose="020B0604020202020204" pitchFamily="34" charset="0"/>
                <a:cs typeface="Arial" panose="020B0604020202020204" pitchFamily="34" charset="0"/>
              </a:rPr>
              <a:t>pháp</a:t>
            </a: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ghiên </a:t>
            </a:r>
            <a:r>
              <a:rPr lang="vi-VN" sz="2000">
                <a:latin typeface="Arial" panose="020B0604020202020204" pitchFamily="34" charset="0"/>
                <a:cs typeface="Arial" panose="020B0604020202020204" pitchFamily="34" charset="0"/>
              </a:rPr>
              <a:t>cứu định lượng. Đây là phương pháp thu thập dữ liệu sơ cấp khá </a:t>
            </a:r>
            <a:r>
              <a:rPr lang="vi-VN" sz="2000">
                <a:latin typeface="Arial" panose="020B0604020202020204" pitchFamily="34" charset="0"/>
                <a:cs typeface="Arial" panose="020B0604020202020204" pitchFamily="34" charset="0"/>
              </a:rPr>
              <a:t>thông </a:t>
            </a:r>
            <a:r>
              <a:rPr lang="vi-VN" sz="2000" smtClean="0">
                <a:latin typeface="Arial" panose="020B0604020202020204" pitchFamily="34" charset="0"/>
                <a:cs typeface="Arial" panose="020B0604020202020204" pitchFamily="34" charset="0"/>
              </a:rPr>
              <a:t>dụng</a:t>
            </a: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trong </a:t>
            </a:r>
            <a:r>
              <a:rPr lang="vi-VN" sz="2000">
                <a:latin typeface="Arial" panose="020B0604020202020204" pitchFamily="34" charset="0"/>
                <a:cs typeface="Arial" panose="020B0604020202020204" pitchFamily="34" charset="0"/>
              </a:rPr>
              <a:t>nghiên cứu quản lý</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194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56700"/>
            <a:ext cx="8321964" cy="480610"/>
          </a:xfrm>
        </p:spPr>
        <p:txBody>
          <a:bodyPr>
            <a:normAutofit fontScale="90000"/>
          </a:bodyPr>
          <a:lstStyle/>
          <a:p>
            <a:pPr algn="just"/>
            <a:r>
              <a:rPr lang="vi-VN" sz="2400">
                <a:latin typeface="Arial" panose="020B0604020202020204" pitchFamily="34" charset="0"/>
                <a:cs typeface="Arial" panose="020B0604020202020204" pitchFamily="34" charset="0"/>
              </a:rPr>
              <a:t>5.2. Yêu cầu cơ bản của phương pháp thử nghiệm</a:t>
            </a:r>
            <a:endParaRPr lang="en-US" sz="2400">
              <a:latin typeface="Arial" panose="020B0604020202020204" pitchFamily="34" charset="0"/>
              <a:cs typeface="Arial" panose="020B0604020202020204" pitchFamily="34" charset="0"/>
            </a:endParaRPr>
          </a:p>
        </p:txBody>
      </p:sp>
      <p:sp>
        <p:nvSpPr>
          <p:cNvPr id="4" name="Title 1"/>
          <p:cNvSpPr txBox="1">
            <a:spLocks/>
          </p:cNvSpPr>
          <p:nvPr/>
        </p:nvSpPr>
        <p:spPr>
          <a:xfrm>
            <a:off x="332508" y="710722"/>
            <a:ext cx="8811491" cy="48061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just"/>
            <a:r>
              <a:rPr lang="en-US" sz="2300">
                <a:latin typeface="Arial" panose="020B0604020202020204" pitchFamily="34" charset="0"/>
                <a:cs typeface="Arial" panose="020B0604020202020204" pitchFamily="34" charset="0"/>
              </a:rPr>
              <a:t>5.2.2. Sử dụng nhóm đối chứng</a:t>
            </a:r>
          </a:p>
        </p:txBody>
      </p:sp>
      <p:sp>
        <p:nvSpPr>
          <p:cNvPr id="3" name="Rectangle 2"/>
          <p:cNvSpPr/>
          <p:nvPr/>
        </p:nvSpPr>
        <p:spPr>
          <a:xfrm>
            <a:off x="668251" y="1264744"/>
            <a:ext cx="7650480" cy="2954783"/>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vi-VN"/>
              <a:t>Sử dụng nhóm đối chứng là một yêu cầu hết sức quan trọng trong </a:t>
            </a:r>
            <a:r>
              <a:rPr lang="vi-VN"/>
              <a:t>nghiên </a:t>
            </a:r>
            <a:r>
              <a:rPr lang="vi-VN" smtClean="0"/>
              <a:t>cứu</a:t>
            </a:r>
            <a:r>
              <a:rPr lang="en-US" smtClean="0"/>
              <a:t> </a:t>
            </a:r>
            <a:r>
              <a:rPr lang="vi-VN" smtClean="0"/>
              <a:t>thử </a:t>
            </a:r>
            <a:r>
              <a:rPr lang="vi-VN"/>
              <a:t>nghiệm</a:t>
            </a:r>
            <a:r>
              <a:rPr lang="vi-VN"/>
              <a:t>. </a:t>
            </a:r>
            <a:endParaRPr lang="en-US" smtClean="0"/>
          </a:p>
          <a:p>
            <a:pPr marL="285750" indent="-285750" algn="just">
              <a:lnSpc>
                <a:spcPct val="150000"/>
              </a:lnSpc>
              <a:buFont typeface="Wingdings" panose="05000000000000000000" pitchFamily="2" charset="2"/>
              <a:buChar char="Ø"/>
            </a:pPr>
            <a:r>
              <a:rPr lang="vi-VN" smtClean="0"/>
              <a:t>Nhóm </a:t>
            </a:r>
            <a:r>
              <a:rPr lang="vi-VN"/>
              <a:t>đối chứng có vai trò chính là cơ sở để so sánh về kết quả của </a:t>
            </a:r>
            <a:r>
              <a:rPr lang="vi-VN"/>
              <a:t>“</a:t>
            </a:r>
            <a:r>
              <a:rPr lang="vi-VN" smtClean="0"/>
              <a:t>can</a:t>
            </a:r>
            <a:r>
              <a:rPr lang="en-US" smtClean="0"/>
              <a:t> </a:t>
            </a:r>
            <a:r>
              <a:rPr lang="vi-VN" smtClean="0"/>
              <a:t>thiệp </a:t>
            </a:r>
            <a:r>
              <a:rPr lang="vi-VN"/>
              <a:t>thử nghiệm” và là cơ sở để kiểm định </a:t>
            </a:r>
            <a:r>
              <a:rPr lang="vi-VN"/>
              <a:t>các </a:t>
            </a:r>
            <a:r>
              <a:rPr lang="vi-VN" smtClean="0"/>
              <a:t>giả </a:t>
            </a:r>
            <a:r>
              <a:rPr lang="vi-VN"/>
              <a:t>thuyết khác (ngoài giả </a:t>
            </a:r>
            <a:r>
              <a:rPr lang="vi-VN"/>
              <a:t>thuyết </a:t>
            </a:r>
            <a:r>
              <a:rPr lang="vi-VN" smtClean="0"/>
              <a:t>của</a:t>
            </a:r>
            <a:r>
              <a:rPr lang="en-US" smtClean="0"/>
              <a:t> </a:t>
            </a:r>
            <a:r>
              <a:rPr lang="vi-VN" smtClean="0"/>
              <a:t>nghiên </a:t>
            </a:r>
            <a:r>
              <a:rPr lang="vi-VN"/>
              <a:t>cứu</a:t>
            </a:r>
            <a:r>
              <a:rPr lang="vi-VN"/>
              <a:t>). </a:t>
            </a:r>
            <a:endParaRPr lang="en-US" smtClean="0"/>
          </a:p>
          <a:p>
            <a:pPr marL="285750" indent="-285750" algn="just">
              <a:lnSpc>
                <a:spcPct val="150000"/>
              </a:lnSpc>
              <a:buFont typeface="Wingdings" panose="05000000000000000000" pitchFamily="2" charset="2"/>
              <a:buChar char="Ø"/>
            </a:pPr>
            <a:r>
              <a:rPr lang="vi-VN" smtClean="0"/>
              <a:t>Cần </a:t>
            </a:r>
            <a:r>
              <a:rPr lang="vi-VN"/>
              <a:t>lưu ý đối tượng tham gia nhóm đối chứng cần tương đồng </a:t>
            </a:r>
            <a:r>
              <a:rPr lang="vi-VN"/>
              <a:t>với </a:t>
            </a:r>
            <a:r>
              <a:rPr lang="vi-VN" smtClean="0"/>
              <a:t>đối</a:t>
            </a:r>
            <a:r>
              <a:rPr lang="en-US" smtClean="0"/>
              <a:t> </a:t>
            </a:r>
            <a:r>
              <a:rPr lang="vi-VN" smtClean="0"/>
              <a:t>tượng </a:t>
            </a:r>
            <a:r>
              <a:rPr lang="vi-VN"/>
              <a:t>tham gia nhóm thử nghiệm.</a:t>
            </a:r>
            <a:endParaRPr lang="en-US"/>
          </a:p>
        </p:txBody>
      </p:sp>
    </p:spTree>
    <p:extLst>
      <p:ext uri="{BB962C8B-B14F-4D97-AF65-F5344CB8AC3E}">
        <p14:creationId xmlns:p14="http://schemas.microsoft.com/office/powerpoint/2010/main" val="2536566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56700"/>
            <a:ext cx="8321964" cy="480610"/>
          </a:xfrm>
        </p:spPr>
        <p:txBody>
          <a:bodyPr>
            <a:normAutofit fontScale="90000"/>
          </a:bodyPr>
          <a:lstStyle/>
          <a:p>
            <a:pPr algn="just"/>
            <a:r>
              <a:rPr lang="vi-VN" sz="2400">
                <a:latin typeface="Arial" panose="020B0604020202020204" pitchFamily="34" charset="0"/>
                <a:cs typeface="Arial" panose="020B0604020202020204" pitchFamily="34" charset="0"/>
              </a:rPr>
              <a:t>5.2. Yêu cầu cơ bản của phương pháp thử nghiệm</a:t>
            </a:r>
            <a:endParaRPr lang="en-US" sz="2400">
              <a:latin typeface="Arial" panose="020B0604020202020204" pitchFamily="34" charset="0"/>
              <a:cs typeface="Arial" panose="020B0604020202020204" pitchFamily="34" charset="0"/>
            </a:endParaRPr>
          </a:p>
        </p:txBody>
      </p:sp>
      <p:sp>
        <p:nvSpPr>
          <p:cNvPr id="4" name="Title 1"/>
          <p:cNvSpPr txBox="1">
            <a:spLocks/>
          </p:cNvSpPr>
          <p:nvPr/>
        </p:nvSpPr>
        <p:spPr>
          <a:xfrm>
            <a:off x="332508" y="710722"/>
            <a:ext cx="8811491" cy="48061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just"/>
            <a:r>
              <a:rPr lang="en-US" sz="2300">
                <a:latin typeface="Arial" panose="020B0604020202020204" pitchFamily="34" charset="0"/>
                <a:cs typeface="Arial" panose="020B0604020202020204" pitchFamily="34" charset="0"/>
              </a:rPr>
              <a:t>5.2.3. Biến độc lập (yếu tố can thiệp) đủ mạnh</a:t>
            </a:r>
          </a:p>
        </p:txBody>
      </p:sp>
      <p:sp>
        <p:nvSpPr>
          <p:cNvPr id="3" name="Rectangle 2"/>
          <p:cNvSpPr/>
          <p:nvPr/>
        </p:nvSpPr>
        <p:spPr>
          <a:xfrm>
            <a:off x="668251" y="1264744"/>
            <a:ext cx="7650480" cy="2585323"/>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vi-VN"/>
              <a:t>Trong nghiên cứu thử nghiệm, biến độc lập được các nhà nghiên cứu </a:t>
            </a:r>
            <a:r>
              <a:rPr lang="vi-VN"/>
              <a:t>chủ </a:t>
            </a:r>
            <a:r>
              <a:rPr lang="vi-VN" smtClean="0"/>
              <a:t>động</a:t>
            </a:r>
            <a:r>
              <a:rPr lang="en-US" smtClean="0"/>
              <a:t> </a:t>
            </a:r>
            <a:r>
              <a:rPr lang="vi-VN" smtClean="0"/>
              <a:t>điều </a:t>
            </a:r>
            <a:r>
              <a:rPr lang="vi-VN"/>
              <a:t>chỉnh “giá trị”. Nhà nghiên cứu chủ động “can thiệp” vào biến độc lập </a:t>
            </a:r>
            <a:r>
              <a:rPr lang="vi-VN"/>
              <a:t>và </a:t>
            </a:r>
            <a:r>
              <a:rPr lang="vi-VN" smtClean="0"/>
              <a:t>quan</a:t>
            </a:r>
            <a:r>
              <a:rPr lang="en-US" smtClean="0"/>
              <a:t> </a:t>
            </a:r>
            <a:r>
              <a:rPr lang="vi-VN" smtClean="0"/>
              <a:t>sát </a:t>
            </a:r>
            <a:r>
              <a:rPr lang="vi-VN"/>
              <a:t>sự thay đổi của biến phụ thuộc</a:t>
            </a:r>
            <a:r>
              <a:rPr lang="vi-VN"/>
              <a:t>. </a:t>
            </a:r>
            <a:endParaRPr lang="en-US" smtClean="0"/>
          </a:p>
          <a:p>
            <a:pPr marL="342900" indent="-342900" algn="just">
              <a:lnSpc>
                <a:spcPct val="150000"/>
              </a:lnSpc>
              <a:buFont typeface="Wingdings" panose="05000000000000000000" pitchFamily="2" charset="2"/>
              <a:buChar char="Ø"/>
            </a:pPr>
            <a:r>
              <a:rPr lang="vi-VN" smtClean="0"/>
              <a:t>Sự </a:t>
            </a:r>
            <a:r>
              <a:rPr lang="vi-VN"/>
              <a:t>can thiệp được chủ động tạo ra này cần </a:t>
            </a:r>
            <a:r>
              <a:rPr lang="vi-VN"/>
              <a:t>đủ </a:t>
            </a:r>
            <a:r>
              <a:rPr lang="vi-VN" smtClean="0"/>
              <a:t>mạnh</a:t>
            </a:r>
            <a:r>
              <a:rPr lang="en-US" smtClean="0"/>
              <a:t> </a:t>
            </a:r>
            <a:r>
              <a:rPr lang="vi-VN" smtClean="0"/>
              <a:t>để </a:t>
            </a:r>
            <a:r>
              <a:rPr lang="vi-VN"/>
              <a:t>đối tượng tham gia nhóm thử nghiệm phải “cảm thấy” được sự khác biệt, </a:t>
            </a:r>
            <a:r>
              <a:rPr lang="vi-VN"/>
              <a:t>so </a:t>
            </a:r>
            <a:r>
              <a:rPr lang="vi-VN" smtClean="0"/>
              <a:t>với</a:t>
            </a:r>
            <a:r>
              <a:rPr lang="en-US" smtClean="0"/>
              <a:t> </a:t>
            </a:r>
            <a:r>
              <a:rPr lang="vi-VN" smtClean="0"/>
              <a:t>nhóm </a:t>
            </a:r>
            <a:r>
              <a:rPr lang="vi-VN"/>
              <a:t>đối chứng</a:t>
            </a:r>
            <a:endParaRPr lang="en-US"/>
          </a:p>
        </p:txBody>
      </p:sp>
    </p:spTree>
    <p:extLst>
      <p:ext uri="{BB962C8B-B14F-4D97-AF65-F5344CB8AC3E}">
        <p14:creationId xmlns:p14="http://schemas.microsoft.com/office/powerpoint/2010/main" val="2559889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56700"/>
            <a:ext cx="8321964" cy="480610"/>
          </a:xfrm>
        </p:spPr>
        <p:txBody>
          <a:bodyPr>
            <a:normAutofit/>
          </a:bodyPr>
          <a:lstStyle/>
          <a:p>
            <a:pPr algn="just"/>
            <a:r>
              <a:rPr lang="vi-VN" sz="2400">
                <a:latin typeface="Arial" panose="020B0604020202020204" pitchFamily="34" charset="0"/>
                <a:cs typeface="Arial" panose="020B0604020202020204" pitchFamily="34" charset="0"/>
              </a:rPr>
              <a:t>5.3. Thiết kế thử nghiệm có đối chứng</a:t>
            </a:r>
            <a:endParaRPr lang="en-US" sz="2400">
              <a:latin typeface="Arial" panose="020B0604020202020204" pitchFamily="34" charset="0"/>
              <a:cs typeface="Arial" panose="020B0604020202020204" pitchFamily="34" charset="0"/>
            </a:endParaRPr>
          </a:p>
        </p:txBody>
      </p:sp>
      <p:sp>
        <p:nvSpPr>
          <p:cNvPr id="4" name="Title 1"/>
          <p:cNvSpPr txBox="1">
            <a:spLocks/>
          </p:cNvSpPr>
          <p:nvPr/>
        </p:nvSpPr>
        <p:spPr>
          <a:xfrm>
            <a:off x="332508" y="710722"/>
            <a:ext cx="8811491" cy="48061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just"/>
            <a:r>
              <a:rPr lang="vi-VN" sz="2300">
                <a:latin typeface="Arial" panose="020B0604020202020204" pitchFamily="34" charset="0"/>
                <a:cs typeface="Arial" panose="020B0604020202020204" pitchFamily="34" charset="0"/>
              </a:rPr>
              <a:t>5.3.1. Chỉ đo lường sau thử nghiệm</a:t>
            </a:r>
            <a:endParaRPr lang="en-US" sz="2300">
              <a:latin typeface="Arial" panose="020B0604020202020204" pitchFamily="34" charset="0"/>
              <a:cs typeface="Arial" panose="020B0604020202020204" pitchFamily="34" charset="0"/>
            </a:endParaRPr>
          </a:p>
        </p:txBody>
      </p:sp>
      <p:sp>
        <p:nvSpPr>
          <p:cNvPr id="3" name="Rectangle 2"/>
          <p:cNvSpPr/>
          <p:nvPr/>
        </p:nvSpPr>
        <p:spPr>
          <a:xfrm>
            <a:off x="668251" y="1264744"/>
            <a:ext cx="8143240" cy="923330"/>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vi-VN"/>
              <a:t>Thiết kế này chỉ đo lường biến phụ thuộc sau khi đã tiến hành thử nghiệm</a:t>
            </a:r>
            <a:r>
              <a:rPr lang="vi-VN"/>
              <a:t>. </a:t>
            </a:r>
            <a:endParaRPr lang="en-US" smtClean="0"/>
          </a:p>
          <a:p>
            <a:pPr marL="285750" indent="-285750" algn="just">
              <a:lnSpc>
                <a:spcPct val="150000"/>
              </a:lnSpc>
              <a:buFont typeface="Wingdings" panose="05000000000000000000" pitchFamily="2" charset="2"/>
              <a:buChar char="Ø"/>
            </a:pPr>
            <a:r>
              <a:rPr lang="vi-VN" smtClean="0"/>
              <a:t>Thiết</a:t>
            </a:r>
            <a:r>
              <a:rPr lang="en-US" smtClean="0"/>
              <a:t> </a:t>
            </a:r>
            <a:r>
              <a:rPr lang="vi-VN" smtClean="0"/>
              <a:t>kế </a:t>
            </a:r>
            <a:r>
              <a:rPr lang="vi-VN"/>
              <a:t>này được sử dụng khá nhiều trong lĩnh vực Marketing.</a:t>
            </a:r>
            <a:endParaRPr lang="en-US"/>
          </a:p>
        </p:txBody>
      </p:sp>
      <p:sp>
        <p:nvSpPr>
          <p:cNvPr id="5" name="Rectangle 4"/>
          <p:cNvSpPr/>
          <p:nvPr/>
        </p:nvSpPr>
        <p:spPr>
          <a:xfrm>
            <a:off x="332508" y="2455541"/>
            <a:ext cx="8321965" cy="2649443"/>
          </a:xfrm>
          <a:prstGeom prst="rect">
            <a:avLst/>
          </a:prstGeom>
        </p:spPr>
        <p:txBody>
          <a:bodyPr wrap="square">
            <a:spAutoFit/>
          </a:bodyPr>
          <a:lstStyle/>
          <a:p>
            <a:pPr>
              <a:lnSpc>
                <a:spcPct val="150000"/>
              </a:lnSpc>
            </a:pPr>
            <a:r>
              <a:rPr lang="vi-VN" sz="2300">
                <a:latin typeface="Arial" panose="020B0604020202020204" pitchFamily="34" charset="0"/>
                <a:cs typeface="Arial" panose="020B0604020202020204" pitchFamily="34" charset="0"/>
              </a:rPr>
              <a:t>5.3.2</a:t>
            </a:r>
            <a:r>
              <a:rPr lang="vi-VN" sz="2300">
                <a:latin typeface="Arial" panose="020B0604020202020204" pitchFamily="34" charset="0"/>
                <a:cs typeface="Arial" panose="020B0604020202020204" pitchFamily="34" charset="0"/>
              </a:rPr>
              <a:t>. </a:t>
            </a:r>
            <a:r>
              <a:rPr lang="en-US" sz="2300" smtClean="0">
                <a:latin typeface="Arial" panose="020B0604020202020204" pitchFamily="34" charset="0"/>
                <a:cs typeface="Arial" panose="020B0604020202020204" pitchFamily="34" charset="0"/>
              </a:rPr>
              <a:t>ĐO LƯỜNG TRƯỚC – SAU THỬ NGHIỆM</a:t>
            </a:r>
            <a:endParaRPr lang="en-US" smtClean="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vi-VN" smtClean="0">
                <a:latin typeface="Arial" panose="020B0604020202020204" pitchFamily="34" charset="0"/>
                <a:cs typeface="Arial" panose="020B0604020202020204" pitchFamily="34" charset="0"/>
              </a:rPr>
              <a:t>Thiết </a:t>
            </a:r>
            <a:r>
              <a:rPr lang="vi-VN">
                <a:latin typeface="Arial" panose="020B0604020202020204" pitchFamily="34" charset="0"/>
                <a:cs typeface="Arial" panose="020B0604020202020204" pitchFamily="34" charset="0"/>
              </a:rPr>
              <a:t>kế trước – sau thử nghiệm khác với thiết kế “chỉ đo lường sau khi thử</a:t>
            </a:r>
            <a:br>
              <a:rPr lang="vi-VN">
                <a:latin typeface="Arial" panose="020B0604020202020204" pitchFamily="34" charset="0"/>
                <a:cs typeface="Arial" panose="020B0604020202020204" pitchFamily="34" charset="0"/>
              </a:rPr>
            </a:br>
            <a:r>
              <a:rPr lang="vi-VN">
                <a:latin typeface="Arial" panose="020B0604020202020204" pitchFamily="34" charset="0"/>
                <a:cs typeface="Arial" panose="020B0604020202020204" pitchFamily="34" charset="0"/>
              </a:rPr>
              <a:t>nghiệm” ở chỗ các biến phụ thuộc được đo lường trước và sau khi tiến </a:t>
            </a:r>
            <a:r>
              <a:rPr lang="vi-VN">
                <a:latin typeface="Arial" panose="020B0604020202020204" pitchFamily="34" charset="0"/>
                <a:cs typeface="Arial" panose="020B0604020202020204" pitchFamily="34" charset="0"/>
              </a:rPr>
              <a:t>hành </a:t>
            </a:r>
            <a:r>
              <a:rPr lang="vi-VN" smtClean="0">
                <a:latin typeface="Arial" panose="020B0604020202020204" pitchFamily="34" charset="0"/>
                <a:cs typeface="Arial" panose="020B0604020202020204" pitchFamily="34" charset="0"/>
              </a:rPr>
              <a:t>thử</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nghiệm</a:t>
            </a:r>
            <a:r>
              <a:rPr lang="vi-VN">
                <a:latin typeface="Arial" panose="020B0604020202020204" pitchFamily="34" charset="0"/>
                <a:cs typeface="Arial" panose="020B0604020202020204" pitchFamily="34" charset="0"/>
              </a:rPr>
              <a:t>. </a:t>
            </a:r>
            <a:endParaRPr lang="en-US" smtClean="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vi-VN" smtClean="0">
                <a:latin typeface="Arial" panose="020B0604020202020204" pitchFamily="34" charset="0"/>
                <a:cs typeface="Arial" panose="020B0604020202020204" pitchFamily="34" charset="0"/>
              </a:rPr>
              <a:t>Thiết </a:t>
            </a:r>
            <a:r>
              <a:rPr lang="vi-VN">
                <a:latin typeface="Arial" panose="020B0604020202020204" pitchFamily="34" charset="0"/>
                <a:cs typeface="Arial" panose="020B0604020202020204" pitchFamily="34" charset="0"/>
              </a:rPr>
              <a:t>kế này giúp kiểm soát tốt các tác động ngoại lai và rất phù hợp </a:t>
            </a:r>
            <a:r>
              <a:rPr lang="vi-VN">
                <a:latin typeface="Arial" panose="020B0604020202020204" pitchFamily="34" charset="0"/>
                <a:cs typeface="Arial" panose="020B0604020202020204" pitchFamily="34" charset="0"/>
              </a:rPr>
              <a:t>với </a:t>
            </a:r>
            <a:r>
              <a:rPr lang="vi-VN" smtClean="0">
                <a:latin typeface="Arial" panose="020B0604020202020204" pitchFamily="34" charset="0"/>
                <a:cs typeface="Arial" panose="020B0604020202020204" pitchFamily="34" charset="0"/>
              </a:rPr>
              <a:t>việc</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đánh </a:t>
            </a:r>
            <a:r>
              <a:rPr lang="vi-VN">
                <a:latin typeface="Arial" panose="020B0604020202020204" pitchFamily="34" charset="0"/>
                <a:cs typeface="Arial" panose="020B0604020202020204" pitchFamily="34" charset="0"/>
              </a:rPr>
              <a:t>giá tác động ngắn hạn của thí nghiệm.</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0809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228600"/>
            <a:ext cx="8811490" cy="408710"/>
          </a:xfrm>
        </p:spPr>
        <p:txBody>
          <a:bodyPr>
            <a:noAutofit/>
          </a:bodyPr>
          <a:lstStyle/>
          <a:p>
            <a:pPr algn="just"/>
            <a:r>
              <a:rPr lang="vi-VN" sz="2400">
                <a:latin typeface="Arial" panose="020B0604020202020204" pitchFamily="34" charset="0"/>
                <a:cs typeface="Arial" panose="020B0604020202020204" pitchFamily="34" charset="0"/>
              </a:rPr>
              <a:t>5.4. Áp dụng nghiên cứu thử nghiệm trên thực địa</a:t>
            </a:r>
            <a:endParaRPr lang="en-US" sz="2400">
              <a:latin typeface="Arial" panose="020B0604020202020204" pitchFamily="34" charset="0"/>
              <a:cs typeface="Arial" panose="020B0604020202020204" pitchFamily="34" charset="0"/>
            </a:endParaRPr>
          </a:p>
        </p:txBody>
      </p:sp>
      <p:sp>
        <p:nvSpPr>
          <p:cNvPr id="6" name="Rectangle 5"/>
          <p:cNvSpPr/>
          <p:nvPr/>
        </p:nvSpPr>
        <p:spPr>
          <a:xfrm>
            <a:off x="332509" y="637310"/>
            <a:ext cx="8168640" cy="4247317"/>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vi-VN">
                <a:latin typeface="Times New Roman" panose="02020603050405020304" pitchFamily="18" charset="0"/>
              </a:rPr>
              <a:t>Thiết kế thử nghiệm như đã trình bày ở trên là thiết kế đầy đủ với điều </a:t>
            </a:r>
            <a:r>
              <a:rPr lang="vi-VN">
                <a:latin typeface="Times New Roman" panose="02020603050405020304" pitchFamily="18" charset="0"/>
              </a:rPr>
              <a:t>kiện </a:t>
            </a:r>
            <a:r>
              <a:rPr lang="vi-VN" smtClean="0">
                <a:latin typeface="Times New Roman" panose="02020603050405020304" pitchFamily="18" charset="0"/>
              </a:rPr>
              <a:t>nhà</a:t>
            </a:r>
            <a:r>
              <a:rPr lang="en-US" smtClean="0">
                <a:latin typeface="Times New Roman" panose="02020603050405020304" pitchFamily="18" charset="0"/>
              </a:rPr>
              <a:t> </a:t>
            </a:r>
            <a:r>
              <a:rPr lang="vi-VN" smtClean="0">
                <a:latin typeface="Times New Roman" panose="02020603050405020304" pitchFamily="18" charset="0"/>
              </a:rPr>
              <a:t>nghiên </a:t>
            </a:r>
            <a:r>
              <a:rPr lang="vi-VN">
                <a:latin typeface="Times New Roman" panose="02020603050405020304" pitchFamily="18" charset="0"/>
              </a:rPr>
              <a:t>cứu có thể kiểm soát toàn bộ quá trình, kể từ việc lựa chọn đối tượng, </a:t>
            </a:r>
            <a:r>
              <a:rPr lang="vi-VN">
                <a:latin typeface="Times New Roman" panose="02020603050405020304" pitchFamily="18" charset="0"/>
              </a:rPr>
              <a:t>loại </a:t>
            </a:r>
            <a:r>
              <a:rPr lang="vi-VN" smtClean="0">
                <a:latin typeface="Times New Roman" panose="02020603050405020304" pitchFamily="18" charset="0"/>
              </a:rPr>
              <a:t>bỏ</a:t>
            </a:r>
            <a:r>
              <a:rPr lang="en-US" smtClean="0">
                <a:latin typeface="Times New Roman" panose="02020603050405020304" pitchFamily="18" charset="0"/>
              </a:rPr>
              <a:t> </a:t>
            </a:r>
            <a:r>
              <a:rPr lang="vi-VN" smtClean="0">
                <a:latin typeface="Times New Roman" panose="02020603050405020304" pitchFamily="18" charset="0"/>
              </a:rPr>
              <a:t>ảnh </a:t>
            </a:r>
            <a:r>
              <a:rPr lang="vi-VN">
                <a:latin typeface="Times New Roman" panose="02020603050405020304" pitchFamily="18" charset="0"/>
              </a:rPr>
              <a:t>hưởng ngoại lai, tới việc điều tiết các mức độ/giá trị của biến độc lập</a:t>
            </a:r>
            <a:r>
              <a:rPr lang="vi-VN">
                <a:latin typeface="Times New Roman" panose="02020603050405020304" pitchFamily="18" charset="0"/>
              </a:rPr>
              <a:t>. </a:t>
            </a:r>
            <a:endParaRPr lang="en-US" smtClean="0">
              <a:latin typeface="Times New Roman" panose="02020603050405020304" pitchFamily="18" charset="0"/>
            </a:endParaRPr>
          </a:p>
          <a:p>
            <a:pPr marL="285750" indent="-285750" algn="just">
              <a:lnSpc>
                <a:spcPct val="150000"/>
              </a:lnSpc>
              <a:buFont typeface="Wingdings" panose="05000000000000000000" pitchFamily="2" charset="2"/>
              <a:buChar char="Ø"/>
            </a:pPr>
            <a:r>
              <a:rPr lang="vi-VN" smtClean="0">
                <a:latin typeface="Times New Roman" panose="02020603050405020304" pitchFamily="18" charset="0"/>
              </a:rPr>
              <a:t>Điều này</a:t>
            </a:r>
            <a:r>
              <a:rPr lang="en-US" smtClean="0">
                <a:latin typeface="Times New Roman" panose="02020603050405020304" pitchFamily="18" charset="0"/>
              </a:rPr>
              <a:t> </a:t>
            </a:r>
            <a:r>
              <a:rPr lang="vi-VN" smtClean="0">
                <a:latin typeface="Times New Roman" panose="02020603050405020304" pitchFamily="18" charset="0"/>
              </a:rPr>
              <a:t>thường </a:t>
            </a:r>
            <a:r>
              <a:rPr lang="vi-VN">
                <a:latin typeface="Times New Roman" panose="02020603050405020304" pitchFamily="18" charset="0"/>
              </a:rPr>
              <a:t>được đảm bảo với các thiết kế thử nghiệm ở phòng </a:t>
            </a:r>
            <a:r>
              <a:rPr lang="vi-VN">
                <a:latin typeface="Times New Roman" panose="02020603050405020304" pitchFamily="18" charset="0"/>
              </a:rPr>
              <a:t>thí </a:t>
            </a:r>
            <a:r>
              <a:rPr lang="vi-VN" smtClean="0">
                <a:latin typeface="Times New Roman" panose="02020603050405020304" pitchFamily="18" charset="0"/>
              </a:rPr>
              <a:t>nghiệm.</a:t>
            </a:r>
            <a:endParaRPr lang="en-US" smtClean="0"/>
          </a:p>
          <a:p>
            <a:pPr marL="285750" indent="-285750" algn="just">
              <a:lnSpc>
                <a:spcPct val="150000"/>
              </a:lnSpc>
              <a:buFont typeface="Wingdings" panose="05000000000000000000" pitchFamily="2" charset="2"/>
              <a:buChar char="Ø"/>
            </a:pPr>
            <a:r>
              <a:rPr lang="vi-VN" smtClean="0">
                <a:latin typeface="Times New Roman" panose="02020603050405020304" pitchFamily="18" charset="0"/>
              </a:rPr>
              <a:t>Nghiên </a:t>
            </a:r>
            <a:r>
              <a:rPr lang="vi-VN">
                <a:latin typeface="Times New Roman" panose="02020603050405020304" pitchFamily="18" charset="0"/>
              </a:rPr>
              <a:t>cứu thử nghiệm ngoài thực địa thường khó có thể đảm bảo </a:t>
            </a:r>
            <a:r>
              <a:rPr lang="vi-VN">
                <a:latin typeface="Times New Roman" panose="02020603050405020304" pitchFamily="18" charset="0"/>
              </a:rPr>
              <a:t>điều </a:t>
            </a:r>
            <a:r>
              <a:rPr lang="vi-VN" smtClean="0">
                <a:latin typeface="Times New Roman" panose="02020603050405020304" pitchFamily="18" charset="0"/>
              </a:rPr>
              <a:t>kiện</a:t>
            </a:r>
            <a:r>
              <a:rPr lang="en-US" smtClean="0">
                <a:latin typeface="Times New Roman" panose="02020603050405020304" pitchFamily="18" charset="0"/>
              </a:rPr>
              <a:t> </a:t>
            </a:r>
            <a:r>
              <a:rPr lang="vi-VN" smtClean="0">
                <a:latin typeface="Times New Roman" panose="02020603050405020304" pitchFamily="18" charset="0"/>
              </a:rPr>
              <a:t>trên.</a:t>
            </a:r>
            <a:endParaRPr lang="en-US" smtClean="0">
              <a:latin typeface="Times New Roman" panose="02020603050405020304" pitchFamily="18" charset="0"/>
            </a:endParaRPr>
          </a:p>
          <a:p>
            <a:pPr marL="285750" indent="-285750" algn="just">
              <a:lnSpc>
                <a:spcPct val="150000"/>
              </a:lnSpc>
              <a:buFont typeface="Wingdings" panose="05000000000000000000" pitchFamily="2" charset="2"/>
              <a:buChar char="Ø"/>
            </a:pPr>
            <a:r>
              <a:rPr lang="vi-VN" smtClean="0">
                <a:latin typeface="Times New Roman" panose="02020603050405020304" pitchFamily="18" charset="0"/>
              </a:rPr>
              <a:t>Vì </a:t>
            </a:r>
            <a:r>
              <a:rPr lang="vi-VN">
                <a:latin typeface="Times New Roman" panose="02020603050405020304" pitchFamily="18" charset="0"/>
              </a:rPr>
              <a:t>vậy, thiết kế nghiên cứu cận thử nghiệm được gọi là quasi </a:t>
            </a:r>
            <a:r>
              <a:rPr lang="vi-VN">
                <a:latin typeface="Times New Roman" panose="02020603050405020304" pitchFamily="18" charset="0"/>
              </a:rPr>
              <a:t>experiment </a:t>
            </a:r>
            <a:r>
              <a:rPr lang="vi-VN" smtClean="0">
                <a:latin typeface="Times New Roman" panose="02020603050405020304" pitchFamily="18" charset="0"/>
              </a:rPr>
              <a:t>thường</a:t>
            </a:r>
            <a:r>
              <a:rPr lang="en-US" smtClean="0">
                <a:latin typeface="Times New Roman" panose="02020603050405020304" pitchFamily="18" charset="0"/>
              </a:rPr>
              <a:t> </a:t>
            </a:r>
            <a:r>
              <a:rPr lang="vi-VN" smtClean="0">
                <a:latin typeface="Times New Roman" panose="02020603050405020304" pitchFamily="18" charset="0"/>
              </a:rPr>
              <a:t>được </a:t>
            </a:r>
            <a:r>
              <a:rPr lang="vi-VN">
                <a:latin typeface="Times New Roman" panose="02020603050405020304" pitchFamily="18" charset="0"/>
              </a:rPr>
              <a:t>áp dụng. Với dạng thiết kế thử nghiệm này, các nhà nghiên cứu coi </a:t>
            </a:r>
            <a:r>
              <a:rPr lang="vi-VN">
                <a:latin typeface="Times New Roman" panose="02020603050405020304" pitchFamily="18" charset="0"/>
              </a:rPr>
              <a:t>những </a:t>
            </a:r>
            <a:r>
              <a:rPr lang="vi-VN" smtClean="0">
                <a:latin typeface="Times New Roman" panose="02020603050405020304" pitchFamily="18" charset="0"/>
              </a:rPr>
              <a:t>biến</a:t>
            </a:r>
            <a:r>
              <a:rPr lang="en-US" smtClean="0">
                <a:latin typeface="Times New Roman" panose="02020603050405020304" pitchFamily="18" charset="0"/>
              </a:rPr>
              <a:t> </a:t>
            </a:r>
            <a:r>
              <a:rPr lang="vi-VN" smtClean="0">
                <a:latin typeface="Times New Roman" panose="02020603050405020304" pitchFamily="18" charset="0"/>
              </a:rPr>
              <a:t>động </a:t>
            </a:r>
            <a:r>
              <a:rPr lang="vi-VN">
                <a:latin typeface="Times New Roman" panose="02020603050405020304" pitchFamily="18" charset="0"/>
              </a:rPr>
              <a:t>trên thực địa (chính sách, thị trường, chính trị,...) là “sự can thiệp” </a:t>
            </a:r>
            <a:r>
              <a:rPr lang="vi-VN">
                <a:latin typeface="Times New Roman" panose="02020603050405020304" pitchFamily="18" charset="0"/>
              </a:rPr>
              <a:t>giống </a:t>
            </a:r>
            <a:r>
              <a:rPr lang="vi-VN" smtClean="0">
                <a:latin typeface="Times New Roman" panose="02020603050405020304" pitchFamily="18" charset="0"/>
              </a:rPr>
              <a:t>như</a:t>
            </a:r>
            <a:r>
              <a:rPr lang="en-US" smtClean="0">
                <a:latin typeface="Times New Roman" panose="02020603050405020304" pitchFamily="18" charset="0"/>
              </a:rPr>
              <a:t> </a:t>
            </a:r>
            <a:r>
              <a:rPr lang="vi-VN" smtClean="0">
                <a:latin typeface="Times New Roman" panose="02020603050405020304" pitchFamily="18" charset="0"/>
              </a:rPr>
              <a:t>biến </a:t>
            </a:r>
            <a:r>
              <a:rPr lang="vi-VN">
                <a:latin typeface="Times New Roman" panose="02020603050405020304" pitchFamily="18" charset="0"/>
              </a:rPr>
              <a:t>độc lập được điều chỉnh trong thử nghiệm và tìm cách đánh giá tác </a:t>
            </a:r>
            <a:r>
              <a:rPr lang="vi-VN">
                <a:latin typeface="Times New Roman" panose="02020603050405020304" pitchFamily="18" charset="0"/>
              </a:rPr>
              <a:t>động </a:t>
            </a:r>
            <a:r>
              <a:rPr lang="vi-VN" smtClean="0">
                <a:latin typeface="Times New Roman" panose="02020603050405020304" pitchFamily="18" charset="0"/>
              </a:rPr>
              <a:t>của</a:t>
            </a:r>
            <a:r>
              <a:rPr lang="en-US" smtClean="0">
                <a:latin typeface="Times New Roman" panose="02020603050405020304" pitchFamily="18" charset="0"/>
              </a:rPr>
              <a:t> </a:t>
            </a:r>
            <a:r>
              <a:rPr lang="vi-VN" smtClean="0">
                <a:latin typeface="Times New Roman" panose="02020603050405020304" pitchFamily="18" charset="0"/>
              </a:rPr>
              <a:t>những </a:t>
            </a:r>
            <a:r>
              <a:rPr lang="vi-VN">
                <a:latin typeface="Times New Roman" panose="02020603050405020304" pitchFamily="18" charset="0"/>
              </a:rPr>
              <a:t>can thiệp đó</a:t>
            </a:r>
            <a:endParaRPr lang="en-US"/>
          </a:p>
        </p:txBody>
      </p:sp>
    </p:spTree>
    <p:extLst>
      <p:ext uri="{BB962C8B-B14F-4D97-AF65-F5344CB8AC3E}">
        <p14:creationId xmlns:p14="http://schemas.microsoft.com/office/powerpoint/2010/main" val="1720888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56700"/>
            <a:ext cx="8321964" cy="480610"/>
          </a:xfrm>
        </p:spPr>
        <p:txBody>
          <a:bodyPr>
            <a:normAutofit/>
          </a:bodyPr>
          <a:lstStyle/>
          <a:p>
            <a:pPr algn="just"/>
            <a:r>
              <a:rPr lang="en-US" sz="2400" smtClean="0">
                <a:latin typeface="Arial" panose="020B0604020202020204" pitchFamily="34" charset="0"/>
                <a:cs typeface="Arial" panose="020B0604020202020204" pitchFamily="34" charset="0"/>
              </a:rPr>
              <a:t>4.1. Giới thiệu khái niệm</a:t>
            </a:r>
            <a:endParaRPr lang="en-US" sz="2400">
              <a:latin typeface="Arial" panose="020B0604020202020204" pitchFamily="34" charset="0"/>
              <a:cs typeface="Arial" panose="020B0604020202020204" pitchFamily="34" charset="0"/>
            </a:endParaRPr>
          </a:p>
        </p:txBody>
      </p:sp>
      <p:sp>
        <p:nvSpPr>
          <p:cNvPr id="4" name="Title 1"/>
          <p:cNvSpPr txBox="1">
            <a:spLocks/>
          </p:cNvSpPr>
          <p:nvPr/>
        </p:nvSpPr>
        <p:spPr>
          <a:xfrm>
            <a:off x="332509" y="710722"/>
            <a:ext cx="8321964" cy="4806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just"/>
            <a:r>
              <a:rPr lang="en-US" sz="2300" smtClean="0">
                <a:latin typeface="Arial" panose="020B0604020202020204" pitchFamily="34" charset="0"/>
                <a:cs typeface="Arial" panose="020B0604020202020204" pitchFamily="34" charset="0"/>
              </a:rPr>
              <a:t>4.1.2 </a:t>
            </a:r>
            <a:r>
              <a:rPr lang="vi-VN" sz="2300">
                <a:latin typeface="Arial" panose="020B0604020202020204" pitchFamily="34" charset="0"/>
                <a:cs typeface="Arial" panose="020B0604020202020204" pitchFamily="34" charset="0"/>
              </a:rPr>
              <a:t>Khi nào dùng phương pháp khảo sát?</a:t>
            </a:r>
            <a:endParaRPr lang="en-US" sz="2300">
              <a:latin typeface="Arial" panose="020B0604020202020204" pitchFamily="34" charset="0"/>
              <a:cs typeface="Arial" panose="020B0604020202020204" pitchFamily="34" charset="0"/>
            </a:endParaRPr>
          </a:p>
        </p:txBody>
      </p:sp>
      <p:sp>
        <p:nvSpPr>
          <p:cNvPr id="7" name="Rectangle 6"/>
          <p:cNvSpPr/>
          <p:nvPr/>
        </p:nvSpPr>
        <p:spPr>
          <a:xfrm>
            <a:off x="332509" y="1521137"/>
            <a:ext cx="8210242" cy="3416320"/>
          </a:xfrm>
          <a:prstGeom prst="rect">
            <a:avLst/>
          </a:prstGeom>
        </p:spPr>
        <p:txBody>
          <a:bodyPr wrap="square">
            <a:spAutoFit/>
          </a:bodyPr>
          <a:lstStyle/>
          <a:p>
            <a:pPr algn="just"/>
            <a:r>
              <a:rPr lang="vi-VN"/>
              <a:t>Phương pháp khảo sát phù hợp nhất khi dữ liệu cần thu thập có </a:t>
            </a:r>
            <a:r>
              <a:rPr lang="vi-VN"/>
              <a:t>những </a:t>
            </a:r>
            <a:r>
              <a:rPr lang="vi-VN" smtClean="0"/>
              <a:t>đặc</a:t>
            </a:r>
            <a:r>
              <a:rPr lang="en-US" smtClean="0"/>
              <a:t> </a:t>
            </a:r>
            <a:r>
              <a:rPr lang="vi-VN" smtClean="0"/>
              <a:t>điểm</a:t>
            </a:r>
            <a:r>
              <a:rPr lang="en-US" smtClean="0"/>
              <a:t> </a:t>
            </a:r>
            <a:r>
              <a:rPr lang="vi-VN" smtClean="0"/>
              <a:t>như </a:t>
            </a:r>
            <a:r>
              <a:rPr lang="vi-VN"/>
              <a:t>sau</a:t>
            </a:r>
            <a:r>
              <a:rPr lang="vi-VN" smtClean="0"/>
              <a:t>:</a:t>
            </a:r>
            <a:endParaRPr lang="en-US" smtClean="0"/>
          </a:p>
          <a:p>
            <a:pPr marL="285750" indent="-285750" algn="just">
              <a:buFontTx/>
              <a:buChar char="-"/>
            </a:pPr>
            <a:r>
              <a:rPr lang="vi-VN" smtClean="0"/>
              <a:t>Dữ </a:t>
            </a:r>
            <a:r>
              <a:rPr lang="vi-VN"/>
              <a:t>liệu cần thu thập nằm rải rác ở từng </a:t>
            </a:r>
            <a:r>
              <a:rPr lang="vi-VN"/>
              <a:t>đối </a:t>
            </a:r>
            <a:r>
              <a:rPr lang="vi-VN" smtClean="0"/>
              <a:t>tượng.</a:t>
            </a:r>
            <a:endParaRPr lang="en-US"/>
          </a:p>
          <a:p>
            <a:pPr marL="285750" indent="-285750" algn="just">
              <a:buFontTx/>
              <a:buChar char="-"/>
            </a:pPr>
            <a:r>
              <a:rPr lang="vi-VN" smtClean="0"/>
              <a:t>Dữ </a:t>
            </a:r>
            <a:r>
              <a:rPr lang="vi-VN"/>
              <a:t>liệu có sự khác biệt giữa các </a:t>
            </a:r>
            <a:r>
              <a:rPr lang="vi-VN"/>
              <a:t>đối </a:t>
            </a:r>
            <a:r>
              <a:rPr lang="vi-VN" smtClean="0"/>
              <a:t>tượng.</a:t>
            </a:r>
            <a:endParaRPr lang="en-US" sz="2000" smtClean="0"/>
          </a:p>
          <a:p>
            <a:pPr marL="285750" indent="-285750" algn="just">
              <a:buFontTx/>
              <a:buChar char="-"/>
            </a:pPr>
            <a:r>
              <a:rPr lang="vi-VN" smtClean="0"/>
              <a:t>Dữ </a:t>
            </a:r>
            <a:r>
              <a:rPr lang="vi-VN"/>
              <a:t>liệu thu thập từ các đối tượng là đáng </a:t>
            </a:r>
            <a:r>
              <a:rPr lang="vi-VN"/>
              <a:t>tin </a:t>
            </a:r>
            <a:r>
              <a:rPr lang="vi-VN" smtClean="0"/>
              <a:t>cậy.</a:t>
            </a:r>
            <a:endParaRPr lang="en-US" sz="2000" smtClean="0"/>
          </a:p>
          <a:p>
            <a:pPr marL="285750" indent="-285750" algn="just">
              <a:buFontTx/>
              <a:buChar char="-"/>
            </a:pPr>
            <a:r>
              <a:rPr lang="vi-VN" smtClean="0"/>
              <a:t>Dữ </a:t>
            </a:r>
            <a:r>
              <a:rPr lang="vi-VN"/>
              <a:t>liệu thu thập trên </a:t>
            </a:r>
            <a:r>
              <a:rPr lang="vi-VN"/>
              <a:t>diện </a:t>
            </a:r>
            <a:r>
              <a:rPr lang="vi-VN" smtClean="0"/>
              <a:t>rộng.</a:t>
            </a:r>
            <a:endParaRPr lang="en-US" sz="2000" smtClean="0"/>
          </a:p>
          <a:p>
            <a:pPr marL="285750" indent="-285750" algn="just">
              <a:buFontTx/>
              <a:buChar char="-"/>
            </a:pPr>
            <a:r>
              <a:rPr lang="vi-VN" smtClean="0"/>
              <a:t>Ngoài </a:t>
            </a:r>
            <a:r>
              <a:rPr lang="vi-VN"/>
              <a:t>các vấn đề chung, trong nghiên cứu khảo sát, bốn vấn đề cơ </a:t>
            </a:r>
            <a:r>
              <a:rPr lang="vi-VN"/>
              <a:t>bản </a:t>
            </a:r>
            <a:r>
              <a:rPr lang="vi-VN" smtClean="0"/>
              <a:t>cần</a:t>
            </a:r>
            <a:r>
              <a:rPr lang="en-US" smtClean="0"/>
              <a:t> </a:t>
            </a:r>
            <a:r>
              <a:rPr lang="vi-VN" smtClean="0"/>
              <a:t>được</a:t>
            </a:r>
            <a:r>
              <a:rPr lang="en-US" sz="2000" smtClean="0"/>
              <a:t> </a:t>
            </a:r>
            <a:r>
              <a:rPr lang="vi-VN" smtClean="0"/>
              <a:t>chú </a:t>
            </a:r>
            <a:r>
              <a:rPr lang="vi-VN"/>
              <a:t>ý </a:t>
            </a:r>
            <a:r>
              <a:rPr lang="vi-VN" smtClean="0"/>
              <a:t>là:</a:t>
            </a:r>
            <a:endParaRPr lang="en-US" sz="2000" smtClean="0"/>
          </a:p>
          <a:p>
            <a:pPr marL="285750" indent="-285750" algn="just">
              <a:buFontTx/>
              <a:buChar char="-"/>
            </a:pPr>
            <a:r>
              <a:rPr lang="vi-VN" smtClean="0"/>
              <a:t>Xác </a:t>
            </a:r>
            <a:r>
              <a:rPr lang="vi-VN"/>
              <a:t>định mẫu khảo sát (hỏi </a:t>
            </a:r>
            <a:r>
              <a:rPr lang="vi-VN"/>
              <a:t>ai</a:t>
            </a:r>
            <a:r>
              <a:rPr lang="vi-VN" smtClean="0"/>
              <a:t>).</a:t>
            </a:r>
            <a:endParaRPr lang="en-US" sz="2000" smtClean="0"/>
          </a:p>
          <a:p>
            <a:pPr marL="285750" indent="-285750" algn="just">
              <a:buFontTx/>
              <a:buChar char="-"/>
            </a:pPr>
            <a:r>
              <a:rPr lang="vi-VN" smtClean="0"/>
              <a:t>Xây </a:t>
            </a:r>
            <a:r>
              <a:rPr lang="vi-VN"/>
              <a:t>dựng phiếu khảo sát (hỏi cái </a:t>
            </a:r>
            <a:r>
              <a:rPr lang="vi-VN"/>
              <a:t>gì</a:t>
            </a:r>
            <a:r>
              <a:rPr lang="vi-VN" smtClean="0"/>
              <a:t>).</a:t>
            </a:r>
            <a:endParaRPr lang="en-US" sz="2000" smtClean="0"/>
          </a:p>
          <a:p>
            <a:pPr marL="285750" indent="-285750" algn="just">
              <a:buFontTx/>
              <a:buChar char="-"/>
            </a:pPr>
            <a:r>
              <a:rPr lang="vi-VN" smtClean="0"/>
              <a:t>Quy </a:t>
            </a:r>
            <a:r>
              <a:rPr lang="vi-VN"/>
              <a:t>trình khảo sát (hỏi như thế </a:t>
            </a:r>
            <a:r>
              <a:rPr lang="vi-VN"/>
              <a:t>nào</a:t>
            </a:r>
            <a:r>
              <a:rPr lang="vi-VN" smtClean="0"/>
              <a:t>).</a:t>
            </a:r>
            <a:endParaRPr lang="en-US" sz="2000" smtClean="0"/>
          </a:p>
          <a:p>
            <a:pPr marL="285750" indent="-285750" algn="just">
              <a:buFontTx/>
              <a:buChar char="-"/>
            </a:pPr>
            <a:r>
              <a:rPr lang="vi-VN" smtClean="0"/>
              <a:t>Quy </a:t>
            </a:r>
            <a:r>
              <a:rPr lang="vi-VN"/>
              <a:t>trình chuẩn bị số liệu (chuẩn bị số liệu như thế nào).</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0110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56700"/>
            <a:ext cx="8321964" cy="480610"/>
          </a:xfrm>
        </p:spPr>
        <p:txBody>
          <a:bodyPr>
            <a:normAutofit/>
          </a:bodyPr>
          <a:lstStyle/>
          <a:p>
            <a:pPr algn="just"/>
            <a:r>
              <a:rPr lang="en-US" sz="2400">
                <a:latin typeface="Arial" panose="020B0604020202020204" pitchFamily="34" charset="0"/>
                <a:cs typeface="Arial" panose="020B0604020202020204" pitchFamily="34" charset="0"/>
              </a:rPr>
              <a:t>4.2. Xác định mẫu khảo sát</a:t>
            </a:r>
          </a:p>
        </p:txBody>
      </p:sp>
      <p:sp>
        <p:nvSpPr>
          <p:cNvPr id="4" name="Title 1"/>
          <p:cNvSpPr txBox="1">
            <a:spLocks/>
          </p:cNvSpPr>
          <p:nvPr/>
        </p:nvSpPr>
        <p:spPr>
          <a:xfrm>
            <a:off x="332509" y="710722"/>
            <a:ext cx="8321964" cy="4806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just"/>
            <a:r>
              <a:rPr lang="en-US" sz="2300">
                <a:latin typeface="Arial" panose="020B0604020202020204" pitchFamily="34" charset="0"/>
                <a:cs typeface="Arial" panose="020B0604020202020204" pitchFamily="34" charset="0"/>
              </a:rPr>
              <a:t>4.2.1. Mẫu và tổng thể</a:t>
            </a:r>
          </a:p>
        </p:txBody>
      </p:sp>
      <p:sp>
        <p:nvSpPr>
          <p:cNvPr id="7" name="Rectangle 6"/>
          <p:cNvSpPr/>
          <p:nvPr/>
        </p:nvSpPr>
        <p:spPr>
          <a:xfrm>
            <a:off x="332509" y="1521137"/>
            <a:ext cx="8210242" cy="3447098"/>
          </a:xfrm>
          <a:prstGeom prst="rect">
            <a:avLst/>
          </a:prstGeom>
        </p:spPr>
        <p:txBody>
          <a:bodyPr wrap="square">
            <a:spAutoFit/>
          </a:bodyPr>
          <a:lstStyle/>
          <a:p>
            <a:pPr marL="285750" indent="-285750" algn="just">
              <a:buFont typeface="Wingdings" panose="05000000000000000000" pitchFamily="2" charset="2"/>
              <a:buChar char="Ø"/>
            </a:pPr>
            <a:r>
              <a:rPr lang="vi-VN"/>
              <a:t>Tổng thể hay còn gọi là đám đông nghiên cứu là tập hợp tất cả phần tử </a:t>
            </a:r>
            <a:r>
              <a:rPr lang="vi-VN"/>
              <a:t>được </a:t>
            </a:r>
            <a:r>
              <a:rPr lang="vi-VN" smtClean="0"/>
              <a:t>định</a:t>
            </a:r>
            <a:r>
              <a:rPr lang="en-US" smtClean="0"/>
              <a:t> </a:t>
            </a:r>
            <a:r>
              <a:rPr lang="vi-VN" smtClean="0"/>
              <a:t>nghĩa </a:t>
            </a:r>
            <a:r>
              <a:rPr lang="vi-VN"/>
              <a:t>là thuộc phạm vi nghiên cứu.</a:t>
            </a:r>
          </a:p>
          <a:p>
            <a:pPr marL="285750" indent="-285750" algn="just">
              <a:buFont typeface="Wingdings" panose="05000000000000000000" pitchFamily="2" charset="2"/>
              <a:buChar char="Ø"/>
            </a:pPr>
            <a:r>
              <a:rPr lang="vi-VN"/>
              <a:t>Tổng thể nghiên cứu là tập hợp các phần tử mà thực tế có thể nhận dạng và lấy mẫu.</a:t>
            </a:r>
          </a:p>
          <a:p>
            <a:pPr marL="285750" indent="-285750" algn="just">
              <a:buFont typeface="Wingdings" panose="05000000000000000000" pitchFamily="2" charset="2"/>
              <a:buChar char="Ø"/>
            </a:pPr>
            <a:r>
              <a:rPr lang="vi-VN"/>
              <a:t>Mẫu nghiên cứu là một phần của tổng thể được lựa chọn để thu thập dữ liệu.</a:t>
            </a:r>
          </a:p>
          <a:p>
            <a:pPr marL="285750" indent="-285750" algn="just">
              <a:buFont typeface="Wingdings" panose="05000000000000000000" pitchFamily="2" charset="2"/>
              <a:buChar char="Ø"/>
            </a:pPr>
            <a:r>
              <a:rPr lang="vi-VN"/>
              <a:t>Đơn vị lấy mẫu là một hay một nhóm các phần tử để từ đó thực hiện việc </a:t>
            </a:r>
            <a:r>
              <a:rPr lang="vi-VN"/>
              <a:t>lấy </a:t>
            </a:r>
            <a:r>
              <a:rPr lang="vi-VN" smtClean="0"/>
              <a:t>mẫu</a:t>
            </a:r>
            <a:r>
              <a:rPr lang="en-US" smtClean="0"/>
              <a:t> </a:t>
            </a:r>
            <a:r>
              <a:rPr lang="vi-VN" smtClean="0"/>
              <a:t>trong </a:t>
            </a:r>
            <a:r>
              <a:rPr lang="vi-VN"/>
              <a:t>mỗi giai đoạn của quá trình </a:t>
            </a:r>
            <a:r>
              <a:rPr lang="vi-VN"/>
              <a:t>chọn </a:t>
            </a:r>
            <a:r>
              <a:rPr lang="vi-VN" smtClean="0"/>
              <a:t>mẫu</a:t>
            </a:r>
            <a:endParaRPr lang="en-US" smtClean="0"/>
          </a:p>
          <a:p>
            <a:pPr marL="285750" indent="-285750" algn="just">
              <a:buFont typeface="Wingdings" panose="05000000000000000000" pitchFamily="2" charset="2"/>
              <a:buChar char="Ø"/>
            </a:pPr>
            <a:r>
              <a:rPr lang="vi-VN"/>
              <a:t>Phần tử là đơn vị mà nhà nghiên cứu cần quan sát và thu thập dữ liệu (cá nhân</a:t>
            </a:r>
            <a:r>
              <a:rPr lang="vi-VN"/>
              <a:t>, </a:t>
            </a:r>
            <a:r>
              <a:rPr lang="vi-VN" smtClean="0"/>
              <a:t>hộ</a:t>
            </a:r>
            <a:r>
              <a:rPr lang="en-US" sz="2000" smtClean="0"/>
              <a:t> </a:t>
            </a:r>
            <a:r>
              <a:rPr lang="vi-VN" smtClean="0"/>
              <a:t>gia </a:t>
            </a:r>
            <a:r>
              <a:rPr lang="vi-VN"/>
              <a:t>đình, tổ </a:t>
            </a:r>
            <a:r>
              <a:rPr lang="vi-VN"/>
              <a:t>chức</a:t>
            </a:r>
            <a:r>
              <a:rPr lang="vi-VN" smtClean="0"/>
              <a:t>,...)</a:t>
            </a:r>
            <a:endParaRPr lang="en-US" smtClean="0"/>
          </a:p>
          <a:p>
            <a:pPr marL="285750" indent="-285750" algn="just">
              <a:buFont typeface="Wingdings" panose="05000000000000000000" pitchFamily="2" charset="2"/>
              <a:buChar char="Ø"/>
            </a:pPr>
            <a:r>
              <a:rPr lang="vi-VN" smtClean="0"/>
              <a:t>Khung </a:t>
            </a:r>
            <a:r>
              <a:rPr lang="vi-VN"/>
              <a:t>mẫu là danh sách các đơn vị lấy mẫu có sẵn để phục vụ cho việc lấy mẫu.</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2796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56700"/>
            <a:ext cx="8321964" cy="480610"/>
          </a:xfrm>
        </p:spPr>
        <p:txBody>
          <a:bodyPr>
            <a:normAutofit/>
          </a:bodyPr>
          <a:lstStyle/>
          <a:p>
            <a:pPr algn="just"/>
            <a:r>
              <a:rPr lang="en-US" sz="2400">
                <a:latin typeface="Arial" panose="020B0604020202020204" pitchFamily="34" charset="0"/>
                <a:cs typeface="Arial" panose="020B0604020202020204" pitchFamily="34" charset="0"/>
              </a:rPr>
              <a:t>4.2. Xác định mẫu khảo sát</a:t>
            </a:r>
          </a:p>
        </p:txBody>
      </p:sp>
      <p:sp>
        <p:nvSpPr>
          <p:cNvPr id="4" name="Title 1"/>
          <p:cNvSpPr txBox="1">
            <a:spLocks/>
          </p:cNvSpPr>
          <p:nvPr/>
        </p:nvSpPr>
        <p:spPr>
          <a:xfrm>
            <a:off x="332509" y="710722"/>
            <a:ext cx="8321964" cy="4806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just"/>
            <a:r>
              <a:rPr lang="en-US" sz="2300" smtClean="0">
                <a:latin typeface="Arial" panose="020B0604020202020204" pitchFamily="34" charset="0"/>
                <a:cs typeface="Arial" panose="020B0604020202020204" pitchFamily="34" charset="0"/>
              </a:rPr>
              <a:t>4.2.2. 	quy trình chọn mẫu</a:t>
            </a:r>
            <a:endParaRPr lang="en-US" sz="2300">
              <a:latin typeface="Arial" panose="020B0604020202020204" pitchFamily="34" charset="0"/>
              <a:cs typeface="Arial" panose="020B0604020202020204" pitchFamily="34" charset="0"/>
            </a:endParaRPr>
          </a:p>
        </p:txBody>
      </p:sp>
      <p:sp>
        <p:nvSpPr>
          <p:cNvPr id="7" name="Rectangle 6"/>
          <p:cNvSpPr/>
          <p:nvPr/>
        </p:nvSpPr>
        <p:spPr>
          <a:xfrm>
            <a:off x="332509" y="1521137"/>
            <a:ext cx="8210242" cy="1477328"/>
          </a:xfrm>
          <a:prstGeom prst="rect">
            <a:avLst/>
          </a:prstGeom>
        </p:spPr>
        <p:txBody>
          <a:bodyPr wrap="square">
            <a:spAutoFit/>
          </a:bodyPr>
          <a:lstStyle/>
          <a:p>
            <a:pPr marL="285750" indent="-285750" algn="just">
              <a:buFont typeface="Wingdings" panose="05000000000000000000" pitchFamily="2" charset="2"/>
              <a:buChar char="Ø"/>
            </a:pPr>
            <a:r>
              <a:rPr lang="vi-VN"/>
              <a:t>Bước 1. Định nghĩa tổng thể và </a:t>
            </a:r>
            <a:r>
              <a:rPr lang="vi-VN"/>
              <a:t>phần </a:t>
            </a:r>
            <a:r>
              <a:rPr lang="vi-VN" smtClean="0"/>
              <a:t>tử.</a:t>
            </a:r>
            <a:endParaRPr lang="en-US" smtClean="0"/>
          </a:p>
          <a:p>
            <a:pPr marL="285750" indent="-285750" algn="just">
              <a:buFont typeface="Wingdings" panose="05000000000000000000" pitchFamily="2" charset="2"/>
              <a:buChar char="Ø"/>
            </a:pPr>
            <a:r>
              <a:rPr lang="vi-VN" smtClean="0"/>
              <a:t>Bước </a:t>
            </a:r>
            <a:r>
              <a:rPr lang="vi-VN"/>
              <a:t>2. Xác định khung </a:t>
            </a:r>
            <a:r>
              <a:rPr lang="vi-VN"/>
              <a:t>lấy </a:t>
            </a:r>
            <a:r>
              <a:rPr lang="vi-VN" smtClean="0"/>
              <a:t>mẫu.</a:t>
            </a:r>
            <a:endParaRPr lang="en-US"/>
          </a:p>
          <a:p>
            <a:pPr marL="285750" indent="-285750" algn="just">
              <a:buFont typeface="Wingdings" panose="05000000000000000000" pitchFamily="2" charset="2"/>
              <a:buChar char="Ø"/>
            </a:pPr>
            <a:r>
              <a:rPr lang="vi-VN" smtClean="0"/>
              <a:t>Bước </a:t>
            </a:r>
            <a:r>
              <a:rPr lang="vi-VN"/>
              <a:t>3. Xác định kích </a:t>
            </a:r>
            <a:r>
              <a:rPr lang="vi-VN"/>
              <a:t>thước </a:t>
            </a:r>
            <a:r>
              <a:rPr lang="vi-VN" smtClean="0"/>
              <a:t>mẫu.</a:t>
            </a:r>
            <a:endParaRPr lang="en-US" smtClean="0"/>
          </a:p>
          <a:p>
            <a:pPr marL="285750" indent="-285750" algn="just">
              <a:buFont typeface="Wingdings" panose="05000000000000000000" pitchFamily="2" charset="2"/>
              <a:buChar char="Ø"/>
            </a:pPr>
            <a:r>
              <a:rPr lang="vi-VN" smtClean="0"/>
              <a:t>Bước </a:t>
            </a:r>
            <a:r>
              <a:rPr lang="vi-VN"/>
              <a:t>4. Xác định phương pháp </a:t>
            </a:r>
            <a:r>
              <a:rPr lang="vi-VN"/>
              <a:t>chọn </a:t>
            </a:r>
            <a:r>
              <a:rPr lang="vi-VN" smtClean="0"/>
              <a:t>mẫu.</a:t>
            </a:r>
            <a:endParaRPr lang="en-US" smtClean="0"/>
          </a:p>
          <a:p>
            <a:pPr marL="285750" indent="-285750" algn="just">
              <a:buFont typeface="Wingdings" panose="05000000000000000000" pitchFamily="2" charset="2"/>
              <a:buChar char="Ø"/>
            </a:pPr>
            <a:r>
              <a:rPr lang="vi-VN" smtClean="0"/>
              <a:t>Bước </a:t>
            </a:r>
            <a:r>
              <a:rPr lang="vi-VN"/>
              <a:t>5. Tiến hành lấy mẫu theo phương pháp đã chọn.</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4739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56700"/>
            <a:ext cx="8321964" cy="480610"/>
          </a:xfrm>
        </p:spPr>
        <p:txBody>
          <a:bodyPr>
            <a:normAutofit/>
          </a:bodyPr>
          <a:lstStyle/>
          <a:p>
            <a:pPr algn="just"/>
            <a:r>
              <a:rPr lang="en-US" sz="2400">
                <a:latin typeface="Arial" panose="020B0604020202020204" pitchFamily="34" charset="0"/>
                <a:cs typeface="Arial" panose="020B0604020202020204" pitchFamily="34" charset="0"/>
              </a:rPr>
              <a:t>4.2. Xác định mẫu khảo sát</a:t>
            </a:r>
          </a:p>
        </p:txBody>
      </p:sp>
      <p:sp>
        <p:nvSpPr>
          <p:cNvPr id="4" name="Title 1"/>
          <p:cNvSpPr txBox="1">
            <a:spLocks/>
          </p:cNvSpPr>
          <p:nvPr/>
        </p:nvSpPr>
        <p:spPr>
          <a:xfrm>
            <a:off x="332509" y="710722"/>
            <a:ext cx="8321964" cy="4806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just"/>
            <a:r>
              <a:rPr lang="en-US" sz="2300" smtClean="0">
                <a:latin typeface="Arial" panose="020B0604020202020204" pitchFamily="34" charset="0"/>
                <a:cs typeface="Arial" panose="020B0604020202020204" pitchFamily="34" charset="0"/>
              </a:rPr>
              <a:t>4.2.3. 	các phương pháp chọn mâu cơ bản</a:t>
            </a:r>
            <a:endParaRPr lang="en-US" sz="2300">
              <a:latin typeface="Arial" panose="020B0604020202020204" pitchFamily="34" charset="0"/>
              <a:cs typeface="Arial" panose="020B0604020202020204" pitchFamily="34" charset="0"/>
            </a:endParaRPr>
          </a:p>
        </p:txBody>
      </p:sp>
      <p:sp>
        <p:nvSpPr>
          <p:cNvPr id="3" name="Rectangle 2"/>
          <p:cNvSpPr/>
          <p:nvPr/>
        </p:nvSpPr>
        <p:spPr>
          <a:xfrm>
            <a:off x="332509" y="1540794"/>
            <a:ext cx="8321964" cy="1200329"/>
          </a:xfrm>
          <a:prstGeom prst="rect">
            <a:avLst/>
          </a:prstGeom>
        </p:spPr>
        <p:txBody>
          <a:bodyPr wrap="square">
            <a:spAutoFit/>
          </a:bodyPr>
          <a:lstStyle/>
          <a:p>
            <a:pPr algn="just"/>
            <a:r>
              <a:rPr lang="vi-VN" b="1">
                <a:latin typeface="Arial" panose="020B0604020202020204" pitchFamily="34" charset="0"/>
                <a:cs typeface="Arial" panose="020B0604020202020204" pitchFamily="34" charset="0"/>
              </a:rPr>
              <a:t>Phương pháp chọn mẫu ngẫu nhiên </a:t>
            </a:r>
            <a:r>
              <a:rPr lang="vi-VN" b="1">
                <a:latin typeface="Arial" panose="020B0604020202020204" pitchFamily="34" charset="0"/>
                <a:cs typeface="Arial" panose="020B0604020202020204" pitchFamily="34" charset="0"/>
              </a:rPr>
              <a:t>đơn </a:t>
            </a:r>
            <a:r>
              <a:rPr lang="vi-VN" b="1" smtClean="0">
                <a:latin typeface="Arial" panose="020B0604020202020204" pitchFamily="34" charset="0"/>
                <a:cs typeface="Arial" panose="020B0604020202020204" pitchFamily="34" charset="0"/>
              </a:rPr>
              <a:t>giản</a:t>
            </a:r>
            <a:r>
              <a:rPr lang="en-US" b="1"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Đây là phương pháp mà mỗi đối tượng trong tổng thể được gán một con số, </a:t>
            </a:r>
            <a:r>
              <a:rPr lang="vi-VN">
                <a:latin typeface="Arial" panose="020B0604020202020204" pitchFamily="34" charset="0"/>
                <a:cs typeface="Arial" panose="020B0604020202020204" pitchFamily="34" charset="0"/>
              </a:rPr>
              <a:t>sau </a:t>
            </a:r>
            <a:r>
              <a:rPr lang="vi-VN" smtClean="0">
                <a:latin typeface="Arial" panose="020B0604020202020204" pitchFamily="34" charset="0"/>
                <a:cs typeface="Arial" panose="020B0604020202020204" pitchFamily="34" charset="0"/>
              </a:rPr>
              <a:t>đó</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các </a:t>
            </a:r>
            <a:r>
              <a:rPr lang="vi-VN">
                <a:latin typeface="Arial" panose="020B0604020202020204" pitchFamily="34" charset="0"/>
                <a:cs typeface="Arial" panose="020B0604020202020204" pitchFamily="34" charset="0"/>
              </a:rPr>
              <a:t>con số được lựa chọn một cách ngẫu nhiên. Thông thường các nhà nghiên cứu </a:t>
            </a:r>
            <a:r>
              <a:rPr lang="vi-VN">
                <a:latin typeface="Arial" panose="020B0604020202020204" pitchFamily="34" charset="0"/>
                <a:cs typeface="Arial" panose="020B0604020202020204" pitchFamily="34" charset="0"/>
              </a:rPr>
              <a:t>có </a:t>
            </a:r>
            <a:r>
              <a:rPr lang="vi-VN" smtClean="0">
                <a:latin typeface="Arial" panose="020B0604020202020204" pitchFamily="34" charset="0"/>
                <a:cs typeface="Arial" panose="020B0604020202020204" pitchFamily="34" charset="0"/>
              </a:rPr>
              <a:t>thể</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dùng </a:t>
            </a:r>
            <a:r>
              <a:rPr lang="vi-VN">
                <a:latin typeface="Arial" panose="020B0604020202020204" pitchFamily="34" charset="0"/>
                <a:cs typeface="Arial" panose="020B0604020202020204" pitchFamily="34" charset="0"/>
              </a:rPr>
              <a:t>bảng ngẫu nhiên để chọn phần tử </a:t>
            </a:r>
            <a:r>
              <a:rPr lang="vi-VN">
                <a:latin typeface="Arial" panose="020B0604020202020204" pitchFamily="34" charset="0"/>
                <a:cs typeface="Arial" panose="020B0604020202020204" pitchFamily="34" charset="0"/>
              </a:rPr>
              <a:t>cho </a:t>
            </a:r>
            <a:r>
              <a:rPr lang="vi-VN" smtClean="0">
                <a:latin typeface="Arial" panose="020B0604020202020204" pitchFamily="34" charset="0"/>
                <a:cs typeface="Arial" panose="020B0604020202020204" pitchFamily="34" charset="0"/>
              </a:rPr>
              <a:t>mẫu</a:t>
            </a:r>
            <a:r>
              <a:rPr lang="en-US" smtClean="0">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sp>
        <p:nvSpPr>
          <p:cNvPr id="5" name="Rectangle 4"/>
          <p:cNvSpPr/>
          <p:nvPr/>
        </p:nvSpPr>
        <p:spPr>
          <a:xfrm>
            <a:off x="804440" y="2741123"/>
            <a:ext cx="6368473" cy="646331"/>
          </a:xfrm>
          <a:prstGeom prst="rect">
            <a:avLst/>
          </a:prstGeom>
        </p:spPr>
        <p:txBody>
          <a:bodyPr wrap="square">
            <a:spAutoFit/>
          </a:bodyPr>
          <a:lstStyle/>
          <a:p>
            <a:r>
              <a:rPr lang="vi-VN"/>
              <a:t>Ưu điểm: Đơn giản nếu có một khung mẫu </a:t>
            </a:r>
            <a:r>
              <a:rPr lang="vi-VN"/>
              <a:t>đầy </a:t>
            </a:r>
            <a:r>
              <a:rPr lang="vi-VN" smtClean="0"/>
              <a:t>đủ.</a:t>
            </a:r>
            <a:endParaRPr lang="en-US" smtClean="0"/>
          </a:p>
          <a:p>
            <a:r>
              <a:rPr lang="vi-VN" smtClean="0"/>
              <a:t>Nhược </a:t>
            </a:r>
            <a:r>
              <a:rPr lang="vi-VN"/>
              <a:t>điểm: Khó khả thi khi tổng thể lớn</a:t>
            </a:r>
            <a:endParaRPr lang="en-US"/>
          </a:p>
        </p:txBody>
      </p:sp>
      <p:sp>
        <p:nvSpPr>
          <p:cNvPr id="6" name="Rectangle 5"/>
          <p:cNvSpPr/>
          <p:nvPr/>
        </p:nvSpPr>
        <p:spPr>
          <a:xfrm>
            <a:off x="332509" y="3387454"/>
            <a:ext cx="8321964" cy="1477328"/>
          </a:xfrm>
          <a:prstGeom prst="rect">
            <a:avLst/>
          </a:prstGeom>
        </p:spPr>
        <p:txBody>
          <a:bodyPr wrap="square">
            <a:spAutoFit/>
          </a:bodyPr>
          <a:lstStyle/>
          <a:p>
            <a:pPr algn="just"/>
            <a:r>
              <a:rPr lang="vi-VN" b="1"/>
              <a:t>Phương pháp chọn mẫu ngẫu nhiên có </a:t>
            </a:r>
            <a:r>
              <a:rPr lang="vi-VN" b="1"/>
              <a:t>hệ </a:t>
            </a:r>
            <a:r>
              <a:rPr lang="vi-VN" b="1" smtClean="0"/>
              <a:t>thống</a:t>
            </a:r>
            <a:r>
              <a:rPr lang="en-US" b="1" smtClean="0"/>
              <a:t>: </a:t>
            </a:r>
            <a:r>
              <a:rPr lang="vi-VN" b="1"/>
              <a:t/>
            </a:r>
            <a:br>
              <a:rPr lang="vi-VN" b="1"/>
            </a:br>
            <a:r>
              <a:rPr lang="en-US"/>
              <a:t>P</a:t>
            </a:r>
            <a:r>
              <a:rPr lang="vi-VN" smtClean="0"/>
              <a:t>hương </a:t>
            </a:r>
            <a:r>
              <a:rPr lang="vi-VN"/>
              <a:t>pháp này, toàn thể đối tượng trong tổng thể được liệt kê theo </a:t>
            </a:r>
            <a:r>
              <a:rPr lang="vi-VN"/>
              <a:t>thứ </a:t>
            </a:r>
            <a:r>
              <a:rPr lang="vi-VN" smtClean="0"/>
              <a:t>tự</a:t>
            </a:r>
            <a:r>
              <a:rPr lang="en-US" smtClean="0"/>
              <a:t> </a:t>
            </a:r>
            <a:r>
              <a:rPr lang="vi-VN" smtClean="0"/>
              <a:t>định </a:t>
            </a:r>
            <a:r>
              <a:rPr lang="vi-VN"/>
              <a:t>trước. Sau đó tùy vào quy mô mẫu và tổng thể mà quyết định </a:t>
            </a:r>
            <a:r>
              <a:rPr lang="vi-VN"/>
              <a:t>khoảng </a:t>
            </a:r>
            <a:r>
              <a:rPr lang="vi-VN" smtClean="0"/>
              <a:t>cách</a:t>
            </a:r>
            <a:r>
              <a:rPr lang="en-US" smtClean="0"/>
              <a:t> </a:t>
            </a:r>
            <a:r>
              <a:rPr lang="vi-VN" smtClean="0"/>
              <a:t>các</a:t>
            </a:r>
            <a:r>
              <a:rPr lang="en-US" smtClean="0"/>
              <a:t> </a:t>
            </a:r>
            <a:r>
              <a:rPr lang="vi-VN" smtClean="0"/>
              <a:t>đố</a:t>
            </a:r>
            <a:r>
              <a:rPr lang="en-US" smtClean="0"/>
              <a:t>i </a:t>
            </a:r>
            <a:r>
              <a:rPr lang="vi-VN" smtClean="0"/>
              <a:t>được </a:t>
            </a:r>
            <a:r>
              <a:rPr lang="vi-VN"/>
              <a:t>được lựa chọn. Đây là phương pháp sử dụng phổ biến hơn phương pháp </a:t>
            </a:r>
            <a:r>
              <a:rPr lang="vi-VN"/>
              <a:t>ngẫu </a:t>
            </a:r>
            <a:r>
              <a:rPr lang="vi-VN" smtClean="0"/>
              <a:t>nhiên</a:t>
            </a:r>
            <a:r>
              <a:rPr lang="en-US" smtClean="0"/>
              <a:t> </a:t>
            </a:r>
            <a:r>
              <a:rPr lang="vi-VN" smtClean="0"/>
              <a:t>đơn giản</a:t>
            </a:r>
            <a:r>
              <a:rPr lang="en-US" smtClean="0"/>
              <a:t>: </a:t>
            </a:r>
          </a:p>
        </p:txBody>
      </p:sp>
      <p:sp>
        <p:nvSpPr>
          <p:cNvPr id="8" name="Rectangle 7"/>
          <p:cNvSpPr/>
          <p:nvPr/>
        </p:nvSpPr>
        <p:spPr>
          <a:xfrm>
            <a:off x="804439" y="5008365"/>
            <a:ext cx="7850034" cy="923330"/>
          </a:xfrm>
          <a:prstGeom prst="rect">
            <a:avLst/>
          </a:prstGeom>
        </p:spPr>
        <p:txBody>
          <a:bodyPr wrap="square">
            <a:spAutoFit/>
          </a:bodyPr>
          <a:lstStyle/>
          <a:p>
            <a:r>
              <a:rPr lang="vi-VN" smtClean="0">
                <a:latin typeface="Arial" panose="020B0604020202020204" pitchFamily="34" charset="0"/>
                <a:cs typeface="Arial" panose="020B0604020202020204" pitchFamily="34" charset="0"/>
              </a:rPr>
              <a:t>Ưu </a:t>
            </a:r>
            <a:r>
              <a:rPr lang="vi-VN">
                <a:latin typeface="Arial" panose="020B0604020202020204" pitchFamily="34" charset="0"/>
                <a:cs typeface="Arial" panose="020B0604020202020204" pitchFamily="34" charset="0"/>
              </a:rPr>
              <a:t>điểm: không cần khung mẫu </a:t>
            </a:r>
            <a:r>
              <a:rPr lang="vi-VN">
                <a:latin typeface="Arial" panose="020B0604020202020204" pitchFamily="34" charset="0"/>
                <a:cs typeface="Arial" panose="020B0604020202020204" pitchFamily="34" charset="0"/>
              </a:rPr>
              <a:t>hoàn </a:t>
            </a:r>
            <a:r>
              <a:rPr lang="vi-VN" smtClean="0">
                <a:latin typeface="Arial" panose="020B0604020202020204" pitchFamily="34" charset="0"/>
                <a:cs typeface="Arial" panose="020B0604020202020204" pitchFamily="34" charset="0"/>
              </a:rPr>
              <a:t>chỉnh.</a:t>
            </a:r>
            <a:endParaRPr lang="en-US" smtClean="0">
              <a:latin typeface="Arial" panose="020B0604020202020204" pitchFamily="34" charset="0"/>
              <a:cs typeface="Arial" panose="020B0604020202020204" pitchFamily="34" charset="0"/>
            </a:endParaRPr>
          </a:p>
          <a:p>
            <a:r>
              <a:rPr lang="vi-VN" smtClean="0">
                <a:latin typeface="Arial" panose="020B0604020202020204" pitchFamily="34" charset="0"/>
                <a:cs typeface="Arial" panose="020B0604020202020204" pitchFamily="34" charset="0"/>
              </a:rPr>
              <a:t>Nhược </a:t>
            </a:r>
            <a:r>
              <a:rPr lang="vi-VN">
                <a:latin typeface="Arial" panose="020B0604020202020204" pitchFamily="34" charset="0"/>
                <a:cs typeface="Arial" panose="020B0604020202020204" pitchFamily="34" charset="0"/>
              </a:rPr>
              <a:t>điểm: Mẫu sẽ bị lệch khi khung mẫu xếp theo chu kỳ và tần số bằng </a:t>
            </a:r>
            <a:r>
              <a:rPr lang="vi-VN">
                <a:latin typeface="Arial" panose="020B0604020202020204" pitchFamily="34" charset="0"/>
                <a:cs typeface="Arial" panose="020B0604020202020204" pitchFamily="34" charset="0"/>
              </a:rPr>
              <a:t>với </a:t>
            </a:r>
            <a:r>
              <a:rPr lang="vi-VN" smtClean="0">
                <a:latin typeface="Arial" panose="020B0604020202020204" pitchFamily="34" charset="0"/>
                <a:cs typeface="Arial" panose="020B0604020202020204" pitchFamily="34" charset="0"/>
              </a:rPr>
              <a:t>bước</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nhảy</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852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56700"/>
            <a:ext cx="8321964" cy="480610"/>
          </a:xfrm>
        </p:spPr>
        <p:txBody>
          <a:bodyPr>
            <a:normAutofit/>
          </a:bodyPr>
          <a:lstStyle/>
          <a:p>
            <a:pPr algn="just"/>
            <a:r>
              <a:rPr lang="en-US" sz="2400">
                <a:latin typeface="Arial" panose="020B0604020202020204" pitchFamily="34" charset="0"/>
                <a:cs typeface="Arial" panose="020B0604020202020204" pitchFamily="34" charset="0"/>
              </a:rPr>
              <a:t>4.2. Xác định mẫu khảo sát</a:t>
            </a:r>
          </a:p>
        </p:txBody>
      </p:sp>
      <p:sp>
        <p:nvSpPr>
          <p:cNvPr id="4" name="Title 1"/>
          <p:cNvSpPr txBox="1">
            <a:spLocks/>
          </p:cNvSpPr>
          <p:nvPr/>
        </p:nvSpPr>
        <p:spPr>
          <a:xfrm>
            <a:off x="332509" y="710722"/>
            <a:ext cx="8321964" cy="4806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just"/>
            <a:r>
              <a:rPr lang="en-US" sz="2300" smtClean="0">
                <a:latin typeface="Arial" panose="020B0604020202020204" pitchFamily="34" charset="0"/>
                <a:cs typeface="Arial" panose="020B0604020202020204" pitchFamily="34" charset="0"/>
              </a:rPr>
              <a:t>4.2.3. 	các phương pháp chọn mẫu cơ bản</a:t>
            </a:r>
            <a:endParaRPr lang="en-US" sz="2300">
              <a:latin typeface="Arial" panose="020B0604020202020204" pitchFamily="34" charset="0"/>
              <a:cs typeface="Arial" panose="020B0604020202020204" pitchFamily="34" charset="0"/>
            </a:endParaRPr>
          </a:p>
        </p:txBody>
      </p:sp>
      <p:sp>
        <p:nvSpPr>
          <p:cNvPr id="3" name="Rectangle 2"/>
          <p:cNvSpPr/>
          <p:nvPr/>
        </p:nvSpPr>
        <p:spPr>
          <a:xfrm>
            <a:off x="332509" y="1540794"/>
            <a:ext cx="8321964" cy="1477328"/>
          </a:xfrm>
          <a:prstGeom prst="rect">
            <a:avLst/>
          </a:prstGeom>
        </p:spPr>
        <p:txBody>
          <a:bodyPr wrap="square">
            <a:spAutoFit/>
          </a:bodyPr>
          <a:lstStyle/>
          <a:p>
            <a:pPr algn="just"/>
            <a:r>
              <a:rPr lang="vi-VN" b="1">
                <a:cs typeface="Arial" panose="020B0604020202020204" pitchFamily="34" charset="0"/>
              </a:rPr>
              <a:t>Phương pháp chọn mẫu </a:t>
            </a:r>
            <a:r>
              <a:rPr lang="vi-VN" b="1">
                <a:cs typeface="Arial" panose="020B0604020202020204" pitchFamily="34" charset="0"/>
              </a:rPr>
              <a:t>phân </a:t>
            </a:r>
            <a:r>
              <a:rPr lang="vi-VN" b="1" smtClean="0">
                <a:cs typeface="Arial" panose="020B0604020202020204" pitchFamily="34" charset="0"/>
              </a:rPr>
              <a:t>tầng</a:t>
            </a:r>
            <a:r>
              <a:rPr lang="en-US" b="1" smtClean="0">
                <a:cs typeface="Arial" panose="020B0604020202020204" pitchFamily="34" charset="0"/>
              </a:rPr>
              <a:t>: </a:t>
            </a:r>
            <a:r>
              <a:rPr lang="en-US" smtClean="0">
                <a:cs typeface="Arial" panose="020B0604020202020204" pitchFamily="34" charset="0"/>
              </a:rPr>
              <a:t>V</a:t>
            </a:r>
            <a:r>
              <a:rPr lang="vi-VN" smtClean="0"/>
              <a:t>iệc </a:t>
            </a:r>
            <a:r>
              <a:rPr lang="vi-VN"/>
              <a:t>lựa chọn ngẫu nhiên theo hai phương pháp trên </a:t>
            </a:r>
            <a:r>
              <a:rPr lang="vi-VN"/>
              <a:t>có </a:t>
            </a:r>
            <a:r>
              <a:rPr lang="vi-VN" smtClean="0"/>
              <a:t>thể</a:t>
            </a:r>
            <a:r>
              <a:rPr lang="en-US" smtClean="0"/>
              <a:t> </a:t>
            </a:r>
            <a:r>
              <a:rPr lang="vi-VN" smtClean="0"/>
              <a:t>dẫn </a:t>
            </a:r>
            <a:r>
              <a:rPr lang="vi-VN"/>
              <a:t>tới một số đối tượng có tỷ lệ quá cao hoặc quá thấp trong mẫu. Phương pháp </a:t>
            </a:r>
            <a:r>
              <a:rPr lang="vi-VN"/>
              <a:t>chọn </a:t>
            </a:r>
            <a:r>
              <a:rPr lang="vi-VN" smtClean="0"/>
              <a:t>mẫu</a:t>
            </a:r>
            <a:r>
              <a:rPr lang="en-US" smtClean="0"/>
              <a:t> </a:t>
            </a:r>
            <a:r>
              <a:rPr lang="vi-VN" smtClean="0"/>
              <a:t>phân </a:t>
            </a:r>
            <a:r>
              <a:rPr lang="vi-VN"/>
              <a:t>tầng giúp giải quyết vấn đề này. Theo phương pháp này, các đối tượng được </a:t>
            </a:r>
            <a:r>
              <a:rPr lang="vi-VN"/>
              <a:t>chia </a:t>
            </a:r>
            <a:r>
              <a:rPr lang="vi-VN" smtClean="0"/>
              <a:t>theo</a:t>
            </a:r>
            <a:r>
              <a:rPr lang="en-US" smtClean="0"/>
              <a:t> </a:t>
            </a:r>
            <a:r>
              <a:rPr lang="vi-VN" smtClean="0"/>
              <a:t>nhóm</a:t>
            </a:r>
            <a:r>
              <a:rPr lang="vi-VN"/>
              <a:t>. Sau đó đối được được chọn ngẫu nhiên trong từng nhóm theo tỷ tệ tương </a:t>
            </a:r>
            <a:r>
              <a:rPr lang="vi-VN"/>
              <a:t>ứng </a:t>
            </a:r>
            <a:r>
              <a:rPr lang="vi-VN" smtClean="0"/>
              <a:t>với</a:t>
            </a:r>
            <a:r>
              <a:rPr lang="en-US" smtClean="0"/>
              <a:t> </a:t>
            </a:r>
            <a:r>
              <a:rPr lang="vi-VN" smtClean="0"/>
              <a:t>tổng </a:t>
            </a:r>
            <a:r>
              <a:rPr lang="vi-VN"/>
              <a:t>thể</a:t>
            </a:r>
            <a:endParaRPr lang="en-US">
              <a:latin typeface="Arial" panose="020B0604020202020204" pitchFamily="34" charset="0"/>
              <a:cs typeface="Arial" panose="020B0604020202020204" pitchFamily="34" charset="0"/>
            </a:endParaRPr>
          </a:p>
        </p:txBody>
      </p:sp>
      <p:sp>
        <p:nvSpPr>
          <p:cNvPr id="10" name="Rectangle 9"/>
          <p:cNvSpPr/>
          <p:nvPr/>
        </p:nvSpPr>
        <p:spPr>
          <a:xfrm>
            <a:off x="870558" y="3018122"/>
            <a:ext cx="7783915" cy="1477328"/>
          </a:xfrm>
          <a:prstGeom prst="rect">
            <a:avLst/>
          </a:prstGeom>
        </p:spPr>
        <p:txBody>
          <a:bodyPr wrap="square">
            <a:spAutoFit/>
          </a:bodyPr>
          <a:lstStyle/>
          <a:p>
            <a:pPr marL="285750" indent="-285750" algn="just">
              <a:buFontTx/>
              <a:buChar char="-"/>
            </a:pPr>
            <a:r>
              <a:rPr lang="vi-VN" b="1" smtClean="0"/>
              <a:t>Phân </a:t>
            </a:r>
            <a:r>
              <a:rPr lang="vi-VN" b="1"/>
              <a:t>tầng ngẫu nhiên theo tỷ lệ: </a:t>
            </a:r>
            <a:r>
              <a:rPr lang="vi-VN"/>
              <a:t>Số phần tử trong mỗi tầng tỷ lệ với </a:t>
            </a:r>
            <a:r>
              <a:rPr lang="vi-VN"/>
              <a:t>quy </a:t>
            </a:r>
            <a:r>
              <a:rPr lang="vi-VN" smtClean="0"/>
              <a:t>mô-</a:t>
            </a:r>
            <a:r>
              <a:rPr lang="en-US" smtClean="0"/>
              <a:t> </a:t>
            </a:r>
            <a:r>
              <a:rPr lang="vi-VN" smtClean="0"/>
              <a:t>của </a:t>
            </a:r>
            <a:r>
              <a:rPr lang="vi-VN"/>
              <a:t>mỗi tầng trong </a:t>
            </a:r>
            <a:r>
              <a:rPr lang="vi-VN"/>
              <a:t>tổng </a:t>
            </a:r>
            <a:r>
              <a:rPr lang="vi-VN" smtClean="0"/>
              <a:t>thể.</a:t>
            </a:r>
            <a:endParaRPr lang="en-US" smtClean="0"/>
          </a:p>
          <a:p>
            <a:pPr marL="285750" indent="-285750" algn="just">
              <a:buFontTx/>
              <a:buChar char="-"/>
            </a:pPr>
            <a:r>
              <a:rPr lang="vi-VN" b="1" smtClean="0"/>
              <a:t>Phân </a:t>
            </a:r>
            <a:r>
              <a:rPr lang="vi-VN" b="1"/>
              <a:t>tầng ngẫu nhiên không theo tỷ lệ: </a:t>
            </a:r>
            <a:r>
              <a:rPr lang="vi-VN"/>
              <a:t>Sử dụng khi độ phân tán các </a:t>
            </a:r>
            <a:r>
              <a:rPr lang="vi-VN"/>
              <a:t>phần </a:t>
            </a:r>
            <a:r>
              <a:rPr lang="vi-VN" smtClean="0"/>
              <a:t>tử</a:t>
            </a:r>
            <a:r>
              <a:rPr lang="en-US" smtClean="0"/>
              <a:t> </a:t>
            </a:r>
            <a:r>
              <a:rPr lang="vi-VN" smtClean="0"/>
              <a:t>trong </a:t>
            </a:r>
            <a:r>
              <a:rPr lang="vi-VN"/>
              <a:t>mỗi tầng khác nhau đáng kể. Số phần tử trong mỗi tầng được chọn phụ thuộc </a:t>
            </a:r>
            <a:r>
              <a:rPr lang="vi-VN"/>
              <a:t>vào </a:t>
            </a:r>
            <a:r>
              <a:rPr lang="vi-VN" smtClean="0"/>
              <a:t>độ</a:t>
            </a:r>
            <a:r>
              <a:rPr lang="en-US" smtClean="0"/>
              <a:t> </a:t>
            </a:r>
            <a:r>
              <a:rPr lang="vi-VN" smtClean="0"/>
              <a:t>phân </a:t>
            </a:r>
            <a:r>
              <a:rPr lang="vi-VN"/>
              <a:t>tán của biến quan sát trong các tầng.</a:t>
            </a:r>
            <a:endParaRPr lang="en-US"/>
          </a:p>
        </p:txBody>
      </p:sp>
      <p:sp>
        <p:nvSpPr>
          <p:cNvPr id="11" name="Rectangle 10"/>
          <p:cNvSpPr/>
          <p:nvPr/>
        </p:nvSpPr>
        <p:spPr>
          <a:xfrm>
            <a:off x="332510" y="4622197"/>
            <a:ext cx="8321964" cy="1477328"/>
          </a:xfrm>
          <a:prstGeom prst="rect">
            <a:avLst/>
          </a:prstGeom>
        </p:spPr>
        <p:txBody>
          <a:bodyPr wrap="square">
            <a:spAutoFit/>
          </a:bodyPr>
          <a:lstStyle/>
          <a:p>
            <a:pPr algn="just"/>
            <a:r>
              <a:rPr lang="vi-VN" b="1">
                <a:latin typeface="Arial" panose="020B0604020202020204" pitchFamily="34" charset="0"/>
                <a:cs typeface="Arial" panose="020B0604020202020204" pitchFamily="34" charset="0"/>
              </a:rPr>
              <a:t>Phương pháp chọn mẫu theo </a:t>
            </a:r>
            <a:r>
              <a:rPr lang="vi-VN" b="1">
                <a:latin typeface="Arial" panose="020B0604020202020204" pitchFamily="34" charset="0"/>
                <a:cs typeface="Arial" panose="020B0604020202020204" pitchFamily="34" charset="0"/>
              </a:rPr>
              <a:t>khu </a:t>
            </a:r>
            <a:r>
              <a:rPr lang="vi-VN" b="1" smtClean="0">
                <a:latin typeface="Arial" panose="020B0604020202020204" pitchFamily="34" charset="0"/>
                <a:cs typeface="Arial" panose="020B0604020202020204" pitchFamily="34" charset="0"/>
              </a:rPr>
              <a:t>vực</a:t>
            </a:r>
            <a:r>
              <a:rPr lang="en-US" b="1"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c</a:t>
            </a:r>
            <a:r>
              <a:rPr lang="vi-VN" smtClean="0">
                <a:latin typeface="Arial" panose="020B0604020202020204" pitchFamily="34" charset="0"/>
                <a:cs typeface="Arial" panose="020B0604020202020204" pitchFamily="34" charset="0"/>
              </a:rPr>
              <a:t>ác </a:t>
            </a:r>
            <a:r>
              <a:rPr lang="vi-VN">
                <a:latin typeface="Arial" panose="020B0604020202020204" pitchFamily="34" charset="0"/>
                <a:cs typeface="Arial" panose="020B0604020202020204" pitchFamily="34" charset="0"/>
              </a:rPr>
              <a:t>nhóm nghiên cứu không có khả năng di chuyển </a:t>
            </a:r>
            <a:r>
              <a:rPr lang="vi-VN">
                <a:latin typeface="Arial" panose="020B0604020202020204" pitchFamily="34" charset="0"/>
                <a:cs typeface="Arial" panose="020B0604020202020204" pitchFamily="34" charset="0"/>
              </a:rPr>
              <a:t>quá </a:t>
            </a:r>
            <a:r>
              <a:rPr lang="vi-VN" smtClean="0">
                <a:latin typeface="Arial" panose="020B0604020202020204" pitchFamily="34" charset="0"/>
                <a:cs typeface="Arial" panose="020B0604020202020204" pitchFamily="34" charset="0"/>
              </a:rPr>
              <a:t>nhiều</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để </a:t>
            </a:r>
            <a:r>
              <a:rPr lang="vi-VN">
                <a:latin typeface="Arial" panose="020B0604020202020204" pitchFamily="34" charset="0"/>
                <a:cs typeface="Arial" panose="020B0604020202020204" pitchFamily="34" charset="0"/>
              </a:rPr>
              <a:t>phỏng vấn đối tượng, họ có thể áp dụng phương pháp chọn mẫu theo khu vực</a:t>
            </a:r>
            <a:r>
              <a:rPr lang="vi-VN">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Phương</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pháp </a:t>
            </a:r>
            <a:r>
              <a:rPr lang="vi-VN">
                <a:latin typeface="Arial" panose="020B0604020202020204" pitchFamily="34" charset="0"/>
                <a:cs typeface="Arial" panose="020B0604020202020204" pitchFamily="34" charset="0"/>
              </a:rPr>
              <a:t>này không lựa chọn các đối tượng mà lựa chọn một cách ngẫu nhiên khu vực, </a:t>
            </a:r>
            <a:r>
              <a:rPr lang="vi-VN">
                <a:latin typeface="Arial" panose="020B0604020202020204" pitchFamily="34" charset="0"/>
                <a:cs typeface="Arial" panose="020B0604020202020204" pitchFamily="34" charset="0"/>
              </a:rPr>
              <a:t>sau </a:t>
            </a:r>
            <a:r>
              <a:rPr lang="vi-VN" smtClean="0">
                <a:latin typeface="Arial" panose="020B0604020202020204" pitchFamily="34" charset="0"/>
                <a:cs typeface="Arial" panose="020B0604020202020204" pitchFamily="34" charset="0"/>
              </a:rPr>
              <a:t>đó</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phỏng </a:t>
            </a:r>
            <a:r>
              <a:rPr lang="vi-VN">
                <a:latin typeface="Arial" panose="020B0604020202020204" pitchFamily="34" charset="0"/>
                <a:cs typeface="Arial" panose="020B0604020202020204" pitchFamily="34" charset="0"/>
              </a:rPr>
              <a:t>vấn toàn </a:t>
            </a:r>
            <a:r>
              <a:rPr lang="vi-VN">
                <a:latin typeface="Arial" panose="020B0604020202020204" pitchFamily="34" charset="0"/>
                <a:cs typeface="Arial" panose="020B0604020202020204" pitchFamily="34" charset="0"/>
              </a:rPr>
              <a:t>bộ </a:t>
            </a:r>
            <a:r>
              <a:rPr lang="vi-VN" smtClean="0">
                <a:latin typeface="Arial" panose="020B0604020202020204" pitchFamily="34" charset="0"/>
                <a:cs typeface="Arial" panose="020B0604020202020204" pitchFamily="34" charset="0"/>
              </a:rPr>
              <a:t>đối</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tượng </a:t>
            </a:r>
            <a:r>
              <a:rPr lang="vi-VN">
                <a:latin typeface="Arial" panose="020B0604020202020204" pitchFamily="34" charset="0"/>
                <a:cs typeface="Arial" panose="020B0604020202020204" pitchFamily="34" charset="0"/>
              </a:rPr>
              <a:t>trong khu vực</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4259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56700"/>
            <a:ext cx="8321964" cy="480610"/>
          </a:xfrm>
        </p:spPr>
        <p:txBody>
          <a:bodyPr>
            <a:normAutofit/>
          </a:bodyPr>
          <a:lstStyle/>
          <a:p>
            <a:pPr algn="just"/>
            <a:r>
              <a:rPr lang="en-US" sz="2400">
                <a:latin typeface="Arial" panose="020B0604020202020204" pitchFamily="34" charset="0"/>
                <a:cs typeface="Arial" panose="020B0604020202020204" pitchFamily="34" charset="0"/>
              </a:rPr>
              <a:t>4.2. Xác định mẫu khảo sát</a:t>
            </a:r>
          </a:p>
        </p:txBody>
      </p:sp>
      <p:sp>
        <p:nvSpPr>
          <p:cNvPr id="4" name="Title 1"/>
          <p:cNvSpPr txBox="1">
            <a:spLocks/>
          </p:cNvSpPr>
          <p:nvPr/>
        </p:nvSpPr>
        <p:spPr>
          <a:xfrm>
            <a:off x="332509" y="710722"/>
            <a:ext cx="8321964" cy="4806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just"/>
            <a:r>
              <a:rPr lang="en-US" sz="2300" smtClean="0">
                <a:latin typeface="Arial" panose="020B0604020202020204" pitchFamily="34" charset="0"/>
                <a:cs typeface="Arial" panose="020B0604020202020204" pitchFamily="34" charset="0"/>
              </a:rPr>
              <a:t>4.2.3. 	các phương pháp chọn mẫu cơ bản</a:t>
            </a:r>
            <a:endParaRPr lang="en-US" sz="2300">
              <a:latin typeface="Arial" panose="020B0604020202020204" pitchFamily="34" charset="0"/>
              <a:cs typeface="Arial" panose="020B0604020202020204" pitchFamily="34" charset="0"/>
            </a:endParaRPr>
          </a:p>
        </p:txBody>
      </p:sp>
      <p:sp>
        <p:nvSpPr>
          <p:cNvPr id="3" name="Rectangle 2"/>
          <p:cNvSpPr/>
          <p:nvPr/>
        </p:nvSpPr>
        <p:spPr>
          <a:xfrm>
            <a:off x="332509" y="1540794"/>
            <a:ext cx="8321964" cy="1477328"/>
          </a:xfrm>
          <a:prstGeom prst="rect">
            <a:avLst/>
          </a:prstGeom>
        </p:spPr>
        <p:txBody>
          <a:bodyPr wrap="square">
            <a:spAutoFit/>
          </a:bodyPr>
          <a:lstStyle/>
          <a:p>
            <a:pPr algn="just"/>
            <a:r>
              <a:rPr lang="vi-VN" b="1"/>
              <a:t>Phương pháp chọn mẫu </a:t>
            </a:r>
            <a:r>
              <a:rPr lang="vi-VN" b="1"/>
              <a:t>phán </a:t>
            </a:r>
            <a:r>
              <a:rPr lang="vi-VN" b="1" smtClean="0"/>
              <a:t>đoán</a:t>
            </a:r>
            <a:r>
              <a:rPr lang="en-US" b="1" smtClean="0"/>
              <a:t>: </a:t>
            </a:r>
            <a:r>
              <a:rPr lang="vi-VN" smtClean="0"/>
              <a:t>Phương </a:t>
            </a:r>
            <a:r>
              <a:rPr lang="vi-VN"/>
              <a:t>pháp chọn mẫu theo phán đoán là phương pháp mà người phỏng </a:t>
            </a:r>
            <a:r>
              <a:rPr lang="vi-VN"/>
              <a:t>vấn </a:t>
            </a:r>
            <a:r>
              <a:rPr lang="vi-VN" smtClean="0"/>
              <a:t>là</a:t>
            </a:r>
            <a:r>
              <a:rPr lang="en-US" smtClean="0"/>
              <a:t> </a:t>
            </a:r>
            <a:r>
              <a:rPr lang="vi-VN" smtClean="0"/>
              <a:t>người </a:t>
            </a:r>
            <a:r>
              <a:rPr lang="vi-VN"/>
              <a:t>tự đưa ra phán đoán về đối tượng cần chọn vào mẫu. Như vậy tính đại diện </a:t>
            </a:r>
            <a:r>
              <a:rPr lang="vi-VN"/>
              <a:t>của </a:t>
            </a:r>
            <a:r>
              <a:rPr lang="vi-VN" smtClean="0"/>
              <a:t>mẫu</a:t>
            </a:r>
            <a:r>
              <a:rPr lang="en-US" smtClean="0"/>
              <a:t> </a:t>
            </a:r>
            <a:r>
              <a:rPr lang="vi-VN" smtClean="0"/>
              <a:t>phụ </a:t>
            </a:r>
            <a:r>
              <a:rPr lang="vi-VN"/>
              <a:t>thuộc nhiều vào kinh nghiệm và sự hiểu biết của người tổ chức việc điều tra </a:t>
            </a:r>
            <a:r>
              <a:rPr lang="vi-VN"/>
              <a:t>và </a:t>
            </a:r>
            <a:r>
              <a:rPr lang="vi-VN" smtClean="0"/>
              <a:t>cả</a:t>
            </a:r>
            <a:r>
              <a:rPr lang="en-US" smtClean="0"/>
              <a:t> </a:t>
            </a:r>
            <a:r>
              <a:rPr lang="vi-VN" smtClean="0"/>
              <a:t>người </a:t>
            </a:r>
            <a:r>
              <a:rPr lang="vi-VN"/>
              <a:t>đi thu thập dữ liệu.</a:t>
            </a:r>
            <a:endParaRPr lang="en-US">
              <a:latin typeface="Arial" panose="020B0604020202020204" pitchFamily="34" charset="0"/>
              <a:cs typeface="Arial" panose="020B0604020202020204" pitchFamily="34" charset="0"/>
            </a:endParaRPr>
          </a:p>
        </p:txBody>
      </p:sp>
      <p:sp>
        <p:nvSpPr>
          <p:cNvPr id="5" name="Rectangle 4"/>
          <p:cNvSpPr/>
          <p:nvPr/>
        </p:nvSpPr>
        <p:spPr>
          <a:xfrm>
            <a:off x="332509" y="3188525"/>
            <a:ext cx="8321964" cy="2031325"/>
          </a:xfrm>
          <a:prstGeom prst="rect">
            <a:avLst/>
          </a:prstGeom>
        </p:spPr>
        <p:txBody>
          <a:bodyPr wrap="square">
            <a:spAutoFit/>
          </a:bodyPr>
          <a:lstStyle/>
          <a:p>
            <a:r>
              <a:rPr lang="vi-VN" b="1"/>
              <a:t>Phương pháp chọn mẫu theo lớp</a:t>
            </a:r>
            <a:r>
              <a:rPr lang="vi-VN"/>
              <a:t/>
            </a:r>
            <a:br>
              <a:rPr lang="vi-VN"/>
            </a:br>
            <a:r>
              <a:rPr lang="vi-VN"/>
              <a:t>- Dựa vào một số thuộc tính kiểm soát xác định một số phần tử sao cho chúng đảm bảo</a:t>
            </a:r>
            <a:br>
              <a:rPr lang="vi-VN"/>
            </a:br>
            <a:r>
              <a:rPr lang="vi-VN"/>
              <a:t>tỷ lệ của tổng thể và các đặc trưng kiểm soát.</a:t>
            </a:r>
            <a:br>
              <a:rPr lang="vi-VN"/>
            </a:br>
            <a:r>
              <a:rPr lang="vi-VN"/>
              <a:t>- Sử dụng phổ biến nhất trong thực tiễn nghiên cứu.</a:t>
            </a:r>
            <a:br>
              <a:rPr lang="vi-VN"/>
            </a:br>
            <a:r>
              <a:rPr lang="vi-VN"/>
              <a:t>- Có thể dùng một hoặc nhiều thuộc tính kiểm soát như tuổi, giới tính, thu nhập</a:t>
            </a:r>
            <a:r>
              <a:rPr lang="vi-VN"/>
              <a:t>, </a:t>
            </a:r>
            <a:r>
              <a:rPr lang="vi-VN" smtClean="0"/>
              <a:t>loại</a:t>
            </a:r>
            <a:r>
              <a:rPr lang="en-US" smtClean="0"/>
              <a:t> </a:t>
            </a:r>
            <a:r>
              <a:rPr lang="vi-VN" smtClean="0"/>
              <a:t>hình </a:t>
            </a:r>
            <a:r>
              <a:rPr lang="vi-VN"/>
              <a:t>doanh nghiệp,...</a:t>
            </a:r>
            <a:endParaRPr lang="en-US"/>
          </a:p>
        </p:txBody>
      </p:sp>
    </p:spTree>
    <p:extLst>
      <p:ext uri="{BB962C8B-B14F-4D97-AF65-F5344CB8AC3E}">
        <p14:creationId xmlns:p14="http://schemas.microsoft.com/office/powerpoint/2010/main" val="333988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56700"/>
            <a:ext cx="8321964" cy="480610"/>
          </a:xfrm>
        </p:spPr>
        <p:txBody>
          <a:bodyPr>
            <a:normAutofit/>
          </a:bodyPr>
          <a:lstStyle/>
          <a:p>
            <a:pPr algn="just"/>
            <a:r>
              <a:rPr lang="en-US" sz="2400">
                <a:latin typeface="Arial" panose="020B0604020202020204" pitchFamily="34" charset="0"/>
                <a:cs typeface="Arial" panose="020B0604020202020204" pitchFamily="34" charset="0"/>
              </a:rPr>
              <a:t>4.2. Xác định mẫu khảo sát</a:t>
            </a:r>
          </a:p>
        </p:txBody>
      </p:sp>
      <p:sp>
        <p:nvSpPr>
          <p:cNvPr id="4" name="Title 1"/>
          <p:cNvSpPr txBox="1">
            <a:spLocks/>
          </p:cNvSpPr>
          <p:nvPr/>
        </p:nvSpPr>
        <p:spPr>
          <a:xfrm>
            <a:off x="332509" y="710722"/>
            <a:ext cx="8321964" cy="4806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just"/>
            <a:r>
              <a:rPr lang="en-US" sz="2300">
                <a:latin typeface="Arial" panose="020B0604020202020204" pitchFamily="34" charset="0"/>
                <a:cs typeface="Arial" panose="020B0604020202020204" pitchFamily="34" charset="0"/>
              </a:rPr>
              <a:t>4.2.4. Tính đại diện của mẫu</a:t>
            </a:r>
          </a:p>
        </p:txBody>
      </p:sp>
      <p:sp>
        <p:nvSpPr>
          <p:cNvPr id="3" name="Rectangle 2"/>
          <p:cNvSpPr/>
          <p:nvPr/>
        </p:nvSpPr>
        <p:spPr>
          <a:xfrm>
            <a:off x="332509" y="1540794"/>
            <a:ext cx="8321964" cy="1200329"/>
          </a:xfrm>
          <a:prstGeom prst="rect">
            <a:avLst/>
          </a:prstGeom>
        </p:spPr>
        <p:txBody>
          <a:bodyPr wrap="square">
            <a:spAutoFit/>
          </a:bodyPr>
          <a:lstStyle/>
          <a:p>
            <a:pPr algn="just"/>
            <a:r>
              <a:rPr lang="vi-VN" b="1"/>
              <a:t>Quy mô mẫu </a:t>
            </a:r>
            <a:r>
              <a:rPr lang="vi-VN"/>
              <a:t>càng lớn thì tính đại diện càng cao, nếu các điều kiện khác không</a:t>
            </a:r>
            <a:r>
              <a:rPr lang="vi-VN"/>
              <a:t/>
            </a:r>
            <a:br>
              <a:rPr lang="vi-VN"/>
            </a:br>
            <a:r>
              <a:rPr lang="vi-VN"/>
              <a:t>đổi. Quy mô mẫu quá nhỏ thì không thể đại diện cho tổng thể. Trong </a:t>
            </a:r>
            <a:r>
              <a:rPr lang="vi-VN"/>
              <a:t>nghiên </a:t>
            </a:r>
            <a:r>
              <a:rPr lang="vi-VN" smtClean="0"/>
              <a:t>cứu</a:t>
            </a:r>
            <a:r>
              <a:rPr lang="en-US" smtClean="0"/>
              <a:t> </a:t>
            </a:r>
            <a:r>
              <a:rPr lang="vi-VN" smtClean="0"/>
              <a:t>định</a:t>
            </a:r>
            <a:r>
              <a:rPr lang="en-US" smtClean="0"/>
              <a:t> </a:t>
            </a:r>
            <a:r>
              <a:rPr lang="vi-VN" smtClean="0"/>
              <a:t>lượng </a:t>
            </a:r>
            <a:r>
              <a:rPr lang="vi-VN"/>
              <a:t>quy mô mẫu tối thiểu là 30 quan sát mới có thể áp dụng các công cụ </a:t>
            </a:r>
            <a:r>
              <a:rPr lang="vi-VN"/>
              <a:t>thống </a:t>
            </a:r>
            <a:r>
              <a:rPr lang="vi-VN" smtClean="0"/>
              <a:t>kê</a:t>
            </a:r>
            <a:r>
              <a:rPr lang="en-US" smtClean="0"/>
              <a:t> </a:t>
            </a:r>
            <a:r>
              <a:rPr lang="vi-VN" smtClean="0"/>
              <a:t>suy </a:t>
            </a:r>
            <a:r>
              <a:rPr lang="vi-VN"/>
              <a:t>diễn hay kiểm định.</a:t>
            </a:r>
            <a:endParaRPr lang="en-US">
              <a:latin typeface="Arial" panose="020B0604020202020204" pitchFamily="34" charset="0"/>
              <a:cs typeface="Arial" panose="020B0604020202020204" pitchFamily="34" charset="0"/>
            </a:endParaRPr>
          </a:p>
        </p:txBody>
      </p:sp>
      <p:sp>
        <p:nvSpPr>
          <p:cNvPr id="6" name="Rectangle 5"/>
          <p:cNvSpPr/>
          <p:nvPr/>
        </p:nvSpPr>
        <p:spPr>
          <a:xfrm>
            <a:off x="332509" y="2741123"/>
            <a:ext cx="8321964" cy="923330"/>
          </a:xfrm>
          <a:prstGeom prst="rect">
            <a:avLst/>
          </a:prstGeom>
        </p:spPr>
        <p:txBody>
          <a:bodyPr wrap="square">
            <a:spAutoFit/>
          </a:bodyPr>
          <a:lstStyle/>
          <a:p>
            <a:pPr algn="just"/>
            <a:r>
              <a:rPr lang="vi-VN" b="1">
                <a:latin typeface="Arial" panose="020B0604020202020204" pitchFamily="34" charset="0"/>
                <a:cs typeface="Arial" panose="020B0604020202020204" pitchFamily="34" charset="0"/>
              </a:rPr>
              <a:t>Quy trình và phương pháp </a:t>
            </a:r>
            <a:r>
              <a:rPr lang="vi-VN" b="1">
                <a:latin typeface="Arial" panose="020B0604020202020204" pitchFamily="34" charset="0"/>
                <a:cs typeface="Arial" panose="020B0604020202020204" pitchFamily="34" charset="0"/>
              </a:rPr>
              <a:t>chọn </a:t>
            </a:r>
            <a:r>
              <a:rPr lang="vi-VN" b="1" smtClean="0">
                <a:latin typeface="Arial" panose="020B0604020202020204" pitchFamily="34" charset="0"/>
                <a:cs typeface="Arial" panose="020B0604020202020204" pitchFamily="34" charset="0"/>
              </a:rPr>
              <a:t>mẫu</a:t>
            </a:r>
            <a:r>
              <a:rPr lang="en-US" b="1"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Khi </a:t>
            </a:r>
            <a:r>
              <a:rPr lang="vi-VN">
                <a:latin typeface="Arial" panose="020B0604020202020204" pitchFamily="34" charset="0"/>
                <a:cs typeface="Arial" panose="020B0604020202020204" pitchFamily="34" charset="0"/>
              </a:rPr>
              <a:t>quy mô mẫu đã đảm bảo tương đối phù hợp với các phân tích thống kê </a:t>
            </a:r>
            <a:r>
              <a:rPr lang="vi-VN">
                <a:latin typeface="Arial" panose="020B0604020202020204" pitchFamily="34" charset="0"/>
                <a:cs typeface="Arial" panose="020B0604020202020204" pitchFamily="34" charset="0"/>
              </a:rPr>
              <a:t>(</a:t>
            </a:r>
            <a:r>
              <a:rPr lang="vi-VN" smtClean="0">
                <a:latin typeface="Arial" panose="020B0604020202020204" pitchFamily="34" charset="0"/>
                <a:cs typeface="Arial" panose="020B0604020202020204" pitchFamily="34" charset="0"/>
              </a:rPr>
              <a:t>hơn</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100 </a:t>
            </a:r>
            <a:r>
              <a:rPr lang="vi-VN">
                <a:latin typeface="Arial" panose="020B0604020202020204" pitchFamily="34" charset="0"/>
                <a:cs typeface="Arial" panose="020B0604020202020204" pitchFamily="34" charset="0"/>
              </a:rPr>
              <a:t>quan sát). Quy trình chọn mẫu trở thành yếu tố có tính chất quyết định tới </a:t>
            </a:r>
            <a:r>
              <a:rPr lang="vi-VN">
                <a:latin typeface="Arial" panose="020B0604020202020204" pitchFamily="34" charset="0"/>
                <a:cs typeface="Arial" panose="020B0604020202020204" pitchFamily="34" charset="0"/>
              </a:rPr>
              <a:t>đại </a:t>
            </a:r>
            <a:r>
              <a:rPr lang="vi-VN" smtClean="0">
                <a:latin typeface="Arial" panose="020B0604020202020204" pitchFamily="34" charset="0"/>
                <a:cs typeface="Arial" panose="020B0604020202020204" pitchFamily="34" charset="0"/>
              </a:rPr>
              <a:t>diện</a:t>
            </a:r>
            <a:r>
              <a:rPr lang="en-US" smtClean="0">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cho </a:t>
            </a:r>
            <a:r>
              <a:rPr lang="vi-VN">
                <a:latin typeface="Arial" panose="020B0604020202020204" pitchFamily="34" charset="0"/>
                <a:cs typeface="Arial" panose="020B0604020202020204" pitchFamily="34" charset="0"/>
              </a:rPr>
              <a:t>mẫu.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936838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118</TotalTime>
  <Words>2354</Words>
  <Application>Microsoft Office PowerPoint</Application>
  <PresentationFormat>On-screen Show (4:3)</PresentationFormat>
  <Paragraphs>122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Times New Roman</vt:lpstr>
      <vt:lpstr>Tw Cen MT</vt:lpstr>
      <vt:lpstr>Wingdings</vt:lpstr>
      <vt:lpstr>Droplet</vt:lpstr>
      <vt:lpstr>Chương 4: NGHIÊN CỨU ĐỊNH LƯỢNG: PHƯƠNG PHÁP khảo sát</vt:lpstr>
      <vt:lpstr>4.1. Giới thiệu khái niệm</vt:lpstr>
      <vt:lpstr>4.1. Giới thiệu khái niệm</vt:lpstr>
      <vt:lpstr>4.2. Xác định mẫu khảo sát</vt:lpstr>
      <vt:lpstr>4.2. Xác định mẫu khảo sát</vt:lpstr>
      <vt:lpstr>4.2. Xác định mẫu khảo sát</vt:lpstr>
      <vt:lpstr>4.2. Xác định mẫu khảo sát</vt:lpstr>
      <vt:lpstr>4.2. Xác định mẫu khảo sát</vt:lpstr>
      <vt:lpstr>4.2. Xác định mẫu khảo sát</vt:lpstr>
      <vt:lpstr>4.2. Xác định mẫu khảo sát</vt:lpstr>
      <vt:lpstr>4.3. Thiết kế bảng khảo sát</vt:lpstr>
      <vt:lpstr>4.3. Thiết kế bảng khảo sát</vt:lpstr>
      <vt:lpstr>4.3. Thiết kế bảng khảo sát</vt:lpstr>
      <vt:lpstr>4.3. Thiết kế bảng khảo sát</vt:lpstr>
      <vt:lpstr>4.3. Thiết kế bảng khảo sát</vt:lpstr>
      <vt:lpstr>4.3. Thiết kế bảng khảo sát</vt:lpstr>
      <vt:lpstr>Chương 5: NGHIÊN CỨU ĐỊNH LƯỢNG: PHƯƠNG PHÁP THỬ NGHIỆM</vt:lpstr>
      <vt:lpstr>5.1 GiớI thiệu</vt:lpstr>
      <vt:lpstr>5.2. Yêu cầu cơ bản của phương pháp thử nghiệm</vt:lpstr>
      <vt:lpstr>5.2. Yêu cầu cơ bản của phương pháp thử nghiệm</vt:lpstr>
      <vt:lpstr>5.2. Yêu cầu cơ bản của phương pháp thử nghiệm</vt:lpstr>
      <vt:lpstr>5.3. Thiết kế thử nghiệm có đối chứng</vt:lpstr>
      <vt:lpstr>5.4. Áp dụng nghiên cứu thử nghiệm trên thực địa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4: NGHIÊN CỨU ĐỊNH LƯỢNG: PHƯƠNG PHÁP khảo sát</dc:title>
  <dc:creator>ACER</dc:creator>
  <cp:lastModifiedBy>ACER</cp:lastModifiedBy>
  <cp:revision>28</cp:revision>
  <dcterms:created xsi:type="dcterms:W3CDTF">2022-02-23T06:44:49Z</dcterms:created>
  <dcterms:modified xsi:type="dcterms:W3CDTF">2022-02-23T08:43:27Z</dcterms:modified>
</cp:coreProperties>
</file>