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2"/>
  </p:notesMasterIdLst>
  <p:sldIdLst>
    <p:sldId id="256" r:id="rId2"/>
    <p:sldId id="320" r:id="rId3"/>
    <p:sldId id="257"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6" r:id="rId24"/>
    <p:sldId id="315" r:id="rId25"/>
    <p:sldId id="317" r:id="rId26"/>
    <p:sldId id="318" r:id="rId27"/>
    <p:sldId id="319" r:id="rId28"/>
    <p:sldId id="322" r:id="rId29"/>
    <p:sldId id="323" r:id="rId30"/>
    <p:sldId id="321" r:id="rId31"/>
    <p:sldId id="324" r:id="rId32"/>
    <p:sldId id="325" r:id="rId33"/>
    <p:sldId id="326" r:id="rId34"/>
    <p:sldId id="327" r:id="rId35"/>
    <p:sldId id="328" r:id="rId36"/>
    <p:sldId id="329" r:id="rId37"/>
    <p:sldId id="330" r:id="rId38"/>
    <p:sldId id="332" r:id="rId39"/>
    <p:sldId id="333"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80E666-6DBB-4542-B648-47B14C87B969}">
  <a:tblStyle styleId="{E980E666-6DBB-4542-B648-47B14C87B9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C6F9FAA-3F63-487B-8826-6A18A1A9656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53" y="7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624744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6fcd8ad78a_1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6fcd8ad78a_1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828800" y="1657350"/>
            <a:ext cx="5257800" cy="1600199"/>
          </a:xfrm>
          <a:prstGeom prst="rect">
            <a:avLst/>
          </a:prstGeom>
          <a:effectLst>
            <a:glow rad="139700">
              <a:schemeClr val="accent2">
                <a:satMod val="175000"/>
                <a:alpha val="40000"/>
              </a:scheme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effectLst>
                  <a:glow rad="228600">
                    <a:schemeClr val="accent6">
                      <a:satMod val="175000"/>
                      <a:alpha val="40000"/>
                    </a:schemeClr>
                  </a:glow>
                </a:effectLst>
                <a:latin typeface="Times New Roman" pitchFamily="18" charset="0"/>
                <a:cs typeface="Times New Roman" pitchFamily="18" charset="0"/>
              </a:rPr>
              <a:t>PHƯƠNG PHÁP NGHIÊN CỨU KHOA HỌC</a:t>
            </a:r>
            <a:endParaRPr sz="3600" b="1" dirty="0">
              <a:effectLst>
                <a:glow rad="228600">
                  <a:schemeClr val="accent6">
                    <a:satMod val="175000"/>
                    <a:alpha val="40000"/>
                  </a:schemeClr>
                </a:glow>
              </a:effectLst>
              <a:latin typeface="Times New Roman" pitchFamily="18" charset="0"/>
              <a:cs typeface="Times New Roman" pitchFamily="18" charset="0"/>
            </a:endParaRPr>
          </a:p>
        </p:txBody>
      </p:sp>
      <p:sp>
        <p:nvSpPr>
          <p:cNvPr id="2" name="TextBox 1"/>
          <p:cNvSpPr txBox="1"/>
          <p:nvPr/>
        </p:nvSpPr>
        <p:spPr>
          <a:xfrm>
            <a:off x="2133600" y="4400550"/>
            <a:ext cx="2819400" cy="369332"/>
          </a:xfrm>
          <a:prstGeom prst="rect">
            <a:avLst/>
          </a:prstGeom>
          <a:noFill/>
        </p:spPr>
        <p:txBody>
          <a:bodyPr wrap="square" rtlCol="0">
            <a:spAutoFit/>
          </a:bodyPr>
          <a:lstStyle/>
          <a:p>
            <a:pPr algn="ctr"/>
            <a:r>
              <a:rPr lang="en-US" sz="1800" dirty="0" err="1" smtClean="0">
                <a:latin typeface="Times New Roman" pitchFamily="18" charset="0"/>
                <a:cs typeface="Times New Roman" pitchFamily="18" charset="0"/>
              </a:rPr>
              <a:t>Tên</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5" name="TextBox 4"/>
          <p:cNvSpPr txBox="1"/>
          <p:nvPr/>
        </p:nvSpPr>
        <p:spPr>
          <a:xfrm>
            <a:off x="5410200" y="4406382"/>
            <a:ext cx="2514600" cy="369332"/>
          </a:xfrm>
          <a:prstGeom prst="rect">
            <a:avLst/>
          </a:prstGeom>
          <a:noFill/>
        </p:spPr>
        <p:txBody>
          <a:bodyPr wrap="square" rtlCol="0">
            <a:spAutoFit/>
          </a:bodyPr>
          <a:lstStyle/>
          <a:p>
            <a:pPr algn="ctr"/>
            <a:r>
              <a:rPr lang="en-US" sz="1800" dirty="0" err="1" smtClean="0">
                <a:latin typeface="Times New Roman" pitchFamily="18" charset="0"/>
                <a:cs typeface="Times New Roman" pitchFamily="18" charset="0"/>
              </a:rPr>
              <a:t>Lớp</a:t>
            </a:r>
            <a:r>
              <a:rPr lang="en-US" sz="1800" dirty="0" smtClean="0">
                <a:latin typeface="Times New Roman" pitchFamily="18" charset="0"/>
                <a:cs typeface="Times New Roman" pitchFamily="18" charset="0"/>
              </a:rPr>
              <a:t>: DH18TIN</a:t>
            </a:r>
            <a:endParaRPr lang="en-US" sz="1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266700" y="1200150"/>
            <a:ext cx="5676900" cy="2209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Trong trường hợp mà các nhóm nghiên cứu không có khả năng di chuyển quá nhiều</a:t>
            </a:r>
            <a:br>
              <a:rPr lang="vi-VN" sz="1600" dirty="0">
                <a:latin typeface="+mj-lt"/>
              </a:rPr>
            </a:br>
            <a:r>
              <a:rPr lang="vi-VN" sz="1600" dirty="0">
                <a:latin typeface="+mj-lt"/>
              </a:rPr>
              <a:t>để phỏng vấn đối tượng, họ có thể áp dụng phương pháp chọn mẫu theo khu vực. Phương</a:t>
            </a:r>
            <a:br>
              <a:rPr lang="vi-VN" sz="1600" dirty="0">
                <a:latin typeface="+mj-lt"/>
              </a:rPr>
            </a:br>
            <a:r>
              <a:rPr lang="vi-VN" sz="1600" dirty="0">
                <a:latin typeface="+mj-lt"/>
              </a:rPr>
              <a:t>pháp này không lựa chọn các đối tượng mà lựa chọn một cách ngẫu nhiên khu vực, sau đó</a:t>
            </a:r>
            <a:br>
              <a:rPr lang="vi-VN" sz="1600" dirty="0">
                <a:latin typeface="+mj-lt"/>
              </a:rPr>
            </a:br>
            <a:r>
              <a:rPr lang="vi-VN" sz="1600" dirty="0">
                <a:latin typeface="+mj-lt"/>
              </a:rPr>
              <a:t>phỏng vấn toàn bộ đối tượng trong khu vực.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 Các phương pháp chọn mẫu cơ bản</a:t>
            </a:r>
            <a:r>
              <a:rPr lang="vi-VN" sz="1800" dirty="0"/>
              <a:t> </a:t>
            </a:r>
            <a:endParaRPr lang="en-US" sz="1800" dirty="0"/>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4.2.3.4. Phương pháp chọn mẫu theo khu vực</a:t>
            </a:r>
            <a:r>
              <a:rPr lang="vi-VN" sz="1800" dirty="0"/>
              <a:t> </a:t>
            </a:r>
            <a:endParaRPr lang="en-US" sz="1800" dirty="0"/>
          </a:p>
        </p:txBody>
      </p:sp>
    </p:spTree>
    <p:extLst>
      <p:ext uri="{BB962C8B-B14F-4D97-AF65-F5344CB8AC3E}">
        <p14:creationId xmlns:p14="http://schemas.microsoft.com/office/powerpoint/2010/main" val="305074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266700" y="1200150"/>
            <a:ext cx="5676900" cy="2209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Nhà nghiên cứu có thể chọn những phần tử nào mà họ có thể tiếp cận được. </a:t>
            </a:r>
            <a:r>
              <a:rPr lang="vi-VN" sz="1600" dirty="0" smtClean="0">
                <a:latin typeface="+mj-lt"/>
              </a:rPr>
              <a:t>Nói</a:t>
            </a:r>
            <a:r>
              <a:rPr lang="en-US" sz="1600" dirty="0" smtClean="0">
                <a:latin typeface="+mj-lt"/>
              </a:rPr>
              <a:t> </a:t>
            </a:r>
            <a:r>
              <a:rPr lang="vi-VN" sz="1600" dirty="0" smtClean="0">
                <a:latin typeface="+mj-lt"/>
              </a:rPr>
              <a:t>cách </a:t>
            </a:r>
            <a:r>
              <a:rPr lang="vi-VN" sz="1600" dirty="0">
                <a:latin typeface="+mj-lt"/>
              </a:rPr>
              <a:t>khác, hình thức chọn mẫu này dựa trên sự thuận tiện hay dựa trên tính dễ tiếp cận </a:t>
            </a:r>
            <a:r>
              <a:rPr lang="vi-VN" sz="1600" dirty="0" smtClean="0">
                <a:latin typeface="+mj-lt"/>
              </a:rPr>
              <a:t>của</a:t>
            </a:r>
            <a:r>
              <a:rPr lang="en-US" sz="1600" dirty="0" smtClean="0">
                <a:latin typeface="+mj-lt"/>
              </a:rPr>
              <a:t> </a:t>
            </a:r>
            <a:r>
              <a:rPr lang="vi-VN" sz="1600" dirty="0" smtClean="0">
                <a:latin typeface="+mj-lt"/>
              </a:rPr>
              <a:t>đối </a:t>
            </a:r>
            <a:r>
              <a:rPr lang="vi-VN" sz="1600" dirty="0">
                <a:latin typeface="+mj-lt"/>
              </a:rPr>
              <a:t>tượng khảo sát. </a:t>
            </a: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 Các phương pháp chọn mẫu cơ bản</a:t>
            </a:r>
            <a:r>
              <a:rPr lang="vi-VN" sz="1800" dirty="0"/>
              <a:t> </a:t>
            </a:r>
            <a:endParaRPr lang="en-US" sz="1800" dirty="0"/>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4.2.3.5. Phương pháp chọn mẫu thuận tiện</a:t>
            </a:r>
            <a:r>
              <a:rPr lang="vi-VN" sz="1800" dirty="0"/>
              <a:t> </a:t>
            </a:r>
            <a:endParaRPr lang="en-US" sz="1800" dirty="0"/>
          </a:p>
        </p:txBody>
      </p:sp>
    </p:spTree>
    <p:extLst>
      <p:ext uri="{BB962C8B-B14F-4D97-AF65-F5344CB8AC3E}">
        <p14:creationId xmlns:p14="http://schemas.microsoft.com/office/powerpoint/2010/main" val="426803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266700" y="1200150"/>
            <a:ext cx="5676900" cy="2209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Phương pháp chọn mẫu theo phán đoán là phương pháp mà người phỏng vấn </a:t>
            </a:r>
            <a:r>
              <a:rPr lang="vi-VN" sz="1600" dirty="0" smtClean="0">
                <a:latin typeface="+mj-lt"/>
              </a:rPr>
              <a:t>là</a:t>
            </a:r>
            <a:r>
              <a:rPr lang="en-US" sz="1600" dirty="0" smtClean="0">
                <a:latin typeface="+mj-lt"/>
              </a:rPr>
              <a:t> </a:t>
            </a:r>
            <a:r>
              <a:rPr lang="vi-VN" sz="1600" dirty="0" smtClean="0">
                <a:latin typeface="+mj-lt"/>
              </a:rPr>
              <a:t>người </a:t>
            </a:r>
            <a:r>
              <a:rPr lang="vi-VN" sz="1600" dirty="0">
                <a:latin typeface="+mj-lt"/>
              </a:rPr>
              <a:t>tự đưa ra phán đoán về đối tượng cần chọn vào mẫu. Như vậy tính đại diện của </a:t>
            </a:r>
            <a:r>
              <a:rPr lang="vi-VN" sz="1600" dirty="0" smtClean="0">
                <a:latin typeface="+mj-lt"/>
              </a:rPr>
              <a:t>mẫu</a:t>
            </a:r>
            <a:r>
              <a:rPr lang="en-US" sz="1600" dirty="0" smtClean="0">
                <a:latin typeface="+mj-lt"/>
              </a:rPr>
              <a:t> </a:t>
            </a:r>
            <a:r>
              <a:rPr lang="vi-VN" sz="1600" dirty="0" smtClean="0">
                <a:latin typeface="+mj-lt"/>
              </a:rPr>
              <a:t>phụ </a:t>
            </a:r>
            <a:r>
              <a:rPr lang="vi-VN" sz="1600" dirty="0">
                <a:latin typeface="+mj-lt"/>
              </a:rPr>
              <a:t>thuộc nhiều vào kinh nghiệm và sự hiểu biết của người tổ chức việc điều tra và </a:t>
            </a:r>
            <a:r>
              <a:rPr lang="vi-VN" sz="1600" dirty="0" smtClean="0">
                <a:latin typeface="+mj-lt"/>
              </a:rPr>
              <a:t>cả</a:t>
            </a:r>
            <a:r>
              <a:rPr lang="en-US" sz="1600" dirty="0" smtClean="0">
                <a:latin typeface="+mj-lt"/>
              </a:rPr>
              <a:t> </a:t>
            </a:r>
            <a:r>
              <a:rPr lang="vi-VN" sz="1600" dirty="0" smtClean="0">
                <a:latin typeface="+mj-lt"/>
              </a:rPr>
              <a:t>người </a:t>
            </a:r>
            <a:r>
              <a:rPr lang="vi-VN" sz="1600" dirty="0">
                <a:latin typeface="+mj-lt"/>
              </a:rPr>
              <a:t>đi thu thập dữ liệu. </a:t>
            </a: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 Các phương pháp chọn mẫu cơ bản</a:t>
            </a:r>
            <a:r>
              <a:rPr lang="vi-VN" sz="1800" dirty="0"/>
              <a:t> </a:t>
            </a:r>
            <a:endParaRPr lang="en-US" sz="1800" dirty="0"/>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4.2.3.6. Phương pháp chọn mẫu phán đoán</a:t>
            </a:r>
            <a:r>
              <a:rPr lang="vi-VN" sz="1800" dirty="0"/>
              <a:t> </a:t>
            </a:r>
            <a:endParaRPr lang="en-US" sz="1800" dirty="0"/>
          </a:p>
        </p:txBody>
      </p:sp>
    </p:spTree>
    <p:extLst>
      <p:ext uri="{BB962C8B-B14F-4D97-AF65-F5344CB8AC3E}">
        <p14:creationId xmlns:p14="http://schemas.microsoft.com/office/powerpoint/2010/main" val="406275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266700" y="1276350"/>
            <a:ext cx="5676900" cy="2209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 Dựa vào một số thuộc tính kiểm soát xác định một số phần tử sao cho chúng đảm </a:t>
            </a:r>
            <a:r>
              <a:rPr lang="vi-VN" sz="1600" dirty="0" smtClean="0">
                <a:latin typeface="+mj-lt"/>
              </a:rPr>
              <a:t>bảo</a:t>
            </a:r>
            <a:r>
              <a:rPr lang="en-US" sz="1600" dirty="0" smtClean="0">
                <a:latin typeface="+mj-lt"/>
              </a:rPr>
              <a:t> </a:t>
            </a:r>
            <a:r>
              <a:rPr lang="vi-VN" sz="1600" dirty="0" smtClean="0">
                <a:latin typeface="+mj-lt"/>
              </a:rPr>
              <a:t>tỷ </a:t>
            </a:r>
            <a:r>
              <a:rPr lang="vi-VN" sz="1600" dirty="0">
                <a:latin typeface="+mj-lt"/>
              </a:rPr>
              <a:t>lệ của tổng thể và các đặc trưng kiểm soát.</a:t>
            </a:r>
            <a:br>
              <a:rPr lang="vi-VN" sz="1600" dirty="0">
                <a:latin typeface="+mj-lt"/>
              </a:rPr>
            </a:br>
            <a:r>
              <a:rPr lang="vi-VN" sz="1600" dirty="0">
                <a:latin typeface="+mj-lt"/>
              </a:rPr>
              <a:t>- Sử dụng phổ biến nhất trong thực tiễn nghiên cứu.</a:t>
            </a:r>
            <a:br>
              <a:rPr lang="vi-VN" sz="1600" dirty="0">
                <a:latin typeface="+mj-lt"/>
              </a:rPr>
            </a:br>
            <a:r>
              <a:rPr lang="vi-VN" sz="1600" dirty="0">
                <a:latin typeface="+mj-lt"/>
              </a:rPr>
              <a:t>- Có thể dùng một hoặc nhiều thuộc tính kiểm soát như tuổi, giới tính, thu nhập, </a:t>
            </a:r>
            <a:r>
              <a:rPr lang="vi-VN" sz="1600" dirty="0" smtClean="0">
                <a:latin typeface="+mj-lt"/>
              </a:rPr>
              <a:t>loại</a:t>
            </a:r>
            <a:r>
              <a:rPr lang="en-US" sz="1600" dirty="0" smtClean="0">
                <a:latin typeface="+mj-lt"/>
              </a:rPr>
              <a:t> </a:t>
            </a:r>
            <a:r>
              <a:rPr lang="vi-VN" sz="1600" dirty="0" smtClean="0">
                <a:latin typeface="+mj-lt"/>
              </a:rPr>
              <a:t>hình </a:t>
            </a:r>
            <a:r>
              <a:rPr lang="vi-VN" sz="1600" dirty="0">
                <a:latin typeface="+mj-lt"/>
              </a:rPr>
              <a:t>doanh nghiệp,… </a:t>
            </a: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 Các phương pháp chọn mẫu cơ bản</a:t>
            </a:r>
            <a:r>
              <a:rPr lang="vi-VN" sz="1800" dirty="0"/>
              <a:t> </a:t>
            </a:r>
            <a:endParaRPr lang="en-US" sz="1800" dirty="0"/>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4.2.3.7. Phương pháp chọn mẫu theo lớp</a:t>
            </a:r>
            <a:r>
              <a:rPr lang="vi-VN" sz="1800" dirty="0"/>
              <a:t> </a:t>
            </a:r>
            <a:endParaRPr lang="en-US" sz="1800" dirty="0"/>
          </a:p>
        </p:txBody>
      </p:sp>
    </p:spTree>
    <p:extLst>
      <p:ext uri="{BB962C8B-B14F-4D97-AF65-F5344CB8AC3E}">
        <p14:creationId xmlns:p14="http://schemas.microsoft.com/office/powerpoint/2010/main" val="274884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304800" y="1200150"/>
            <a:ext cx="5676900" cy="2850114"/>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Quy mô mẫu càng lớn thì tính đại diện càng cao, nếu các điều kiện khác </a:t>
            </a:r>
            <a:r>
              <a:rPr lang="vi-VN" sz="1600" dirty="0" smtClean="0">
                <a:latin typeface="+mj-lt"/>
              </a:rPr>
              <a:t>không</a:t>
            </a:r>
            <a:r>
              <a:rPr lang="en-US" sz="1600" dirty="0" smtClean="0">
                <a:latin typeface="+mj-lt"/>
              </a:rPr>
              <a:t> </a:t>
            </a:r>
            <a:r>
              <a:rPr lang="vi-VN" sz="1600" dirty="0" smtClean="0">
                <a:latin typeface="+mj-lt"/>
              </a:rPr>
              <a:t>đổi</a:t>
            </a:r>
            <a:r>
              <a:rPr lang="vi-VN" sz="1600" dirty="0">
                <a:latin typeface="+mj-lt"/>
              </a:rPr>
              <a:t>. Quy mô mẫu quá nhỏ thì không thể đại diện cho tổng thể. Trong nghiên cứu </a:t>
            </a:r>
            <a:r>
              <a:rPr lang="vi-VN" sz="1600" dirty="0" smtClean="0">
                <a:latin typeface="+mj-lt"/>
              </a:rPr>
              <a:t>định</a:t>
            </a:r>
            <a:r>
              <a:rPr lang="en-US" sz="1600" dirty="0" smtClean="0">
                <a:latin typeface="+mj-lt"/>
              </a:rPr>
              <a:t> </a:t>
            </a:r>
            <a:r>
              <a:rPr lang="vi-VN" sz="1600" dirty="0" smtClean="0">
                <a:latin typeface="+mj-lt"/>
              </a:rPr>
              <a:t>lượng </a:t>
            </a:r>
            <a:r>
              <a:rPr lang="vi-VN" sz="1600" dirty="0">
                <a:latin typeface="+mj-lt"/>
              </a:rPr>
              <a:t>quy mô mẫu tối thiểu là 30 quan sát mới có thể áp dụng các công cụ thống </a:t>
            </a:r>
            <a:r>
              <a:rPr lang="vi-VN" sz="1600" dirty="0" smtClean="0">
                <a:latin typeface="+mj-lt"/>
              </a:rPr>
              <a:t>kê</a:t>
            </a:r>
            <a:r>
              <a:rPr lang="en-US" sz="1600" dirty="0" smtClean="0">
                <a:latin typeface="+mj-lt"/>
              </a:rPr>
              <a:t> </a:t>
            </a:r>
            <a:r>
              <a:rPr lang="vi-VN" sz="1600" dirty="0" smtClean="0">
                <a:latin typeface="+mj-lt"/>
              </a:rPr>
              <a:t>suy </a:t>
            </a:r>
            <a:r>
              <a:rPr lang="vi-VN" sz="1600" dirty="0">
                <a:latin typeface="+mj-lt"/>
              </a:rPr>
              <a:t>diễn hay kiểm định. Quy mô mẫu cho các kiểm định thống kê hoặc hàm thống </a:t>
            </a:r>
            <a:r>
              <a:rPr lang="vi-VN" sz="1600" dirty="0" smtClean="0">
                <a:latin typeface="+mj-lt"/>
              </a:rPr>
              <a:t>kê</a:t>
            </a:r>
            <a:r>
              <a:rPr lang="en-US" sz="1600" dirty="0" smtClean="0">
                <a:latin typeface="+mj-lt"/>
              </a:rPr>
              <a:t> </a:t>
            </a:r>
            <a:r>
              <a:rPr lang="vi-VN" sz="1600" dirty="0" smtClean="0">
                <a:latin typeface="+mj-lt"/>
              </a:rPr>
              <a:t>có </a:t>
            </a:r>
            <a:r>
              <a:rPr lang="vi-VN" sz="1600" dirty="0">
                <a:latin typeface="+mj-lt"/>
              </a:rPr>
              <a:t>nhiều biến số thường phải lớn hơn 100. Tuy nhiên, quy mô mẫu là điều kiện </a:t>
            </a:r>
            <a:r>
              <a:rPr lang="vi-VN" sz="1600" dirty="0" smtClean="0">
                <a:latin typeface="+mj-lt"/>
              </a:rPr>
              <a:t>cần,</a:t>
            </a:r>
            <a:r>
              <a:rPr lang="en-US" sz="1600" dirty="0" smtClean="0">
                <a:latin typeface="+mj-lt"/>
              </a:rPr>
              <a:t> </a:t>
            </a:r>
            <a:r>
              <a:rPr lang="vi-VN" sz="1600" dirty="0" smtClean="0">
                <a:latin typeface="+mj-lt"/>
              </a:rPr>
              <a:t>không </a:t>
            </a:r>
            <a:r>
              <a:rPr lang="vi-VN" sz="1600" dirty="0">
                <a:latin typeface="+mj-lt"/>
              </a:rPr>
              <a:t>phải là điều kiện quyết định nhất tới tính đại diện của mẫu. Quy mô lấy mẫu </a:t>
            </a:r>
            <a:r>
              <a:rPr lang="vi-VN" sz="1600" dirty="0" smtClean="0">
                <a:latin typeface="+mj-lt"/>
              </a:rPr>
              <a:t>nó</a:t>
            </a:r>
            <a:r>
              <a:rPr lang="en-US" sz="1600" dirty="0" smtClean="0">
                <a:latin typeface="+mj-lt"/>
              </a:rPr>
              <a:t> </a:t>
            </a:r>
            <a:r>
              <a:rPr lang="vi-VN" sz="1600" dirty="0" smtClean="0">
                <a:latin typeface="+mj-lt"/>
              </a:rPr>
              <a:t>phụ </a:t>
            </a:r>
            <a:r>
              <a:rPr lang="vi-VN" sz="1600" dirty="0">
                <a:latin typeface="+mj-lt"/>
              </a:rPr>
              <a:t>thuộc vào số lượng biến, nó phụ thuộc vào phương pháp phân tích,…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4.2.4. Tính đại diện của mẫu</a:t>
            </a:r>
            <a:r>
              <a:rPr lang="vi-VN" sz="1800" dirty="0"/>
              <a:t> </a:t>
            </a:r>
            <a:endParaRPr lang="en-US" sz="1800" dirty="0"/>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4.2.4.1. </a:t>
            </a:r>
            <a:r>
              <a:rPr lang="en-US" sz="1800" b="1" dirty="0" err="1"/>
              <a:t>Quy</a:t>
            </a:r>
            <a:r>
              <a:rPr lang="en-US" sz="1800" b="1" dirty="0"/>
              <a:t> </a:t>
            </a:r>
            <a:r>
              <a:rPr lang="en-US" sz="1800" b="1" dirty="0" err="1"/>
              <a:t>mô</a:t>
            </a:r>
            <a:r>
              <a:rPr lang="en-US" sz="1800" b="1" dirty="0"/>
              <a:t> </a:t>
            </a:r>
            <a:r>
              <a:rPr lang="en-US" sz="1800" b="1" dirty="0" err="1"/>
              <a:t>mẫu</a:t>
            </a:r>
            <a:r>
              <a:rPr lang="en-US" sz="1800" dirty="0"/>
              <a:t> </a:t>
            </a:r>
          </a:p>
        </p:txBody>
      </p:sp>
    </p:spTree>
    <p:extLst>
      <p:ext uri="{BB962C8B-B14F-4D97-AF65-F5344CB8AC3E}">
        <p14:creationId xmlns:p14="http://schemas.microsoft.com/office/powerpoint/2010/main" val="351864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228600" y="1200150"/>
            <a:ext cx="5676900" cy="15240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Khi quy mô mẫu đã đảm bảo tương đối phù hợp với các phân tích thống kê (</a:t>
            </a:r>
            <a:r>
              <a:rPr lang="vi-VN" sz="1600" dirty="0" smtClean="0">
                <a:latin typeface="+mj-lt"/>
              </a:rPr>
              <a:t>hơn</a:t>
            </a:r>
            <a:r>
              <a:rPr lang="en-US" sz="1600" dirty="0" smtClean="0">
                <a:latin typeface="+mj-lt"/>
              </a:rPr>
              <a:t> </a:t>
            </a:r>
            <a:r>
              <a:rPr lang="vi-VN" sz="1600" dirty="0" smtClean="0">
                <a:latin typeface="+mj-lt"/>
              </a:rPr>
              <a:t>100 </a:t>
            </a:r>
            <a:r>
              <a:rPr lang="vi-VN" sz="1600" dirty="0">
                <a:latin typeface="+mj-lt"/>
              </a:rPr>
              <a:t>quan sát). Quy trình chọn mẫu trở thành yếu tố có tính chất quyết định tới đại </a:t>
            </a:r>
            <a:r>
              <a:rPr lang="vi-VN" sz="1600" dirty="0" smtClean="0">
                <a:latin typeface="+mj-lt"/>
              </a:rPr>
              <a:t>diện</a:t>
            </a:r>
            <a:r>
              <a:rPr lang="en-US" sz="1600" dirty="0" smtClean="0">
                <a:latin typeface="+mj-lt"/>
              </a:rPr>
              <a:t> </a:t>
            </a:r>
            <a:r>
              <a:rPr lang="vi-VN" sz="1600" dirty="0" smtClean="0">
                <a:latin typeface="+mj-lt"/>
              </a:rPr>
              <a:t>cho </a:t>
            </a:r>
            <a:r>
              <a:rPr lang="vi-VN" sz="1600" dirty="0">
                <a:latin typeface="+mj-lt"/>
              </a:rPr>
              <a:t>mẫu. Trong điều kiện có thể, nhóm nghiên cứu nên áp dụng các phương pháp </a:t>
            </a:r>
            <a:r>
              <a:rPr lang="vi-VN" sz="1600" dirty="0" smtClean="0">
                <a:latin typeface="+mj-lt"/>
              </a:rPr>
              <a:t>và</a:t>
            </a:r>
            <a:r>
              <a:rPr lang="en-US" sz="1600" dirty="0" smtClean="0">
                <a:latin typeface="+mj-lt"/>
              </a:rPr>
              <a:t> </a:t>
            </a:r>
            <a:r>
              <a:rPr lang="vi-VN" sz="1600" dirty="0" smtClean="0">
                <a:latin typeface="+mj-lt"/>
              </a:rPr>
              <a:t>quy </a:t>
            </a:r>
            <a:r>
              <a:rPr lang="vi-VN" sz="1600" dirty="0">
                <a:latin typeface="+mj-lt"/>
              </a:rPr>
              <a:t>trình chọn mẫu chuẩn mực ở trên.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4.2.4. Tính đại diện của mẫu</a:t>
            </a:r>
            <a:r>
              <a:rPr lang="vi-VN" sz="1800" dirty="0"/>
              <a:t> </a:t>
            </a:r>
            <a:endParaRPr lang="en-US" sz="1800" dirty="0"/>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4.2.4.2. Quy trình và phương pháp chọn mẫu</a:t>
            </a:r>
            <a:r>
              <a:rPr lang="vi-VN" sz="1800" dirty="0"/>
              <a:t> </a:t>
            </a:r>
            <a:endParaRPr lang="en-US" sz="1800" dirty="0"/>
          </a:p>
        </p:txBody>
      </p:sp>
    </p:spTree>
    <p:extLst>
      <p:ext uri="{BB962C8B-B14F-4D97-AF65-F5344CB8AC3E}">
        <p14:creationId xmlns:p14="http://schemas.microsoft.com/office/powerpoint/2010/main" val="184460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152400" y="819150"/>
            <a:ext cx="5676900" cy="2819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 Một câu hỏi luôn đặt ra với nhà nghiên cứu là cần phải điều tra bao nhiêu đơn </a:t>
            </a:r>
            <a:r>
              <a:rPr lang="vi-VN" sz="1600" dirty="0" smtClean="0">
                <a:latin typeface="+mj-lt"/>
              </a:rPr>
              <a:t>vị</a:t>
            </a:r>
            <a:r>
              <a:rPr lang="en-US" sz="1600" dirty="0" smtClean="0">
                <a:latin typeface="+mj-lt"/>
              </a:rPr>
              <a:t> </a:t>
            </a:r>
            <a:r>
              <a:rPr lang="vi-VN" sz="1600" dirty="0" smtClean="0">
                <a:latin typeface="+mj-lt"/>
              </a:rPr>
              <a:t>mẫu </a:t>
            </a:r>
            <a:r>
              <a:rPr lang="vi-VN" sz="1600" dirty="0">
                <a:latin typeface="+mj-lt"/>
              </a:rPr>
              <a:t>để nó đại diện và có thể suy rộng cho tổng thể, để phân tích có ý nghĩa và kết </a:t>
            </a:r>
            <a:r>
              <a:rPr lang="vi-VN" sz="1600" dirty="0" smtClean="0">
                <a:latin typeface="+mj-lt"/>
              </a:rPr>
              <a:t>quả</a:t>
            </a:r>
            <a:r>
              <a:rPr lang="en-US" sz="1600" dirty="0" smtClean="0">
                <a:latin typeface="+mj-lt"/>
              </a:rPr>
              <a:t> </a:t>
            </a:r>
            <a:r>
              <a:rPr lang="vi-VN" sz="1600" dirty="0" smtClean="0">
                <a:latin typeface="+mj-lt"/>
              </a:rPr>
              <a:t>nghiên </a:t>
            </a:r>
            <a:r>
              <a:rPr lang="vi-VN" sz="1600" dirty="0">
                <a:latin typeface="+mj-lt"/>
              </a:rPr>
              <a:t>cứu có giá trị về mặt khoa học?</a:t>
            </a:r>
            <a:br>
              <a:rPr lang="vi-VN" sz="1600" dirty="0">
                <a:latin typeface="+mj-lt"/>
              </a:rPr>
            </a:br>
            <a:r>
              <a:rPr lang="vi-VN" sz="1600" dirty="0">
                <a:latin typeface="+mj-lt"/>
              </a:rPr>
              <a:t>- Một cách đơn giản và dễ nhất là dựa vào các nghiên cứu có cùng nội dung đã </a:t>
            </a:r>
            <a:r>
              <a:rPr lang="vi-VN" sz="1600" dirty="0" smtClean="0">
                <a:latin typeface="+mj-lt"/>
              </a:rPr>
              <a:t>được</a:t>
            </a:r>
            <a:r>
              <a:rPr lang="en-US" sz="1600" dirty="0" smtClean="0">
                <a:latin typeface="+mj-lt"/>
              </a:rPr>
              <a:t> </a:t>
            </a:r>
            <a:r>
              <a:rPr lang="vi-VN" sz="1600" dirty="0" smtClean="0">
                <a:latin typeface="+mj-lt"/>
              </a:rPr>
              <a:t>thực </a:t>
            </a:r>
            <a:r>
              <a:rPr lang="vi-VN" sz="1600" dirty="0">
                <a:latin typeface="+mj-lt"/>
              </a:rPr>
              <a:t>hiện trước đó để lấy mẫu.</a:t>
            </a:r>
            <a:br>
              <a:rPr lang="vi-VN" sz="1600" dirty="0">
                <a:latin typeface="+mj-lt"/>
              </a:rPr>
            </a:br>
            <a:r>
              <a:rPr lang="vi-VN" sz="1600" dirty="0">
                <a:latin typeface="+mj-lt"/>
              </a:rPr>
              <a:t>- Có thể hỏi ý kiến các chuyên gia, những người có kinh nghiệm thực hiện các </a:t>
            </a:r>
            <a:r>
              <a:rPr lang="vi-VN" sz="1600" dirty="0" smtClean="0">
                <a:latin typeface="+mj-lt"/>
              </a:rPr>
              <a:t>dự</a:t>
            </a:r>
            <a:r>
              <a:rPr lang="en-US" sz="1600" dirty="0" smtClean="0">
                <a:latin typeface="+mj-lt"/>
              </a:rPr>
              <a:t> </a:t>
            </a:r>
            <a:r>
              <a:rPr lang="vi-VN" sz="1600" dirty="0" smtClean="0">
                <a:latin typeface="+mj-lt"/>
              </a:rPr>
              <a:t>án </a:t>
            </a:r>
            <a:r>
              <a:rPr lang="vi-VN" sz="1600" dirty="0">
                <a:latin typeface="+mj-lt"/>
              </a:rPr>
              <a:t>điều tra khảo sát.</a:t>
            </a:r>
            <a:br>
              <a:rPr lang="vi-VN" sz="1600" dirty="0">
                <a:latin typeface="+mj-lt"/>
              </a:rPr>
            </a:br>
            <a:r>
              <a:rPr lang="vi-VN" sz="1600" dirty="0">
                <a:latin typeface="+mj-lt"/>
              </a:rPr>
              <a:t>- Có thể tính toán theo công thức tính mẫu.</a:t>
            </a:r>
            <a:br>
              <a:rPr lang="vi-VN" sz="1600" dirty="0">
                <a:latin typeface="+mj-lt"/>
              </a:rPr>
            </a:br>
            <a:r>
              <a:rPr lang="vi-VN" sz="1600" dirty="0">
                <a:latin typeface="+mj-lt"/>
              </a:rPr>
              <a:t>- Với trường hợp cỡ mẫu lớn và không biết tổng thể.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4.2.5. Xác định cỡ mẫu</a:t>
            </a:r>
            <a:r>
              <a:rPr lang="vi-VN" sz="1800" dirty="0"/>
              <a:t> </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645937"/>
            <a:ext cx="2505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29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7" name="Google Shape;247;p14"/>
          <p:cNvSpPr txBox="1">
            <a:spLocks noGrp="1"/>
          </p:cNvSpPr>
          <p:nvPr>
            <p:ph type="body" idx="1"/>
          </p:nvPr>
        </p:nvSpPr>
        <p:spPr>
          <a:xfrm>
            <a:off x="152400" y="742950"/>
            <a:ext cx="6248400" cy="432435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Bảng khảo sát là tập hợp các câu hỏi được trình bày theo một trình tự nhất định </a:t>
            </a:r>
            <a:r>
              <a:rPr lang="vi-VN" sz="1600" dirty="0" smtClean="0">
                <a:latin typeface="+mj-lt"/>
              </a:rPr>
              <a:t>để</a:t>
            </a:r>
            <a:r>
              <a:rPr lang="en-US" sz="1600" dirty="0" smtClean="0">
                <a:latin typeface="+mj-lt"/>
              </a:rPr>
              <a:t> </a:t>
            </a:r>
            <a:r>
              <a:rPr lang="vi-VN" sz="1600" dirty="0" smtClean="0">
                <a:latin typeface="+mj-lt"/>
              </a:rPr>
              <a:t>người </a:t>
            </a:r>
            <a:r>
              <a:rPr lang="vi-VN" sz="1600" dirty="0">
                <a:latin typeface="+mj-lt"/>
              </a:rPr>
              <a:t>được hỏi trả lời dễ dàng và chính xác</a:t>
            </a:r>
            <a:r>
              <a:rPr lang="vi-VN" sz="1600" i="1" dirty="0">
                <a:latin typeface="+mj-lt"/>
              </a:rPr>
              <a:t>. </a:t>
            </a:r>
            <a:r>
              <a:rPr lang="vi-VN" sz="1600" dirty="0">
                <a:latin typeface="+mj-lt"/>
              </a:rPr>
              <a:t>Khi tiến hành thiết kế bảng khảo sát, </a:t>
            </a:r>
            <a:r>
              <a:rPr lang="vi-VN" sz="1600" dirty="0" smtClean="0">
                <a:latin typeface="+mj-lt"/>
              </a:rPr>
              <a:t>người</a:t>
            </a:r>
            <a:r>
              <a:rPr lang="en-US" sz="1600" dirty="0" smtClean="0">
                <a:latin typeface="+mj-lt"/>
              </a:rPr>
              <a:t> </a:t>
            </a:r>
            <a:r>
              <a:rPr lang="vi-VN" sz="1600" dirty="0" smtClean="0">
                <a:latin typeface="+mj-lt"/>
              </a:rPr>
              <a:t>nghiên </a:t>
            </a:r>
            <a:r>
              <a:rPr lang="vi-VN" sz="1600" dirty="0">
                <a:latin typeface="+mj-lt"/>
              </a:rPr>
              <a:t>cứu cần phải trải qua 7 bước chính sau:</a:t>
            </a:r>
            <a:br>
              <a:rPr lang="vi-VN" sz="1600" dirty="0">
                <a:latin typeface="+mj-lt"/>
              </a:rPr>
            </a:br>
            <a:r>
              <a:rPr lang="vi-VN" sz="1600" b="1" dirty="0">
                <a:latin typeface="+mj-lt"/>
              </a:rPr>
              <a:t>Bước 1. Xác định thông tin cần thu thập</a:t>
            </a:r>
            <a:br>
              <a:rPr lang="vi-VN" sz="1600" b="1" dirty="0">
                <a:latin typeface="+mj-lt"/>
              </a:rPr>
            </a:br>
            <a:r>
              <a:rPr lang="vi-VN" sz="1600" dirty="0">
                <a:latin typeface="+mj-lt"/>
              </a:rPr>
              <a:t>Làm thế nào để xác định đầy đủ và chi tiết các thông tin cần thu thập</a:t>
            </a:r>
            <a:br>
              <a:rPr lang="vi-VN" sz="1600" dirty="0">
                <a:latin typeface="+mj-lt"/>
              </a:rPr>
            </a:br>
            <a:r>
              <a:rPr lang="vi-VN" sz="1600" dirty="0">
                <a:latin typeface="+mj-lt"/>
              </a:rPr>
              <a:t>Khi thiết kế bảng câu hỏi phải dựa vào:</a:t>
            </a:r>
            <a:br>
              <a:rPr lang="vi-VN" sz="1600" dirty="0">
                <a:latin typeface="+mj-lt"/>
              </a:rPr>
            </a:br>
            <a:r>
              <a:rPr lang="vi-VN" sz="1600" dirty="0">
                <a:latin typeface="+mj-lt"/>
              </a:rPr>
              <a:t>- Dựa vào vấn đề nghiên cứu.</a:t>
            </a:r>
            <a:br>
              <a:rPr lang="vi-VN" sz="1600" dirty="0">
                <a:latin typeface="+mj-lt"/>
              </a:rPr>
            </a:br>
            <a:r>
              <a:rPr lang="vi-VN" sz="1600" dirty="0">
                <a:latin typeface="+mj-lt"/>
              </a:rPr>
              <a:t>- Dựa vào nhu cầu thông tin.</a:t>
            </a:r>
            <a:br>
              <a:rPr lang="vi-VN" sz="1600" dirty="0">
                <a:latin typeface="+mj-lt"/>
              </a:rPr>
            </a:br>
            <a:r>
              <a:rPr lang="vi-VN" sz="1600" dirty="0">
                <a:latin typeface="+mj-lt"/>
              </a:rPr>
              <a:t>- Dựa vào khung lý thuyết.</a:t>
            </a:r>
            <a:br>
              <a:rPr lang="vi-VN" sz="1600" dirty="0">
                <a:latin typeface="+mj-lt"/>
              </a:rPr>
            </a:br>
            <a:r>
              <a:rPr lang="vi-VN" sz="1600" b="1" dirty="0">
                <a:latin typeface="+mj-lt"/>
              </a:rPr>
              <a:t>Bước 2. Xác định phương pháp phỏng vấn</a:t>
            </a:r>
            <a:br>
              <a:rPr lang="vi-VN" sz="1600" b="1" dirty="0">
                <a:latin typeface="+mj-lt"/>
              </a:rPr>
            </a:br>
            <a:r>
              <a:rPr lang="vi-VN" sz="1600" dirty="0">
                <a:latin typeface="+mj-lt"/>
              </a:rPr>
              <a:t>Có ba phương pháp phỏng vấn chính: phỏng vấn trực diện, phỏng vấn qua </a:t>
            </a:r>
            <a:r>
              <a:rPr lang="vi-VN" sz="1600" dirty="0" smtClean="0">
                <a:latin typeface="+mj-lt"/>
              </a:rPr>
              <a:t>điện</a:t>
            </a:r>
            <a:r>
              <a:rPr lang="en-US" sz="1600" dirty="0" smtClean="0">
                <a:latin typeface="+mj-lt"/>
              </a:rPr>
              <a:t> </a:t>
            </a:r>
            <a:r>
              <a:rPr lang="vi-VN" sz="1600" dirty="0" smtClean="0">
                <a:latin typeface="+mj-lt"/>
              </a:rPr>
              <a:t>thoại</a:t>
            </a:r>
            <a:r>
              <a:rPr lang="vi-VN" sz="1600" dirty="0">
                <a:latin typeface="+mj-lt"/>
              </a:rPr>
              <a:t>, và phỏng vấn bằng cách </a:t>
            </a:r>
            <a:r>
              <a:rPr lang="vi-VN" sz="1600" dirty="0" smtClean="0">
                <a:latin typeface="+mj-lt"/>
              </a:rPr>
              <a:t>gửi</a:t>
            </a:r>
            <a:r>
              <a:rPr lang="en-US" sz="1600" dirty="0" smtClean="0">
                <a:latin typeface="+mj-lt"/>
              </a:rPr>
              <a:t> </a:t>
            </a:r>
            <a:r>
              <a:rPr lang="vi-VN" sz="1600" dirty="0" smtClean="0">
                <a:latin typeface="+mj-lt"/>
              </a:rPr>
              <a:t>thư/email/câu </a:t>
            </a:r>
            <a:r>
              <a:rPr lang="vi-VN" sz="1600" dirty="0">
                <a:latin typeface="+mj-lt"/>
              </a:rPr>
              <a:t>hỏi điện tử. Đối với mỗi phương </a:t>
            </a:r>
            <a:r>
              <a:rPr lang="vi-VN" sz="1600" dirty="0" smtClean="0">
                <a:latin typeface="+mj-lt"/>
              </a:rPr>
              <a:t>phápkhác </a:t>
            </a:r>
            <a:r>
              <a:rPr lang="vi-VN" sz="1600" dirty="0">
                <a:latin typeface="+mj-lt"/>
              </a:rPr>
              <a:t>nhau người nghiên cứu sẽ xây dựng cấu trúc bảng câu hỏi khác nhau</a:t>
            </a:r>
            <a:r>
              <a:rPr lang="vi-VN" sz="1600" dirty="0" smtClean="0">
                <a:latin typeface="+mj-lt"/>
              </a:rPr>
              <a:t>.</a:t>
            </a:r>
            <a:r>
              <a:rPr lang="vi-VN" sz="1600" dirty="0">
                <a:latin typeface="+mj-lt"/>
              </a:rPr>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7" name="Google Shape;245;p14"/>
          <p:cNvSpPr txBox="1">
            <a:spLocks/>
          </p:cNvSpPr>
          <p:nvPr/>
        </p:nvSpPr>
        <p:spPr>
          <a:xfrm>
            <a:off x="304800" y="590550"/>
            <a:ext cx="58674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4.3.1. Những bước chính khi thiết kế bảng khảo sát</a:t>
            </a:r>
            <a:r>
              <a:rPr lang="vi-VN" sz="1800" dirty="0"/>
              <a:t> </a:t>
            </a:r>
            <a:endParaRPr lang="en-US" sz="1800" dirty="0"/>
          </a:p>
        </p:txBody>
      </p:sp>
    </p:spTree>
    <p:extLst>
      <p:ext uri="{BB962C8B-B14F-4D97-AF65-F5344CB8AC3E}">
        <p14:creationId xmlns:p14="http://schemas.microsoft.com/office/powerpoint/2010/main" val="190737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7" name="Google Shape;247;p14"/>
          <p:cNvSpPr txBox="1">
            <a:spLocks noGrp="1"/>
          </p:cNvSpPr>
          <p:nvPr>
            <p:ph type="body" idx="1"/>
          </p:nvPr>
        </p:nvSpPr>
        <p:spPr>
          <a:xfrm>
            <a:off x="152400" y="742950"/>
            <a:ext cx="6096000" cy="42672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Bước 3. Xác định nội dung câu hỏi</a:t>
            </a:r>
            <a:br>
              <a:rPr lang="vi-VN" sz="1600" b="1" dirty="0">
                <a:latin typeface="+mj-lt"/>
              </a:rPr>
            </a:br>
            <a:r>
              <a:rPr lang="vi-VN" sz="1600" dirty="0">
                <a:latin typeface="+mj-lt"/>
              </a:rPr>
              <a:t>Nội dung các câu hỏi thường xoay quanh việc thu thập thông tin về:</a:t>
            </a:r>
            <a:br>
              <a:rPr lang="vi-VN" sz="1600" dirty="0">
                <a:latin typeface="+mj-lt"/>
              </a:rPr>
            </a:br>
            <a:r>
              <a:rPr lang="vi-VN" sz="1600" dirty="0">
                <a:latin typeface="+mj-lt"/>
              </a:rPr>
              <a:t>- Các sự kiện thực tế.</a:t>
            </a:r>
            <a:br>
              <a:rPr lang="vi-VN" sz="1600" dirty="0">
                <a:latin typeface="+mj-lt"/>
              </a:rPr>
            </a:br>
            <a:r>
              <a:rPr lang="vi-VN" sz="1600" dirty="0">
                <a:latin typeface="+mj-lt"/>
              </a:rPr>
              <a:t>- Kiến thức của đối tượng được hỏi.</a:t>
            </a:r>
            <a:br>
              <a:rPr lang="vi-VN" sz="1600" dirty="0">
                <a:latin typeface="+mj-lt"/>
              </a:rPr>
            </a:br>
            <a:r>
              <a:rPr lang="vi-VN" sz="1600" dirty="0">
                <a:latin typeface="+mj-lt"/>
              </a:rPr>
              <a:t>- Ý kiến thái độ của người đó.</a:t>
            </a:r>
            <a:br>
              <a:rPr lang="vi-VN" sz="1600" dirty="0">
                <a:latin typeface="+mj-lt"/>
              </a:rPr>
            </a:br>
            <a:r>
              <a:rPr lang="vi-VN" sz="1600" dirty="0">
                <a:latin typeface="+mj-lt"/>
              </a:rPr>
              <a:t>- Một số dữ liệu căn bản về cá nhân đối tượng nghiên cứu để phân lọai, thông </a:t>
            </a:r>
            <a:r>
              <a:rPr lang="vi-VN" sz="1600" dirty="0" smtClean="0">
                <a:latin typeface="+mj-lt"/>
              </a:rPr>
              <a:t>tin</a:t>
            </a:r>
            <a:r>
              <a:rPr lang="en-US" sz="1600" dirty="0" smtClean="0">
                <a:latin typeface="+mj-lt"/>
              </a:rPr>
              <a:t> </a:t>
            </a:r>
            <a:r>
              <a:rPr lang="vi-VN" sz="1600" dirty="0" smtClean="0">
                <a:latin typeface="+mj-lt"/>
              </a:rPr>
              <a:t>liên </a:t>
            </a:r>
            <a:r>
              <a:rPr lang="vi-VN" sz="1600" dirty="0">
                <a:latin typeface="+mj-lt"/>
              </a:rPr>
              <a:t>lạc, và tìm kiếm các biến số liên quan.</a:t>
            </a:r>
            <a:br>
              <a:rPr lang="vi-VN" sz="1600" dirty="0">
                <a:latin typeface="+mj-lt"/>
              </a:rPr>
            </a:br>
            <a:r>
              <a:rPr lang="vi-VN" sz="1600" b="1" dirty="0">
                <a:latin typeface="+mj-lt"/>
              </a:rPr>
              <a:t>Bước 4. Xác định hình thức câu trả lời</a:t>
            </a:r>
            <a:br>
              <a:rPr lang="vi-VN" sz="1600" b="1" dirty="0">
                <a:latin typeface="+mj-lt"/>
              </a:rPr>
            </a:br>
            <a:r>
              <a:rPr lang="vi-VN" sz="1600" dirty="0">
                <a:latin typeface="+mj-lt"/>
              </a:rPr>
              <a:t>Trả lời cho các câu hỏi đóng, gồm các dạng:</a:t>
            </a:r>
            <a:br>
              <a:rPr lang="vi-VN" sz="1600" dirty="0">
                <a:latin typeface="+mj-lt"/>
              </a:rPr>
            </a:br>
            <a:r>
              <a:rPr lang="vi-VN" sz="1600" dirty="0">
                <a:latin typeface="+mj-lt"/>
              </a:rPr>
              <a:t>- Chọn một trong nhiều lựa chọn.</a:t>
            </a:r>
            <a:br>
              <a:rPr lang="vi-VN" sz="1600" dirty="0">
                <a:latin typeface="+mj-lt"/>
              </a:rPr>
            </a:br>
            <a:r>
              <a:rPr lang="vi-VN" sz="1600" dirty="0">
                <a:latin typeface="+mj-lt"/>
              </a:rPr>
              <a:t>- Chọn nhiều lựa chọn.</a:t>
            </a:r>
            <a:br>
              <a:rPr lang="vi-VN" sz="1600" dirty="0">
                <a:latin typeface="+mj-lt"/>
              </a:rPr>
            </a:br>
            <a:r>
              <a:rPr lang="vi-VN" sz="1600" dirty="0">
                <a:latin typeface="+mj-lt"/>
              </a:rPr>
              <a:t>- Xếp theo thứ </a:t>
            </a:r>
            <a:r>
              <a:rPr lang="vi-VN" sz="1600" dirty="0" smtClean="0">
                <a:latin typeface="+mj-lt"/>
              </a:rPr>
              <a:t>tự.</a:t>
            </a:r>
            <a:endParaRPr lang="en-US" sz="1600" dirty="0" smtClean="0">
              <a:latin typeface="+mj-lt"/>
            </a:endParaRPr>
          </a:p>
          <a:p>
            <a:pPr marL="0" lvl="0" indent="0">
              <a:buClr>
                <a:schemeClr val="dk1"/>
              </a:buClr>
              <a:buSzPts val="1100"/>
              <a:buNone/>
            </a:pPr>
            <a:r>
              <a:rPr lang="vi-VN" sz="1600" dirty="0" smtClean="0">
                <a:latin typeface="+mj-lt"/>
              </a:rPr>
              <a:t>Trả </a:t>
            </a:r>
            <a:r>
              <a:rPr lang="vi-VN" sz="1600" dirty="0">
                <a:latin typeface="+mj-lt"/>
              </a:rPr>
              <a:t>lời cho các câu hỏi </a:t>
            </a:r>
            <a:r>
              <a:rPr lang="vi-VN" sz="1600" dirty="0" smtClean="0">
                <a:latin typeface="+mj-lt"/>
              </a:rPr>
              <a:t>mở</a:t>
            </a:r>
            <a:endParaRPr lang="en-US" sz="1600" dirty="0" smtClean="0">
              <a:latin typeface="+mj-lt"/>
            </a:endParaRPr>
          </a:p>
          <a:p>
            <a:pPr marL="0" lvl="0" indent="0">
              <a:buClr>
                <a:schemeClr val="dk1"/>
              </a:buClr>
              <a:buSzPts val="1100"/>
              <a:buNone/>
            </a:pPr>
            <a:r>
              <a:rPr lang="vi-VN" sz="1600" dirty="0">
                <a:latin typeface="+mj-lt"/>
              </a:rPr>
              <a:t>- Câu hỏi trả lời tự do.</a:t>
            </a:r>
            <a:br>
              <a:rPr lang="vi-VN" sz="1600" dirty="0">
                <a:latin typeface="+mj-lt"/>
              </a:rPr>
            </a:br>
            <a:r>
              <a:rPr lang="vi-VN" sz="1600" dirty="0">
                <a:latin typeface="+mj-lt"/>
              </a:rPr>
              <a:t>- Câu hỏi có tính chất thăm dò. </a:t>
            </a:r>
            <a:br>
              <a:rPr lang="vi-VN" sz="1600" dirty="0">
                <a:latin typeface="+mj-lt"/>
              </a:rPr>
            </a:br>
            <a:endParaRPr lang="en-US" sz="1600" dirty="0" smtClean="0">
              <a:latin typeface="+mj-lt"/>
            </a:endParaRPr>
          </a:p>
          <a:p>
            <a:pPr marL="0" lvl="0" indent="0">
              <a:buClr>
                <a:schemeClr val="dk1"/>
              </a:buClr>
              <a:buSzPts val="1100"/>
              <a:buNone/>
            </a:pP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7" name="Google Shape;245;p14"/>
          <p:cNvSpPr txBox="1">
            <a:spLocks/>
          </p:cNvSpPr>
          <p:nvPr/>
        </p:nvSpPr>
        <p:spPr>
          <a:xfrm>
            <a:off x="304800" y="590550"/>
            <a:ext cx="58674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4.3.1. Những bước chính khi thiết kế bảng khảo sát</a:t>
            </a:r>
            <a:r>
              <a:rPr lang="vi-VN" sz="1800" dirty="0"/>
              <a:t> </a:t>
            </a:r>
            <a:endParaRPr lang="en-US" sz="1800" dirty="0"/>
          </a:p>
        </p:txBody>
      </p:sp>
    </p:spTree>
    <p:extLst>
      <p:ext uri="{BB962C8B-B14F-4D97-AF65-F5344CB8AC3E}">
        <p14:creationId xmlns:p14="http://schemas.microsoft.com/office/powerpoint/2010/main" val="207372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7" name="Google Shape;247;p14"/>
          <p:cNvSpPr txBox="1">
            <a:spLocks noGrp="1"/>
          </p:cNvSpPr>
          <p:nvPr>
            <p:ph type="body" idx="1"/>
          </p:nvPr>
        </p:nvSpPr>
        <p:spPr>
          <a:xfrm>
            <a:off x="152400" y="742950"/>
            <a:ext cx="6248400" cy="42672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Bước 5. Xác định cách sử dụng từ ngữ</a:t>
            </a:r>
            <a:br>
              <a:rPr lang="vi-VN" sz="1600" b="1" dirty="0">
                <a:latin typeface="+mj-lt"/>
              </a:rPr>
            </a:br>
            <a:r>
              <a:rPr lang="vi-VN" sz="1600" dirty="0">
                <a:latin typeface="+mj-lt"/>
              </a:rPr>
              <a:t>- Nên dùng từ ngữ quen thuộc, tránh dùng tiếng lóng hoặc từ chuyên môn.</a:t>
            </a:r>
            <a:br>
              <a:rPr lang="vi-VN" sz="1600" dirty="0">
                <a:latin typeface="+mj-lt"/>
              </a:rPr>
            </a:br>
            <a:r>
              <a:rPr lang="vi-VN" sz="1600" dirty="0">
                <a:latin typeface="+mj-lt"/>
              </a:rPr>
              <a:t>- Nên dùng từ ngữ dễ hiểu, để mọi người ở bất cứ trình độ nào cũng có thể </a:t>
            </a:r>
            <a:r>
              <a:rPr lang="vi-VN" sz="1600" dirty="0" smtClean="0">
                <a:latin typeface="+mj-lt"/>
              </a:rPr>
              <a:t>hiể</a:t>
            </a:r>
            <a:r>
              <a:rPr lang="en-US" sz="1600" dirty="0" smtClean="0">
                <a:latin typeface="+mj-lt"/>
              </a:rPr>
              <a:t> </a:t>
            </a:r>
            <a:r>
              <a:rPr lang="vi-VN" sz="1600" dirty="0" smtClean="0">
                <a:latin typeface="+mj-lt"/>
              </a:rPr>
              <a:t>được</a:t>
            </a:r>
            <a:r>
              <a:rPr lang="vi-VN" sz="1600" dirty="0">
                <a:latin typeface="+mj-lt"/>
              </a:rPr>
              <a:t>.</a:t>
            </a:r>
            <a:br>
              <a:rPr lang="vi-VN" sz="1600" dirty="0">
                <a:latin typeface="+mj-lt"/>
              </a:rPr>
            </a:br>
            <a:r>
              <a:rPr lang="vi-VN" sz="1600" dirty="0">
                <a:latin typeface="+mj-lt"/>
              </a:rPr>
              <a:t>- Tránh đưa ra câu hỏi dài quá.</a:t>
            </a:r>
            <a:br>
              <a:rPr lang="vi-VN" sz="1600" dirty="0">
                <a:latin typeface="+mj-lt"/>
              </a:rPr>
            </a:br>
            <a:r>
              <a:rPr lang="vi-VN" sz="1600" dirty="0">
                <a:latin typeface="+mj-lt"/>
              </a:rPr>
              <a:t>- Tránh đặt câu hỏi mơ hồ, không rõ ràng.</a:t>
            </a:r>
            <a:br>
              <a:rPr lang="vi-VN" sz="1600" dirty="0">
                <a:latin typeface="+mj-lt"/>
              </a:rPr>
            </a:br>
            <a:r>
              <a:rPr lang="vi-VN" sz="1600" b="1" dirty="0">
                <a:latin typeface="+mj-lt"/>
              </a:rPr>
              <a:t>Bước 6. Xác định trình tự và hình thức bảng câu hỏi</a:t>
            </a:r>
            <a:br>
              <a:rPr lang="vi-VN" sz="1600" b="1" dirty="0">
                <a:latin typeface="+mj-lt"/>
              </a:rPr>
            </a:br>
            <a:r>
              <a:rPr lang="vi-VN" sz="1600" dirty="0">
                <a:latin typeface="+mj-lt"/>
              </a:rPr>
              <a:t>Nguyên tắc để có bảng câu hỏi đẹp:</a:t>
            </a:r>
            <a:br>
              <a:rPr lang="vi-VN" sz="1600" dirty="0">
                <a:latin typeface="+mj-lt"/>
              </a:rPr>
            </a:br>
            <a:r>
              <a:rPr lang="vi-VN" sz="1600" dirty="0">
                <a:latin typeface="+mj-lt"/>
              </a:rPr>
              <a:t>- Mỗi phần nên được trình bày phân </a:t>
            </a:r>
            <a:r>
              <a:rPr lang="vi-VN" sz="1600" dirty="0" smtClean="0">
                <a:latin typeface="+mj-lt"/>
              </a:rPr>
              <a:t>biệt</a:t>
            </a:r>
            <a:r>
              <a:rPr lang="en-US" sz="1600" dirty="0" smtClean="0">
                <a:latin typeface="+mj-lt"/>
              </a:rPr>
              <a:t>.</a:t>
            </a:r>
            <a:r>
              <a:rPr lang="vi-VN" sz="1600" dirty="0">
                <a:latin typeface="+mj-lt"/>
              </a:rPr>
              <a:t/>
            </a:r>
            <a:br>
              <a:rPr lang="vi-VN" sz="1600" dirty="0">
                <a:latin typeface="+mj-lt"/>
              </a:rPr>
            </a:br>
            <a:r>
              <a:rPr lang="vi-VN" sz="1600" dirty="0">
                <a:latin typeface="+mj-lt"/>
              </a:rPr>
              <a:t>- Đánh số các câu hỏi theo thứ tự.</a:t>
            </a:r>
            <a:br>
              <a:rPr lang="vi-VN" sz="1600" dirty="0">
                <a:latin typeface="+mj-lt"/>
              </a:rPr>
            </a:br>
            <a:r>
              <a:rPr lang="vi-VN" sz="1600" dirty="0">
                <a:latin typeface="+mj-lt"/>
              </a:rPr>
              <a:t>- Mã hóa các phương án trả lời.</a:t>
            </a:r>
            <a:br>
              <a:rPr lang="vi-VN" sz="1600" dirty="0">
                <a:latin typeface="+mj-lt"/>
              </a:rPr>
            </a:br>
            <a:r>
              <a:rPr lang="vi-VN" sz="1600" dirty="0">
                <a:latin typeface="+mj-lt"/>
              </a:rPr>
              <a:t>- Sử dụng dạng chữ rộng, rõ ràng.</a:t>
            </a:r>
            <a:br>
              <a:rPr lang="vi-VN" sz="1600" dirty="0">
                <a:latin typeface="+mj-lt"/>
              </a:rPr>
            </a:br>
            <a:r>
              <a:rPr lang="vi-VN" sz="1600" dirty="0">
                <a:latin typeface="+mj-lt"/>
              </a:rPr>
              <a:t>- Đừng để các câu hỏi bị ngắt khi sang trang mới.</a:t>
            </a:r>
            <a:br>
              <a:rPr lang="vi-VN" sz="1600" dirty="0">
                <a:latin typeface="+mj-lt"/>
              </a:rPr>
            </a:br>
            <a:r>
              <a:rPr lang="vi-VN" sz="1600" dirty="0">
                <a:latin typeface="+mj-lt"/>
              </a:rPr>
              <a:t>- Đưa ra các hướng dẫn cụ thể cho bảng hỏi nếu cần, tiếp đó là câu hỏi.</a:t>
            </a:r>
            <a:br>
              <a:rPr lang="vi-VN" sz="1600" dirty="0">
                <a:latin typeface="+mj-lt"/>
              </a:rPr>
            </a:br>
            <a:r>
              <a:rPr lang="vi-VN" sz="1600" dirty="0">
                <a:latin typeface="+mj-lt"/>
              </a:rPr>
              <a:t>- Phân biệt giữa hướng dẫn với câu hỏi.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7" name="Google Shape;245;p14"/>
          <p:cNvSpPr txBox="1">
            <a:spLocks/>
          </p:cNvSpPr>
          <p:nvPr/>
        </p:nvSpPr>
        <p:spPr>
          <a:xfrm>
            <a:off x="304800" y="590550"/>
            <a:ext cx="58674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4.3.1. Những bước chính khi thiết kế bảng khảo sát</a:t>
            </a:r>
            <a:r>
              <a:rPr lang="vi-VN" sz="1800" dirty="0"/>
              <a:t> </a:t>
            </a:r>
            <a:endParaRPr lang="en-US" sz="1800" dirty="0"/>
          </a:p>
        </p:txBody>
      </p:sp>
    </p:spTree>
    <p:extLst>
      <p:ext uri="{BB962C8B-B14F-4D97-AF65-F5344CB8AC3E}">
        <p14:creationId xmlns:p14="http://schemas.microsoft.com/office/powerpoint/2010/main" val="148378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04800" y="971550"/>
            <a:ext cx="5138700" cy="6893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CHƯƠNG 4: </a:t>
            </a:r>
            <a:endParaRPr dirty="0"/>
          </a:p>
        </p:txBody>
      </p:sp>
      <p:sp>
        <p:nvSpPr>
          <p:cNvPr id="262" name="Google Shape;262;p16"/>
          <p:cNvSpPr txBox="1">
            <a:spLocks noGrp="1"/>
          </p:cNvSpPr>
          <p:nvPr>
            <p:ph type="body" idx="1"/>
          </p:nvPr>
        </p:nvSpPr>
        <p:spPr>
          <a:xfrm>
            <a:off x="381000" y="1885950"/>
            <a:ext cx="5334000" cy="1066800"/>
          </a:xfrm>
          <a:prstGeom prst="rect">
            <a:avLst/>
          </a:prstGeom>
        </p:spPr>
        <p:txBody>
          <a:bodyPr spcFirstLastPara="1" wrap="square" lIns="91425" tIns="91425" rIns="91425" bIns="91425" anchor="t" anchorCtr="0">
            <a:noAutofit/>
          </a:bodyPr>
          <a:lstStyle/>
          <a:p>
            <a:pPr marL="76200" lvl="0" indent="0" algn="ctr">
              <a:buNone/>
            </a:pPr>
            <a:r>
              <a:rPr lang="vi-VN" sz="3200" b="1" dirty="0">
                <a:latin typeface="+mj-lt"/>
              </a:rPr>
              <a:t>NGHIÊN CỨU ĐỊNH </a:t>
            </a:r>
            <a:r>
              <a:rPr lang="vi-VN" sz="3200" b="1" dirty="0" smtClean="0">
                <a:latin typeface="+mj-lt"/>
              </a:rPr>
              <a:t>LƯỢNG:</a:t>
            </a:r>
            <a:r>
              <a:rPr lang="en-US" sz="3200" b="1" dirty="0" smtClean="0">
                <a:latin typeface="+mj-lt"/>
              </a:rPr>
              <a:t> </a:t>
            </a:r>
            <a:r>
              <a:rPr lang="vi-VN" sz="3200" b="1" dirty="0" smtClean="0">
                <a:latin typeface="+mj-lt"/>
              </a:rPr>
              <a:t>PHƯƠNG </a:t>
            </a:r>
            <a:r>
              <a:rPr lang="vi-VN" sz="3200" b="1" dirty="0">
                <a:latin typeface="+mj-lt"/>
              </a:rPr>
              <a:t>PHÁP KHẢO SÁT</a:t>
            </a:r>
            <a:r>
              <a:rPr lang="vi-VN" sz="3200" dirty="0">
                <a:latin typeface="+mj-lt"/>
              </a:rPr>
              <a:t> </a:t>
            </a:r>
            <a:endParaRPr sz="3200" dirty="0">
              <a:latin typeface="+mj-lt"/>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3521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7" name="Google Shape;247;p14"/>
          <p:cNvSpPr txBox="1">
            <a:spLocks noGrp="1"/>
          </p:cNvSpPr>
          <p:nvPr>
            <p:ph type="body" idx="1"/>
          </p:nvPr>
        </p:nvSpPr>
        <p:spPr>
          <a:xfrm>
            <a:off x="152400" y="819150"/>
            <a:ext cx="6248400" cy="21336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Bước 7. Phỏng vấn thử và hoàn thiện bảng câu hỏi</a:t>
            </a:r>
            <a:br>
              <a:rPr lang="vi-VN" sz="1600" b="1" dirty="0">
                <a:latin typeface="+mj-lt"/>
              </a:rPr>
            </a:br>
            <a:r>
              <a:rPr lang="vi-VN" sz="1600" dirty="0">
                <a:latin typeface="+mj-lt"/>
              </a:rPr>
              <a:t>Câu hỏi đánh giá được nội dung theo mục đích đưa ra cho nó.</a:t>
            </a:r>
            <a:br>
              <a:rPr lang="vi-VN" sz="1600" dirty="0">
                <a:latin typeface="+mj-lt"/>
              </a:rPr>
            </a:br>
            <a:r>
              <a:rPr lang="vi-VN" sz="1600" dirty="0">
                <a:latin typeface="+mj-lt"/>
              </a:rPr>
              <a:t>- Tất cả đều hiểu được câu hỏi và hiểu theo nghĩa giống nhau.</a:t>
            </a:r>
            <a:br>
              <a:rPr lang="vi-VN" sz="1600" dirty="0">
                <a:latin typeface="+mj-lt"/>
              </a:rPr>
            </a:br>
            <a:r>
              <a:rPr lang="vi-VN" sz="1600" dirty="0">
                <a:latin typeface="+mj-lt"/>
              </a:rPr>
              <a:t>- Các hướng dẫn dễ hiểu hoặc dễ theo dõi.</a:t>
            </a:r>
            <a:br>
              <a:rPr lang="vi-VN" sz="1600" dirty="0">
                <a:latin typeface="+mj-lt"/>
              </a:rPr>
            </a:br>
            <a:r>
              <a:rPr lang="vi-VN" sz="1600" dirty="0">
                <a:latin typeface="+mj-lt"/>
              </a:rPr>
              <a:t>- Liệu đã đưa ra hết các câu trả lời cho vấn đề chưa?</a:t>
            </a:r>
            <a:br>
              <a:rPr lang="vi-VN" sz="1600" dirty="0">
                <a:latin typeface="+mj-lt"/>
              </a:rPr>
            </a:br>
            <a:r>
              <a:rPr lang="vi-VN" sz="1600" dirty="0">
                <a:latin typeface="+mj-lt"/>
              </a:rPr>
              <a:t>- Có thiếu câu hỏi nào một cách hệ thống/thường xuyên không?</a:t>
            </a:r>
            <a:br>
              <a:rPr lang="vi-VN" sz="1600" dirty="0">
                <a:latin typeface="+mj-lt"/>
              </a:rPr>
            </a:br>
            <a:r>
              <a:rPr lang="vi-VN" sz="1600" dirty="0">
                <a:latin typeface="+mj-lt"/>
              </a:rPr>
              <a:t>- Kiểm tra các lỗi kỹ thuật cơ bản.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Google Shape;245;p14"/>
          <p:cNvSpPr txBox="1">
            <a:spLocks/>
          </p:cNvSpPr>
          <p:nvPr/>
        </p:nvSpPr>
        <p:spPr>
          <a:xfrm>
            <a:off x="304800" y="590550"/>
            <a:ext cx="58674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4.3.1. Những bước chính khi thiết kế bảng khảo sát</a:t>
            </a:r>
            <a:r>
              <a:rPr lang="vi-VN" sz="1800" dirty="0"/>
              <a:t> </a:t>
            </a:r>
            <a:endParaRPr lang="en-US" sz="1800" dirty="0"/>
          </a:p>
        </p:txBody>
      </p:sp>
    </p:spTree>
    <p:extLst>
      <p:ext uri="{BB962C8B-B14F-4D97-AF65-F5344CB8AC3E}">
        <p14:creationId xmlns:p14="http://schemas.microsoft.com/office/powerpoint/2010/main" val="414699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7" name="Google Shape;247;p14"/>
          <p:cNvSpPr txBox="1">
            <a:spLocks noGrp="1"/>
          </p:cNvSpPr>
          <p:nvPr>
            <p:ph type="body" idx="1"/>
          </p:nvPr>
        </p:nvSpPr>
        <p:spPr>
          <a:xfrm>
            <a:off x="304800" y="1200150"/>
            <a:ext cx="5676900" cy="28956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Hai yếu tố cực kỳ quan trọng cần nắm rõ trước khi nghiên cứu:</a:t>
            </a:r>
            <a:br>
              <a:rPr lang="vi-VN" sz="1600" dirty="0">
                <a:latin typeface="+mj-lt"/>
              </a:rPr>
            </a:br>
            <a:r>
              <a:rPr lang="vi-VN" sz="1600" dirty="0">
                <a:latin typeface="+mj-lt"/>
              </a:rPr>
              <a:t>- Thứ nhất là đặc điểm của đối tượng, ví dụ trình độ học vấn, văn hóa, điều </a:t>
            </a:r>
            <a:r>
              <a:rPr lang="vi-VN" sz="1600" dirty="0" smtClean="0">
                <a:latin typeface="+mj-lt"/>
              </a:rPr>
              <a:t>kiện</a:t>
            </a:r>
            <a:r>
              <a:rPr lang="en-US" sz="1600" dirty="0" smtClean="0">
                <a:latin typeface="+mj-lt"/>
              </a:rPr>
              <a:t> </a:t>
            </a:r>
            <a:r>
              <a:rPr lang="vi-VN" sz="1600" dirty="0" smtClean="0">
                <a:latin typeface="+mj-lt"/>
              </a:rPr>
              <a:t>kinh </a:t>
            </a:r>
            <a:r>
              <a:rPr lang="vi-VN" sz="1600" dirty="0">
                <a:latin typeface="+mj-lt"/>
              </a:rPr>
              <a:t>tế, độ tuổi,… Câu hỏi cần phù hợp với đặc điểm của đối tượng để đối tượng có </a:t>
            </a:r>
            <a:r>
              <a:rPr lang="vi-VN" sz="1600" dirty="0" smtClean="0">
                <a:latin typeface="+mj-lt"/>
              </a:rPr>
              <a:t>thể</a:t>
            </a:r>
            <a:r>
              <a:rPr lang="en-US" sz="1600" dirty="0" smtClean="0">
                <a:latin typeface="+mj-lt"/>
              </a:rPr>
              <a:t> </a:t>
            </a:r>
            <a:r>
              <a:rPr lang="vi-VN" sz="1600" dirty="0" smtClean="0">
                <a:latin typeface="+mj-lt"/>
              </a:rPr>
              <a:t>và </a:t>
            </a:r>
            <a:r>
              <a:rPr lang="vi-VN" sz="1600" dirty="0">
                <a:latin typeface="+mj-lt"/>
              </a:rPr>
              <a:t>muốn trả lời.</a:t>
            </a:r>
            <a:br>
              <a:rPr lang="vi-VN" sz="1600" dirty="0">
                <a:latin typeface="+mj-lt"/>
              </a:rPr>
            </a:br>
            <a:r>
              <a:rPr lang="vi-VN" sz="1600" dirty="0">
                <a:latin typeface="+mj-lt"/>
              </a:rPr>
              <a:t>- Thứ hai là thông tin cần thu thập theo khung nghiên cứu. Thông tin cần </a:t>
            </a:r>
            <a:r>
              <a:rPr lang="vi-VN" sz="1600" dirty="0" smtClean="0">
                <a:latin typeface="+mj-lt"/>
              </a:rPr>
              <a:t>thu</a:t>
            </a:r>
            <a:r>
              <a:rPr lang="en-US" sz="1600" dirty="0" smtClean="0">
                <a:latin typeface="+mj-lt"/>
              </a:rPr>
              <a:t> </a:t>
            </a:r>
            <a:r>
              <a:rPr lang="vi-VN" sz="1600" dirty="0" smtClean="0">
                <a:latin typeface="+mj-lt"/>
              </a:rPr>
              <a:t>thập </a:t>
            </a:r>
            <a:r>
              <a:rPr lang="vi-VN" sz="1600" dirty="0">
                <a:latin typeface="+mj-lt"/>
              </a:rPr>
              <a:t>là gốc để đặt câu hỏi. Tuy nhiên, câu hỏi không nhất thiết hỏi thẳng vào thông tin </a:t>
            </a:r>
            <a:r>
              <a:rPr lang="vi-VN" sz="1600" dirty="0" smtClean="0">
                <a:latin typeface="+mj-lt"/>
              </a:rPr>
              <a:t>cần </a:t>
            </a:r>
            <a:r>
              <a:rPr lang="vi-VN" sz="1600" dirty="0">
                <a:latin typeface="+mj-lt"/>
              </a:rPr>
              <a:t>mà phải hỏi những thông tin mà đối tượng có thể trả lời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4.3.2. </a:t>
            </a:r>
            <a:r>
              <a:rPr lang="en-US" sz="1800" b="1" dirty="0" err="1"/>
              <a:t>Những</a:t>
            </a:r>
            <a:r>
              <a:rPr lang="en-US" sz="1800" b="1" dirty="0"/>
              <a:t> </a:t>
            </a:r>
            <a:r>
              <a:rPr lang="en-US" sz="1800" b="1" dirty="0" err="1"/>
              <a:t>chú</a:t>
            </a:r>
            <a:r>
              <a:rPr lang="en-US" sz="1800" b="1" dirty="0"/>
              <a:t> ý </a:t>
            </a:r>
            <a:r>
              <a:rPr lang="en-US" sz="1800" b="1" dirty="0" err="1"/>
              <a:t>khi</a:t>
            </a:r>
            <a:r>
              <a:rPr lang="en-US" sz="1800" b="1" dirty="0"/>
              <a:t> </a:t>
            </a:r>
            <a:r>
              <a:rPr lang="en-US" sz="1800" b="1" dirty="0" err="1"/>
              <a:t>thiết</a:t>
            </a:r>
            <a:r>
              <a:rPr lang="en-US" sz="1800" b="1" dirty="0"/>
              <a:t> </a:t>
            </a:r>
            <a:r>
              <a:rPr lang="en-US" sz="1800" b="1" dirty="0" err="1"/>
              <a:t>kế</a:t>
            </a:r>
            <a:r>
              <a:rPr lang="en-US" sz="1800" b="1" dirty="0"/>
              <a:t> </a:t>
            </a:r>
            <a:r>
              <a:rPr lang="en-US" sz="1800" b="1" dirty="0" err="1"/>
              <a:t>từng</a:t>
            </a:r>
            <a:r>
              <a:rPr lang="en-US" sz="1800" b="1" dirty="0"/>
              <a:t> </a:t>
            </a:r>
            <a:r>
              <a:rPr lang="en-US" sz="1800" b="1" dirty="0" err="1"/>
              <a:t>câu</a:t>
            </a:r>
            <a:r>
              <a:rPr lang="en-US" sz="1800" b="1" dirty="0"/>
              <a:t> </a:t>
            </a:r>
            <a:r>
              <a:rPr lang="en-US" sz="1800" b="1" dirty="0" err="1"/>
              <a:t>hỏi</a:t>
            </a:r>
            <a:r>
              <a:rPr lang="en-US" sz="1800" dirty="0"/>
              <a:t> </a:t>
            </a:r>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4.3.2.1. Cơ sở quan trọng khi xây dựng câu hỏi</a:t>
            </a:r>
            <a:r>
              <a:rPr lang="vi-VN" sz="1800" dirty="0"/>
              <a:t> </a:t>
            </a:r>
            <a:endParaRPr lang="en-US" sz="1800" dirty="0"/>
          </a:p>
        </p:txBody>
      </p:sp>
    </p:spTree>
    <p:extLst>
      <p:ext uri="{BB962C8B-B14F-4D97-AF65-F5344CB8AC3E}">
        <p14:creationId xmlns:p14="http://schemas.microsoft.com/office/powerpoint/2010/main" val="339828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7" name="Google Shape;247;p14"/>
          <p:cNvSpPr txBox="1">
            <a:spLocks noGrp="1"/>
          </p:cNvSpPr>
          <p:nvPr>
            <p:ph type="body" idx="1"/>
          </p:nvPr>
        </p:nvSpPr>
        <p:spPr>
          <a:xfrm>
            <a:off x="304800" y="1200150"/>
            <a:ext cx="5867400" cy="38100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a. Phân theo hình thức, có câu hỏi đóng, câu hỏi có nhiều lựa chọn và câu hỏi mở</a:t>
            </a:r>
            <a:br>
              <a:rPr lang="vi-VN" sz="1600" b="1" dirty="0">
                <a:latin typeface="+mj-lt"/>
              </a:rPr>
            </a:br>
            <a:r>
              <a:rPr lang="vi-VN" sz="1600" dirty="0">
                <a:latin typeface="+mj-lt"/>
              </a:rPr>
              <a:t>- Câu hỏi đóng đơn giản: là dạng câu hỏi chỉ có hai thái cực trả lời như “Có</a:t>
            </a:r>
            <a:r>
              <a:rPr lang="vi-VN" sz="1600" dirty="0" smtClean="0">
                <a:latin typeface="+mj-lt"/>
              </a:rPr>
              <a:t>”/</a:t>
            </a:r>
            <a:r>
              <a:rPr lang="en-US" sz="1600" dirty="0" smtClean="0">
                <a:latin typeface="+mj-lt"/>
              </a:rPr>
              <a:t> </a:t>
            </a:r>
            <a:r>
              <a:rPr lang="vi-VN" sz="1600" dirty="0" smtClean="0">
                <a:latin typeface="+mj-lt"/>
              </a:rPr>
              <a:t>“</a:t>
            </a:r>
            <a:r>
              <a:rPr lang="vi-VN" sz="1600" dirty="0">
                <a:latin typeface="+mj-lt"/>
              </a:rPr>
              <a:t>Không”, “Đúng”/ “Sai”,…</a:t>
            </a:r>
            <a:br>
              <a:rPr lang="vi-VN" sz="1600" dirty="0">
                <a:latin typeface="+mj-lt"/>
              </a:rPr>
            </a:br>
            <a:r>
              <a:rPr lang="vi-VN" sz="1600" dirty="0">
                <a:latin typeface="+mj-lt"/>
              </a:rPr>
              <a:t>- Câu hỏi có lựa chọn định sẵn và đối tượng có thể chọn nhiều phương án </a:t>
            </a:r>
            <a:r>
              <a:rPr lang="vi-VN" sz="1600" dirty="0" smtClean="0">
                <a:latin typeface="+mj-lt"/>
              </a:rPr>
              <a:t>phù</a:t>
            </a:r>
            <a:r>
              <a:rPr lang="en-US" sz="1600" dirty="0" smtClean="0">
                <a:latin typeface="+mj-lt"/>
              </a:rPr>
              <a:t> </a:t>
            </a:r>
            <a:r>
              <a:rPr lang="vi-VN" sz="1600" dirty="0" smtClean="0">
                <a:latin typeface="+mj-lt"/>
              </a:rPr>
              <a:t>hợp</a:t>
            </a:r>
            <a:r>
              <a:rPr lang="vi-VN" sz="1600" dirty="0">
                <a:latin typeface="+mj-lt"/>
              </a:rPr>
              <a:t>: Đây là một dạng khác của câu hỏi đóng đơn giản khi bản thân mỗi phương án </a:t>
            </a:r>
            <a:r>
              <a:rPr lang="vi-VN" sz="1600" dirty="0" smtClean="0">
                <a:latin typeface="+mj-lt"/>
              </a:rPr>
              <a:t>là</a:t>
            </a:r>
            <a:r>
              <a:rPr lang="en-US" sz="1600" dirty="0" smtClean="0">
                <a:latin typeface="+mj-lt"/>
              </a:rPr>
              <a:t> </a:t>
            </a:r>
            <a:r>
              <a:rPr lang="vi-VN" sz="1600" dirty="0" smtClean="0">
                <a:latin typeface="+mj-lt"/>
              </a:rPr>
              <a:t>một </a:t>
            </a:r>
            <a:r>
              <a:rPr lang="vi-VN" sz="1600" dirty="0">
                <a:latin typeface="+mj-lt"/>
              </a:rPr>
              <a:t>câu hỏi đóng.</a:t>
            </a:r>
            <a:br>
              <a:rPr lang="vi-VN" sz="1600" dirty="0">
                <a:latin typeface="+mj-lt"/>
              </a:rPr>
            </a:br>
            <a:r>
              <a:rPr lang="vi-VN" sz="1600" dirty="0">
                <a:latin typeface="+mj-lt"/>
              </a:rPr>
              <a:t>- Câu hỏi có lựa chọn định sẵn nhưng chỉ chọn một phương án.</a:t>
            </a:r>
            <a:br>
              <a:rPr lang="vi-VN" sz="1600" dirty="0">
                <a:latin typeface="+mj-lt"/>
              </a:rPr>
            </a:br>
            <a:r>
              <a:rPr lang="vi-VN" sz="1600" dirty="0">
                <a:latin typeface="+mj-lt"/>
              </a:rPr>
              <a:t>- Câu hỏi mở: Dạng câu hỏi này không có các phương án để lựa chọn mà </a:t>
            </a:r>
            <a:r>
              <a:rPr lang="vi-VN" sz="1600" dirty="0" smtClean="0">
                <a:latin typeface="+mj-lt"/>
              </a:rPr>
              <a:t>đối</a:t>
            </a:r>
            <a:r>
              <a:rPr lang="en-US" sz="1600" dirty="0" smtClean="0">
                <a:latin typeface="+mj-lt"/>
              </a:rPr>
              <a:t> </a:t>
            </a:r>
            <a:r>
              <a:rPr lang="vi-VN" sz="1600" dirty="0" smtClean="0">
                <a:latin typeface="+mj-lt"/>
              </a:rPr>
              <a:t>tượng </a:t>
            </a:r>
            <a:r>
              <a:rPr lang="vi-VN" sz="1600" dirty="0">
                <a:latin typeface="+mj-lt"/>
              </a:rPr>
              <a:t>có thể điền câu trả lời theo ý của mình. Câu hỏi mở được sử dụng hạn chế </a:t>
            </a:r>
            <a:r>
              <a:rPr lang="vi-VN" sz="1600" dirty="0" smtClean="0">
                <a:latin typeface="+mj-lt"/>
              </a:rPr>
              <a:t>trong</a:t>
            </a:r>
            <a:r>
              <a:rPr lang="en-US" sz="1600" dirty="0" smtClean="0">
                <a:latin typeface="+mj-lt"/>
              </a:rPr>
              <a:t> </a:t>
            </a:r>
            <a:r>
              <a:rPr lang="vi-VN" sz="1600" dirty="0" smtClean="0">
                <a:latin typeface="+mj-lt"/>
              </a:rPr>
              <a:t>khảo </a:t>
            </a:r>
            <a:r>
              <a:rPr lang="vi-VN" sz="1600" dirty="0">
                <a:latin typeface="+mj-lt"/>
              </a:rPr>
              <a:t>sát định lượng vì sẽ mất công mã hóa.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4.3.2. </a:t>
            </a:r>
            <a:r>
              <a:rPr lang="en-US" sz="1800" b="1" dirty="0" err="1"/>
              <a:t>Những</a:t>
            </a:r>
            <a:r>
              <a:rPr lang="en-US" sz="1800" b="1" dirty="0"/>
              <a:t> </a:t>
            </a:r>
            <a:r>
              <a:rPr lang="en-US" sz="1800" b="1" dirty="0" err="1"/>
              <a:t>chú</a:t>
            </a:r>
            <a:r>
              <a:rPr lang="en-US" sz="1800" b="1" dirty="0"/>
              <a:t> ý </a:t>
            </a:r>
            <a:r>
              <a:rPr lang="en-US" sz="1800" b="1" dirty="0" err="1"/>
              <a:t>khi</a:t>
            </a:r>
            <a:r>
              <a:rPr lang="en-US" sz="1800" b="1" dirty="0"/>
              <a:t> </a:t>
            </a:r>
            <a:r>
              <a:rPr lang="en-US" sz="1800" b="1" dirty="0" err="1"/>
              <a:t>thiết</a:t>
            </a:r>
            <a:r>
              <a:rPr lang="en-US" sz="1800" b="1" dirty="0"/>
              <a:t> </a:t>
            </a:r>
            <a:r>
              <a:rPr lang="en-US" sz="1800" b="1" dirty="0" err="1"/>
              <a:t>kế</a:t>
            </a:r>
            <a:r>
              <a:rPr lang="en-US" sz="1800" b="1" dirty="0"/>
              <a:t> </a:t>
            </a:r>
            <a:r>
              <a:rPr lang="en-US" sz="1800" b="1" dirty="0" err="1"/>
              <a:t>từng</a:t>
            </a:r>
            <a:r>
              <a:rPr lang="en-US" sz="1800" b="1" dirty="0"/>
              <a:t> </a:t>
            </a:r>
            <a:r>
              <a:rPr lang="en-US" sz="1800" b="1" dirty="0" err="1"/>
              <a:t>câu</a:t>
            </a:r>
            <a:r>
              <a:rPr lang="en-US" sz="1800" b="1" dirty="0"/>
              <a:t> </a:t>
            </a:r>
            <a:r>
              <a:rPr lang="en-US" sz="1800" b="1" dirty="0" err="1"/>
              <a:t>hỏi</a:t>
            </a:r>
            <a:r>
              <a:rPr lang="en-US" sz="1800" dirty="0"/>
              <a:t> </a:t>
            </a:r>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4.3.2.2. </a:t>
            </a:r>
            <a:r>
              <a:rPr lang="en-US" sz="1800" b="1" dirty="0" err="1"/>
              <a:t>Các</a:t>
            </a:r>
            <a:r>
              <a:rPr lang="en-US" sz="1800" b="1" dirty="0"/>
              <a:t> </a:t>
            </a:r>
            <a:r>
              <a:rPr lang="en-US" sz="1800" b="1" dirty="0" err="1"/>
              <a:t>loại</a:t>
            </a:r>
            <a:r>
              <a:rPr lang="en-US" sz="1800" b="1" dirty="0"/>
              <a:t> </a:t>
            </a:r>
            <a:r>
              <a:rPr lang="en-US" sz="1800" b="1" dirty="0" err="1"/>
              <a:t>câu</a:t>
            </a:r>
            <a:r>
              <a:rPr lang="en-US" sz="1800" b="1" dirty="0"/>
              <a:t> </a:t>
            </a:r>
            <a:r>
              <a:rPr lang="en-US" sz="1800" b="1" dirty="0" err="1"/>
              <a:t>hỏi</a:t>
            </a:r>
            <a:r>
              <a:rPr lang="en-US" sz="1800" dirty="0"/>
              <a:t> </a:t>
            </a:r>
          </a:p>
        </p:txBody>
      </p:sp>
    </p:spTree>
    <p:extLst>
      <p:ext uri="{BB962C8B-B14F-4D97-AF65-F5344CB8AC3E}">
        <p14:creationId xmlns:p14="http://schemas.microsoft.com/office/powerpoint/2010/main" val="100226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7" name="Google Shape;247;p14"/>
          <p:cNvSpPr txBox="1">
            <a:spLocks noGrp="1"/>
          </p:cNvSpPr>
          <p:nvPr>
            <p:ph type="body" idx="1"/>
          </p:nvPr>
        </p:nvSpPr>
        <p:spPr>
          <a:xfrm>
            <a:off x="304800" y="1200150"/>
            <a:ext cx="5867400" cy="1447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b. Phân theo nội dung, câu hỏi có thể chia làm ba loại</a:t>
            </a:r>
            <a:br>
              <a:rPr lang="vi-VN" sz="1600" b="1" dirty="0">
                <a:latin typeface="+mj-lt"/>
              </a:rPr>
            </a:br>
            <a:r>
              <a:rPr lang="vi-VN" sz="1600" dirty="0">
                <a:latin typeface="+mj-lt"/>
              </a:rPr>
              <a:t>- Câu hỏi về thông tin khách quan.</a:t>
            </a:r>
            <a:br>
              <a:rPr lang="vi-VN" sz="1600" dirty="0">
                <a:latin typeface="+mj-lt"/>
              </a:rPr>
            </a:br>
            <a:r>
              <a:rPr lang="vi-VN" sz="1600" dirty="0">
                <a:latin typeface="+mj-lt"/>
              </a:rPr>
              <a:t>- Câu hỏi về hành vi hoặc trải nghiệm cụ thể.</a:t>
            </a:r>
            <a:br>
              <a:rPr lang="vi-VN" sz="1600" dirty="0">
                <a:latin typeface="+mj-lt"/>
              </a:rPr>
            </a:br>
            <a:r>
              <a:rPr lang="vi-VN" sz="1600" dirty="0">
                <a:latin typeface="+mj-lt"/>
              </a:rPr>
              <a:t>- Câu hỏi về cảm nhận, thái độ và đánh giá của đối tượng.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4.3.2. </a:t>
            </a:r>
            <a:r>
              <a:rPr lang="en-US" sz="1800" b="1" dirty="0" err="1"/>
              <a:t>Những</a:t>
            </a:r>
            <a:r>
              <a:rPr lang="en-US" sz="1800" b="1" dirty="0"/>
              <a:t> </a:t>
            </a:r>
            <a:r>
              <a:rPr lang="en-US" sz="1800" b="1" dirty="0" err="1"/>
              <a:t>chú</a:t>
            </a:r>
            <a:r>
              <a:rPr lang="en-US" sz="1800" b="1" dirty="0"/>
              <a:t> ý </a:t>
            </a:r>
            <a:r>
              <a:rPr lang="en-US" sz="1800" b="1" dirty="0" err="1"/>
              <a:t>khi</a:t>
            </a:r>
            <a:r>
              <a:rPr lang="en-US" sz="1800" b="1" dirty="0"/>
              <a:t> </a:t>
            </a:r>
            <a:r>
              <a:rPr lang="en-US" sz="1800" b="1" dirty="0" err="1"/>
              <a:t>thiết</a:t>
            </a:r>
            <a:r>
              <a:rPr lang="en-US" sz="1800" b="1" dirty="0"/>
              <a:t> </a:t>
            </a:r>
            <a:r>
              <a:rPr lang="en-US" sz="1800" b="1" dirty="0" err="1"/>
              <a:t>kế</a:t>
            </a:r>
            <a:r>
              <a:rPr lang="en-US" sz="1800" b="1" dirty="0"/>
              <a:t> </a:t>
            </a:r>
            <a:r>
              <a:rPr lang="en-US" sz="1800" b="1" dirty="0" err="1"/>
              <a:t>từng</a:t>
            </a:r>
            <a:r>
              <a:rPr lang="en-US" sz="1800" b="1" dirty="0"/>
              <a:t> </a:t>
            </a:r>
            <a:r>
              <a:rPr lang="en-US" sz="1800" b="1" dirty="0" err="1"/>
              <a:t>câu</a:t>
            </a:r>
            <a:r>
              <a:rPr lang="en-US" sz="1800" b="1" dirty="0"/>
              <a:t> </a:t>
            </a:r>
            <a:r>
              <a:rPr lang="en-US" sz="1800" b="1" dirty="0" err="1"/>
              <a:t>hỏi</a:t>
            </a:r>
            <a:r>
              <a:rPr lang="en-US" sz="1800" dirty="0"/>
              <a:t> </a:t>
            </a:r>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4.3.2.2. </a:t>
            </a:r>
            <a:r>
              <a:rPr lang="en-US" sz="1800" b="1" dirty="0" err="1"/>
              <a:t>Các</a:t>
            </a:r>
            <a:r>
              <a:rPr lang="en-US" sz="1800" b="1" dirty="0"/>
              <a:t> </a:t>
            </a:r>
            <a:r>
              <a:rPr lang="en-US" sz="1800" b="1" dirty="0" err="1"/>
              <a:t>loại</a:t>
            </a:r>
            <a:r>
              <a:rPr lang="en-US" sz="1800" b="1" dirty="0"/>
              <a:t> </a:t>
            </a:r>
            <a:r>
              <a:rPr lang="en-US" sz="1800" b="1" dirty="0" err="1"/>
              <a:t>câu</a:t>
            </a:r>
            <a:r>
              <a:rPr lang="en-US" sz="1800" b="1" dirty="0"/>
              <a:t> </a:t>
            </a:r>
            <a:r>
              <a:rPr lang="en-US" sz="1800" b="1" dirty="0" err="1"/>
              <a:t>hỏi</a:t>
            </a:r>
            <a:r>
              <a:rPr lang="en-US" sz="1800" dirty="0"/>
              <a:t> </a:t>
            </a:r>
          </a:p>
        </p:txBody>
      </p:sp>
    </p:spTree>
    <p:extLst>
      <p:ext uri="{BB962C8B-B14F-4D97-AF65-F5344CB8AC3E}">
        <p14:creationId xmlns:p14="http://schemas.microsoft.com/office/powerpoint/2010/main" val="48566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7" name="Google Shape;247;p14"/>
          <p:cNvSpPr txBox="1">
            <a:spLocks noGrp="1"/>
          </p:cNvSpPr>
          <p:nvPr>
            <p:ph type="body" idx="1"/>
          </p:nvPr>
        </p:nvSpPr>
        <p:spPr>
          <a:xfrm>
            <a:off x="228600" y="819150"/>
            <a:ext cx="5867400" cy="9906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Thiết kế tổng thể bảng câu hỏi cũng là một công đoạn quan trọng để đảm </a:t>
            </a:r>
            <a:r>
              <a:rPr lang="vi-VN" sz="1600" dirty="0" smtClean="0">
                <a:latin typeface="+mj-lt"/>
              </a:rPr>
              <a:t>bảo</a:t>
            </a:r>
            <a:r>
              <a:rPr lang="en-US" sz="1600" dirty="0" smtClean="0">
                <a:latin typeface="+mj-lt"/>
              </a:rPr>
              <a:t> </a:t>
            </a:r>
            <a:r>
              <a:rPr lang="vi-VN" sz="1600" dirty="0" smtClean="0">
                <a:latin typeface="+mj-lt"/>
              </a:rPr>
              <a:t>đối </a:t>
            </a:r>
            <a:r>
              <a:rPr lang="vi-VN" sz="1600" dirty="0">
                <a:latin typeface="+mj-lt"/>
              </a:rPr>
              <a:t>tượng muốn trả lời bảng câu hỏi. Có một số kinh nghiệm khi thiết kế bảng câu </a:t>
            </a:r>
            <a:r>
              <a:rPr lang="vi-VN" sz="1600" dirty="0" smtClean="0">
                <a:latin typeface="+mj-lt"/>
              </a:rPr>
              <a:t>hỏi</a:t>
            </a:r>
            <a:r>
              <a:rPr lang="en-US" sz="1600" dirty="0">
                <a:latin typeface="+mj-lt"/>
              </a:rPr>
              <a:t> </a:t>
            </a:r>
            <a:r>
              <a:rPr lang="vi-VN" sz="1600" dirty="0" smtClean="0">
                <a:latin typeface="+mj-lt"/>
              </a:rPr>
              <a:t>như </a:t>
            </a:r>
            <a:r>
              <a:rPr lang="vi-VN" sz="1600" dirty="0">
                <a:latin typeface="+mj-lt"/>
              </a:rPr>
              <a:t>sau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7" name="Google Shape;245;p14"/>
          <p:cNvSpPr txBox="1">
            <a:spLocks/>
          </p:cNvSpPr>
          <p:nvPr/>
        </p:nvSpPr>
        <p:spPr>
          <a:xfrm>
            <a:off x="228600" y="590550"/>
            <a:ext cx="59436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4.3.3. </a:t>
            </a:r>
            <a:r>
              <a:rPr lang="en-US" sz="1800" b="1" dirty="0" err="1"/>
              <a:t>Những</a:t>
            </a:r>
            <a:r>
              <a:rPr lang="en-US" sz="1800" b="1" dirty="0"/>
              <a:t> </a:t>
            </a:r>
            <a:r>
              <a:rPr lang="en-US" sz="1800" b="1" dirty="0" err="1"/>
              <a:t>chú</a:t>
            </a:r>
            <a:r>
              <a:rPr lang="en-US" sz="1800" b="1" dirty="0"/>
              <a:t> ý </a:t>
            </a:r>
            <a:r>
              <a:rPr lang="en-US" sz="1800" b="1" dirty="0" err="1"/>
              <a:t>khi</a:t>
            </a:r>
            <a:r>
              <a:rPr lang="en-US" sz="1800" b="1" dirty="0"/>
              <a:t> </a:t>
            </a:r>
            <a:r>
              <a:rPr lang="en-US" sz="1800" b="1" dirty="0" err="1"/>
              <a:t>thiết</a:t>
            </a:r>
            <a:r>
              <a:rPr lang="en-US" sz="1800" b="1" dirty="0"/>
              <a:t> </a:t>
            </a:r>
            <a:r>
              <a:rPr lang="en-US" sz="1800" b="1" dirty="0" err="1"/>
              <a:t>kế</a:t>
            </a:r>
            <a:r>
              <a:rPr lang="en-US" sz="1800" b="1" dirty="0"/>
              <a:t> </a:t>
            </a:r>
            <a:r>
              <a:rPr lang="en-US" sz="1800" b="1" dirty="0" err="1"/>
              <a:t>tổng</a:t>
            </a:r>
            <a:r>
              <a:rPr lang="en-US" sz="1800" b="1" dirty="0"/>
              <a:t> </a:t>
            </a:r>
            <a:r>
              <a:rPr lang="en-US" sz="1800" b="1" dirty="0" err="1"/>
              <a:t>thể</a:t>
            </a:r>
            <a:r>
              <a:rPr lang="en-US" sz="1800" b="1" dirty="0"/>
              <a:t> </a:t>
            </a:r>
            <a:r>
              <a:rPr lang="en-US" sz="1800" b="1" dirty="0" err="1"/>
              <a:t>bảng</a:t>
            </a:r>
            <a:r>
              <a:rPr lang="en-US" sz="1800" b="1" dirty="0"/>
              <a:t> </a:t>
            </a:r>
            <a:r>
              <a:rPr lang="en-US" sz="1800" b="1" dirty="0" err="1"/>
              <a:t>câu</a:t>
            </a:r>
            <a:r>
              <a:rPr lang="en-US" sz="1800" b="1" dirty="0"/>
              <a:t> </a:t>
            </a:r>
            <a:r>
              <a:rPr lang="en-US" sz="1800" b="1" dirty="0" err="1"/>
              <a:t>hỏi</a:t>
            </a:r>
            <a:r>
              <a:rPr lang="en-US" sz="1800" dirty="0"/>
              <a:t> </a:t>
            </a:r>
          </a:p>
        </p:txBody>
      </p:sp>
      <p:sp>
        <p:nvSpPr>
          <p:cNvPr id="6" name="Google Shape;245;p14"/>
          <p:cNvSpPr txBox="1">
            <a:spLocks/>
          </p:cNvSpPr>
          <p:nvPr/>
        </p:nvSpPr>
        <p:spPr>
          <a:xfrm>
            <a:off x="205273" y="17335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4.3.3.1. </a:t>
            </a:r>
            <a:r>
              <a:rPr lang="en-US" sz="1800" b="1" dirty="0" err="1"/>
              <a:t>Hình</a:t>
            </a:r>
            <a:r>
              <a:rPr lang="en-US" sz="1800" b="1" dirty="0"/>
              <a:t> </a:t>
            </a:r>
            <a:r>
              <a:rPr lang="en-US" sz="1800" b="1" dirty="0" err="1"/>
              <a:t>thức</a:t>
            </a:r>
            <a:r>
              <a:rPr lang="en-US" sz="1800" dirty="0"/>
              <a:t> </a:t>
            </a:r>
          </a:p>
        </p:txBody>
      </p:sp>
      <p:sp>
        <p:nvSpPr>
          <p:cNvPr id="8" name="Google Shape;247;p14"/>
          <p:cNvSpPr txBox="1">
            <a:spLocks noGrp="1"/>
          </p:cNvSpPr>
          <p:nvPr>
            <p:ph type="body" idx="1"/>
          </p:nvPr>
        </p:nvSpPr>
        <p:spPr>
          <a:xfrm>
            <a:off x="228600" y="1962150"/>
            <a:ext cx="5867400" cy="11430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Bảng câu hỏi cần được trình bày cẩn thận, dễ nhìn và nhất quán. Việc thiết </a:t>
            </a:r>
            <a:r>
              <a:rPr lang="vi-VN" sz="1600" dirty="0" smtClean="0">
                <a:latin typeface="+mj-lt"/>
              </a:rPr>
              <a:t>kế</a:t>
            </a:r>
            <a:r>
              <a:rPr lang="en-US" sz="1600" dirty="0" smtClean="0">
                <a:latin typeface="+mj-lt"/>
              </a:rPr>
              <a:t> </a:t>
            </a:r>
            <a:r>
              <a:rPr lang="vi-VN" sz="1600" dirty="0" smtClean="0">
                <a:latin typeface="+mj-lt"/>
              </a:rPr>
              <a:t>cũng </a:t>
            </a:r>
            <a:r>
              <a:rPr lang="vi-VN" sz="1600" dirty="0">
                <a:latin typeface="+mj-lt"/>
              </a:rPr>
              <a:t>đảm bảo thuận lợi cho đối tượng lựa chọn và điền câu trả lời. </a:t>
            </a:r>
            <a:br>
              <a:rPr lang="vi-VN" sz="1600" dirty="0">
                <a:latin typeface="+mj-lt"/>
              </a:rPr>
            </a:br>
            <a:endParaRPr sz="1600" dirty="0">
              <a:solidFill>
                <a:srgbClr val="000000"/>
              </a:solidFill>
              <a:latin typeface="+mj-lt"/>
            </a:endParaRPr>
          </a:p>
        </p:txBody>
      </p:sp>
      <p:sp>
        <p:nvSpPr>
          <p:cNvPr id="9" name="Google Shape;245;p14"/>
          <p:cNvSpPr txBox="1">
            <a:spLocks/>
          </p:cNvSpPr>
          <p:nvPr/>
        </p:nvSpPr>
        <p:spPr>
          <a:xfrm>
            <a:off x="230155" y="28765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4.3.3.2. </a:t>
            </a:r>
            <a:r>
              <a:rPr lang="en-US" sz="1800" b="1" dirty="0" err="1"/>
              <a:t>Giới</a:t>
            </a:r>
            <a:r>
              <a:rPr lang="en-US" sz="1800" b="1" dirty="0"/>
              <a:t> </a:t>
            </a:r>
            <a:r>
              <a:rPr lang="en-US" sz="1800" b="1" dirty="0" err="1"/>
              <a:t>thiệu</a:t>
            </a:r>
            <a:r>
              <a:rPr lang="en-US" sz="1800" dirty="0"/>
              <a:t> </a:t>
            </a:r>
          </a:p>
        </p:txBody>
      </p:sp>
      <p:sp>
        <p:nvSpPr>
          <p:cNvPr id="10" name="Google Shape;247;p14"/>
          <p:cNvSpPr txBox="1">
            <a:spLocks noGrp="1"/>
          </p:cNvSpPr>
          <p:nvPr>
            <p:ph type="body" idx="1"/>
          </p:nvPr>
        </p:nvSpPr>
        <p:spPr>
          <a:xfrm>
            <a:off x="144625" y="3105150"/>
            <a:ext cx="5867400" cy="17526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Bảng câu hỏi nên có phần giới thiệu hoặc thư giới thiệu đính kèm. Phần </a:t>
            </a:r>
            <a:r>
              <a:rPr lang="vi-VN" sz="1600" dirty="0" smtClean="0">
                <a:latin typeface="+mj-lt"/>
              </a:rPr>
              <a:t>giới</a:t>
            </a:r>
            <a:r>
              <a:rPr lang="en-US" sz="1600" dirty="0" smtClean="0">
                <a:latin typeface="+mj-lt"/>
              </a:rPr>
              <a:t> </a:t>
            </a:r>
            <a:r>
              <a:rPr lang="vi-VN" sz="1600" dirty="0" smtClean="0">
                <a:latin typeface="+mj-lt"/>
              </a:rPr>
              <a:t>thiệu </a:t>
            </a:r>
            <a:r>
              <a:rPr lang="vi-VN" sz="1600" dirty="0">
                <a:latin typeface="+mj-lt"/>
              </a:rPr>
              <a:t>cần nêu mục đích cuộc khảo sát (không nhất thiết phải quá cụ thể - nên dừng </a:t>
            </a:r>
            <a:r>
              <a:rPr lang="vi-VN" sz="1600" dirty="0" smtClean="0">
                <a:latin typeface="+mj-lt"/>
              </a:rPr>
              <a:t>ở</a:t>
            </a:r>
            <a:r>
              <a:rPr lang="en-US" sz="1600" dirty="0" smtClean="0">
                <a:latin typeface="+mj-lt"/>
              </a:rPr>
              <a:t> </a:t>
            </a:r>
            <a:r>
              <a:rPr lang="vi-VN" sz="1600" dirty="0" smtClean="0">
                <a:latin typeface="+mj-lt"/>
              </a:rPr>
              <a:t>mức </a:t>
            </a:r>
            <a:r>
              <a:rPr lang="vi-VN" sz="1600" dirty="0">
                <a:latin typeface="+mj-lt"/>
              </a:rPr>
              <a:t>mà đối tượng quan tâm). Phần này cũng nên khẳng định việc bảo mật danh </a:t>
            </a:r>
            <a:r>
              <a:rPr lang="vi-VN" sz="1600" dirty="0" smtClean="0">
                <a:latin typeface="+mj-lt"/>
              </a:rPr>
              <a:t>tính</a:t>
            </a:r>
            <a:r>
              <a:rPr lang="en-US" sz="1600" dirty="0" smtClean="0">
                <a:latin typeface="+mj-lt"/>
              </a:rPr>
              <a:t> </a:t>
            </a:r>
            <a:r>
              <a:rPr lang="vi-VN" sz="1600" dirty="0" smtClean="0">
                <a:latin typeface="+mj-lt"/>
              </a:rPr>
              <a:t>người </a:t>
            </a:r>
            <a:r>
              <a:rPr lang="vi-VN" sz="1600" dirty="0">
                <a:latin typeface="+mj-lt"/>
              </a:rPr>
              <a:t>trả lời và cung cấp địa chỉ liên hệ của nhóm nghiên cứu. </a:t>
            </a:r>
            <a:br>
              <a:rPr lang="vi-VN" sz="1600" dirty="0">
                <a:latin typeface="+mj-lt"/>
              </a:rPr>
            </a:br>
            <a:endParaRPr sz="1600" dirty="0">
              <a:solidFill>
                <a:srgbClr val="000000"/>
              </a:solidFill>
              <a:latin typeface="+mj-lt"/>
            </a:endParaRPr>
          </a:p>
        </p:txBody>
      </p:sp>
    </p:spTree>
    <p:extLst>
      <p:ext uri="{BB962C8B-B14F-4D97-AF65-F5344CB8AC3E}">
        <p14:creationId xmlns:p14="http://schemas.microsoft.com/office/powerpoint/2010/main" val="2476378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7" name="Google Shape;245;p14"/>
          <p:cNvSpPr txBox="1">
            <a:spLocks/>
          </p:cNvSpPr>
          <p:nvPr/>
        </p:nvSpPr>
        <p:spPr>
          <a:xfrm>
            <a:off x="304800" y="971550"/>
            <a:ext cx="59436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4.3.3.3. Các câu hỏi cơ bản</a:t>
            </a:r>
            <a:r>
              <a:rPr lang="vi-VN" sz="1800" dirty="0"/>
              <a:t> </a:t>
            </a:r>
            <a:endParaRPr lang="en-US" sz="1800" dirty="0"/>
          </a:p>
        </p:txBody>
      </p:sp>
      <p:sp>
        <p:nvSpPr>
          <p:cNvPr id="11" name="Google Shape;245;p14"/>
          <p:cNvSpPr txBox="1">
            <a:spLocks/>
          </p:cNvSpPr>
          <p:nvPr/>
        </p:nvSpPr>
        <p:spPr>
          <a:xfrm>
            <a:off x="304800" y="590550"/>
            <a:ext cx="59436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4.3.3. </a:t>
            </a:r>
            <a:r>
              <a:rPr lang="en-US" sz="1800" b="1" dirty="0" err="1"/>
              <a:t>Những</a:t>
            </a:r>
            <a:r>
              <a:rPr lang="en-US" sz="1800" b="1" dirty="0"/>
              <a:t> </a:t>
            </a:r>
            <a:r>
              <a:rPr lang="en-US" sz="1800" b="1" dirty="0" err="1"/>
              <a:t>chú</a:t>
            </a:r>
            <a:r>
              <a:rPr lang="en-US" sz="1800" b="1" dirty="0"/>
              <a:t> ý </a:t>
            </a:r>
            <a:r>
              <a:rPr lang="en-US" sz="1800" b="1" dirty="0" err="1"/>
              <a:t>khi</a:t>
            </a:r>
            <a:r>
              <a:rPr lang="en-US" sz="1800" b="1" dirty="0"/>
              <a:t> </a:t>
            </a:r>
            <a:r>
              <a:rPr lang="en-US" sz="1800" b="1" dirty="0" err="1"/>
              <a:t>thiết</a:t>
            </a:r>
            <a:r>
              <a:rPr lang="en-US" sz="1800" b="1" dirty="0"/>
              <a:t> </a:t>
            </a:r>
            <a:r>
              <a:rPr lang="en-US" sz="1800" b="1" dirty="0" err="1"/>
              <a:t>kế</a:t>
            </a:r>
            <a:r>
              <a:rPr lang="en-US" sz="1800" b="1" dirty="0"/>
              <a:t> </a:t>
            </a:r>
            <a:r>
              <a:rPr lang="en-US" sz="1800" b="1" dirty="0" err="1"/>
              <a:t>tổng</a:t>
            </a:r>
            <a:r>
              <a:rPr lang="en-US" sz="1800" b="1" dirty="0"/>
              <a:t> </a:t>
            </a:r>
            <a:r>
              <a:rPr lang="en-US" sz="1800" b="1" dirty="0" err="1"/>
              <a:t>thể</a:t>
            </a:r>
            <a:r>
              <a:rPr lang="en-US" sz="1800" b="1" dirty="0"/>
              <a:t> </a:t>
            </a:r>
            <a:r>
              <a:rPr lang="en-US" sz="1800" b="1" dirty="0" err="1"/>
              <a:t>bảng</a:t>
            </a:r>
            <a:r>
              <a:rPr lang="en-US" sz="1800" b="1" dirty="0"/>
              <a:t> </a:t>
            </a:r>
            <a:r>
              <a:rPr lang="en-US" sz="1800" b="1" dirty="0" err="1"/>
              <a:t>câu</a:t>
            </a:r>
            <a:r>
              <a:rPr lang="en-US" sz="1800" b="1" dirty="0"/>
              <a:t> </a:t>
            </a:r>
            <a:r>
              <a:rPr lang="en-US" sz="1800" b="1" dirty="0" err="1"/>
              <a:t>hỏi</a:t>
            </a:r>
            <a:r>
              <a:rPr lang="en-US" sz="1800" dirty="0"/>
              <a:t> </a:t>
            </a:r>
          </a:p>
        </p:txBody>
      </p:sp>
      <p:sp>
        <p:nvSpPr>
          <p:cNvPr id="14" name="Google Shape;247;p14"/>
          <p:cNvSpPr txBox="1">
            <a:spLocks noGrp="1"/>
          </p:cNvSpPr>
          <p:nvPr>
            <p:ph type="body" idx="1"/>
          </p:nvPr>
        </p:nvSpPr>
        <p:spPr>
          <a:xfrm>
            <a:off x="228600" y="1200150"/>
            <a:ext cx="5867400" cy="3733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Có thể phân chia câu hỏi theo các phần để đối tượng dễ trả lời. Nên bắt đầu </a:t>
            </a:r>
            <a:r>
              <a:rPr lang="vi-VN" sz="1600" dirty="0" smtClean="0">
                <a:latin typeface="+mj-lt"/>
              </a:rPr>
              <a:t>bằng</a:t>
            </a:r>
            <a:r>
              <a:rPr lang="en-US" sz="1600" dirty="0" smtClean="0">
                <a:latin typeface="+mj-lt"/>
              </a:rPr>
              <a:t> </a:t>
            </a:r>
            <a:r>
              <a:rPr lang="vi-VN" sz="1600" dirty="0" smtClean="0">
                <a:latin typeface="+mj-lt"/>
              </a:rPr>
              <a:t>những </a:t>
            </a:r>
            <a:r>
              <a:rPr lang="vi-VN" sz="1600" dirty="0">
                <a:latin typeface="+mj-lt"/>
              </a:rPr>
              <a:t>phần dễ trả lời, ít nhạy cảm.</a:t>
            </a:r>
            <a:br>
              <a:rPr lang="vi-VN" sz="1600" dirty="0">
                <a:latin typeface="+mj-lt"/>
              </a:rPr>
            </a:br>
            <a:r>
              <a:rPr lang="vi-VN" sz="1600" dirty="0">
                <a:latin typeface="+mj-lt"/>
              </a:rPr>
              <a:t>Trong một số trường hợp đối tượng trả lời có thể bỏ qua một số câu hỏi. Khi đó, việc hướng dẫn chuyển câu hỏi cần được ghi rõ ràng (ví dụ: Nếu trả lời “Không</a:t>
            </a:r>
            <a:r>
              <a:rPr lang="vi-VN" sz="1600" dirty="0" smtClean="0">
                <a:latin typeface="+mj-lt"/>
              </a:rPr>
              <a:t>”,</a:t>
            </a:r>
            <a:r>
              <a:rPr lang="en-US" sz="1600" dirty="0" smtClean="0">
                <a:latin typeface="+mj-lt"/>
              </a:rPr>
              <a:t> </a:t>
            </a:r>
            <a:r>
              <a:rPr lang="vi-VN" sz="1600" dirty="0" smtClean="0">
                <a:latin typeface="+mj-lt"/>
              </a:rPr>
              <a:t>chuyển </a:t>
            </a:r>
            <a:r>
              <a:rPr lang="vi-VN" sz="1600" dirty="0">
                <a:latin typeface="+mj-lt"/>
              </a:rPr>
              <a:t>sang câu 10).</a:t>
            </a:r>
          </a:p>
          <a:p>
            <a:pPr marL="0" lvl="0" indent="0">
              <a:buClr>
                <a:schemeClr val="dk1"/>
              </a:buClr>
              <a:buSzPts val="1100"/>
              <a:buNone/>
            </a:pPr>
            <a:r>
              <a:rPr lang="vi-VN" sz="1600" dirty="0">
                <a:latin typeface="+mj-lt"/>
              </a:rPr>
              <a:t>Khi có các câu hỏi nhạy cảm, nên đan xen với những câu hỏi ít nhạy cảm hơn.</a:t>
            </a:r>
          </a:p>
          <a:p>
            <a:pPr marL="0" lvl="0" indent="0">
              <a:buClr>
                <a:schemeClr val="dk1"/>
              </a:buClr>
              <a:buSzPts val="1100"/>
              <a:buNone/>
            </a:pPr>
            <a:r>
              <a:rPr lang="vi-VN" sz="1600" dirty="0">
                <a:latin typeface="+mj-lt"/>
              </a:rPr>
              <a:t>Ưu tiên các câu hỏi về thông tin khách hàng, sau đó đến câu hỏi về trải </a:t>
            </a:r>
            <a:r>
              <a:rPr lang="vi-VN" sz="1600" dirty="0" smtClean="0">
                <a:latin typeface="+mj-lt"/>
              </a:rPr>
              <a:t>nghiệm</a:t>
            </a:r>
            <a:r>
              <a:rPr lang="en-US" sz="1600" dirty="0" smtClean="0">
                <a:latin typeface="+mj-lt"/>
              </a:rPr>
              <a:t> </a:t>
            </a:r>
            <a:r>
              <a:rPr lang="vi-VN" sz="1600" dirty="0" smtClean="0">
                <a:latin typeface="+mj-lt"/>
              </a:rPr>
              <a:t>và </a:t>
            </a:r>
            <a:r>
              <a:rPr lang="vi-VN" sz="1600" dirty="0">
                <a:latin typeface="+mj-lt"/>
              </a:rPr>
              <a:t>hành vi. Các câu hỏi về cảm nhận và đánh giá có ưu tiên thấp hơn, trừ khi chính </a:t>
            </a:r>
            <a:r>
              <a:rPr lang="vi-VN" sz="1600" dirty="0" smtClean="0">
                <a:latin typeface="+mj-lt"/>
              </a:rPr>
              <a:t>cảm</a:t>
            </a:r>
            <a:r>
              <a:rPr lang="en-US" sz="1600" dirty="0" smtClean="0">
                <a:latin typeface="+mj-lt"/>
              </a:rPr>
              <a:t> </a:t>
            </a:r>
            <a:r>
              <a:rPr lang="vi-VN" sz="1600" dirty="0" smtClean="0">
                <a:latin typeface="+mj-lt"/>
              </a:rPr>
              <a:t>nhận </a:t>
            </a:r>
            <a:r>
              <a:rPr lang="vi-VN" sz="1600" dirty="0">
                <a:latin typeface="+mj-lt"/>
              </a:rPr>
              <a:t>và đánh giá của đối tượng là mục tiêu cần nghiên cứu.</a:t>
            </a:r>
            <a:endParaRPr sz="1600" dirty="0">
              <a:solidFill>
                <a:srgbClr val="000000"/>
              </a:solidFill>
              <a:latin typeface="+mj-lt"/>
            </a:endParaRPr>
          </a:p>
        </p:txBody>
      </p:sp>
    </p:spTree>
    <p:extLst>
      <p:ext uri="{BB962C8B-B14F-4D97-AF65-F5344CB8AC3E}">
        <p14:creationId xmlns:p14="http://schemas.microsoft.com/office/powerpoint/2010/main" val="3908198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en-US" b="1" dirty="0"/>
              <a:t>4.3. </a:t>
            </a:r>
            <a:r>
              <a:rPr lang="en-US" b="1" dirty="0" err="1"/>
              <a:t>Thiết</a:t>
            </a:r>
            <a:r>
              <a:rPr lang="en-US" b="1" dirty="0"/>
              <a:t> </a:t>
            </a:r>
            <a:r>
              <a:rPr lang="en-US" b="1" dirty="0" err="1"/>
              <a:t>kế</a:t>
            </a:r>
            <a:r>
              <a:rPr lang="en-US" b="1" dirty="0"/>
              <a:t> </a:t>
            </a:r>
            <a:r>
              <a:rPr lang="en-US" b="1" dirty="0" err="1"/>
              <a:t>bảng</a:t>
            </a:r>
            <a:r>
              <a:rPr lang="en-US" b="1" dirty="0"/>
              <a:t> </a:t>
            </a:r>
            <a:r>
              <a:rPr lang="en-US" b="1" dirty="0" err="1"/>
              <a:t>khảo</a:t>
            </a:r>
            <a:r>
              <a:rPr lang="en-US" b="1" dirty="0"/>
              <a:t> </a:t>
            </a:r>
            <a:r>
              <a:rPr lang="en-US" b="1" dirty="0" err="1"/>
              <a:t>sát</a:t>
            </a:r>
            <a:r>
              <a:rPr lang="en-US" dirty="0"/>
              <a:t>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7" name="Google Shape;245;p14"/>
          <p:cNvSpPr txBox="1">
            <a:spLocks/>
          </p:cNvSpPr>
          <p:nvPr/>
        </p:nvSpPr>
        <p:spPr>
          <a:xfrm>
            <a:off x="304800" y="971550"/>
            <a:ext cx="59436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4.3.3.4. </a:t>
            </a:r>
            <a:r>
              <a:rPr lang="en-US" sz="1800" b="1" dirty="0" err="1"/>
              <a:t>Các</a:t>
            </a:r>
            <a:r>
              <a:rPr lang="en-US" sz="1800" b="1" dirty="0"/>
              <a:t> </a:t>
            </a:r>
            <a:r>
              <a:rPr lang="en-US" sz="1800" b="1" dirty="0" err="1"/>
              <a:t>câu</a:t>
            </a:r>
            <a:r>
              <a:rPr lang="en-US" sz="1800" b="1" dirty="0"/>
              <a:t> </a:t>
            </a:r>
            <a:r>
              <a:rPr lang="en-US" sz="1800" b="1" dirty="0" err="1"/>
              <a:t>hỏi</a:t>
            </a:r>
            <a:r>
              <a:rPr lang="en-US" sz="1800" b="1" dirty="0"/>
              <a:t> </a:t>
            </a:r>
            <a:r>
              <a:rPr lang="en-US" sz="1800" b="1" dirty="0" err="1"/>
              <a:t>theo</a:t>
            </a:r>
            <a:r>
              <a:rPr lang="en-US" sz="1800" b="1" dirty="0"/>
              <a:t> </a:t>
            </a:r>
            <a:r>
              <a:rPr lang="en-US" sz="1800" b="1" dirty="0" err="1"/>
              <a:t>nhóm</a:t>
            </a:r>
            <a:r>
              <a:rPr lang="en-US" sz="1800" dirty="0"/>
              <a:t> </a:t>
            </a:r>
          </a:p>
        </p:txBody>
      </p:sp>
      <p:sp>
        <p:nvSpPr>
          <p:cNvPr id="11" name="Google Shape;245;p14"/>
          <p:cNvSpPr txBox="1">
            <a:spLocks/>
          </p:cNvSpPr>
          <p:nvPr/>
        </p:nvSpPr>
        <p:spPr>
          <a:xfrm>
            <a:off x="304800" y="590550"/>
            <a:ext cx="59436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4.3.3. </a:t>
            </a:r>
            <a:r>
              <a:rPr lang="en-US" sz="1800" b="1" dirty="0" err="1"/>
              <a:t>Những</a:t>
            </a:r>
            <a:r>
              <a:rPr lang="en-US" sz="1800" b="1" dirty="0"/>
              <a:t> </a:t>
            </a:r>
            <a:r>
              <a:rPr lang="en-US" sz="1800" b="1" dirty="0" err="1"/>
              <a:t>chú</a:t>
            </a:r>
            <a:r>
              <a:rPr lang="en-US" sz="1800" b="1" dirty="0"/>
              <a:t> ý </a:t>
            </a:r>
            <a:r>
              <a:rPr lang="en-US" sz="1800" b="1" dirty="0" err="1"/>
              <a:t>khi</a:t>
            </a:r>
            <a:r>
              <a:rPr lang="en-US" sz="1800" b="1" dirty="0"/>
              <a:t> </a:t>
            </a:r>
            <a:r>
              <a:rPr lang="en-US" sz="1800" b="1" dirty="0" err="1"/>
              <a:t>thiết</a:t>
            </a:r>
            <a:r>
              <a:rPr lang="en-US" sz="1800" b="1" dirty="0"/>
              <a:t> </a:t>
            </a:r>
            <a:r>
              <a:rPr lang="en-US" sz="1800" b="1" dirty="0" err="1"/>
              <a:t>kế</a:t>
            </a:r>
            <a:r>
              <a:rPr lang="en-US" sz="1800" b="1" dirty="0"/>
              <a:t> </a:t>
            </a:r>
            <a:r>
              <a:rPr lang="en-US" sz="1800" b="1" dirty="0" err="1"/>
              <a:t>tổng</a:t>
            </a:r>
            <a:r>
              <a:rPr lang="en-US" sz="1800" b="1" dirty="0"/>
              <a:t> </a:t>
            </a:r>
            <a:r>
              <a:rPr lang="en-US" sz="1800" b="1" dirty="0" err="1"/>
              <a:t>thể</a:t>
            </a:r>
            <a:r>
              <a:rPr lang="en-US" sz="1800" b="1" dirty="0"/>
              <a:t> </a:t>
            </a:r>
            <a:r>
              <a:rPr lang="en-US" sz="1800" b="1" dirty="0" err="1"/>
              <a:t>bảng</a:t>
            </a:r>
            <a:r>
              <a:rPr lang="en-US" sz="1800" b="1" dirty="0"/>
              <a:t> </a:t>
            </a:r>
            <a:r>
              <a:rPr lang="en-US" sz="1800" b="1" dirty="0" err="1"/>
              <a:t>câu</a:t>
            </a:r>
            <a:r>
              <a:rPr lang="en-US" sz="1800" b="1" dirty="0"/>
              <a:t> </a:t>
            </a:r>
            <a:r>
              <a:rPr lang="en-US" sz="1800" b="1" dirty="0" err="1"/>
              <a:t>hỏi</a:t>
            </a:r>
            <a:r>
              <a:rPr lang="en-US" sz="1800" dirty="0"/>
              <a:t> </a:t>
            </a:r>
          </a:p>
        </p:txBody>
      </p:sp>
      <p:sp>
        <p:nvSpPr>
          <p:cNvPr id="14" name="Google Shape;247;p14"/>
          <p:cNvSpPr txBox="1">
            <a:spLocks noGrp="1"/>
          </p:cNvSpPr>
          <p:nvPr>
            <p:ph type="body" idx="1"/>
          </p:nvPr>
        </p:nvSpPr>
        <p:spPr>
          <a:xfrm>
            <a:off x="228600" y="1200150"/>
            <a:ext cx="5867400" cy="1295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Các câu hỏi phân nhóm thường là đặc điểm của đối tượng trả lời (Cá nhân, </a:t>
            </a:r>
            <a:r>
              <a:rPr lang="vi-VN" sz="1600" dirty="0" smtClean="0">
                <a:latin typeface="+mj-lt"/>
              </a:rPr>
              <a:t>hộ</a:t>
            </a:r>
            <a:r>
              <a:rPr lang="en-US" sz="1600" dirty="0" smtClean="0">
                <a:latin typeface="+mj-lt"/>
              </a:rPr>
              <a:t> </a:t>
            </a:r>
            <a:r>
              <a:rPr lang="vi-VN" sz="1600" dirty="0" smtClean="0">
                <a:latin typeface="+mj-lt"/>
              </a:rPr>
              <a:t>gia </a:t>
            </a:r>
            <a:r>
              <a:rPr lang="vi-VN" sz="1600" dirty="0">
                <a:latin typeface="+mj-lt"/>
              </a:rPr>
              <a:t>đình, doanh nghiệp,…). Các thông tin này dùng để phân nhóm, so sánh nhóm và </a:t>
            </a:r>
            <a:r>
              <a:rPr lang="vi-VN" sz="1600" dirty="0" smtClean="0">
                <a:latin typeface="+mj-lt"/>
              </a:rPr>
              <a:t>để</a:t>
            </a:r>
            <a:r>
              <a:rPr lang="en-US" sz="1600" dirty="0" smtClean="0">
                <a:latin typeface="+mj-lt"/>
              </a:rPr>
              <a:t> </a:t>
            </a:r>
            <a:r>
              <a:rPr lang="vi-VN" sz="1600" dirty="0" smtClean="0">
                <a:latin typeface="+mj-lt"/>
              </a:rPr>
              <a:t>kiểm </a:t>
            </a:r>
            <a:r>
              <a:rPr lang="vi-VN" sz="1600" dirty="0">
                <a:latin typeface="+mj-lt"/>
              </a:rPr>
              <a:t>soát khi sử dụng các mô hình kiểm định thống kê </a:t>
            </a:r>
            <a:br>
              <a:rPr lang="vi-VN" sz="1600" dirty="0">
                <a:latin typeface="+mj-lt"/>
              </a:rPr>
            </a:br>
            <a:endParaRPr sz="1600" dirty="0">
              <a:solidFill>
                <a:srgbClr val="000000"/>
              </a:solidFill>
              <a:latin typeface="+mj-lt"/>
            </a:endParaRPr>
          </a:p>
        </p:txBody>
      </p:sp>
      <p:sp>
        <p:nvSpPr>
          <p:cNvPr id="8" name="Google Shape;245;p14"/>
          <p:cNvSpPr txBox="1">
            <a:spLocks/>
          </p:cNvSpPr>
          <p:nvPr/>
        </p:nvSpPr>
        <p:spPr>
          <a:xfrm>
            <a:off x="304800" y="2427126"/>
            <a:ext cx="59436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4.3.3.5. </a:t>
            </a:r>
            <a:r>
              <a:rPr lang="en-US" sz="1800" b="1" dirty="0" err="1"/>
              <a:t>Độ</a:t>
            </a:r>
            <a:r>
              <a:rPr lang="en-US" sz="1800" b="1" dirty="0"/>
              <a:t> </a:t>
            </a:r>
            <a:r>
              <a:rPr lang="en-US" sz="1800" b="1" dirty="0" err="1"/>
              <a:t>dài</a:t>
            </a:r>
            <a:r>
              <a:rPr lang="en-US" sz="1800" b="1" dirty="0"/>
              <a:t> </a:t>
            </a:r>
            <a:r>
              <a:rPr lang="en-US" sz="1800" b="1" dirty="0" err="1"/>
              <a:t>bảng</a:t>
            </a:r>
            <a:r>
              <a:rPr lang="en-US" sz="1800" b="1" dirty="0"/>
              <a:t> </a:t>
            </a:r>
            <a:r>
              <a:rPr lang="en-US" sz="1800" b="1" dirty="0" err="1"/>
              <a:t>câu</a:t>
            </a:r>
            <a:r>
              <a:rPr lang="en-US" sz="1800" b="1" dirty="0"/>
              <a:t> </a:t>
            </a:r>
            <a:r>
              <a:rPr lang="en-US" sz="1800" b="1" dirty="0" err="1"/>
              <a:t>hỏi</a:t>
            </a:r>
            <a:r>
              <a:rPr lang="en-US" sz="1800" dirty="0"/>
              <a:t> </a:t>
            </a:r>
          </a:p>
        </p:txBody>
      </p:sp>
      <p:sp>
        <p:nvSpPr>
          <p:cNvPr id="9" name="Google Shape;247;p14"/>
          <p:cNvSpPr txBox="1">
            <a:spLocks noGrp="1"/>
          </p:cNvSpPr>
          <p:nvPr>
            <p:ph type="body" idx="1"/>
          </p:nvPr>
        </p:nvSpPr>
        <p:spPr>
          <a:xfrm>
            <a:off x="228600" y="2647950"/>
            <a:ext cx="5867400" cy="19812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Độ dài bảng câu hỏi phụ thuộc vào hai yếu tố cơ bản: thông tin cần thu thập </a:t>
            </a:r>
            <a:r>
              <a:rPr lang="vi-VN" sz="1600" dirty="0" smtClean="0">
                <a:latin typeface="+mj-lt"/>
              </a:rPr>
              <a:t>và</a:t>
            </a:r>
            <a:r>
              <a:rPr lang="en-US" sz="1600" dirty="0" smtClean="0">
                <a:latin typeface="+mj-lt"/>
              </a:rPr>
              <a:t> </a:t>
            </a:r>
            <a:r>
              <a:rPr lang="vi-VN" sz="1600" dirty="0" smtClean="0">
                <a:latin typeface="+mj-lt"/>
              </a:rPr>
              <a:t>nguồn </a:t>
            </a:r>
            <a:r>
              <a:rPr lang="vi-VN" sz="1600" dirty="0">
                <a:latin typeface="+mj-lt"/>
              </a:rPr>
              <a:t>lực của đề tài. Một bảng câu hỏi quá dài thường khó thuyết phục các đối </a:t>
            </a:r>
            <a:r>
              <a:rPr lang="vi-VN" sz="1600" dirty="0" smtClean="0">
                <a:latin typeface="+mj-lt"/>
              </a:rPr>
              <a:t>tượng</a:t>
            </a:r>
            <a:r>
              <a:rPr lang="en-US" sz="1600" dirty="0" smtClean="0">
                <a:latin typeface="+mj-lt"/>
              </a:rPr>
              <a:t> </a:t>
            </a:r>
            <a:r>
              <a:rPr lang="vi-VN" sz="1600" dirty="0" smtClean="0">
                <a:latin typeface="+mj-lt"/>
              </a:rPr>
              <a:t>trả </a:t>
            </a:r>
            <a:r>
              <a:rPr lang="vi-VN" sz="1600" dirty="0">
                <a:latin typeface="+mj-lt"/>
              </a:rPr>
              <a:t>lời. Ngược lại, một bảng câu hỏi quá ngắn có thể không thu thập đủ thông tin </a:t>
            </a:r>
            <a:r>
              <a:rPr lang="vi-VN" sz="1600" dirty="0" smtClean="0">
                <a:latin typeface="+mj-lt"/>
              </a:rPr>
              <a:t>cần</a:t>
            </a:r>
            <a:r>
              <a:rPr lang="en-US" sz="1600" dirty="0" smtClean="0">
                <a:latin typeface="+mj-lt"/>
              </a:rPr>
              <a:t> </a:t>
            </a:r>
            <a:r>
              <a:rPr lang="vi-VN" sz="1600" dirty="0" smtClean="0">
                <a:latin typeface="+mj-lt"/>
              </a:rPr>
              <a:t>thiết</a:t>
            </a:r>
            <a:r>
              <a:rPr lang="vi-VN" sz="1600" dirty="0">
                <a:latin typeface="+mj-lt"/>
              </a:rPr>
              <a:t>. Khi không có lợi ích đi kèm (ví dụ : quà tặng), một đối tượng có thể chỉ sẵn </a:t>
            </a:r>
            <a:r>
              <a:rPr lang="vi-VN" sz="1600" dirty="0" smtClean="0">
                <a:latin typeface="+mj-lt"/>
              </a:rPr>
              <a:t>sàng</a:t>
            </a:r>
            <a:r>
              <a:rPr lang="en-US" sz="1600" dirty="0" smtClean="0">
                <a:latin typeface="+mj-lt"/>
              </a:rPr>
              <a:t> </a:t>
            </a:r>
            <a:r>
              <a:rPr lang="vi-VN" sz="1600" dirty="0" smtClean="0">
                <a:latin typeface="+mj-lt"/>
              </a:rPr>
              <a:t>dành </a:t>
            </a:r>
            <a:r>
              <a:rPr lang="vi-VN" sz="1600" dirty="0">
                <a:latin typeface="+mj-lt"/>
              </a:rPr>
              <a:t>20 – 25 phút để trả lời bảng câu hỏi. </a:t>
            </a:r>
            <a:br>
              <a:rPr lang="vi-VN" sz="1600" dirty="0">
                <a:latin typeface="+mj-lt"/>
              </a:rPr>
            </a:br>
            <a:endParaRPr sz="1600" dirty="0">
              <a:solidFill>
                <a:srgbClr val="000000"/>
              </a:solidFill>
              <a:latin typeface="+mj-lt"/>
            </a:endParaRPr>
          </a:p>
        </p:txBody>
      </p:sp>
    </p:spTree>
    <p:extLst>
      <p:ext uri="{BB962C8B-B14F-4D97-AF65-F5344CB8AC3E}">
        <p14:creationId xmlns:p14="http://schemas.microsoft.com/office/powerpoint/2010/main" val="2582562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57150"/>
            <a:ext cx="5562600" cy="914400"/>
          </a:xfrm>
          <a:prstGeom prst="rect">
            <a:avLst/>
          </a:prstGeom>
        </p:spPr>
        <p:txBody>
          <a:bodyPr spcFirstLastPara="1" wrap="square" lIns="91425" tIns="91425" rIns="91425" bIns="91425" anchor="b" anchorCtr="0">
            <a:noAutofit/>
          </a:bodyPr>
          <a:lstStyle/>
          <a:p>
            <a:pPr lvl="0" algn="ctr"/>
            <a:r>
              <a:rPr lang="en-US" b="1" dirty="0"/>
              <a:t>4.4. </a:t>
            </a:r>
            <a:r>
              <a:rPr lang="en-US" b="1" dirty="0" err="1"/>
              <a:t>Xây</a:t>
            </a:r>
            <a:r>
              <a:rPr lang="en-US" b="1" dirty="0"/>
              <a:t> </a:t>
            </a:r>
            <a:r>
              <a:rPr lang="en-US" b="1" dirty="0" err="1"/>
              <a:t>dựng</a:t>
            </a:r>
            <a:r>
              <a:rPr lang="en-US" b="1" dirty="0"/>
              <a:t> </a:t>
            </a:r>
            <a:r>
              <a:rPr lang="en-US" b="1" dirty="0" err="1"/>
              <a:t>và</a:t>
            </a:r>
            <a:r>
              <a:rPr lang="en-US" b="1" dirty="0"/>
              <a:t> </a:t>
            </a:r>
            <a:r>
              <a:rPr lang="en-US" b="1" dirty="0" err="1"/>
              <a:t>thực</a:t>
            </a:r>
            <a:r>
              <a:rPr lang="en-US" b="1" dirty="0"/>
              <a:t> </a:t>
            </a:r>
            <a:r>
              <a:rPr lang="en-US" b="1" dirty="0" err="1"/>
              <a:t>hiện</a:t>
            </a:r>
            <a:r>
              <a:rPr lang="en-US" b="1" dirty="0"/>
              <a:t> </a:t>
            </a:r>
            <a:r>
              <a:rPr lang="en-US" b="1" dirty="0" err="1"/>
              <a:t>quy</a:t>
            </a:r>
            <a:r>
              <a:rPr lang="en-US" b="1" dirty="0"/>
              <a:t> </a:t>
            </a:r>
            <a:r>
              <a:rPr lang="en-US" b="1" dirty="0" err="1"/>
              <a:t>trình</a:t>
            </a:r>
            <a:r>
              <a:rPr lang="en-US" b="1" dirty="0"/>
              <a:t> </a:t>
            </a:r>
            <a:r>
              <a:rPr lang="en-US" b="1" dirty="0" err="1"/>
              <a:t>khảo</a:t>
            </a:r>
            <a:r>
              <a:rPr lang="en-US" b="1" dirty="0"/>
              <a:t> </a:t>
            </a:r>
            <a:r>
              <a:rPr lang="en-US" b="1" dirty="0" err="1"/>
              <a:t>sát</a:t>
            </a:r>
            <a:r>
              <a:rPr lang="en-US" dirty="0"/>
              <a:t>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4" name="Google Shape;247;p14"/>
          <p:cNvSpPr txBox="1">
            <a:spLocks noGrp="1"/>
          </p:cNvSpPr>
          <p:nvPr>
            <p:ph type="body" idx="1"/>
          </p:nvPr>
        </p:nvSpPr>
        <p:spPr>
          <a:xfrm>
            <a:off x="152400" y="742950"/>
            <a:ext cx="6019800" cy="4343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Sau khi xác định mẫu khảo sát và xây dựng bảng khảo sát, bước tiếp theo là </a:t>
            </a:r>
            <a:r>
              <a:rPr lang="vi-VN" sz="1600" dirty="0" smtClean="0">
                <a:latin typeface="+mj-lt"/>
              </a:rPr>
              <a:t>xác</a:t>
            </a:r>
            <a:r>
              <a:rPr lang="en-US" sz="1600" dirty="0" smtClean="0">
                <a:latin typeface="+mj-lt"/>
              </a:rPr>
              <a:t> </a:t>
            </a:r>
            <a:r>
              <a:rPr lang="vi-VN" sz="1600" dirty="0" smtClean="0">
                <a:latin typeface="+mj-lt"/>
              </a:rPr>
              <a:t>định </a:t>
            </a:r>
            <a:r>
              <a:rPr lang="vi-VN" sz="1600" dirty="0">
                <a:latin typeface="+mj-lt"/>
              </a:rPr>
              <a:t>quy trình khảo sát để đảm bảo thu thập được thông tin với độ tin cậy </a:t>
            </a:r>
            <a:r>
              <a:rPr lang="vi-VN" sz="1600" dirty="0" smtClean="0">
                <a:latin typeface="+mj-lt"/>
              </a:rPr>
              <a:t>cao.</a:t>
            </a:r>
            <a:r>
              <a:rPr lang="en-US" sz="1600" dirty="0" smtClean="0">
                <a:latin typeface="+mj-lt"/>
              </a:rPr>
              <a:t> </a:t>
            </a:r>
            <a:r>
              <a:rPr lang="vi-VN" sz="1600" dirty="0" smtClean="0">
                <a:latin typeface="+mj-lt"/>
              </a:rPr>
              <a:t>Đối </a:t>
            </a:r>
            <a:r>
              <a:rPr lang="vi-VN" sz="1600" dirty="0">
                <a:latin typeface="+mj-lt"/>
              </a:rPr>
              <a:t>với khảo sát qua thư, quy trình như sau:</a:t>
            </a:r>
            <a:br>
              <a:rPr lang="vi-VN" sz="1600" dirty="0">
                <a:latin typeface="+mj-lt"/>
              </a:rPr>
            </a:br>
            <a:r>
              <a:rPr lang="vi-VN" sz="1600" dirty="0">
                <a:latin typeface="+mj-lt"/>
              </a:rPr>
              <a:t>- Kiểm tra lại địa chỉ liên hệ của đối tượng.</a:t>
            </a:r>
            <a:br>
              <a:rPr lang="vi-VN" sz="1600" dirty="0">
                <a:latin typeface="+mj-lt"/>
              </a:rPr>
            </a:br>
            <a:r>
              <a:rPr lang="vi-VN" sz="1600" dirty="0">
                <a:latin typeface="+mj-lt"/>
              </a:rPr>
              <a:t>- Tiến hành gởi thư tới các đối tượng.</a:t>
            </a:r>
            <a:br>
              <a:rPr lang="vi-VN" sz="1600" dirty="0">
                <a:latin typeface="+mj-lt"/>
              </a:rPr>
            </a:br>
            <a:r>
              <a:rPr lang="vi-VN" sz="1600" dirty="0">
                <a:latin typeface="+mj-lt"/>
              </a:rPr>
              <a:t>- Gọi điện thông báo trước.</a:t>
            </a:r>
            <a:br>
              <a:rPr lang="vi-VN" sz="1600" dirty="0">
                <a:latin typeface="+mj-lt"/>
              </a:rPr>
            </a:br>
            <a:r>
              <a:rPr lang="vi-VN" sz="1600" dirty="0">
                <a:latin typeface="+mj-lt"/>
              </a:rPr>
              <a:t>- Gửi thư cảm </a:t>
            </a:r>
            <a:r>
              <a:rPr lang="vi-VN" sz="1600" dirty="0" smtClean="0">
                <a:latin typeface="+mj-lt"/>
              </a:rPr>
              <a:t>ơn.</a:t>
            </a:r>
            <a:r>
              <a:rPr lang="en-US" sz="1600" dirty="0" smtClean="0">
                <a:latin typeface="+mj-lt"/>
              </a:rPr>
              <a:t> </a:t>
            </a:r>
            <a:r>
              <a:rPr lang="vi-VN" sz="1600" dirty="0" smtClean="0">
                <a:latin typeface="+mj-lt"/>
              </a:rPr>
              <a:t>Đối </a:t>
            </a:r>
            <a:r>
              <a:rPr lang="vi-VN" sz="1600" dirty="0">
                <a:latin typeface="+mj-lt"/>
              </a:rPr>
              <a:t>với khảo sát bằng phương pháp phỏng vấn, quy trình như sau:</a:t>
            </a:r>
            <a:br>
              <a:rPr lang="vi-VN" sz="1600" dirty="0">
                <a:latin typeface="+mj-lt"/>
              </a:rPr>
            </a:br>
            <a:r>
              <a:rPr lang="vi-VN" sz="1600" dirty="0">
                <a:latin typeface="+mj-lt"/>
              </a:rPr>
              <a:t>- Tập huấn cho các bộ phỏng vấn: Phỏng vấn trực tiếp đòi hỏi có nhiều người </a:t>
            </a:r>
            <a:r>
              <a:rPr lang="vi-VN" sz="1600" dirty="0" smtClean="0">
                <a:latin typeface="+mj-lt"/>
              </a:rPr>
              <a:t>cùng</a:t>
            </a:r>
            <a:r>
              <a:rPr lang="en-US" sz="1600" dirty="0" smtClean="0">
                <a:latin typeface="+mj-lt"/>
              </a:rPr>
              <a:t> </a:t>
            </a:r>
            <a:r>
              <a:rPr lang="vi-VN" sz="1600" dirty="0" smtClean="0">
                <a:latin typeface="+mj-lt"/>
              </a:rPr>
              <a:t>tham </a:t>
            </a:r>
            <a:r>
              <a:rPr lang="vi-VN" sz="1600" dirty="0">
                <a:latin typeface="+mj-lt"/>
              </a:rPr>
              <a:t>gia cùng phỏng vấn. Các cán bộ phỏng vấn cần thực hiện đúng quy trình phỏng </a:t>
            </a:r>
            <a:r>
              <a:rPr lang="vi-VN" sz="1600" dirty="0" smtClean="0">
                <a:latin typeface="+mj-lt"/>
              </a:rPr>
              <a:t>vấn</a:t>
            </a:r>
            <a:r>
              <a:rPr lang="en-US" sz="1600" dirty="0" smtClean="0">
                <a:latin typeface="+mj-lt"/>
              </a:rPr>
              <a:t> </a:t>
            </a:r>
            <a:r>
              <a:rPr lang="vi-VN" sz="1600" dirty="0" smtClean="0">
                <a:latin typeface="+mj-lt"/>
              </a:rPr>
              <a:t>một </a:t>
            </a:r>
            <a:r>
              <a:rPr lang="vi-VN" sz="1600" dirty="0">
                <a:latin typeface="+mj-lt"/>
              </a:rPr>
              <a:t>cách nhất quán.</a:t>
            </a:r>
            <a:br>
              <a:rPr lang="vi-VN" sz="1600" dirty="0">
                <a:latin typeface="+mj-lt"/>
              </a:rPr>
            </a:br>
            <a:r>
              <a:rPr lang="vi-VN" sz="1600" dirty="0">
                <a:latin typeface="+mj-lt"/>
              </a:rPr>
              <a:t>- Gọi điện liên hệ và hẹn thời gian phỏng vấn.</a:t>
            </a:r>
            <a:br>
              <a:rPr lang="vi-VN" sz="1600" dirty="0">
                <a:latin typeface="+mj-lt"/>
              </a:rPr>
            </a:br>
            <a:r>
              <a:rPr lang="vi-VN" sz="1600" dirty="0">
                <a:latin typeface="+mj-lt"/>
              </a:rPr>
              <a:t>- Tiến hành phỏng vấn: Nhóm nghiên cứu cần đảm bảo địa điểm phỏng vấn </a:t>
            </a:r>
            <a:r>
              <a:rPr lang="vi-VN" sz="1600" dirty="0" smtClean="0">
                <a:latin typeface="+mj-lt"/>
              </a:rPr>
              <a:t>thuận</a:t>
            </a:r>
            <a:r>
              <a:rPr lang="en-US" sz="1600" dirty="0" smtClean="0">
                <a:latin typeface="+mj-lt"/>
              </a:rPr>
              <a:t> </a:t>
            </a:r>
            <a:r>
              <a:rPr lang="vi-VN" sz="1600" dirty="0" smtClean="0">
                <a:latin typeface="+mj-lt"/>
              </a:rPr>
              <a:t>lợi </a:t>
            </a:r>
            <a:r>
              <a:rPr lang="vi-VN" sz="1600" dirty="0">
                <a:latin typeface="+mj-lt"/>
              </a:rPr>
              <a:t>cho việc trả lời một cách khách quan.</a:t>
            </a:r>
            <a:br>
              <a:rPr lang="vi-VN" sz="1600" dirty="0">
                <a:latin typeface="+mj-lt"/>
              </a:rPr>
            </a:br>
            <a:r>
              <a:rPr lang="vi-VN" sz="1600" dirty="0">
                <a:latin typeface="+mj-lt"/>
              </a:rPr>
              <a:t>- Giám sát và đảm bảo chất lượng. </a:t>
            </a:r>
            <a:br>
              <a:rPr lang="vi-VN" sz="1600" dirty="0">
                <a:latin typeface="+mj-lt"/>
              </a:rPr>
            </a:br>
            <a:endParaRPr sz="1600" dirty="0">
              <a:solidFill>
                <a:srgbClr val="000000"/>
              </a:solidFill>
              <a:latin typeface="+mj-lt"/>
            </a:endParaRPr>
          </a:p>
        </p:txBody>
      </p:sp>
    </p:spTree>
    <p:extLst>
      <p:ext uri="{BB962C8B-B14F-4D97-AF65-F5344CB8AC3E}">
        <p14:creationId xmlns:p14="http://schemas.microsoft.com/office/powerpoint/2010/main" val="2324715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76200" y="57150"/>
            <a:ext cx="5867400" cy="533400"/>
          </a:xfrm>
          <a:prstGeom prst="rect">
            <a:avLst/>
          </a:prstGeom>
        </p:spPr>
        <p:txBody>
          <a:bodyPr spcFirstLastPara="1" wrap="square" lIns="91425" tIns="91425" rIns="91425" bIns="91425" anchor="b" anchorCtr="0">
            <a:noAutofit/>
          </a:bodyPr>
          <a:lstStyle/>
          <a:p>
            <a:pPr lvl="0" algn="ctr"/>
            <a:r>
              <a:rPr lang="en-US" b="1" dirty="0"/>
              <a:t>4.5. </a:t>
            </a:r>
            <a:r>
              <a:rPr lang="en-US" b="1" dirty="0" err="1"/>
              <a:t>Quy</a:t>
            </a:r>
            <a:r>
              <a:rPr lang="en-US" b="1" dirty="0"/>
              <a:t> </a:t>
            </a:r>
            <a:r>
              <a:rPr lang="en-US" b="1" dirty="0" err="1"/>
              <a:t>trình</a:t>
            </a:r>
            <a:r>
              <a:rPr lang="en-US" b="1" dirty="0"/>
              <a:t> </a:t>
            </a:r>
            <a:r>
              <a:rPr lang="en-US" b="1" dirty="0" err="1"/>
              <a:t>chuẩn</a:t>
            </a:r>
            <a:r>
              <a:rPr lang="en-US" b="1" dirty="0"/>
              <a:t> </a:t>
            </a:r>
            <a:r>
              <a:rPr lang="en-US" b="1" dirty="0" err="1"/>
              <a:t>bị</a:t>
            </a:r>
            <a:r>
              <a:rPr lang="en-US" b="1" dirty="0"/>
              <a:t> </a:t>
            </a:r>
            <a:r>
              <a:rPr lang="en-US" b="1" dirty="0" err="1"/>
              <a:t>số</a:t>
            </a:r>
            <a:r>
              <a:rPr lang="en-US" b="1" dirty="0"/>
              <a:t> </a:t>
            </a:r>
            <a:r>
              <a:rPr lang="en-US" b="1" dirty="0" err="1"/>
              <a:t>liệu</a:t>
            </a:r>
            <a:r>
              <a:rPr lang="en-US" dirty="0"/>
              <a:t>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14" name="Google Shape;247;p14"/>
          <p:cNvSpPr txBox="1">
            <a:spLocks noGrp="1"/>
          </p:cNvSpPr>
          <p:nvPr>
            <p:ph type="body" idx="1"/>
          </p:nvPr>
        </p:nvSpPr>
        <p:spPr>
          <a:xfrm>
            <a:off x="152400" y="590550"/>
            <a:ext cx="6019800" cy="38100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4.5.1. Nhập liệu</a:t>
            </a:r>
            <a:br>
              <a:rPr lang="vi-VN" sz="1600" b="1" dirty="0">
                <a:latin typeface="+mj-lt"/>
              </a:rPr>
            </a:br>
            <a:r>
              <a:rPr lang="vi-VN" sz="1600" dirty="0">
                <a:latin typeface="+mj-lt"/>
              </a:rPr>
              <a:t>Công đoạn này cần thiết đối với phương pháp thu thập qua thư hoặc phỏng </a:t>
            </a:r>
            <a:r>
              <a:rPr lang="vi-VN" sz="1600" dirty="0" smtClean="0">
                <a:latin typeface="+mj-lt"/>
              </a:rPr>
              <a:t>vấn</a:t>
            </a:r>
            <a:r>
              <a:rPr lang="en-US" sz="1600" dirty="0" smtClean="0">
                <a:latin typeface="+mj-lt"/>
              </a:rPr>
              <a:t> </a:t>
            </a:r>
            <a:r>
              <a:rPr lang="vi-VN" sz="1600" dirty="0" smtClean="0">
                <a:latin typeface="+mj-lt"/>
              </a:rPr>
              <a:t>trực </a:t>
            </a:r>
            <a:r>
              <a:rPr lang="vi-VN" sz="1600" dirty="0">
                <a:latin typeface="+mj-lt"/>
              </a:rPr>
              <a:t>tiếp bằng phiếu giấy. Cần lưu ý:</a:t>
            </a:r>
            <a:br>
              <a:rPr lang="vi-VN" sz="1600" dirty="0">
                <a:latin typeface="+mj-lt"/>
              </a:rPr>
            </a:br>
            <a:r>
              <a:rPr lang="vi-VN" sz="1600" dirty="0">
                <a:latin typeface="+mj-lt"/>
              </a:rPr>
              <a:t>- Mỗi dòng được dành cho một quan sát (thường là một phiếu).</a:t>
            </a:r>
            <a:br>
              <a:rPr lang="vi-VN" sz="1600" dirty="0">
                <a:latin typeface="+mj-lt"/>
              </a:rPr>
            </a:br>
            <a:r>
              <a:rPr lang="vi-VN" sz="1600" dirty="0">
                <a:latin typeface="+mj-lt"/>
              </a:rPr>
              <a:t>- Mỗi cột là một trường dữ liệu.</a:t>
            </a:r>
            <a:br>
              <a:rPr lang="vi-VN" sz="1600" dirty="0">
                <a:latin typeface="+mj-lt"/>
              </a:rPr>
            </a:br>
            <a:r>
              <a:rPr lang="vi-VN" sz="1600" dirty="0">
                <a:latin typeface="+mj-lt"/>
              </a:rPr>
              <a:t>- Mỗi phiếu câu hỏi gán một mã.</a:t>
            </a:r>
            <a:br>
              <a:rPr lang="vi-VN" sz="1600" dirty="0">
                <a:latin typeface="+mj-lt"/>
              </a:rPr>
            </a:br>
            <a:r>
              <a:rPr lang="vi-VN" sz="1600" dirty="0">
                <a:latin typeface="+mj-lt"/>
              </a:rPr>
              <a:t>- Nhập dữ liệu theo trình tự câu hỏi và trung thành với giá trị trong bảng câu hỏi.</a:t>
            </a:r>
            <a:br>
              <a:rPr lang="vi-VN" sz="1600" dirty="0">
                <a:latin typeface="+mj-lt"/>
              </a:rPr>
            </a:br>
            <a:r>
              <a:rPr lang="vi-VN" sz="1600" dirty="0">
                <a:latin typeface="+mj-lt"/>
              </a:rPr>
              <a:t>Không tiến hành điều chỉnh khi nhập số liệu trừ khi nhận rõ sai sót khi nhập số liệu.</a:t>
            </a:r>
            <a:br>
              <a:rPr lang="vi-VN" sz="1600" dirty="0">
                <a:latin typeface="+mj-lt"/>
              </a:rPr>
            </a:br>
            <a:r>
              <a:rPr lang="vi-VN" sz="1600" dirty="0">
                <a:latin typeface="+mj-lt"/>
              </a:rPr>
              <a:t>- Nhập phiếu hai lần độc lập.</a:t>
            </a:r>
            <a:br>
              <a:rPr lang="vi-VN" sz="1600" dirty="0">
                <a:latin typeface="+mj-lt"/>
              </a:rPr>
            </a:br>
            <a:r>
              <a:rPr lang="vi-VN" sz="1600" dirty="0">
                <a:latin typeface="+mj-lt"/>
              </a:rPr>
              <a:t>- File dữ liệu có thể được kiểm tra bằng các lệnh tần suất đơn giản. Nếu có </a:t>
            </a:r>
            <a:r>
              <a:rPr lang="vi-VN" sz="1600" dirty="0" smtClean="0">
                <a:latin typeface="+mj-lt"/>
              </a:rPr>
              <a:t>các</a:t>
            </a:r>
            <a:r>
              <a:rPr lang="en-US" sz="1600" dirty="0" smtClean="0">
                <a:latin typeface="+mj-lt"/>
              </a:rPr>
              <a:t> </a:t>
            </a:r>
            <a:r>
              <a:rPr lang="vi-VN" sz="1600" dirty="0" smtClean="0">
                <a:latin typeface="+mj-lt"/>
              </a:rPr>
              <a:t>giá </a:t>
            </a:r>
            <a:r>
              <a:rPr lang="vi-VN" sz="1600" dirty="0">
                <a:latin typeface="+mj-lt"/>
              </a:rPr>
              <a:t>trị nằm ngoài khoảng cho phép hoặc đáng ngờ thì nhóm nghiên cứu có thể đối </a:t>
            </a:r>
            <a:r>
              <a:rPr lang="vi-VN" sz="1600" dirty="0" smtClean="0">
                <a:latin typeface="+mj-lt"/>
              </a:rPr>
              <a:t>chiếu</a:t>
            </a:r>
            <a:r>
              <a:rPr lang="en-US" sz="1600" dirty="0" smtClean="0">
                <a:latin typeface="+mj-lt"/>
              </a:rPr>
              <a:t> </a:t>
            </a:r>
            <a:r>
              <a:rPr lang="vi-VN" sz="1600" dirty="0" smtClean="0">
                <a:latin typeface="+mj-lt"/>
              </a:rPr>
              <a:t>lại </a:t>
            </a:r>
            <a:r>
              <a:rPr lang="vi-VN" sz="1600" dirty="0">
                <a:latin typeface="+mj-lt"/>
              </a:rPr>
              <a:t>với phiếu câu hỏi. </a:t>
            </a:r>
            <a:br>
              <a:rPr lang="vi-VN" sz="1600" dirty="0">
                <a:latin typeface="+mj-lt"/>
              </a:rPr>
            </a:br>
            <a:endParaRPr sz="1600" dirty="0">
              <a:solidFill>
                <a:srgbClr val="000000"/>
              </a:solidFill>
              <a:latin typeface="+mj-lt"/>
            </a:endParaRPr>
          </a:p>
        </p:txBody>
      </p:sp>
    </p:spTree>
    <p:extLst>
      <p:ext uri="{BB962C8B-B14F-4D97-AF65-F5344CB8AC3E}">
        <p14:creationId xmlns:p14="http://schemas.microsoft.com/office/powerpoint/2010/main" val="2164868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76200" y="57150"/>
            <a:ext cx="5867400" cy="533400"/>
          </a:xfrm>
          <a:prstGeom prst="rect">
            <a:avLst/>
          </a:prstGeom>
        </p:spPr>
        <p:txBody>
          <a:bodyPr spcFirstLastPara="1" wrap="square" lIns="91425" tIns="91425" rIns="91425" bIns="91425" anchor="b" anchorCtr="0">
            <a:noAutofit/>
          </a:bodyPr>
          <a:lstStyle/>
          <a:p>
            <a:pPr lvl="0" algn="ctr"/>
            <a:r>
              <a:rPr lang="en-US" b="1" dirty="0"/>
              <a:t>4.5. </a:t>
            </a:r>
            <a:r>
              <a:rPr lang="en-US" b="1" dirty="0" err="1"/>
              <a:t>Quy</a:t>
            </a:r>
            <a:r>
              <a:rPr lang="en-US" b="1" dirty="0"/>
              <a:t> </a:t>
            </a:r>
            <a:r>
              <a:rPr lang="en-US" b="1" dirty="0" err="1"/>
              <a:t>trình</a:t>
            </a:r>
            <a:r>
              <a:rPr lang="en-US" b="1" dirty="0"/>
              <a:t> </a:t>
            </a:r>
            <a:r>
              <a:rPr lang="en-US" b="1" dirty="0" err="1"/>
              <a:t>chuẩn</a:t>
            </a:r>
            <a:r>
              <a:rPr lang="en-US" b="1" dirty="0"/>
              <a:t> </a:t>
            </a:r>
            <a:r>
              <a:rPr lang="en-US" b="1" dirty="0" err="1"/>
              <a:t>bị</a:t>
            </a:r>
            <a:r>
              <a:rPr lang="en-US" b="1" dirty="0"/>
              <a:t> </a:t>
            </a:r>
            <a:r>
              <a:rPr lang="en-US" b="1" dirty="0" err="1"/>
              <a:t>số</a:t>
            </a:r>
            <a:r>
              <a:rPr lang="en-US" b="1" dirty="0"/>
              <a:t> </a:t>
            </a:r>
            <a:r>
              <a:rPr lang="en-US" b="1" dirty="0" err="1"/>
              <a:t>liệu</a:t>
            </a:r>
            <a:r>
              <a:rPr lang="en-US" dirty="0"/>
              <a:t>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14" name="Google Shape;247;p14"/>
          <p:cNvSpPr txBox="1">
            <a:spLocks noGrp="1"/>
          </p:cNvSpPr>
          <p:nvPr>
            <p:ph type="body" idx="1"/>
          </p:nvPr>
        </p:nvSpPr>
        <p:spPr>
          <a:xfrm>
            <a:off x="152400" y="438150"/>
            <a:ext cx="5867400" cy="4114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4.5.2. Kiểm định các thước đo</a:t>
            </a:r>
            <a:br>
              <a:rPr lang="vi-VN" sz="1600" b="1" dirty="0">
                <a:latin typeface="+mj-lt"/>
              </a:rPr>
            </a:br>
            <a:r>
              <a:rPr lang="vi-VN" sz="1600" dirty="0">
                <a:latin typeface="+mj-lt"/>
              </a:rPr>
              <a:t>Các biến số về thái độ, hành vi, hay cảm nhận thường được đo lường bằng </a:t>
            </a:r>
            <a:r>
              <a:rPr lang="vi-VN" sz="1600" dirty="0" smtClean="0">
                <a:latin typeface="+mj-lt"/>
              </a:rPr>
              <a:t>một</a:t>
            </a:r>
            <a:r>
              <a:rPr lang="en-US" sz="1600" dirty="0" smtClean="0">
                <a:latin typeface="+mj-lt"/>
              </a:rPr>
              <a:t> </a:t>
            </a:r>
            <a:r>
              <a:rPr lang="vi-VN" sz="1600" dirty="0" smtClean="0">
                <a:latin typeface="+mj-lt"/>
              </a:rPr>
              <a:t>số </a:t>
            </a:r>
            <a:r>
              <a:rPr lang="vi-VN" sz="1600" dirty="0">
                <a:latin typeface="+mj-lt"/>
              </a:rPr>
              <a:t>câu hỏi hoặc mệnh đề. Kể cả khi những thước đo được kiểm định cẩn thận ở </a:t>
            </a:r>
            <a:r>
              <a:rPr lang="vi-VN" sz="1600" dirty="0" smtClean="0">
                <a:latin typeface="+mj-lt"/>
              </a:rPr>
              <a:t>những</a:t>
            </a:r>
            <a:r>
              <a:rPr lang="en-US" sz="1600" dirty="0" smtClean="0">
                <a:latin typeface="+mj-lt"/>
              </a:rPr>
              <a:t> </a:t>
            </a:r>
            <a:r>
              <a:rPr lang="vi-VN" sz="1600" dirty="0" smtClean="0">
                <a:latin typeface="+mj-lt"/>
              </a:rPr>
              <a:t>nghiên </a:t>
            </a:r>
            <a:r>
              <a:rPr lang="vi-VN" sz="1600" dirty="0">
                <a:latin typeface="+mj-lt"/>
              </a:rPr>
              <a:t>cứu trước đó, đối với mỗi cuộc khảo sát, những thước đo này vẫn cần được </a:t>
            </a:r>
            <a:r>
              <a:rPr lang="vi-VN" sz="1600" dirty="0" smtClean="0">
                <a:latin typeface="+mj-lt"/>
              </a:rPr>
              <a:t>kiểm</a:t>
            </a:r>
            <a:r>
              <a:rPr lang="en-US" sz="1600" dirty="0" smtClean="0">
                <a:latin typeface="+mj-lt"/>
              </a:rPr>
              <a:t> </a:t>
            </a:r>
            <a:r>
              <a:rPr lang="vi-VN" sz="1600" dirty="0" smtClean="0">
                <a:latin typeface="+mj-lt"/>
              </a:rPr>
              <a:t>tra </a:t>
            </a:r>
            <a:r>
              <a:rPr lang="vi-VN" sz="1600" dirty="0">
                <a:latin typeface="+mj-lt"/>
              </a:rPr>
              <a:t>về độ tin cậy.</a:t>
            </a:r>
            <a:br>
              <a:rPr lang="vi-VN" sz="1600" dirty="0">
                <a:latin typeface="+mj-lt"/>
              </a:rPr>
            </a:br>
            <a:r>
              <a:rPr lang="vi-VN" sz="1600" dirty="0">
                <a:latin typeface="+mj-lt"/>
              </a:rPr>
              <a:t>- Phân tích nhân tố (factor analysis) : Phân tích nhân tố chính là việc kiểm </a:t>
            </a:r>
            <a:r>
              <a:rPr lang="vi-VN" sz="1600" dirty="0" smtClean="0">
                <a:latin typeface="+mj-lt"/>
              </a:rPr>
              <a:t>tra</a:t>
            </a:r>
            <a:r>
              <a:rPr lang="en-US" sz="1600" dirty="0" smtClean="0">
                <a:latin typeface="+mj-lt"/>
              </a:rPr>
              <a:t> </a:t>
            </a:r>
            <a:r>
              <a:rPr lang="vi-VN" sz="1600" dirty="0" smtClean="0">
                <a:latin typeface="+mj-lt"/>
              </a:rPr>
              <a:t>xem </a:t>
            </a:r>
            <a:r>
              <a:rPr lang="vi-VN" sz="1600" dirty="0">
                <a:latin typeface="+mj-lt"/>
              </a:rPr>
              <a:t>các mệnh đề/câu hỏi có thực sự nhóm lại với nhau thành thước đo như trong </a:t>
            </a:r>
            <a:r>
              <a:rPr lang="vi-VN" sz="1600" dirty="0" smtClean="0">
                <a:latin typeface="+mj-lt"/>
              </a:rPr>
              <a:t>lý</a:t>
            </a:r>
            <a:r>
              <a:rPr lang="en-US" sz="1600" dirty="0" smtClean="0">
                <a:latin typeface="+mj-lt"/>
              </a:rPr>
              <a:t> </a:t>
            </a:r>
            <a:r>
              <a:rPr lang="vi-VN" sz="1600" dirty="0" smtClean="0">
                <a:latin typeface="+mj-lt"/>
              </a:rPr>
              <a:t>thuyết </a:t>
            </a:r>
            <a:r>
              <a:rPr lang="vi-VN" sz="1600" dirty="0">
                <a:latin typeface="+mj-lt"/>
              </a:rPr>
              <a:t>hay không. Với các khảo sát khác nhau, có thể một số mệnh đề không vào cùng</a:t>
            </a:r>
            <a:br>
              <a:rPr lang="vi-VN" sz="1600" dirty="0">
                <a:latin typeface="+mj-lt"/>
              </a:rPr>
            </a:br>
            <a:r>
              <a:rPr lang="vi-VN" sz="1600" dirty="0">
                <a:latin typeface="+mj-lt"/>
              </a:rPr>
              <a:t>nhóm với các mệnh đề khác. Khi đó nhóm nghiên cứu cần tiếp tục kiểm tra độ tin </a:t>
            </a:r>
            <a:r>
              <a:rPr lang="vi-VN" sz="1600" dirty="0" smtClean="0">
                <a:latin typeface="+mj-lt"/>
              </a:rPr>
              <a:t>cậy</a:t>
            </a:r>
            <a:r>
              <a:rPr lang="en-US" sz="1600" dirty="0" smtClean="0">
                <a:latin typeface="+mj-lt"/>
              </a:rPr>
              <a:t> </a:t>
            </a:r>
            <a:r>
              <a:rPr lang="vi-VN" sz="1600" dirty="0" smtClean="0">
                <a:latin typeface="+mj-lt"/>
              </a:rPr>
              <a:t>để </a:t>
            </a:r>
            <a:r>
              <a:rPr lang="vi-VN" sz="1600" dirty="0">
                <a:latin typeface="+mj-lt"/>
              </a:rPr>
              <a:t>ra quyết định.</a:t>
            </a:r>
            <a:br>
              <a:rPr lang="vi-VN" sz="1600" dirty="0">
                <a:latin typeface="+mj-lt"/>
              </a:rPr>
            </a:br>
            <a:r>
              <a:rPr lang="vi-VN" sz="1600" dirty="0">
                <a:latin typeface="+mj-lt"/>
              </a:rPr>
              <a:t>- Phân tích độ tin cậy (Reliability analysis) : Phân tích độ tin cậy là xem </a:t>
            </a:r>
            <a:r>
              <a:rPr lang="vi-VN" sz="1600" dirty="0" smtClean="0">
                <a:latin typeface="+mj-lt"/>
              </a:rPr>
              <a:t>các</a:t>
            </a:r>
            <a:r>
              <a:rPr lang="en-US" sz="1600" dirty="0" smtClean="0">
                <a:latin typeface="+mj-lt"/>
              </a:rPr>
              <a:t> </a:t>
            </a:r>
            <a:r>
              <a:rPr lang="vi-VN" sz="1600" dirty="0" smtClean="0">
                <a:latin typeface="+mj-lt"/>
              </a:rPr>
              <a:t>mệnh </a:t>
            </a:r>
            <a:r>
              <a:rPr lang="vi-VN" sz="1600" dirty="0">
                <a:latin typeface="+mj-lt"/>
              </a:rPr>
              <a:t>đề có thực sự “thống nhất” với nhau để cùng đo lường biến số cần đo hay không.</a:t>
            </a:r>
            <a:br>
              <a:rPr lang="vi-VN" sz="1600" dirty="0">
                <a:latin typeface="+mj-lt"/>
              </a:rPr>
            </a:br>
            <a:r>
              <a:rPr lang="vi-VN" sz="1600" dirty="0">
                <a:latin typeface="+mj-lt"/>
              </a:rPr>
              <a:t/>
            </a:r>
            <a:br>
              <a:rPr lang="vi-VN" sz="1600" dirty="0">
                <a:latin typeface="+mj-lt"/>
              </a:rPr>
            </a:br>
            <a:endParaRPr sz="1600" dirty="0">
              <a:solidFill>
                <a:srgbClr val="000000"/>
              </a:solidFill>
              <a:latin typeface="+mj-lt"/>
            </a:endParaRPr>
          </a:p>
        </p:txBody>
      </p:sp>
    </p:spTree>
    <p:extLst>
      <p:ext uri="{BB962C8B-B14F-4D97-AF65-F5344CB8AC3E}">
        <p14:creationId xmlns:p14="http://schemas.microsoft.com/office/powerpoint/2010/main" val="366135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438150"/>
            <a:ext cx="5138700" cy="533400"/>
          </a:xfrm>
          <a:prstGeom prst="rect">
            <a:avLst/>
          </a:prstGeom>
        </p:spPr>
        <p:txBody>
          <a:bodyPr spcFirstLastPara="1" wrap="square" lIns="91425" tIns="91425" rIns="91425" bIns="91425" anchor="b" anchorCtr="0">
            <a:noAutofit/>
          </a:bodyPr>
          <a:lstStyle/>
          <a:p>
            <a:pPr lvl="0"/>
            <a:r>
              <a:rPr lang="en-US" b="1" dirty="0"/>
              <a:t>4.1. </a:t>
            </a:r>
            <a:r>
              <a:rPr lang="en-US" b="1" dirty="0" err="1"/>
              <a:t>Giới</a:t>
            </a:r>
            <a:r>
              <a:rPr lang="en-US" b="1" dirty="0"/>
              <a:t> </a:t>
            </a:r>
            <a:r>
              <a:rPr lang="en-US" b="1" dirty="0" err="1"/>
              <a:t>thiệu</a:t>
            </a:r>
            <a:r>
              <a:rPr lang="en-US" b="1" dirty="0"/>
              <a:t> </a:t>
            </a:r>
            <a:r>
              <a:rPr lang="en-US" b="1" dirty="0" err="1"/>
              <a:t>khái</a:t>
            </a:r>
            <a:r>
              <a:rPr lang="en-US" b="1" dirty="0"/>
              <a:t> </a:t>
            </a:r>
            <a:r>
              <a:rPr lang="en-US" b="1" dirty="0" err="1"/>
              <a:t>niệm</a:t>
            </a:r>
            <a:r>
              <a:rPr lang="en-US" dirty="0"/>
              <a:t> </a:t>
            </a:r>
            <a:endParaRPr dirty="0"/>
          </a:p>
        </p:txBody>
      </p:sp>
      <p:sp>
        <p:nvSpPr>
          <p:cNvPr id="247" name="Google Shape;247;p14"/>
          <p:cNvSpPr txBox="1">
            <a:spLocks noGrp="1"/>
          </p:cNvSpPr>
          <p:nvPr>
            <p:ph type="body" idx="1"/>
          </p:nvPr>
        </p:nvSpPr>
        <p:spPr>
          <a:xfrm>
            <a:off x="381000" y="1504950"/>
            <a:ext cx="5334000" cy="2590800"/>
          </a:xfrm>
          <a:prstGeom prst="rect">
            <a:avLst/>
          </a:prstGeom>
        </p:spPr>
        <p:txBody>
          <a:bodyPr spcFirstLastPara="1" wrap="square" lIns="91425" tIns="91425" rIns="91425" bIns="91425" anchor="t" anchorCtr="0">
            <a:noAutofit/>
          </a:bodyPr>
          <a:lstStyle/>
          <a:p>
            <a:pPr marL="0" lvl="0" indent="0" algn="just">
              <a:buClr>
                <a:schemeClr val="dk1"/>
              </a:buClr>
              <a:buSzPts val="1100"/>
              <a:buNone/>
            </a:pP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Khảo </a:t>
            </a:r>
            <a:r>
              <a:rPr lang="vi-VN" sz="1600" dirty="0">
                <a:latin typeface="Times New Roman" pitchFamily="18" charset="0"/>
                <a:cs typeface="Times New Roman" pitchFamily="18" charset="0"/>
              </a:rPr>
              <a:t>sát là phương pháp sử dụng bảng hỏi (phiếu câu hỏi) để thu </a:t>
            </a:r>
            <a:r>
              <a:rPr lang="vi-VN" sz="1600" dirty="0" smtClean="0">
                <a:latin typeface="Times New Roman" pitchFamily="18" charset="0"/>
                <a:cs typeface="Times New Roman" pitchFamily="18" charset="0"/>
              </a:rPr>
              <a:t>thập</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dữ liệu</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phục </a:t>
            </a:r>
            <a:r>
              <a:rPr lang="vi-VN" sz="1600" dirty="0">
                <a:latin typeface="Times New Roman" pitchFamily="18" charset="0"/>
                <a:cs typeface="Times New Roman" pitchFamily="18" charset="0"/>
              </a:rPr>
              <a:t>vụ cho mục tiêu nghiên cứu. Về mặt lý thuyết, phương pháp khảo sát có thể </a:t>
            </a:r>
            <a:r>
              <a:rPr lang="vi-VN" sz="1600" dirty="0" smtClean="0">
                <a:latin typeface="Times New Roman" pitchFamily="18" charset="0"/>
                <a:cs typeface="Times New Roman" pitchFamily="18" charset="0"/>
              </a:rPr>
              <a:t>sử</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dụng </a:t>
            </a:r>
            <a:r>
              <a:rPr lang="vi-VN" sz="1600" dirty="0">
                <a:latin typeface="Times New Roman" pitchFamily="18" charset="0"/>
                <a:cs typeface="Times New Roman" pitchFamily="18" charset="0"/>
              </a:rPr>
              <a:t>cả trong nghiên cứu định tính và định </a:t>
            </a:r>
            <a:r>
              <a:rPr lang="vi-VN" sz="1600" dirty="0" smtClean="0">
                <a:latin typeface="Times New Roman" pitchFamily="18" charset="0"/>
                <a:cs typeface="Times New Roman" pitchFamily="18" charset="0"/>
              </a:rPr>
              <a:t>lượng.Trên </a:t>
            </a:r>
            <a:r>
              <a:rPr lang="vi-VN" sz="1600" dirty="0">
                <a:latin typeface="Times New Roman" pitchFamily="18" charset="0"/>
                <a:cs typeface="Times New Roman" pitchFamily="18" charset="0"/>
              </a:rPr>
              <a:t>thực </a:t>
            </a:r>
            <a:r>
              <a:rPr lang="vi-VN" sz="1600" dirty="0" smtClean="0">
                <a:latin typeface="Times New Roman" pitchFamily="18" charset="0"/>
                <a:cs typeface="Times New Roman" pitchFamily="18" charset="0"/>
              </a:rPr>
              <a:t>tế,</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phương </a:t>
            </a:r>
            <a:r>
              <a:rPr lang="vi-VN" sz="1600" dirty="0">
                <a:latin typeface="Times New Roman" pitchFamily="18" charset="0"/>
                <a:cs typeface="Times New Roman" pitchFamily="18" charset="0"/>
              </a:rPr>
              <a:t>pháp khảo </a:t>
            </a:r>
            <a:r>
              <a:rPr lang="vi-VN" sz="1600" dirty="0" smtClean="0">
                <a:latin typeface="Times New Roman" pitchFamily="18" charset="0"/>
                <a:cs typeface="Times New Roman" pitchFamily="18" charset="0"/>
              </a:rPr>
              <a:t>sát</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thường </a:t>
            </a:r>
            <a:r>
              <a:rPr lang="vi-VN" sz="1600" dirty="0">
                <a:latin typeface="Times New Roman" pitchFamily="18" charset="0"/>
                <a:cs typeface="Times New Roman" pitchFamily="18" charset="0"/>
              </a:rPr>
              <a:t>được sử dụng nhằm thu thập dữ liệu trên diện rộng phục vụ các phương </a:t>
            </a:r>
            <a:r>
              <a:rPr lang="vi-VN" sz="1600" dirty="0" smtClean="0">
                <a:latin typeface="Times New Roman" pitchFamily="18" charset="0"/>
                <a:cs typeface="Times New Roman" pitchFamily="18" charset="0"/>
              </a:rPr>
              <a:t>pháp</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nghiên </a:t>
            </a:r>
            <a:r>
              <a:rPr lang="vi-VN" sz="1600" dirty="0">
                <a:latin typeface="Times New Roman" pitchFamily="18" charset="0"/>
                <a:cs typeface="Times New Roman" pitchFamily="18" charset="0"/>
              </a:rPr>
              <a:t>cứu định lượng. Đây là phương pháp thu thập dữ liệu sơ cấp khá thông </a:t>
            </a:r>
            <a:r>
              <a:rPr lang="vi-VN" sz="1600" dirty="0" smtClean="0">
                <a:latin typeface="Times New Roman" pitchFamily="18" charset="0"/>
                <a:cs typeface="Times New Roman" pitchFamily="18" charset="0"/>
              </a:rPr>
              <a:t>dụng</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trong </a:t>
            </a:r>
            <a:r>
              <a:rPr lang="vi-VN" sz="1600" dirty="0">
                <a:latin typeface="Times New Roman" pitchFamily="18" charset="0"/>
                <a:cs typeface="Times New Roman" pitchFamily="18" charset="0"/>
              </a:rPr>
              <a:t>nghiên cứu quản lý. </a:t>
            </a:r>
            <a:endParaRPr sz="2400" dirty="0">
              <a:solidFill>
                <a:srgbClr val="000000"/>
              </a:solidFill>
              <a:latin typeface="Times New Roman" pitchFamily="18" charset="0"/>
              <a:cs typeface="Times New Roman"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7" name="Google Shape;245;p14"/>
          <p:cNvSpPr txBox="1">
            <a:spLocks/>
          </p:cNvSpPr>
          <p:nvPr/>
        </p:nvSpPr>
        <p:spPr>
          <a:xfrm>
            <a:off x="685800" y="971550"/>
            <a:ext cx="41148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4.1.1. Phương pháp khảo sát là gì?</a:t>
            </a:r>
            <a:r>
              <a:rPr lang="vi-VN" sz="1800" dirty="0"/>
              <a:t> </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04800" y="971550"/>
            <a:ext cx="5138700" cy="6893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CHƯƠNG 5: </a:t>
            </a:r>
            <a:endParaRPr dirty="0"/>
          </a:p>
        </p:txBody>
      </p:sp>
      <p:sp>
        <p:nvSpPr>
          <p:cNvPr id="262" name="Google Shape;262;p16"/>
          <p:cNvSpPr txBox="1">
            <a:spLocks noGrp="1"/>
          </p:cNvSpPr>
          <p:nvPr>
            <p:ph type="body" idx="1"/>
          </p:nvPr>
        </p:nvSpPr>
        <p:spPr>
          <a:xfrm>
            <a:off x="381000" y="1885950"/>
            <a:ext cx="5334000" cy="1066800"/>
          </a:xfrm>
          <a:prstGeom prst="rect">
            <a:avLst/>
          </a:prstGeom>
        </p:spPr>
        <p:txBody>
          <a:bodyPr spcFirstLastPara="1" wrap="square" lIns="91425" tIns="91425" rIns="91425" bIns="91425" anchor="t" anchorCtr="0">
            <a:noAutofit/>
          </a:bodyPr>
          <a:lstStyle/>
          <a:p>
            <a:pPr marL="76200" lvl="0" indent="0" algn="ctr">
              <a:buNone/>
            </a:pPr>
            <a:r>
              <a:rPr lang="vi-VN" sz="3200" b="1" dirty="0">
                <a:latin typeface="+mj-lt"/>
              </a:rPr>
              <a:t>NGHIÊN CỨU ĐỊNH LƯỢNG: PHƯƠNG PHÁP THỬ NGHIỆM</a:t>
            </a:r>
            <a:r>
              <a:rPr lang="vi-VN" sz="3200" dirty="0">
                <a:latin typeface="+mj-lt"/>
              </a:rPr>
              <a:t> </a:t>
            </a:r>
            <a:br>
              <a:rPr lang="vi-VN" sz="3200" dirty="0">
                <a:latin typeface="+mj-lt"/>
              </a:rPr>
            </a:br>
            <a:endParaRPr sz="3200" dirty="0">
              <a:latin typeface="+mj-lt"/>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731853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438150"/>
            <a:ext cx="5138700" cy="533400"/>
          </a:xfrm>
          <a:prstGeom prst="rect">
            <a:avLst/>
          </a:prstGeom>
        </p:spPr>
        <p:txBody>
          <a:bodyPr spcFirstLastPara="1" wrap="square" lIns="91425" tIns="91425" rIns="91425" bIns="91425" anchor="b" anchorCtr="0">
            <a:noAutofit/>
          </a:bodyPr>
          <a:lstStyle/>
          <a:p>
            <a:pPr lvl="0"/>
            <a:r>
              <a:rPr lang="en-US" b="1" dirty="0"/>
              <a:t>5.1. </a:t>
            </a:r>
            <a:r>
              <a:rPr lang="en-US" b="1" dirty="0" err="1"/>
              <a:t>Giới</a:t>
            </a:r>
            <a:r>
              <a:rPr lang="en-US" b="1" dirty="0"/>
              <a:t> </a:t>
            </a:r>
            <a:r>
              <a:rPr lang="en-US" b="1" dirty="0" err="1"/>
              <a:t>thiệu</a:t>
            </a:r>
            <a:r>
              <a:rPr lang="en-US" dirty="0"/>
              <a:t> </a:t>
            </a:r>
            <a:endParaRPr dirty="0"/>
          </a:p>
        </p:txBody>
      </p:sp>
      <p:sp>
        <p:nvSpPr>
          <p:cNvPr id="247" name="Google Shape;247;p14"/>
          <p:cNvSpPr txBox="1">
            <a:spLocks noGrp="1"/>
          </p:cNvSpPr>
          <p:nvPr>
            <p:ph type="body" idx="1"/>
          </p:nvPr>
        </p:nvSpPr>
        <p:spPr>
          <a:xfrm>
            <a:off x="304800" y="819150"/>
            <a:ext cx="5334000" cy="2590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Thử nghiệm </a:t>
            </a:r>
            <a:r>
              <a:rPr lang="vi-VN" sz="1600" dirty="0">
                <a:latin typeface="+mj-lt"/>
              </a:rPr>
              <a:t>là phương pháp mà nhà nghiên cứu chủ động thay đổi giá trị </a:t>
            </a:r>
            <a:r>
              <a:rPr lang="vi-VN" sz="1600" dirty="0" smtClean="0">
                <a:latin typeface="+mj-lt"/>
              </a:rPr>
              <a:t>một</a:t>
            </a:r>
            <a:r>
              <a:rPr lang="en-US" sz="1600" dirty="0" smtClean="0">
                <a:latin typeface="+mj-lt"/>
              </a:rPr>
              <a:t> </a:t>
            </a:r>
            <a:r>
              <a:rPr lang="vi-VN" sz="1600" dirty="0" smtClean="0">
                <a:latin typeface="+mj-lt"/>
              </a:rPr>
              <a:t>biến </a:t>
            </a:r>
            <a:r>
              <a:rPr lang="vi-VN" sz="1600" dirty="0">
                <a:latin typeface="+mj-lt"/>
              </a:rPr>
              <a:t>số (biến độc lập) và quan sát xem sự thay đổi đó có ảnh hưởng tới biến số khác</a:t>
            </a:r>
            <a:br>
              <a:rPr lang="vi-VN" sz="1600" dirty="0">
                <a:latin typeface="+mj-lt"/>
              </a:rPr>
            </a:br>
            <a:r>
              <a:rPr lang="vi-VN" sz="1600" dirty="0">
                <a:latin typeface="+mj-lt"/>
              </a:rPr>
              <a:t>(biến phụ thuộc) hay không. Ưu điểm của phương pháp này là khả năng kiểm soát </a:t>
            </a:r>
            <a:r>
              <a:rPr lang="vi-VN" sz="1600" dirty="0" smtClean="0">
                <a:latin typeface="+mj-lt"/>
              </a:rPr>
              <a:t>các</a:t>
            </a:r>
            <a:r>
              <a:rPr lang="en-US" sz="1600" dirty="0" smtClean="0">
                <a:latin typeface="+mj-lt"/>
              </a:rPr>
              <a:t> </a:t>
            </a:r>
            <a:r>
              <a:rPr lang="vi-VN" sz="1600" dirty="0" smtClean="0">
                <a:latin typeface="+mj-lt"/>
              </a:rPr>
              <a:t>biến </a:t>
            </a:r>
            <a:r>
              <a:rPr lang="vi-VN" sz="1600" dirty="0">
                <a:latin typeface="+mj-lt"/>
              </a:rPr>
              <a:t>khác, đảm bảo tính ngẫu nhiên trong việc chọn và phân nhóm đối tượng </a:t>
            </a:r>
            <a:r>
              <a:rPr lang="vi-VN" sz="1600" dirty="0" smtClean="0">
                <a:latin typeface="+mj-lt"/>
              </a:rPr>
              <a:t>nghiên</a:t>
            </a:r>
            <a:r>
              <a:rPr lang="en-US" sz="1600" dirty="0" smtClean="0">
                <a:latin typeface="+mj-lt"/>
              </a:rPr>
              <a:t> </a:t>
            </a:r>
            <a:r>
              <a:rPr lang="vi-VN" sz="1600" dirty="0" smtClean="0">
                <a:latin typeface="+mj-lt"/>
              </a:rPr>
              <a:t>cứu </a:t>
            </a:r>
            <a:r>
              <a:rPr lang="vi-VN" sz="1600" dirty="0">
                <a:latin typeface="+mj-lt"/>
              </a:rPr>
              <a:t>và chủ động điều chỉnh giá trị các biến độc lập để kiểm định giả thuyết. </a:t>
            </a:r>
            <a:br>
              <a:rPr lang="vi-VN" sz="1600" dirty="0">
                <a:latin typeface="+mj-lt"/>
              </a:rPr>
            </a:b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288024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438150"/>
            <a:ext cx="5138700" cy="533400"/>
          </a:xfrm>
          <a:prstGeom prst="rect">
            <a:avLst/>
          </a:prstGeom>
        </p:spPr>
        <p:txBody>
          <a:bodyPr spcFirstLastPara="1" wrap="square" lIns="91425" tIns="91425" rIns="91425" bIns="91425" anchor="b" anchorCtr="0">
            <a:noAutofit/>
          </a:bodyPr>
          <a:lstStyle/>
          <a:p>
            <a:pPr lvl="0"/>
            <a:r>
              <a:rPr lang="en-US" b="1" dirty="0"/>
              <a:t>5.1. </a:t>
            </a:r>
            <a:r>
              <a:rPr lang="en-US" b="1" dirty="0" err="1"/>
              <a:t>Giới</a:t>
            </a:r>
            <a:r>
              <a:rPr lang="en-US" b="1" dirty="0"/>
              <a:t> </a:t>
            </a:r>
            <a:r>
              <a:rPr lang="en-US" b="1" dirty="0" err="1"/>
              <a:t>thiệu</a:t>
            </a:r>
            <a:r>
              <a:rPr lang="en-US" dirty="0"/>
              <a:t> </a:t>
            </a:r>
            <a:endParaRPr dirty="0"/>
          </a:p>
        </p:txBody>
      </p:sp>
      <p:sp>
        <p:nvSpPr>
          <p:cNvPr id="247" name="Google Shape;247;p14"/>
          <p:cNvSpPr txBox="1">
            <a:spLocks noGrp="1"/>
          </p:cNvSpPr>
          <p:nvPr>
            <p:ph type="body" idx="1"/>
          </p:nvPr>
        </p:nvSpPr>
        <p:spPr>
          <a:xfrm>
            <a:off x="152400" y="819150"/>
            <a:ext cx="6019800" cy="41910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Phương pháp thử nghiệm </a:t>
            </a:r>
            <a:r>
              <a:rPr lang="vi-VN" sz="1600" dirty="0">
                <a:latin typeface="+mj-lt"/>
              </a:rPr>
              <a:t>là phương pháp tốt nhất để kiểm định mối quan </a:t>
            </a:r>
            <a:r>
              <a:rPr lang="vi-VN" sz="1600" dirty="0" smtClean="0">
                <a:latin typeface="+mj-lt"/>
              </a:rPr>
              <a:t>hệ</a:t>
            </a:r>
            <a:r>
              <a:rPr lang="en-US" sz="1600" dirty="0" smtClean="0">
                <a:latin typeface="+mj-lt"/>
              </a:rPr>
              <a:t> </a:t>
            </a:r>
            <a:r>
              <a:rPr lang="vi-VN" sz="1600" dirty="0" smtClean="0">
                <a:latin typeface="+mj-lt"/>
              </a:rPr>
              <a:t>nhân </a:t>
            </a:r>
            <a:r>
              <a:rPr lang="vi-VN" sz="1600" dirty="0">
                <a:latin typeface="+mj-lt"/>
              </a:rPr>
              <a:t>quả. Tuy nhiên, hạn chế của phương pháp này là tính tổng quát hóa. Các </a:t>
            </a:r>
            <a:r>
              <a:rPr lang="vi-VN" sz="1600" dirty="0" smtClean="0">
                <a:latin typeface="+mj-lt"/>
              </a:rPr>
              <a:t>phương</a:t>
            </a:r>
            <a:r>
              <a:rPr lang="en-US" sz="1600" dirty="0" smtClean="0">
                <a:latin typeface="+mj-lt"/>
              </a:rPr>
              <a:t> </a:t>
            </a:r>
            <a:r>
              <a:rPr lang="vi-VN" sz="1600" dirty="0" smtClean="0">
                <a:latin typeface="+mj-lt"/>
              </a:rPr>
              <a:t>pháp </a:t>
            </a:r>
            <a:r>
              <a:rPr lang="vi-VN" sz="1600" dirty="0">
                <a:latin typeface="+mj-lt"/>
              </a:rPr>
              <a:t>thử nghiệm thường được thực hiện trong điều kiện được kiểm soát chặt chẽ (</a:t>
            </a:r>
            <a:r>
              <a:rPr lang="vi-VN" sz="1600" dirty="0" smtClean="0">
                <a:latin typeface="+mj-lt"/>
              </a:rPr>
              <a:t>ví</a:t>
            </a:r>
            <a:r>
              <a:rPr lang="en-US" sz="1600" dirty="0" smtClean="0">
                <a:latin typeface="+mj-lt"/>
              </a:rPr>
              <a:t> </a:t>
            </a:r>
            <a:r>
              <a:rPr lang="vi-VN" sz="1600" dirty="0" smtClean="0">
                <a:latin typeface="+mj-lt"/>
              </a:rPr>
              <a:t>dụ</a:t>
            </a:r>
            <a:r>
              <a:rPr lang="vi-VN" sz="1600" dirty="0">
                <a:latin typeface="+mj-lt"/>
              </a:rPr>
              <a:t>: phòng thí nghiệm), với một số đối tượng nhất định. Vì vậy khả năng áp dụng </a:t>
            </a:r>
            <a:r>
              <a:rPr lang="vi-VN" sz="1600" dirty="0" smtClean="0">
                <a:latin typeface="+mj-lt"/>
              </a:rPr>
              <a:t>kết</a:t>
            </a:r>
            <a:r>
              <a:rPr lang="en-US" sz="1600" dirty="0" smtClean="0">
                <a:latin typeface="+mj-lt"/>
              </a:rPr>
              <a:t> </a:t>
            </a:r>
            <a:r>
              <a:rPr lang="vi-VN" sz="1600" dirty="0" smtClean="0">
                <a:latin typeface="+mj-lt"/>
              </a:rPr>
              <a:t>quả </a:t>
            </a:r>
            <a:r>
              <a:rPr lang="vi-VN" sz="1600" dirty="0">
                <a:latin typeface="+mj-lt"/>
              </a:rPr>
              <a:t>nghiên cứu trong điều kiện thực tiễn hoặc với đối tượng khác luôn là một câu </a:t>
            </a:r>
            <a:r>
              <a:rPr lang="vi-VN" sz="1600" dirty="0" smtClean="0">
                <a:latin typeface="+mj-lt"/>
              </a:rPr>
              <a:t>hỏi</a:t>
            </a:r>
            <a:r>
              <a:rPr lang="en-US" sz="1600" dirty="0" smtClean="0">
                <a:latin typeface="+mj-lt"/>
              </a:rPr>
              <a:t> </a:t>
            </a:r>
            <a:r>
              <a:rPr lang="vi-VN" sz="1600" dirty="0" smtClean="0">
                <a:latin typeface="+mj-lt"/>
              </a:rPr>
              <a:t>đáng </a:t>
            </a:r>
            <a:r>
              <a:rPr lang="vi-VN" sz="1600" dirty="0">
                <a:latin typeface="+mj-lt"/>
              </a:rPr>
              <a:t>chú ý.</a:t>
            </a:r>
            <a:br>
              <a:rPr lang="vi-VN" sz="1600" dirty="0">
                <a:latin typeface="+mj-lt"/>
              </a:rPr>
            </a:br>
            <a:r>
              <a:rPr lang="vi-VN" sz="1600" dirty="0">
                <a:latin typeface="+mj-lt"/>
              </a:rPr>
              <a:t>Phương pháp này được sử dụng thông dụng ở các ngành khoa học kỹ thuật </a:t>
            </a:r>
            <a:r>
              <a:rPr lang="vi-VN" sz="1600" dirty="0" smtClean="0">
                <a:latin typeface="+mj-lt"/>
              </a:rPr>
              <a:t>như</a:t>
            </a:r>
            <a:r>
              <a:rPr lang="en-US" sz="1600" dirty="0" smtClean="0">
                <a:latin typeface="+mj-lt"/>
              </a:rPr>
              <a:t> </a:t>
            </a:r>
            <a:r>
              <a:rPr lang="vi-VN" sz="1600" dirty="0" smtClean="0">
                <a:latin typeface="+mj-lt"/>
              </a:rPr>
              <a:t>nông </a:t>
            </a:r>
            <a:r>
              <a:rPr lang="vi-VN" sz="1600" dirty="0">
                <a:latin typeface="+mj-lt"/>
              </a:rPr>
              <a:t>học, sinh học, y học,…Trong lĩnh vực kinh tế - quản lý, phương pháp này </a:t>
            </a:r>
            <a:r>
              <a:rPr lang="vi-VN" sz="1600" dirty="0" smtClean="0">
                <a:latin typeface="+mj-lt"/>
              </a:rPr>
              <a:t>cũng</a:t>
            </a:r>
            <a:r>
              <a:rPr lang="en-US" sz="1600" dirty="0" smtClean="0">
                <a:latin typeface="+mj-lt"/>
              </a:rPr>
              <a:t> </a:t>
            </a:r>
            <a:r>
              <a:rPr lang="vi-VN" sz="1600" dirty="0" smtClean="0">
                <a:latin typeface="+mj-lt"/>
              </a:rPr>
              <a:t>được </a:t>
            </a:r>
            <a:r>
              <a:rPr lang="vi-VN" sz="1600" dirty="0">
                <a:latin typeface="+mj-lt"/>
              </a:rPr>
              <a:t>nhiều nhà nghiên cứu tâm lý, marketing, hành vi tổ chức trên thế giới áp dụng.</a:t>
            </a:r>
            <a:br>
              <a:rPr lang="vi-VN" sz="1600" dirty="0">
                <a:latin typeface="+mj-lt"/>
              </a:rPr>
            </a:br>
            <a:r>
              <a:rPr lang="vi-VN" sz="1600" dirty="0">
                <a:latin typeface="+mj-lt"/>
              </a:rPr>
              <a:t>Một dạng nghiên cứu thử nghiệm (cận thử nghiệm) cũng được áp dụng rộng rãi </a:t>
            </a:r>
            <a:r>
              <a:rPr lang="vi-VN" sz="1600" dirty="0" smtClean="0">
                <a:latin typeface="+mj-lt"/>
              </a:rPr>
              <a:t>trong</a:t>
            </a:r>
            <a:r>
              <a:rPr lang="en-US" sz="1600" dirty="0" smtClean="0">
                <a:latin typeface="+mj-lt"/>
              </a:rPr>
              <a:t> </a:t>
            </a:r>
            <a:r>
              <a:rPr lang="vi-VN" sz="1600" dirty="0" smtClean="0">
                <a:latin typeface="+mj-lt"/>
              </a:rPr>
              <a:t>lĩnh </a:t>
            </a:r>
            <a:r>
              <a:rPr lang="vi-VN" sz="1600" dirty="0">
                <a:latin typeface="+mj-lt"/>
              </a:rPr>
              <a:t>vực quản trị kinh doanh và kinh tế học. Tuy nhiên, phương pháp này chưa thực </a:t>
            </a:r>
            <a:r>
              <a:rPr lang="vi-VN" sz="1600" dirty="0" smtClean="0">
                <a:latin typeface="+mj-lt"/>
              </a:rPr>
              <a:t>sự</a:t>
            </a:r>
            <a:r>
              <a:rPr lang="en-US" sz="1600" dirty="0" smtClean="0">
                <a:latin typeface="+mj-lt"/>
              </a:rPr>
              <a:t> </a:t>
            </a:r>
            <a:r>
              <a:rPr lang="vi-VN" sz="1600" dirty="0" smtClean="0">
                <a:latin typeface="+mj-lt"/>
              </a:rPr>
              <a:t>thông </a:t>
            </a:r>
            <a:r>
              <a:rPr lang="vi-VN" sz="1600" dirty="0">
                <a:latin typeface="+mj-lt"/>
              </a:rPr>
              <a:t>dụng trong các nghiên cứu kinh tế và quản lý ở Việt Nam. </a:t>
            </a: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4072899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285750"/>
            <a:ext cx="5562600" cy="762000"/>
          </a:xfrm>
          <a:prstGeom prst="rect">
            <a:avLst/>
          </a:prstGeom>
        </p:spPr>
        <p:txBody>
          <a:bodyPr spcFirstLastPara="1" wrap="square" lIns="91425" tIns="91425" rIns="91425" bIns="91425" anchor="b" anchorCtr="0">
            <a:noAutofit/>
          </a:bodyPr>
          <a:lstStyle/>
          <a:p>
            <a:pPr lvl="0"/>
            <a:r>
              <a:rPr lang="vi-VN" b="1" dirty="0"/>
              <a:t>5.2. Yêu cầu cơ bản của phương pháp thử nghiệm</a:t>
            </a:r>
            <a:r>
              <a:rPr lang="vi-VN" dirty="0"/>
              <a:t> </a:t>
            </a:r>
            <a:endParaRPr dirty="0"/>
          </a:p>
        </p:txBody>
      </p:sp>
      <p:sp>
        <p:nvSpPr>
          <p:cNvPr id="247" name="Google Shape;247;p14"/>
          <p:cNvSpPr txBox="1">
            <a:spLocks noGrp="1"/>
          </p:cNvSpPr>
          <p:nvPr>
            <p:ph type="body" idx="1"/>
          </p:nvPr>
        </p:nvSpPr>
        <p:spPr>
          <a:xfrm>
            <a:off x="152400" y="895350"/>
            <a:ext cx="6019800" cy="41910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5.2.1. Đảm bảo phân nhóm ngẫu nhiên</a:t>
            </a:r>
            <a:br>
              <a:rPr lang="vi-VN" sz="1600" b="1" dirty="0">
                <a:latin typeface="+mj-lt"/>
              </a:rPr>
            </a:br>
            <a:r>
              <a:rPr lang="vi-VN" sz="1600" dirty="0">
                <a:latin typeface="+mj-lt"/>
              </a:rPr>
              <a:t>Để đảm bảo loại bỏ tác động của biến ngoại lai, tính ngẫu nhiên trong lựa </a:t>
            </a:r>
            <a:r>
              <a:rPr lang="vi-VN" sz="1600" dirty="0" smtClean="0">
                <a:latin typeface="+mj-lt"/>
              </a:rPr>
              <a:t>chọn</a:t>
            </a:r>
            <a:r>
              <a:rPr lang="en-US" sz="1600" dirty="0" smtClean="0">
                <a:latin typeface="+mj-lt"/>
              </a:rPr>
              <a:t> </a:t>
            </a:r>
            <a:r>
              <a:rPr lang="vi-VN" sz="1600" dirty="0" smtClean="0">
                <a:latin typeface="+mj-lt"/>
              </a:rPr>
              <a:t>và </a:t>
            </a:r>
            <a:r>
              <a:rPr lang="vi-VN" sz="1600" dirty="0">
                <a:latin typeface="+mj-lt"/>
              </a:rPr>
              <a:t>phân nhóm đối tượng là hết sức quan trọng. Kỹ thuật để phân nhóm ngẫu nhiên </a:t>
            </a:r>
            <a:r>
              <a:rPr lang="vi-VN" sz="1600" dirty="0" smtClean="0">
                <a:latin typeface="+mj-lt"/>
              </a:rPr>
              <a:t>đối</a:t>
            </a:r>
            <a:r>
              <a:rPr lang="en-US" sz="1600" dirty="0" smtClean="0">
                <a:latin typeface="+mj-lt"/>
              </a:rPr>
              <a:t> </a:t>
            </a:r>
            <a:r>
              <a:rPr lang="vi-VN" sz="1600" dirty="0" smtClean="0">
                <a:latin typeface="+mj-lt"/>
              </a:rPr>
              <a:t>tượng </a:t>
            </a:r>
            <a:r>
              <a:rPr lang="vi-VN" sz="1600" dirty="0">
                <a:latin typeface="+mj-lt"/>
              </a:rPr>
              <a:t>vào nhóm đối chứng (không nhân sự can thiệp) và nhóm thử nghiệm (nhận </a:t>
            </a:r>
            <a:r>
              <a:rPr lang="vi-VN" sz="1600" dirty="0" smtClean="0">
                <a:latin typeface="+mj-lt"/>
              </a:rPr>
              <a:t>sự</a:t>
            </a:r>
            <a:r>
              <a:rPr lang="en-US" sz="1600" dirty="0" smtClean="0">
                <a:latin typeface="+mj-lt"/>
              </a:rPr>
              <a:t> </a:t>
            </a:r>
            <a:r>
              <a:rPr lang="vi-VN" sz="1600" dirty="0" smtClean="0">
                <a:latin typeface="+mj-lt"/>
              </a:rPr>
              <a:t>can </a:t>
            </a:r>
            <a:r>
              <a:rPr lang="vi-VN" sz="1600" dirty="0">
                <a:latin typeface="+mj-lt"/>
              </a:rPr>
              <a:t>thiệp) cũng có thể áp dụng như phần chọn mẫu ngẫu nhiên. Ví dụ một công </a:t>
            </a:r>
            <a:r>
              <a:rPr lang="vi-VN" sz="1600" dirty="0" smtClean="0">
                <a:latin typeface="+mj-lt"/>
              </a:rPr>
              <a:t>trình</a:t>
            </a:r>
            <a:r>
              <a:rPr lang="en-US" sz="1600" dirty="0" smtClean="0">
                <a:latin typeface="+mj-lt"/>
              </a:rPr>
              <a:t> </a:t>
            </a:r>
            <a:r>
              <a:rPr lang="vi-VN" sz="1600" dirty="0" smtClean="0">
                <a:latin typeface="+mj-lt"/>
              </a:rPr>
              <a:t>nghiên </a:t>
            </a:r>
            <a:r>
              <a:rPr lang="vi-VN" sz="1600" dirty="0">
                <a:latin typeface="+mj-lt"/>
              </a:rPr>
              <a:t>cứu của một tác giả là muốn nghiên cứu tác động của phương pháp giảng </a:t>
            </a:r>
            <a:r>
              <a:rPr lang="vi-VN" sz="1600" dirty="0" smtClean="0">
                <a:latin typeface="+mj-lt"/>
              </a:rPr>
              <a:t>dạy</a:t>
            </a:r>
            <a:r>
              <a:rPr lang="en-US" sz="1600" dirty="0" smtClean="0">
                <a:latin typeface="+mj-lt"/>
              </a:rPr>
              <a:t> </a:t>
            </a:r>
            <a:r>
              <a:rPr lang="vi-VN" sz="1600" dirty="0" smtClean="0">
                <a:latin typeface="+mj-lt"/>
              </a:rPr>
              <a:t>tới </a:t>
            </a:r>
            <a:r>
              <a:rPr lang="vi-VN" sz="1600" dirty="0">
                <a:latin typeface="+mj-lt"/>
              </a:rPr>
              <a:t>học tập của sinh viên. Các sinh viên đăng ký trước được phân vào nhóm “đối chứng</a:t>
            </a:r>
            <a:r>
              <a:rPr lang="vi-VN" sz="1600" dirty="0" smtClean="0">
                <a:latin typeface="+mj-lt"/>
              </a:rPr>
              <a:t>”</a:t>
            </a:r>
            <a:r>
              <a:rPr lang="en-US" sz="1600" dirty="0" smtClean="0">
                <a:latin typeface="+mj-lt"/>
              </a:rPr>
              <a:t> </a:t>
            </a:r>
            <a:r>
              <a:rPr lang="vi-VN" sz="1600" dirty="0" smtClean="0">
                <a:latin typeface="+mj-lt"/>
              </a:rPr>
              <a:t>(</a:t>
            </a:r>
            <a:r>
              <a:rPr lang="vi-VN" sz="1600" dirty="0">
                <a:latin typeface="+mj-lt"/>
              </a:rPr>
              <a:t>giảng dạy truyền thống), trong khi các sinh viên đăng ký sau được phân vào </a:t>
            </a:r>
            <a:r>
              <a:rPr lang="vi-VN" sz="1600" dirty="0" smtClean="0">
                <a:latin typeface="+mj-lt"/>
              </a:rPr>
              <a:t>nhóm</a:t>
            </a:r>
            <a:r>
              <a:rPr lang="en-US" sz="1600" dirty="0" smtClean="0">
                <a:latin typeface="+mj-lt"/>
              </a:rPr>
              <a:t> </a:t>
            </a:r>
            <a:r>
              <a:rPr lang="vi-VN" sz="1600" dirty="0" smtClean="0">
                <a:latin typeface="+mj-lt"/>
              </a:rPr>
              <a:t>“thực </a:t>
            </a:r>
            <a:r>
              <a:rPr lang="vi-VN" sz="1600" dirty="0">
                <a:latin typeface="+mj-lt"/>
              </a:rPr>
              <a:t>nghiệm” (giảng dạy theo phương pháp mới). Việc phân nhóm như vậy </a:t>
            </a:r>
            <a:r>
              <a:rPr lang="vi-VN" sz="1600" dirty="0" smtClean="0">
                <a:latin typeface="+mj-lt"/>
              </a:rPr>
              <a:t>không</a:t>
            </a:r>
            <a:r>
              <a:rPr lang="en-US" sz="1600" dirty="0" smtClean="0">
                <a:latin typeface="+mj-lt"/>
              </a:rPr>
              <a:t> </a:t>
            </a:r>
            <a:r>
              <a:rPr lang="vi-VN" sz="1600" dirty="0" smtClean="0">
                <a:latin typeface="+mj-lt"/>
              </a:rPr>
              <a:t>đảm </a:t>
            </a:r>
            <a:r>
              <a:rPr lang="vi-VN" sz="1600" dirty="0">
                <a:latin typeface="+mj-lt"/>
              </a:rPr>
              <a:t>bảo tính ngẫu nhiên mà tác giả phải tập hợp danh sách tất cả sinh viên đăng </a:t>
            </a:r>
            <a:r>
              <a:rPr lang="vi-VN" sz="1600" dirty="0" smtClean="0">
                <a:latin typeface="+mj-lt"/>
              </a:rPr>
              <a:t>ký</a:t>
            </a:r>
            <a:r>
              <a:rPr lang="en-US" sz="1600" dirty="0" smtClean="0">
                <a:latin typeface="+mj-lt"/>
              </a:rPr>
              <a:t>.</a:t>
            </a:r>
            <a:r>
              <a:rPr lang="vi-VN" sz="1600" dirty="0">
                <a:latin typeface="+mj-lt"/>
              </a:rPr>
              <a:t> sau đó mới phân bổ ngẫu nhiên vào hai nhóm. Hiện giờ có rất nhiều phần mềm có </a:t>
            </a:r>
            <a:r>
              <a:rPr lang="vi-VN" sz="1600" dirty="0" smtClean="0">
                <a:latin typeface="+mj-lt"/>
              </a:rPr>
              <a:t>thể</a:t>
            </a:r>
            <a:r>
              <a:rPr lang="en-US" sz="1600" dirty="0" smtClean="0">
                <a:latin typeface="+mj-lt"/>
              </a:rPr>
              <a:t> </a:t>
            </a:r>
            <a:r>
              <a:rPr lang="vi-VN" sz="1600" dirty="0" smtClean="0">
                <a:latin typeface="+mj-lt"/>
              </a:rPr>
              <a:t>sử </a:t>
            </a:r>
            <a:r>
              <a:rPr lang="vi-VN" sz="1600" dirty="0">
                <a:latin typeface="+mj-lt"/>
              </a:rPr>
              <a:t>dụng để phân nhóm ngẫu nhiên. </a:t>
            </a:r>
            <a:br>
              <a:rPr lang="vi-VN" sz="1600" dirty="0">
                <a:latin typeface="+mj-lt"/>
              </a:rPr>
            </a:br>
            <a:r>
              <a:rPr lang="vi-VN" sz="1600" dirty="0">
                <a:latin typeface="+mj-lt"/>
              </a:rPr>
              <a:t/>
            </a:r>
            <a:br>
              <a:rPr lang="vi-VN" sz="1600" dirty="0">
                <a:latin typeface="+mj-lt"/>
              </a:rPr>
            </a:b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4238346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285750"/>
            <a:ext cx="5562600" cy="762000"/>
          </a:xfrm>
          <a:prstGeom prst="rect">
            <a:avLst/>
          </a:prstGeom>
        </p:spPr>
        <p:txBody>
          <a:bodyPr spcFirstLastPara="1" wrap="square" lIns="91425" tIns="91425" rIns="91425" bIns="91425" anchor="b" anchorCtr="0">
            <a:noAutofit/>
          </a:bodyPr>
          <a:lstStyle/>
          <a:p>
            <a:pPr lvl="0"/>
            <a:r>
              <a:rPr lang="vi-VN" b="1" dirty="0"/>
              <a:t>5.2. Yêu cầu cơ bản của phương pháp thử nghiệm</a:t>
            </a:r>
            <a:r>
              <a:rPr lang="vi-VN" dirty="0"/>
              <a:t> </a:t>
            </a:r>
            <a:endParaRPr dirty="0"/>
          </a:p>
        </p:txBody>
      </p:sp>
      <p:sp>
        <p:nvSpPr>
          <p:cNvPr id="247" name="Google Shape;247;p14"/>
          <p:cNvSpPr txBox="1">
            <a:spLocks noGrp="1"/>
          </p:cNvSpPr>
          <p:nvPr>
            <p:ph type="body" idx="1"/>
          </p:nvPr>
        </p:nvSpPr>
        <p:spPr>
          <a:xfrm>
            <a:off x="304800" y="1123950"/>
            <a:ext cx="5562600" cy="2209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5.2.2. Sử dụng nhóm đối chứng</a:t>
            </a:r>
            <a:br>
              <a:rPr lang="vi-VN" sz="1600" b="1" dirty="0">
                <a:latin typeface="+mj-lt"/>
              </a:rPr>
            </a:br>
            <a:r>
              <a:rPr lang="vi-VN" sz="1600" dirty="0">
                <a:latin typeface="+mj-lt"/>
              </a:rPr>
              <a:t>Sử dụng nhóm đối chứng là một yêu cầu hết sức quan trọng trong nghiên </a:t>
            </a:r>
            <a:r>
              <a:rPr lang="vi-VN" sz="1600" dirty="0" smtClean="0">
                <a:latin typeface="+mj-lt"/>
              </a:rPr>
              <a:t>cứu</a:t>
            </a:r>
            <a:r>
              <a:rPr lang="en-US" sz="1600" dirty="0" smtClean="0">
                <a:latin typeface="+mj-lt"/>
              </a:rPr>
              <a:t> </a:t>
            </a:r>
            <a:r>
              <a:rPr lang="vi-VN" sz="1600" dirty="0" smtClean="0">
                <a:latin typeface="+mj-lt"/>
              </a:rPr>
              <a:t>thử </a:t>
            </a:r>
            <a:r>
              <a:rPr lang="vi-VN" sz="1600" dirty="0">
                <a:latin typeface="+mj-lt"/>
              </a:rPr>
              <a:t>nghiệm. Nhóm đối chứng có vai trò chính là cơ sở để so sánh về kết quả của “</a:t>
            </a:r>
            <a:r>
              <a:rPr lang="vi-VN" sz="1600" dirty="0" smtClean="0">
                <a:latin typeface="+mj-lt"/>
              </a:rPr>
              <a:t>can</a:t>
            </a:r>
            <a:r>
              <a:rPr lang="en-US" sz="1600" dirty="0" smtClean="0">
                <a:latin typeface="+mj-lt"/>
              </a:rPr>
              <a:t> </a:t>
            </a:r>
            <a:r>
              <a:rPr lang="vi-VN" sz="1600" dirty="0" smtClean="0">
                <a:latin typeface="+mj-lt"/>
              </a:rPr>
              <a:t>thiệp </a:t>
            </a:r>
            <a:r>
              <a:rPr lang="vi-VN" sz="1600" dirty="0">
                <a:latin typeface="+mj-lt"/>
              </a:rPr>
              <a:t>thử nghiệm” và là cơ sở để kiểm định các giả thuyết khác (ngoài giả thuyết của</a:t>
            </a:r>
            <a:br>
              <a:rPr lang="vi-VN" sz="1600" dirty="0">
                <a:latin typeface="+mj-lt"/>
              </a:rPr>
            </a:br>
            <a:r>
              <a:rPr lang="vi-VN" sz="1600" dirty="0">
                <a:latin typeface="+mj-lt"/>
              </a:rPr>
              <a:t>nghiên cứu). Cần lưu ý đối tượng tham gia nhóm đối chứng cần tương đồng với </a:t>
            </a:r>
            <a:r>
              <a:rPr lang="vi-VN" sz="1600" dirty="0" smtClean="0">
                <a:latin typeface="+mj-lt"/>
              </a:rPr>
              <a:t>đối</a:t>
            </a:r>
            <a:r>
              <a:rPr lang="en-US" sz="1600" dirty="0" smtClean="0">
                <a:latin typeface="+mj-lt"/>
              </a:rPr>
              <a:t> </a:t>
            </a:r>
            <a:r>
              <a:rPr lang="vi-VN" sz="1600" dirty="0" smtClean="0">
                <a:latin typeface="+mj-lt"/>
              </a:rPr>
              <a:t>tượng </a:t>
            </a:r>
            <a:r>
              <a:rPr lang="vi-VN" sz="1600" dirty="0">
                <a:latin typeface="+mj-lt"/>
              </a:rPr>
              <a:t>tham gia nhóm thử nghiệm. </a:t>
            </a:r>
            <a:br>
              <a:rPr lang="vi-VN" sz="1600" dirty="0">
                <a:latin typeface="+mj-lt"/>
              </a:rPr>
            </a:b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195477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285750"/>
            <a:ext cx="5562600" cy="762000"/>
          </a:xfrm>
          <a:prstGeom prst="rect">
            <a:avLst/>
          </a:prstGeom>
        </p:spPr>
        <p:txBody>
          <a:bodyPr spcFirstLastPara="1" wrap="square" lIns="91425" tIns="91425" rIns="91425" bIns="91425" anchor="b" anchorCtr="0">
            <a:noAutofit/>
          </a:bodyPr>
          <a:lstStyle/>
          <a:p>
            <a:pPr lvl="0"/>
            <a:r>
              <a:rPr lang="vi-VN" b="1" dirty="0"/>
              <a:t>5.2. Yêu cầu cơ bản của phương pháp thử nghiệm</a:t>
            </a:r>
            <a:r>
              <a:rPr lang="vi-VN" dirty="0"/>
              <a:t> </a:t>
            </a:r>
            <a:endParaRPr dirty="0"/>
          </a:p>
        </p:txBody>
      </p:sp>
      <p:sp>
        <p:nvSpPr>
          <p:cNvPr id="247" name="Google Shape;247;p14"/>
          <p:cNvSpPr txBox="1">
            <a:spLocks noGrp="1"/>
          </p:cNvSpPr>
          <p:nvPr>
            <p:ph type="body" idx="1"/>
          </p:nvPr>
        </p:nvSpPr>
        <p:spPr>
          <a:xfrm>
            <a:off x="304800" y="895350"/>
            <a:ext cx="5410200" cy="2209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5.2.3. Biến độc lập (yếu tố can thiệp) đủ mạnh</a:t>
            </a:r>
            <a:br>
              <a:rPr lang="vi-VN" sz="1600" b="1" dirty="0">
                <a:latin typeface="+mj-lt"/>
              </a:rPr>
            </a:br>
            <a:r>
              <a:rPr lang="vi-VN" sz="1600" dirty="0">
                <a:latin typeface="+mj-lt"/>
              </a:rPr>
              <a:t>Trong nghiên cứu thử nghiệm, biến độc lập được các nhà nghiên cứu chủ </a:t>
            </a:r>
            <a:r>
              <a:rPr lang="vi-VN" sz="1600" dirty="0" smtClean="0">
                <a:latin typeface="+mj-lt"/>
              </a:rPr>
              <a:t>động</a:t>
            </a:r>
            <a:r>
              <a:rPr lang="en-US" sz="1600" dirty="0" smtClean="0">
                <a:latin typeface="+mj-lt"/>
              </a:rPr>
              <a:t> </a:t>
            </a:r>
            <a:r>
              <a:rPr lang="vi-VN" sz="1600" dirty="0" smtClean="0">
                <a:latin typeface="+mj-lt"/>
              </a:rPr>
              <a:t>điều </a:t>
            </a:r>
            <a:r>
              <a:rPr lang="vi-VN" sz="1600" dirty="0">
                <a:latin typeface="+mj-lt"/>
              </a:rPr>
              <a:t>chỉnh “giá trị”. Nhà nghiên cứu chủ động “can thiệp” vào biến độc lập và </a:t>
            </a:r>
            <a:r>
              <a:rPr lang="vi-VN" sz="1600" dirty="0" smtClean="0">
                <a:latin typeface="+mj-lt"/>
              </a:rPr>
              <a:t>quan</a:t>
            </a:r>
            <a:r>
              <a:rPr lang="en-US" sz="1600" dirty="0" smtClean="0">
                <a:latin typeface="+mj-lt"/>
              </a:rPr>
              <a:t> </a:t>
            </a:r>
            <a:r>
              <a:rPr lang="vi-VN" sz="1600" dirty="0" smtClean="0">
                <a:latin typeface="+mj-lt"/>
              </a:rPr>
              <a:t>sát </a:t>
            </a:r>
            <a:r>
              <a:rPr lang="vi-VN" sz="1600" dirty="0">
                <a:latin typeface="+mj-lt"/>
              </a:rPr>
              <a:t>sự thay đổi của biến phụ thuộc. Sự can thiệp được chủ động tạo ra này cần đủ </a:t>
            </a:r>
            <a:r>
              <a:rPr lang="vi-VN" sz="1600" dirty="0" smtClean="0">
                <a:latin typeface="+mj-lt"/>
              </a:rPr>
              <a:t>mạnh</a:t>
            </a:r>
            <a:r>
              <a:rPr lang="en-US" sz="1600" dirty="0" smtClean="0">
                <a:latin typeface="+mj-lt"/>
              </a:rPr>
              <a:t> </a:t>
            </a:r>
            <a:r>
              <a:rPr lang="vi-VN" sz="1600" dirty="0" smtClean="0">
                <a:latin typeface="+mj-lt"/>
              </a:rPr>
              <a:t>để </a:t>
            </a:r>
            <a:r>
              <a:rPr lang="vi-VN" sz="1600" dirty="0">
                <a:latin typeface="+mj-lt"/>
              </a:rPr>
              <a:t>đối tượng tham gia nhóm thử nghiệm phải “cảm thấy” được sự khác biệt, so </a:t>
            </a:r>
            <a:r>
              <a:rPr lang="vi-VN" sz="1600" dirty="0" smtClean="0">
                <a:latin typeface="+mj-lt"/>
              </a:rPr>
              <a:t>với</a:t>
            </a:r>
            <a:r>
              <a:rPr lang="en-US" sz="1600" dirty="0" smtClean="0">
                <a:latin typeface="+mj-lt"/>
              </a:rPr>
              <a:t> </a:t>
            </a:r>
            <a:r>
              <a:rPr lang="vi-VN" sz="1600" dirty="0" smtClean="0">
                <a:latin typeface="+mj-lt"/>
              </a:rPr>
              <a:t>nhóm </a:t>
            </a:r>
            <a:r>
              <a:rPr lang="vi-VN" sz="1600" dirty="0">
                <a:latin typeface="+mj-lt"/>
              </a:rPr>
              <a:t>đối chứng. </a:t>
            </a:r>
            <a:br>
              <a:rPr lang="vi-VN" sz="1600" dirty="0">
                <a:latin typeface="+mj-lt"/>
              </a:rPr>
            </a:b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1868651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285750"/>
            <a:ext cx="5791200" cy="762000"/>
          </a:xfrm>
          <a:prstGeom prst="rect">
            <a:avLst/>
          </a:prstGeom>
        </p:spPr>
        <p:txBody>
          <a:bodyPr spcFirstLastPara="1" wrap="square" lIns="91425" tIns="91425" rIns="91425" bIns="91425" anchor="b" anchorCtr="0">
            <a:noAutofit/>
          </a:bodyPr>
          <a:lstStyle/>
          <a:p>
            <a:pPr lvl="0"/>
            <a:r>
              <a:rPr lang="vi-VN" b="1" dirty="0"/>
              <a:t>5.3. Thiết kế thử nghiệm có đối chứng</a:t>
            </a:r>
            <a:r>
              <a:rPr lang="vi-VN" dirty="0"/>
              <a:t> </a:t>
            </a:r>
            <a:endParaRPr dirty="0"/>
          </a:p>
        </p:txBody>
      </p:sp>
      <p:sp>
        <p:nvSpPr>
          <p:cNvPr id="247" name="Google Shape;247;p14"/>
          <p:cNvSpPr txBox="1">
            <a:spLocks noGrp="1"/>
          </p:cNvSpPr>
          <p:nvPr>
            <p:ph type="body" idx="1"/>
          </p:nvPr>
        </p:nvSpPr>
        <p:spPr>
          <a:xfrm>
            <a:off x="304800" y="895350"/>
            <a:ext cx="5715000" cy="28956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5.3.1. Chỉ đo lường sau thử nghiệm</a:t>
            </a:r>
            <a:br>
              <a:rPr lang="vi-VN" sz="1600" b="1" dirty="0">
                <a:latin typeface="+mj-lt"/>
              </a:rPr>
            </a:br>
            <a:r>
              <a:rPr lang="vi-VN" sz="1600" dirty="0">
                <a:latin typeface="+mj-lt"/>
              </a:rPr>
              <a:t>Thiết kế này chỉ đo lường biến phụ thuộc sau khi đã tiến hành thử nghiệm. Thiết</a:t>
            </a:r>
            <a:br>
              <a:rPr lang="vi-VN" sz="1600" dirty="0">
                <a:latin typeface="+mj-lt"/>
              </a:rPr>
            </a:br>
            <a:r>
              <a:rPr lang="vi-VN" sz="1600" dirty="0">
                <a:latin typeface="+mj-lt"/>
              </a:rPr>
              <a:t>kế này được sử dụng khá nhiều trong lĩnh vực Marketing. </a:t>
            </a:r>
            <a:br>
              <a:rPr lang="vi-VN" sz="1600" dirty="0">
                <a:latin typeface="+mj-lt"/>
              </a:rPr>
            </a:br>
            <a:r>
              <a:rPr lang="vi-VN" sz="1600" b="1" dirty="0">
                <a:latin typeface="+mj-lt"/>
              </a:rPr>
              <a:t>5.3.2. Đo lường trước – sau thử nghiệm</a:t>
            </a:r>
          </a:p>
          <a:p>
            <a:pPr marL="0" lvl="0" indent="0">
              <a:buClr>
                <a:schemeClr val="dk1"/>
              </a:buClr>
              <a:buSzPts val="1100"/>
              <a:buNone/>
            </a:pPr>
            <a:r>
              <a:rPr lang="vi-VN" sz="1600" dirty="0">
                <a:latin typeface="+mj-lt"/>
              </a:rPr>
              <a:t>Thiết kế trước – sau thử nghiệm khác với thiết kế “chỉ đo lường sau khi </a:t>
            </a:r>
            <a:r>
              <a:rPr lang="vi-VN" sz="1600" dirty="0" smtClean="0">
                <a:latin typeface="+mj-lt"/>
              </a:rPr>
              <a:t>thử</a:t>
            </a:r>
            <a:r>
              <a:rPr lang="en-US" sz="1600" dirty="0" smtClean="0">
                <a:latin typeface="+mj-lt"/>
              </a:rPr>
              <a:t> </a:t>
            </a:r>
            <a:r>
              <a:rPr lang="vi-VN" sz="1600" dirty="0" smtClean="0">
                <a:latin typeface="+mj-lt"/>
              </a:rPr>
              <a:t>nghiệm</a:t>
            </a:r>
            <a:r>
              <a:rPr lang="vi-VN" sz="1600" dirty="0">
                <a:latin typeface="+mj-lt"/>
              </a:rPr>
              <a:t>” ở chỗ các biến phụ thuộc được đo lường trước và sau khi tiến hành </a:t>
            </a:r>
            <a:r>
              <a:rPr lang="vi-VN" sz="1600" dirty="0" smtClean="0">
                <a:latin typeface="+mj-lt"/>
              </a:rPr>
              <a:t>thử</a:t>
            </a:r>
            <a:r>
              <a:rPr lang="en-US" sz="1600" dirty="0" smtClean="0">
                <a:latin typeface="+mj-lt"/>
              </a:rPr>
              <a:t> </a:t>
            </a:r>
            <a:r>
              <a:rPr lang="vi-VN" sz="1600" dirty="0" smtClean="0">
                <a:latin typeface="+mj-lt"/>
              </a:rPr>
              <a:t>nghiệm</a:t>
            </a:r>
            <a:r>
              <a:rPr lang="vi-VN" sz="1600" dirty="0">
                <a:latin typeface="+mj-lt"/>
              </a:rPr>
              <a:t>. Thiết kế này giúp kiểm soát tốt các tác động ngoại lai và rất phù hợp với </a:t>
            </a:r>
            <a:r>
              <a:rPr lang="vi-VN" sz="1600" dirty="0" smtClean="0">
                <a:latin typeface="+mj-lt"/>
              </a:rPr>
              <a:t>việc</a:t>
            </a:r>
            <a:r>
              <a:rPr lang="en-US" sz="1600" dirty="0" smtClean="0">
                <a:latin typeface="+mj-lt"/>
              </a:rPr>
              <a:t> </a:t>
            </a:r>
            <a:r>
              <a:rPr lang="vi-VN" sz="1600" dirty="0" smtClean="0">
                <a:latin typeface="+mj-lt"/>
              </a:rPr>
              <a:t>đánh </a:t>
            </a:r>
            <a:r>
              <a:rPr lang="vi-VN" sz="1600" dirty="0">
                <a:latin typeface="+mj-lt"/>
              </a:rPr>
              <a:t>giá tác động ngắn hạn của thí nghiệm.</a:t>
            </a: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06381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285750"/>
            <a:ext cx="5791200" cy="762000"/>
          </a:xfrm>
          <a:prstGeom prst="rect">
            <a:avLst/>
          </a:prstGeom>
        </p:spPr>
        <p:txBody>
          <a:bodyPr spcFirstLastPara="1" wrap="square" lIns="91425" tIns="91425" rIns="91425" bIns="91425" anchor="b" anchorCtr="0">
            <a:noAutofit/>
          </a:bodyPr>
          <a:lstStyle/>
          <a:p>
            <a:pPr lvl="0"/>
            <a:r>
              <a:rPr lang="vi-VN" b="1" dirty="0"/>
              <a:t>5.4. Áp dụng nghiên cứu thử nghiệm trên thực địa</a:t>
            </a:r>
            <a:r>
              <a:rPr lang="vi-VN" dirty="0"/>
              <a:t> </a:t>
            </a:r>
            <a:endParaRPr dirty="0"/>
          </a:p>
        </p:txBody>
      </p:sp>
      <p:sp>
        <p:nvSpPr>
          <p:cNvPr id="247" name="Google Shape;247;p14"/>
          <p:cNvSpPr txBox="1">
            <a:spLocks noGrp="1"/>
          </p:cNvSpPr>
          <p:nvPr>
            <p:ph type="body" idx="1"/>
          </p:nvPr>
        </p:nvSpPr>
        <p:spPr>
          <a:xfrm>
            <a:off x="304800" y="895350"/>
            <a:ext cx="5715000" cy="38100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Thiết kế thử nghiệm như đã trình bày ở trên là thiết kế đầy đủ với điều kiện </a:t>
            </a:r>
            <a:r>
              <a:rPr lang="vi-VN" sz="1600" dirty="0" smtClean="0">
                <a:latin typeface="+mj-lt"/>
              </a:rPr>
              <a:t>nhà</a:t>
            </a:r>
            <a:r>
              <a:rPr lang="en-US" sz="1600" dirty="0" smtClean="0">
                <a:latin typeface="+mj-lt"/>
              </a:rPr>
              <a:t> </a:t>
            </a:r>
            <a:r>
              <a:rPr lang="vi-VN" sz="1600" dirty="0" smtClean="0">
                <a:latin typeface="+mj-lt"/>
              </a:rPr>
              <a:t>nghiên </a:t>
            </a:r>
            <a:r>
              <a:rPr lang="vi-VN" sz="1600" dirty="0">
                <a:latin typeface="+mj-lt"/>
              </a:rPr>
              <a:t>cứu có thể kiểm soát toàn bộ quá trình, kể từ việc lựa chọn đối tượng, loại bỏ</a:t>
            </a:r>
            <a:br>
              <a:rPr lang="vi-VN" sz="1600" dirty="0">
                <a:latin typeface="+mj-lt"/>
              </a:rPr>
            </a:br>
            <a:r>
              <a:rPr lang="vi-VN" sz="1600" dirty="0">
                <a:latin typeface="+mj-lt"/>
              </a:rPr>
              <a:t>ảnh hưởng ngoại lai, tới việc điều tiết các mức độ/giá trị của biến độc lập. Điều </a:t>
            </a:r>
            <a:r>
              <a:rPr lang="vi-VN" sz="1600" dirty="0" smtClean="0">
                <a:latin typeface="+mj-lt"/>
              </a:rPr>
              <a:t>này</a:t>
            </a:r>
            <a:r>
              <a:rPr lang="en-US" sz="1600" dirty="0" smtClean="0">
                <a:latin typeface="+mj-lt"/>
              </a:rPr>
              <a:t> </a:t>
            </a:r>
            <a:r>
              <a:rPr lang="vi-VN" sz="1600" dirty="0" smtClean="0">
                <a:latin typeface="+mj-lt"/>
              </a:rPr>
              <a:t>thường </a:t>
            </a:r>
            <a:r>
              <a:rPr lang="vi-VN" sz="1600" dirty="0">
                <a:latin typeface="+mj-lt"/>
              </a:rPr>
              <a:t>được đảm bảo với các thiết kế thử nghiệm ở phòng thí nghiệm.</a:t>
            </a:r>
            <a:br>
              <a:rPr lang="vi-VN" sz="1600" dirty="0">
                <a:latin typeface="+mj-lt"/>
              </a:rPr>
            </a:br>
            <a:r>
              <a:rPr lang="vi-VN" sz="1600" dirty="0">
                <a:latin typeface="+mj-lt"/>
              </a:rPr>
              <a:t>Nghiên cứu thử nghiệm ngoài thực địa thường khó có thể đảm bảo điều </a:t>
            </a:r>
            <a:r>
              <a:rPr lang="vi-VN" sz="1600" dirty="0" smtClean="0">
                <a:latin typeface="+mj-lt"/>
              </a:rPr>
              <a:t>kiện</a:t>
            </a:r>
            <a:r>
              <a:rPr lang="en-US" sz="1600" dirty="0" smtClean="0">
                <a:latin typeface="+mj-lt"/>
              </a:rPr>
              <a:t> </a:t>
            </a:r>
            <a:r>
              <a:rPr lang="vi-VN" sz="1600" dirty="0" smtClean="0">
                <a:latin typeface="+mj-lt"/>
              </a:rPr>
              <a:t>trên</a:t>
            </a:r>
            <a:r>
              <a:rPr lang="vi-VN" sz="1600" dirty="0">
                <a:latin typeface="+mj-lt"/>
              </a:rPr>
              <a:t>. Vì vậy, thiết kế nghiên cứu cận thử nghiệm được gọi là quasi experiment </a:t>
            </a:r>
            <a:r>
              <a:rPr lang="vi-VN" sz="1600" dirty="0" smtClean="0">
                <a:latin typeface="+mj-lt"/>
              </a:rPr>
              <a:t>thường</a:t>
            </a:r>
            <a:r>
              <a:rPr lang="en-US" sz="1600" dirty="0" smtClean="0">
                <a:latin typeface="+mj-lt"/>
              </a:rPr>
              <a:t> </a:t>
            </a:r>
            <a:r>
              <a:rPr lang="vi-VN" sz="1600" dirty="0" smtClean="0">
                <a:latin typeface="+mj-lt"/>
              </a:rPr>
              <a:t>được </a:t>
            </a:r>
            <a:r>
              <a:rPr lang="vi-VN" sz="1600" dirty="0">
                <a:latin typeface="+mj-lt"/>
              </a:rPr>
              <a:t>áp dụng. Với dạng thiết kế thử nghiệm này, các nhà nghiên cứu coi những </a:t>
            </a:r>
            <a:r>
              <a:rPr lang="vi-VN" sz="1600" dirty="0" smtClean="0">
                <a:latin typeface="+mj-lt"/>
              </a:rPr>
              <a:t>biến</a:t>
            </a:r>
            <a:r>
              <a:rPr lang="en-US" sz="1600" dirty="0" smtClean="0">
                <a:latin typeface="+mj-lt"/>
              </a:rPr>
              <a:t> </a:t>
            </a:r>
            <a:r>
              <a:rPr lang="vi-VN" sz="1600" dirty="0" smtClean="0">
                <a:latin typeface="+mj-lt"/>
              </a:rPr>
              <a:t>động </a:t>
            </a:r>
            <a:r>
              <a:rPr lang="vi-VN" sz="1600" dirty="0">
                <a:latin typeface="+mj-lt"/>
              </a:rPr>
              <a:t>trên thực địa (chính sách, thị trường, chính trị,…) là “sự can thiệp” giống </a:t>
            </a:r>
            <a:r>
              <a:rPr lang="vi-VN" sz="1600" dirty="0" smtClean="0">
                <a:latin typeface="+mj-lt"/>
              </a:rPr>
              <a:t>như</a:t>
            </a:r>
            <a:r>
              <a:rPr lang="en-US" sz="1600" dirty="0" smtClean="0">
                <a:latin typeface="+mj-lt"/>
              </a:rPr>
              <a:t> </a:t>
            </a:r>
            <a:r>
              <a:rPr lang="vi-VN" sz="1600" dirty="0" smtClean="0">
                <a:latin typeface="+mj-lt"/>
              </a:rPr>
              <a:t>biến </a:t>
            </a:r>
            <a:r>
              <a:rPr lang="vi-VN" sz="1600" dirty="0">
                <a:latin typeface="+mj-lt"/>
              </a:rPr>
              <a:t>độc lập được điều chỉnh trong thử nghiệm và tìm cách đánh giá tác động </a:t>
            </a:r>
            <a:r>
              <a:rPr lang="vi-VN" sz="1600" dirty="0" smtClean="0">
                <a:latin typeface="+mj-lt"/>
              </a:rPr>
              <a:t>của</a:t>
            </a:r>
            <a:r>
              <a:rPr lang="en-US" sz="1600" dirty="0" smtClean="0">
                <a:latin typeface="+mj-lt"/>
              </a:rPr>
              <a:t> </a:t>
            </a:r>
            <a:r>
              <a:rPr lang="vi-VN" sz="1600" dirty="0" smtClean="0">
                <a:latin typeface="+mj-lt"/>
              </a:rPr>
              <a:t>những </a:t>
            </a:r>
            <a:r>
              <a:rPr lang="vi-VN" sz="1600" dirty="0">
                <a:latin typeface="+mj-lt"/>
              </a:rPr>
              <a:t>can thiệp đó </a:t>
            </a:r>
            <a:br>
              <a:rPr lang="vi-VN" sz="1600" dirty="0">
                <a:latin typeface="+mj-lt"/>
              </a:rPr>
            </a:b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956388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
        <p:nvSpPr>
          <p:cNvPr id="8" name="Rectangle 7"/>
          <p:cNvSpPr/>
          <p:nvPr/>
        </p:nvSpPr>
        <p:spPr>
          <a:xfrm>
            <a:off x="211946" y="1546579"/>
            <a:ext cx="8610600" cy="800219"/>
          </a:xfrm>
          <a:prstGeom prst="rect">
            <a:avLst/>
          </a:prstGeom>
        </p:spPr>
        <p:txBody>
          <a:bodyPr wrap="square">
            <a:spAutoFit/>
          </a:bodyPr>
          <a:lstStyle/>
          <a:p>
            <a:r>
              <a:rPr lang="vi-VN" sz="2400" dirty="0"/>
              <a:t/>
            </a:r>
            <a:br>
              <a:rPr lang="vi-VN" sz="2400" dirty="0"/>
            </a:br>
            <a:endParaRPr lang="en-US" sz="2200" dirty="0">
              <a:latin typeface="+mj-lt"/>
            </a:endParaRPr>
          </a:p>
        </p:txBody>
      </p:sp>
      <p:sp>
        <p:nvSpPr>
          <p:cNvPr id="3" name="Rectangle 2"/>
          <p:cNvSpPr/>
          <p:nvPr/>
        </p:nvSpPr>
        <p:spPr>
          <a:xfrm>
            <a:off x="304801" y="1066383"/>
            <a:ext cx="5562600" cy="2800767"/>
          </a:xfrm>
          <a:prstGeom prst="rect">
            <a:avLst/>
          </a:prstGeom>
        </p:spPr>
        <p:txBody>
          <a:bodyPr wrap="square">
            <a:spAutoFit/>
          </a:bodyPr>
          <a:lstStyle/>
          <a:p>
            <a:r>
              <a:rPr lang="vi-VN" sz="1600" b="1" dirty="0">
                <a:latin typeface="+mj-lt"/>
              </a:rPr>
              <a:t>5.4.1. Đánh giá tác động của dự án hoặc chính sách</a:t>
            </a:r>
            <a:br>
              <a:rPr lang="vi-VN" sz="1600" b="1" dirty="0">
                <a:latin typeface="+mj-lt"/>
              </a:rPr>
            </a:br>
            <a:r>
              <a:rPr lang="vi-VN" sz="1600" dirty="0">
                <a:latin typeface="+mj-lt"/>
              </a:rPr>
              <a:t>Mỗi một dự án hoặc chính sách mới có thể coi là một sự can thiệp, tương </a:t>
            </a:r>
            <a:r>
              <a:rPr lang="vi-VN" sz="1600" dirty="0" smtClean="0">
                <a:latin typeface="+mj-lt"/>
              </a:rPr>
              <a:t>đồng với </a:t>
            </a:r>
            <a:r>
              <a:rPr lang="vi-VN" sz="1600" dirty="0">
                <a:latin typeface="+mj-lt"/>
              </a:rPr>
              <a:t>điều tiết biến độc lập trong nghiên cứu thử nghiệm. </a:t>
            </a:r>
            <a:br>
              <a:rPr lang="vi-VN" sz="1600" dirty="0">
                <a:latin typeface="+mj-lt"/>
              </a:rPr>
            </a:br>
            <a:r>
              <a:rPr lang="vi-VN" sz="1600" dirty="0">
                <a:latin typeface="+mj-lt"/>
              </a:rPr>
              <a:t>Khó khăn thường là khó tìm </a:t>
            </a:r>
            <a:r>
              <a:rPr lang="vi-VN" sz="1600" dirty="0" smtClean="0">
                <a:latin typeface="+mj-lt"/>
              </a:rPr>
              <a:t>nhóm đối </a:t>
            </a:r>
            <a:r>
              <a:rPr lang="vi-VN" sz="1600" dirty="0">
                <a:latin typeface="+mj-lt"/>
              </a:rPr>
              <a:t>chứng tương đồng, đặc biệt khi đánh giá tác động của chính sách có tầm bao </a:t>
            </a:r>
            <a:r>
              <a:rPr lang="vi-VN" sz="1600" dirty="0" smtClean="0">
                <a:latin typeface="+mj-lt"/>
              </a:rPr>
              <a:t>phủ toàn </a:t>
            </a:r>
            <a:r>
              <a:rPr lang="vi-VN" sz="1600" dirty="0">
                <a:latin typeface="+mj-lt"/>
              </a:rPr>
              <a:t>quốc và cho mọi đối tượng</a:t>
            </a:r>
            <a:r>
              <a:rPr lang="vi-VN" sz="1600" dirty="0" smtClean="0">
                <a:latin typeface="+mj-lt"/>
              </a:rPr>
              <a:t>.</a:t>
            </a:r>
          </a:p>
          <a:p>
            <a:r>
              <a:rPr lang="vi-VN" sz="1600" dirty="0" smtClean="0">
                <a:latin typeface="+mj-lt"/>
              </a:rPr>
              <a:t> </a:t>
            </a:r>
            <a:r>
              <a:rPr lang="vi-VN" sz="1600" dirty="0">
                <a:latin typeface="+mj-lt"/>
              </a:rPr>
              <a:t>Một số kỹ thuật thống kê có thể giúp xác định </a:t>
            </a:r>
            <a:r>
              <a:rPr lang="vi-VN" sz="1600" dirty="0" smtClean="0">
                <a:latin typeface="+mj-lt"/>
              </a:rPr>
              <a:t>nhóm đối </a:t>
            </a:r>
            <a:r>
              <a:rPr lang="vi-VN" sz="1600" dirty="0">
                <a:latin typeface="+mj-lt"/>
              </a:rPr>
              <a:t>chứng tương đồng nhất trên thực địa, song không thể có độ tương đồng cao </a:t>
            </a:r>
            <a:r>
              <a:rPr lang="vi-VN" sz="1600" dirty="0" smtClean="0">
                <a:latin typeface="+mj-lt"/>
              </a:rPr>
              <a:t>như trong </a:t>
            </a:r>
            <a:r>
              <a:rPr lang="vi-VN" sz="1600" dirty="0">
                <a:latin typeface="+mj-lt"/>
              </a:rPr>
              <a:t>thiết kế thử nghiệm đầy đủ (ở phòng thí nghiệm). </a:t>
            </a:r>
            <a:br>
              <a:rPr lang="vi-VN" sz="1600" dirty="0">
                <a:latin typeface="+mj-lt"/>
              </a:rPr>
            </a:br>
            <a:endParaRPr lang="en-US" sz="1600" dirty="0">
              <a:latin typeface="+mj-lt"/>
            </a:endParaRPr>
          </a:p>
        </p:txBody>
      </p:sp>
      <p:sp>
        <p:nvSpPr>
          <p:cNvPr id="33" name="Google Shape;245;p14"/>
          <p:cNvSpPr txBox="1">
            <a:spLocks noGrp="1"/>
          </p:cNvSpPr>
          <p:nvPr>
            <p:ph type="title"/>
          </p:nvPr>
        </p:nvSpPr>
        <p:spPr>
          <a:xfrm>
            <a:off x="304800" y="285750"/>
            <a:ext cx="5791200" cy="762000"/>
          </a:xfrm>
          <a:prstGeom prst="rect">
            <a:avLst/>
          </a:prstGeom>
        </p:spPr>
        <p:txBody>
          <a:bodyPr spcFirstLastPara="1" wrap="square" lIns="91425" tIns="91425" rIns="91425" bIns="91425" anchor="b" anchorCtr="0">
            <a:noAutofit/>
          </a:bodyPr>
          <a:lstStyle/>
          <a:p>
            <a:pPr lvl="0"/>
            <a:r>
              <a:rPr lang="vi-VN" b="1" dirty="0"/>
              <a:t>5.4. Áp dụng nghiên cứu thử nghiệm trên thực địa</a:t>
            </a:r>
            <a:r>
              <a:rPr lang="vi-VN" dirty="0"/>
              <a:t> </a:t>
            </a:r>
            <a:endParaRPr dirty="0"/>
          </a:p>
        </p:txBody>
      </p:sp>
      <p:sp>
        <p:nvSpPr>
          <p:cNvPr id="34" name="Google Shape;249;p14"/>
          <p:cNvSpPr txBox="1">
            <a:spLocks/>
          </p:cNvSpPr>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pPr/>
              <a:t>38</a:t>
            </a:fld>
            <a:endParaRPr lang="en"/>
          </a:p>
        </p:txBody>
      </p:sp>
    </p:spTree>
    <p:extLst>
      <p:ext uri="{BB962C8B-B14F-4D97-AF65-F5344CB8AC3E}">
        <p14:creationId xmlns:p14="http://schemas.microsoft.com/office/powerpoint/2010/main" val="4140402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
        <p:nvSpPr>
          <p:cNvPr id="8" name="Rectangle 7"/>
          <p:cNvSpPr/>
          <p:nvPr/>
        </p:nvSpPr>
        <p:spPr>
          <a:xfrm>
            <a:off x="211946" y="1546579"/>
            <a:ext cx="8610600" cy="800219"/>
          </a:xfrm>
          <a:prstGeom prst="rect">
            <a:avLst/>
          </a:prstGeom>
        </p:spPr>
        <p:txBody>
          <a:bodyPr wrap="square">
            <a:spAutoFit/>
          </a:bodyPr>
          <a:lstStyle/>
          <a:p>
            <a:r>
              <a:rPr lang="vi-VN" sz="2400" dirty="0"/>
              <a:t/>
            </a:r>
            <a:br>
              <a:rPr lang="vi-VN" sz="2400" dirty="0"/>
            </a:br>
            <a:endParaRPr lang="en-US" sz="2200" dirty="0">
              <a:latin typeface="+mj-lt"/>
            </a:endParaRPr>
          </a:p>
        </p:txBody>
      </p:sp>
      <p:sp>
        <p:nvSpPr>
          <p:cNvPr id="3" name="Rectangle 2"/>
          <p:cNvSpPr/>
          <p:nvPr/>
        </p:nvSpPr>
        <p:spPr>
          <a:xfrm>
            <a:off x="152400" y="1201162"/>
            <a:ext cx="5867400" cy="3046988"/>
          </a:xfrm>
          <a:prstGeom prst="rect">
            <a:avLst/>
          </a:prstGeom>
        </p:spPr>
        <p:txBody>
          <a:bodyPr wrap="square">
            <a:spAutoFit/>
          </a:bodyPr>
          <a:lstStyle/>
          <a:p>
            <a:r>
              <a:rPr lang="vi-VN" sz="1600" b="1" dirty="0">
                <a:latin typeface="+mj-lt"/>
              </a:rPr>
              <a:t>5.4.2. Đánh giá tác động của biến động trên thực địa (chính trị, thị trường, hoặc </a:t>
            </a:r>
            <a:r>
              <a:rPr lang="vi-VN" sz="1600" b="1" dirty="0" smtClean="0">
                <a:latin typeface="+mj-lt"/>
              </a:rPr>
              <a:t>tự nhiên)</a:t>
            </a:r>
          </a:p>
          <a:p>
            <a:r>
              <a:rPr lang="vi-VN" sz="1600" b="1" dirty="0">
                <a:latin typeface="+mj-lt"/>
              </a:rPr>
              <a:t/>
            </a:r>
            <a:br>
              <a:rPr lang="vi-VN" sz="1600" b="1" dirty="0">
                <a:latin typeface="+mj-lt"/>
              </a:rPr>
            </a:br>
            <a:r>
              <a:rPr lang="vi-VN" sz="1600" dirty="0">
                <a:latin typeface="+mj-lt"/>
              </a:rPr>
              <a:t>Các nhà nghiên cứu cũng có thể đánh giá tác động của biến động chính trị, </a:t>
            </a:r>
            <a:r>
              <a:rPr lang="vi-VN" sz="1600" dirty="0" smtClean="0">
                <a:latin typeface="+mj-lt"/>
              </a:rPr>
              <a:t>biến động </a:t>
            </a:r>
            <a:r>
              <a:rPr lang="vi-VN" sz="1600" dirty="0">
                <a:latin typeface="+mj-lt"/>
              </a:rPr>
              <a:t>của thị trường hay tự nhiên tới hành vi của doanh nghiệp, người dân,…Chỉ có </a:t>
            </a:r>
            <a:r>
              <a:rPr lang="vi-VN" sz="1600" dirty="0" smtClean="0">
                <a:latin typeface="+mj-lt"/>
              </a:rPr>
              <a:t>điều khác </a:t>
            </a:r>
            <a:r>
              <a:rPr lang="vi-VN" sz="1600" dirty="0">
                <a:latin typeface="+mj-lt"/>
              </a:rPr>
              <a:t>là biến động này không có tính “chủ động” như chính sách dự án. </a:t>
            </a:r>
            <a:endParaRPr lang="vi-VN" sz="1600" dirty="0" smtClean="0">
              <a:latin typeface="+mj-lt"/>
            </a:endParaRPr>
          </a:p>
          <a:p>
            <a:endParaRPr lang="vi-VN" sz="1600" dirty="0" smtClean="0">
              <a:latin typeface="+mj-lt"/>
            </a:endParaRPr>
          </a:p>
          <a:p>
            <a:r>
              <a:rPr lang="vi-VN" sz="1600" dirty="0" smtClean="0">
                <a:latin typeface="+mj-lt"/>
              </a:rPr>
              <a:t>Vì </a:t>
            </a:r>
            <a:r>
              <a:rPr lang="vi-VN" sz="1600" dirty="0">
                <a:latin typeface="+mj-lt"/>
              </a:rPr>
              <a:t>vậy thường </a:t>
            </a:r>
            <a:r>
              <a:rPr lang="vi-VN" sz="1600" dirty="0" smtClean="0">
                <a:latin typeface="+mj-lt"/>
              </a:rPr>
              <a:t>khó</a:t>
            </a:r>
            <a:r>
              <a:rPr lang="vi-VN" sz="1600" dirty="0">
                <a:latin typeface="+mj-lt"/>
              </a:rPr>
              <a:t> </a:t>
            </a:r>
            <a:r>
              <a:rPr lang="vi-VN" sz="1600" dirty="0" smtClean="0">
                <a:latin typeface="+mj-lt"/>
              </a:rPr>
              <a:t>có </a:t>
            </a:r>
            <a:r>
              <a:rPr lang="vi-VN" sz="1600" dirty="0">
                <a:latin typeface="+mj-lt"/>
              </a:rPr>
              <a:t>những khảo sát cơ sở theo đúng mục tiêu và các nhà nghiên cứu phải sáng tạo </a:t>
            </a:r>
            <a:r>
              <a:rPr lang="vi-VN" sz="1600" dirty="0" smtClean="0">
                <a:latin typeface="+mj-lt"/>
              </a:rPr>
              <a:t>trong việc </a:t>
            </a:r>
            <a:r>
              <a:rPr lang="vi-VN" sz="1600" dirty="0">
                <a:latin typeface="+mj-lt"/>
              </a:rPr>
              <a:t>sử dụng các dữ liệu sẵn có trước biến động để làm cơ sở so sánh. </a:t>
            </a:r>
            <a:br>
              <a:rPr lang="vi-VN" sz="1600" dirty="0">
                <a:latin typeface="+mj-lt"/>
              </a:rPr>
            </a:br>
            <a:endParaRPr lang="en-US" sz="1600" dirty="0">
              <a:latin typeface="+mj-lt"/>
            </a:endParaRPr>
          </a:p>
        </p:txBody>
      </p:sp>
      <p:sp>
        <p:nvSpPr>
          <p:cNvPr id="33" name="Google Shape;245;p14"/>
          <p:cNvSpPr txBox="1">
            <a:spLocks noGrp="1"/>
          </p:cNvSpPr>
          <p:nvPr>
            <p:ph type="title"/>
          </p:nvPr>
        </p:nvSpPr>
        <p:spPr>
          <a:xfrm>
            <a:off x="304800" y="285750"/>
            <a:ext cx="5791200" cy="762000"/>
          </a:xfrm>
          <a:prstGeom prst="rect">
            <a:avLst/>
          </a:prstGeom>
        </p:spPr>
        <p:txBody>
          <a:bodyPr spcFirstLastPara="1" wrap="square" lIns="91425" tIns="91425" rIns="91425" bIns="91425" anchor="b" anchorCtr="0">
            <a:noAutofit/>
          </a:bodyPr>
          <a:lstStyle/>
          <a:p>
            <a:pPr lvl="0"/>
            <a:r>
              <a:rPr lang="vi-VN" b="1" dirty="0"/>
              <a:t>5.4. Áp dụng nghiên cứu thử nghiệm trên thực địa</a:t>
            </a:r>
            <a:r>
              <a:rPr lang="vi-VN" dirty="0"/>
              <a:t> </a:t>
            </a:r>
            <a:endParaRPr dirty="0"/>
          </a:p>
        </p:txBody>
      </p:sp>
      <p:sp>
        <p:nvSpPr>
          <p:cNvPr id="34" name="Google Shape;249;p14"/>
          <p:cNvSpPr txBox="1">
            <a:spLocks/>
          </p:cNvSpPr>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pPr/>
              <a:t>39</a:t>
            </a:fld>
            <a:endParaRPr lang="en"/>
          </a:p>
        </p:txBody>
      </p:sp>
    </p:spTree>
    <p:extLst>
      <p:ext uri="{BB962C8B-B14F-4D97-AF65-F5344CB8AC3E}">
        <p14:creationId xmlns:p14="http://schemas.microsoft.com/office/powerpoint/2010/main" val="408367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438150"/>
            <a:ext cx="5138700" cy="533400"/>
          </a:xfrm>
          <a:prstGeom prst="rect">
            <a:avLst/>
          </a:prstGeom>
        </p:spPr>
        <p:txBody>
          <a:bodyPr spcFirstLastPara="1" wrap="square" lIns="91425" tIns="91425" rIns="91425" bIns="91425" anchor="b" anchorCtr="0">
            <a:noAutofit/>
          </a:bodyPr>
          <a:lstStyle/>
          <a:p>
            <a:pPr lvl="0"/>
            <a:r>
              <a:rPr lang="en-US" b="1" dirty="0"/>
              <a:t>4.1. </a:t>
            </a:r>
            <a:r>
              <a:rPr lang="en-US" b="1" dirty="0" err="1"/>
              <a:t>Giới</a:t>
            </a:r>
            <a:r>
              <a:rPr lang="en-US" b="1" dirty="0"/>
              <a:t> </a:t>
            </a:r>
            <a:r>
              <a:rPr lang="en-US" b="1" dirty="0" err="1"/>
              <a:t>thiệu</a:t>
            </a:r>
            <a:r>
              <a:rPr lang="en-US" b="1" dirty="0"/>
              <a:t> </a:t>
            </a:r>
            <a:r>
              <a:rPr lang="en-US" b="1" dirty="0" err="1"/>
              <a:t>khái</a:t>
            </a:r>
            <a:r>
              <a:rPr lang="en-US" b="1" dirty="0"/>
              <a:t> </a:t>
            </a:r>
            <a:r>
              <a:rPr lang="en-US" b="1" dirty="0" err="1"/>
              <a:t>niệm</a:t>
            </a:r>
            <a:r>
              <a:rPr lang="en-US" dirty="0"/>
              <a:t> </a:t>
            </a:r>
            <a:endParaRPr dirty="0"/>
          </a:p>
        </p:txBody>
      </p:sp>
      <p:sp>
        <p:nvSpPr>
          <p:cNvPr id="247" name="Google Shape;247;p14"/>
          <p:cNvSpPr txBox="1">
            <a:spLocks noGrp="1"/>
          </p:cNvSpPr>
          <p:nvPr>
            <p:ph type="body" idx="1"/>
          </p:nvPr>
        </p:nvSpPr>
        <p:spPr>
          <a:xfrm>
            <a:off x="304800" y="1200150"/>
            <a:ext cx="5562600" cy="3733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Phương pháp khảo sát phù hợp nhất khi dữ liệu cần thu thập có những đặc điểm</a:t>
            </a:r>
            <a:br>
              <a:rPr lang="vi-VN" sz="1600" dirty="0">
                <a:latin typeface="+mj-lt"/>
              </a:rPr>
            </a:br>
            <a:r>
              <a:rPr lang="vi-VN" sz="1600" dirty="0">
                <a:latin typeface="+mj-lt"/>
              </a:rPr>
              <a:t>như sau:</a:t>
            </a:r>
            <a:br>
              <a:rPr lang="vi-VN" sz="1600" dirty="0">
                <a:latin typeface="+mj-lt"/>
              </a:rPr>
            </a:br>
            <a:r>
              <a:rPr lang="vi-VN" sz="1600" dirty="0">
                <a:latin typeface="+mj-lt"/>
              </a:rPr>
              <a:t>- Dữ liệu cần thu thập nằm rải rác ở từng đối tượng.</a:t>
            </a:r>
            <a:br>
              <a:rPr lang="vi-VN" sz="1600" dirty="0">
                <a:latin typeface="+mj-lt"/>
              </a:rPr>
            </a:br>
            <a:r>
              <a:rPr lang="vi-VN" sz="1600" dirty="0">
                <a:latin typeface="+mj-lt"/>
              </a:rPr>
              <a:t>- Dữ liệu có sự khác biệt giữa các đối tượng.</a:t>
            </a:r>
            <a:br>
              <a:rPr lang="vi-VN" sz="1600" dirty="0">
                <a:latin typeface="+mj-lt"/>
              </a:rPr>
            </a:br>
            <a:r>
              <a:rPr lang="vi-VN" sz="1600" dirty="0">
                <a:latin typeface="+mj-lt"/>
              </a:rPr>
              <a:t>- Dữ liệu thu thập từ các đối tượng là đáng tin cậy.</a:t>
            </a:r>
            <a:br>
              <a:rPr lang="vi-VN" sz="1600" dirty="0">
                <a:latin typeface="+mj-lt"/>
              </a:rPr>
            </a:br>
            <a:r>
              <a:rPr lang="vi-VN" sz="1600" dirty="0">
                <a:latin typeface="+mj-lt"/>
              </a:rPr>
              <a:t>- Dữ liệu thu thập trên diện rộng.</a:t>
            </a:r>
            <a:br>
              <a:rPr lang="vi-VN" sz="1600" dirty="0">
                <a:latin typeface="+mj-lt"/>
              </a:rPr>
            </a:br>
            <a:r>
              <a:rPr lang="vi-VN" sz="1600" dirty="0">
                <a:latin typeface="+mj-lt"/>
              </a:rPr>
              <a:t>Ngoài các vấn đề chung, trong nghiên cứu khảo sát, bốn vấn đề cơ bản cần được</a:t>
            </a:r>
            <a:br>
              <a:rPr lang="vi-VN" sz="1600" dirty="0">
                <a:latin typeface="+mj-lt"/>
              </a:rPr>
            </a:br>
            <a:r>
              <a:rPr lang="vi-VN" sz="1600" dirty="0">
                <a:latin typeface="+mj-lt"/>
              </a:rPr>
              <a:t>chú ý là:</a:t>
            </a:r>
            <a:br>
              <a:rPr lang="vi-VN" sz="1600" dirty="0">
                <a:latin typeface="+mj-lt"/>
              </a:rPr>
            </a:br>
            <a:r>
              <a:rPr lang="vi-VN" sz="1600" dirty="0">
                <a:latin typeface="+mj-lt"/>
              </a:rPr>
              <a:t>- Xác định mẫu khảo sát (hỏi ai).</a:t>
            </a:r>
            <a:br>
              <a:rPr lang="vi-VN" sz="1600" dirty="0">
                <a:latin typeface="+mj-lt"/>
              </a:rPr>
            </a:br>
            <a:r>
              <a:rPr lang="vi-VN" sz="1600" dirty="0">
                <a:latin typeface="+mj-lt"/>
              </a:rPr>
              <a:t>- Xây dựng phiếu khảo sát (hỏi cái gì).</a:t>
            </a:r>
            <a:br>
              <a:rPr lang="vi-VN" sz="1600" dirty="0">
                <a:latin typeface="+mj-lt"/>
              </a:rPr>
            </a:br>
            <a:r>
              <a:rPr lang="vi-VN" sz="1600" dirty="0">
                <a:latin typeface="+mj-lt"/>
              </a:rPr>
              <a:t>- Quy trình khảo sát (hỏi như thế nào).</a:t>
            </a:r>
            <a:br>
              <a:rPr lang="vi-VN" sz="1600" dirty="0">
                <a:latin typeface="+mj-lt"/>
              </a:rPr>
            </a:br>
            <a:r>
              <a:rPr lang="vi-VN" sz="1600" dirty="0">
                <a:latin typeface="+mj-lt"/>
              </a:rPr>
              <a:t>- Quy trình chuẩn bị số liệu (chuẩn bị số liệu như thế nào). </a:t>
            </a:r>
            <a:br>
              <a:rPr lang="vi-VN" sz="1600" dirty="0">
                <a:latin typeface="+mj-lt"/>
              </a:rPr>
            </a:b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7" name="Google Shape;245;p14"/>
          <p:cNvSpPr txBox="1">
            <a:spLocks/>
          </p:cNvSpPr>
          <p:nvPr/>
        </p:nvSpPr>
        <p:spPr>
          <a:xfrm>
            <a:off x="685800" y="971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4.1.2. Khi nào dùng phương pháp khảo sát?</a:t>
            </a:r>
            <a:r>
              <a:rPr lang="vi-VN" sz="1800" dirty="0"/>
              <a:t> </a:t>
            </a:r>
            <a:endParaRPr lang="en-US" sz="1800" dirty="0"/>
          </a:p>
        </p:txBody>
      </p:sp>
    </p:spTree>
    <p:extLst>
      <p:ext uri="{BB962C8B-B14F-4D97-AF65-F5344CB8AC3E}">
        <p14:creationId xmlns:p14="http://schemas.microsoft.com/office/powerpoint/2010/main" val="172654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823"/>
        <p:cNvGrpSpPr/>
        <p:nvPr/>
      </p:nvGrpSpPr>
      <p:grpSpPr>
        <a:xfrm>
          <a:off x="0" y="0"/>
          <a:ext cx="0" cy="0"/>
          <a:chOff x="0" y="0"/>
          <a:chExt cx="0" cy="0"/>
        </a:xfrm>
      </p:grpSpPr>
      <p:sp>
        <p:nvSpPr>
          <p:cNvPr id="1825" name="Google Shape;1825;p52"/>
          <p:cNvSpPr txBox="1"/>
          <p:nvPr/>
        </p:nvSpPr>
        <p:spPr>
          <a:xfrm>
            <a:off x="1106100" y="1904700"/>
            <a:ext cx="6931800" cy="127665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000" b="1" dirty="0" smtClean="0">
                <a:solidFill>
                  <a:srgbClr val="434343"/>
                </a:solidFill>
                <a:latin typeface="Montserrat"/>
                <a:ea typeface="Montserrat"/>
                <a:cs typeface="Montserrat"/>
                <a:sym typeface="Montserrat"/>
              </a:rPr>
              <a:t>THANKS YOU</a:t>
            </a:r>
            <a:endParaRPr sz="8000" b="1" dirty="0">
              <a:solidFill>
                <a:srgbClr val="434343"/>
              </a:solidFill>
              <a:latin typeface="Montserrat"/>
              <a:ea typeface="Montserrat"/>
              <a:cs typeface="Montserrat"/>
              <a:sym typeface="Montserrat"/>
            </a:endParaRPr>
          </a:p>
        </p:txBody>
      </p:sp>
      <p:sp>
        <p:nvSpPr>
          <p:cNvPr id="1839" name="Google Shape;1839;p5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3619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228600" y="1123950"/>
            <a:ext cx="5867400" cy="38100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Tổng thể hay còn gọi là đám đông nghiên cứu là tập hợp tất cả phần tử được </a:t>
            </a:r>
            <a:r>
              <a:rPr lang="vi-VN" sz="1600" dirty="0" smtClean="0">
                <a:latin typeface="+mj-lt"/>
              </a:rPr>
              <a:t>định</a:t>
            </a:r>
            <a:r>
              <a:rPr lang="en-US" sz="1600" dirty="0" smtClean="0">
                <a:latin typeface="+mj-lt"/>
              </a:rPr>
              <a:t> </a:t>
            </a:r>
            <a:r>
              <a:rPr lang="vi-VN" sz="1600" dirty="0" smtClean="0">
                <a:latin typeface="+mj-lt"/>
              </a:rPr>
              <a:t>nghĩa </a:t>
            </a:r>
            <a:r>
              <a:rPr lang="vi-VN" sz="1600" dirty="0">
                <a:latin typeface="+mj-lt"/>
              </a:rPr>
              <a:t>là thuộc phạm vi </a:t>
            </a:r>
            <a:r>
              <a:rPr lang="vi-VN" sz="1600" dirty="0" smtClean="0">
                <a:latin typeface="+mj-lt"/>
              </a:rPr>
              <a:t>nghiên</a:t>
            </a:r>
            <a:r>
              <a:rPr lang="en-US" sz="1600" dirty="0" smtClean="0">
                <a:latin typeface="+mj-lt"/>
              </a:rPr>
              <a:t> </a:t>
            </a:r>
            <a:r>
              <a:rPr lang="vi-VN" sz="1600" dirty="0" smtClean="0">
                <a:latin typeface="+mj-lt"/>
              </a:rPr>
              <a:t>cứu</a:t>
            </a:r>
            <a:r>
              <a:rPr lang="vi-VN" sz="1600" dirty="0">
                <a:latin typeface="+mj-lt"/>
              </a:rPr>
              <a:t>.</a:t>
            </a:r>
            <a:br>
              <a:rPr lang="vi-VN" sz="1600" dirty="0">
                <a:latin typeface="+mj-lt"/>
              </a:rPr>
            </a:br>
            <a:r>
              <a:rPr lang="vi-VN" sz="1600" dirty="0">
                <a:latin typeface="+mj-lt"/>
              </a:rPr>
              <a:t>Tổng thể nghiên cứu là tập hợp các phần tử mà thực tế có thể nhận dạng và lấy mẫu.</a:t>
            </a:r>
            <a:br>
              <a:rPr lang="vi-VN" sz="1600" dirty="0">
                <a:latin typeface="+mj-lt"/>
              </a:rPr>
            </a:br>
            <a:r>
              <a:rPr lang="vi-VN" sz="1600" dirty="0">
                <a:latin typeface="+mj-lt"/>
              </a:rPr>
              <a:t>Mẫu nghiên cứu là một phần của tổng thể được lựa chọn để thu thập dữ liệu.</a:t>
            </a:r>
            <a:br>
              <a:rPr lang="vi-VN" sz="1600" dirty="0">
                <a:latin typeface="+mj-lt"/>
              </a:rPr>
            </a:br>
            <a:r>
              <a:rPr lang="vi-VN" sz="1600" dirty="0">
                <a:latin typeface="+mj-lt"/>
              </a:rPr>
              <a:t>Đơn vị lấy mẫu là một hay một nhóm các phần tử để từ đó thực hiện việc lấy </a:t>
            </a:r>
            <a:r>
              <a:rPr lang="vi-VN" sz="1600" dirty="0" smtClean="0">
                <a:latin typeface="+mj-lt"/>
              </a:rPr>
              <a:t>mẫu</a:t>
            </a:r>
            <a:r>
              <a:rPr lang="en-US" sz="1600" dirty="0" smtClean="0">
                <a:latin typeface="+mj-lt"/>
              </a:rPr>
              <a:t> </a:t>
            </a:r>
            <a:r>
              <a:rPr lang="vi-VN" sz="1600" dirty="0" smtClean="0">
                <a:latin typeface="+mj-lt"/>
              </a:rPr>
              <a:t>trong </a:t>
            </a:r>
            <a:r>
              <a:rPr lang="vi-VN" sz="1600" dirty="0">
                <a:latin typeface="+mj-lt"/>
              </a:rPr>
              <a:t>mỗi giai đoạn của quá trình chọn </a:t>
            </a:r>
            <a:r>
              <a:rPr lang="vi-VN" sz="1600" dirty="0" smtClean="0">
                <a:latin typeface="+mj-lt"/>
              </a:rPr>
              <a:t>mẫu</a:t>
            </a:r>
            <a:endParaRPr lang="en-US" sz="1600" dirty="0" smtClean="0">
              <a:latin typeface="+mj-lt"/>
            </a:endParaRPr>
          </a:p>
          <a:p>
            <a:pPr marL="0" lvl="0" indent="0">
              <a:buClr>
                <a:schemeClr val="dk1"/>
              </a:buClr>
              <a:buSzPts val="1100"/>
              <a:buNone/>
            </a:pPr>
            <a:r>
              <a:rPr lang="vi-VN" sz="1600" dirty="0" smtClean="0">
                <a:latin typeface="+mj-lt"/>
              </a:rPr>
              <a:t>Phần </a:t>
            </a:r>
            <a:r>
              <a:rPr lang="vi-VN" sz="1600" dirty="0">
                <a:latin typeface="+mj-lt"/>
              </a:rPr>
              <a:t>tử là đơn vị mà nhà nghiên cứu cần quan sát và thu thập dữ liệu (cá nhân, </a:t>
            </a:r>
            <a:r>
              <a:rPr lang="vi-VN" sz="1600" dirty="0" smtClean="0">
                <a:latin typeface="+mj-lt"/>
              </a:rPr>
              <a:t>hộ</a:t>
            </a:r>
            <a:r>
              <a:rPr lang="en-US" sz="1600" dirty="0" smtClean="0">
                <a:latin typeface="+mj-lt"/>
              </a:rPr>
              <a:t> </a:t>
            </a:r>
            <a:r>
              <a:rPr lang="vi-VN" sz="1600" dirty="0" smtClean="0">
                <a:latin typeface="+mj-lt"/>
              </a:rPr>
              <a:t>gia </a:t>
            </a:r>
            <a:r>
              <a:rPr lang="vi-VN" sz="1600" dirty="0">
                <a:latin typeface="+mj-lt"/>
              </a:rPr>
              <a:t>đình, tổ chức,…).</a:t>
            </a:r>
          </a:p>
          <a:p>
            <a:pPr marL="0" lvl="0" indent="0">
              <a:buClr>
                <a:schemeClr val="dk1"/>
              </a:buClr>
              <a:buSzPts val="1100"/>
              <a:buNone/>
            </a:pPr>
            <a:r>
              <a:rPr lang="vi-VN" sz="1600" dirty="0">
                <a:latin typeface="+mj-lt"/>
              </a:rPr>
              <a:t>Khung mẫu là danh sách các đơn vị lấy mẫu có sẵn để phục vụ cho việc lấy mẫu.</a:t>
            </a: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7" name="Google Shape;245;p14"/>
          <p:cNvSpPr txBox="1">
            <a:spLocks/>
          </p:cNvSpPr>
          <p:nvPr/>
        </p:nvSpPr>
        <p:spPr>
          <a:xfrm>
            <a:off x="685800" y="971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4.2.1. </a:t>
            </a:r>
            <a:r>
              <a:rPr lang="en-US" sz="1800" b="1" dirty="0" err="1"/>
              <a:t>Mẫu</a:t>
            </a:r>
            <a:r>
              <a:rPr lang="en-US" sz="1800" b="1" dirty="0"/>
              <a:t> </a:t>
            </a:r>
            <a:r>
              <a:rPr lang="en-US" sz="1800" b="1" dirty="0" err="1"/>
              <a:t>và</a:t>
            </a:r>
            <a:r>
              <a:rPr lang="en-US" sz="1800" b="1" dirty="0"/>
              <a:t> </a:t>
            </a:r>
            <a:r>
              <a:rPr lang="en-US" sz="1800" b="1" dirty="0" err="1"/>
              <a:t>tổng</a:t>
            </a:r>
            <a:r>
              <a:rPr lang="en-US" sz="1800" b="1" dirty="0"/>
              <a:t> </a:t>
            </a:r>
            <a:r>
              <a:rPr lang="en-US" sz="1800" b="1" dirty="0" err="1"/>
              <a:t>thể</a:t>
            </a:r>
            <a:r>
              <a:rPr lang="en-US" sz="1800" dirty="0"/>
              <a:t> </a:t>
            </a:r>
          </a:p>
        </p:txBody>
      </p:sp>
    </p:spTree>
    <p:extLst>
      <p:ext uri="{BB962C8B-B14F-4D97-AF65-F5344CB8AC3E}">
        <p14:creationId xmlns:p14="http://schemas.microsoft.com/office/powerpoint/2010/main" val="167864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04800" y="3619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228600" y="1276350"/>
            <a:ext cx="5410200" cy="16002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b="1" dirty="0">
                <a:latin typeface="+mj-lt"/>
              </a:rPr>
              <a:t>Bước 1. </a:t>
            </a:r>
            <a:r>
              <a:rPr lang="vi-VN" sz="1600" dirty="0">
                <a:latin typeface="+mj-lt"/>
              </a:rPr>
              <a:t>Định nghĩa tổng thể và phần tử.</a:t>
            </a:r>
            <a:br>
              <a:rPr lang="vi-VN" sz="1600" dirty="0">
                <a:latin typeface="+mj-lt"/>
              </a:rPr>
            </a:br>
            <a:r>
              <a:rPr lang="vi-VN" sz="1600" b="1" dirty="0">
                <a:latin typeface="+mj-lt"/>
              </a:rPr>
              <a:t>Bước 2. </a:t>
            </a:r>
            <a:r>
              <a:rPr lang="vi-VN" sz="1600" dirty="0">
                <a:latin typeface="+mj-lt"/>
              </a:rPr>
              <a:t>Xác định khung lấy mẫu.</a:t>
            </a:r>
            <a:br>
              <a:rPr lang="vi-VN" sz="1600" dirty="0">
                <a:latin typeface="+mj-lt"/>
              </a:rPr>
            </a:br>
            <a:r>
              <a:rPr lang="vi-VN" sz="1600" b="1" dirty="0">
                <a:latin typeface="+mj-lt"/>
              </a:rPr>
              <a:t>Bước 3. </a:t>
            </a:r>
            <a:r>
              <a:rPr lang="vi-VN" sz="1600" dirty="0">
                <a:latin typeface="+mj-lt"/>
              </a:rPr>
              <a:t>Xác định kích thước mẫu.</a:t>
            </a:r>
            <a:br>
              <a:rPr lang="vi-VN" sz="1600" dirty="0">
                <a:latin typeface="+mj-lt"/>
              </a:rPr>
            </a:br>
            <a:r>
              <a:rPr lang="vi-VN" sz="1600" b="1" dirty="0">
                <a:latin typeface="+mj-lt"/>
              </a:rPr>
              <a:t>Bước 4. </a:t>
            </a:r>
            <a:r>
              <a:rPr lang="vi-VN" sz="1600" dirty="0">
                <a:latin typeface="+mj-lt"/>
              </a:rPr>
              <a:t>Xác định phương pháp chọn mẫu.</a:t>
            </a:r>
            <a:br>
              <a:rPr lang="vi-VN" sz="1600" dirty="0">
                <a:latin typeface="+mj-lt"/>
              </a:rPr>
            </a:br>
            <a:r>
              <a:rPr lang="vi-VN" sz="1600" b="1" dirty="0">
                <a:latin typeface="+mj-lt"/>
              </a:rPr>
              <a:t>Bước 5. </a:t>
            </a:r>
            <a:r>
              <a:rPr lang="vi-VN" sz="1600" dirty="0">
                <a:latin typeface="+mj-lt"/>
              </a:rPr>
              <a:t>Tiến hành lấy mẫu theo phương pháp đã chọn. </a:t>
            </a: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7" name="Google Shape;245;p14"/>
          <p:cNvSpPr txBox="1">
            <a:spLocks/>
          </p:cNvSpPr>
          <p:nvPr/>
        </p:nvSpPr>
        <p:spPr>
          <a:xfrm>
            <a:off x="685800" y="971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1800" b="1" dirty="0"/>
              <a:t>4.2.2. </a:t>
            </a:r>
            <a:r>
              <a:rPr lang="en-US" sz="1800" b="1" dirty="0" err="1"/>
              <a:t>Quy</a:t>
            </a:r>
            <a:r>
              <a:rPr lang="en-US" sz="1800" b="1" dirty="0"/>
              <a:t> </a:t>
            </a:r>
            <a:r>
              <a:rPr lang="en-US" sz="1800" b="1" dirty="0" err="1"/>
              <a:t>trình</a:t>
            </a:r>
            <a:r>
              <a:rPr lang="en-US" sz="1800" b="1" dirty="0"/>
              <a:t> </a:t>
            </a:r>
            <a:r>
              <a:rPr lang="en-US" sz="1800" b="1" dirty="0" err="1"/>
              <a:t>chọn</a:t>
            </a:r>
            <a:r>
              <a:rPr lang="en-US" sz="1800" b="1" dirty="0"/>
              <a:t> </a:t>
            </a:r>
            <a:r>
              <a:rPr lang="en-US" sz="1800" b="1" dirty="0" err="1"/>
              <a:t>mẫu</a:t>
            </a:r>
            <a:r>
              <a:rPr lang="en-US" sz="1800" dirty="0"/>
              <a:t> </a:t>
            </a:r>
          </a:p>
        </p:txBody>
      </p:sp>
    </p:spTree>
    <p:extLst>
      <p:ext uri="{BB962C8B-B14F-4D97-AF65-F5344CB8AC3E}">
        <p14:creationId xmlns:p14="http://schemas.microsoft.com/office/powerpoint/2010/main" val="199126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342900" y="1657350"/>
            <a:ext cx="5524500" cy="21336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Đây là phương pháp mà mỗi đối tượng trong tổng thể được gán một con số, sau đó</a:t>
            </a:r>
            <a:br>
              <a:rPr lang="vi-VN" sz="1600" dirty="0">
                <a:latin typeface="+mj-lt"/>
              </a:rPr>
            </a:br>
            <a:r>
              <a:rPr lang="vi-VN" sz="1600" dirty="0">
                <a:latin typeface="+mj-lt"/>
              </a:rPr>
              <a:t>các con số được lựa chọn một cách ngẫu nhiên. Thông thường các nhà nghiên cứu có thể</a:t>
            </a:r>
            <a:br>
              <a:rPr lang="vi-VN" sz="1600" dirty="0">
                <a:latin typeface="+mj-lt"/>
              </a:rPr>
            </a:br>
            <a:r>
              <a:rPr lang="vi-VN" sz="1600" dirty="0">
                <a:latin typeface="+mj-lt"/>
              </a:rPr>
              <a:t>dùng bảng ngẫu nhiên để chọn phần tử cho mẫu.</a:t>
            </a:r>
            <a:br>
              <a:rPr lang="vi-VN" sz="1600" dirty="0">
                <a:latin typeface="+mj-lt"/>
              </a:rPr>
            </a:br>
            <a:r>
              <a:rPr lang="vi-VN" sz="1600" b="1" dirty="0">
                <a:latin typeface="+mj-lt"/>
              </a:rPr>
              <a:t>- Ưu điểm</a:t>
            </a:r>
            <a:r>
              <a:rPr lang="vi-VN" sz="1600" dirty="0">
                <a:latin typeface="+mj-lt"/>
              </a:rPr>
              <a:t>: Đơn giản nếu có một khung mẫu đầy đủ.</a:t>
            </a:r>
            <a:br>
              <a:rPr lang="vi-VN" sz="1600" dirty="0">
                <a:latin typeface="+mj-lt"/>
              </a:rPr>
            </a:br>
            <a:r>
              <a:rPr lang="vi-VN" sz="1600" b="1" dirty="0">
                <a:latin typeface="+mj-lt"/>
              </a:rPr>
              <a:t>- Nhược điểm</a:t>
            </a:r>
            <a:r>
              <a:rPr lang="vi-VN" sz="1600" dirty="0">
                <a:latin typeface="+mj-lt"/>
              </a:rPr>
              <a:t>: Khó khả thi khi tổng thể lớn</a:t>
            </a:r>
            <a:r>
              <a:rPr lang="vi-VN" sz="1600" dirty="0" smtClean="0">
                <a:latin typeface="+mj-lt"/>
              </a:rPr>
              <a:t>.</a:t>
            </a: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 Các phương pháp chọn mẫu cơ bản</a:t>
            </a:r>
            <a:r>
              <a:rPr lang="vi-VN" sz="1800" dirty="0"/>
              <a:t> </a:t>
            </a:r>
            <a:endParaRPr lang="en-US" sz="1800" dirty="0"/>
          </a:p>
        </p:txBody>
      </p:sp>
      <p:sp>
        <p:nvSpPr>
          <p:cNvPr id="6" name="Google Shape;245;p14"/>
          <p:cNvSpPr txBox="1">
            <a:spLocks/>
          </p:cNvSpPr>
          <p:nvPr/>
        </p:nvSpPr>
        <p:spPr>
          <a:xfrm>
            <a:off x="304800" y="742950"/>
            <a:ext cx="5715000" cy="83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4.2.3.1. Phương pháp chọn mẫu ngẫu nhiên đơn giản</a:t>
            </a:r>
            <a:r>
              <a:rPr lang="vi-VN" sz="1800" dirty="0"/>
              <a:t> </a:t>
            </a:r>
            <a:endParaRPr lang="en-US" sz="1800" dirty="0"/>
          </a:p>
        </p:txBody>
      </p:sp>
    </p:spTree>
    <p:extLst>
      <p:ext uri="{BB962C8B-B14F-4D97-AF65-F5344CB8AC3E}">
        <p14:creationId xmlns:p14="http://schemas.microsoft.com/office/powerpoint/2010/main" val="393579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342900" y="1504950"/>
            <a:ext cx="5524500" cy="31242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Theo phương pháp này, toàn thể đối tượng trong tổng thể được liệt kê theo thứ tự</a:t>
            </a:r>
            <a:br>
              <a:rPr lang="vi-VN" sz="1600" dirty="0">
                <a:latin typeface="+mj-lt"/>
              </a:rPr>
            </a:br>
            <a:r>
              <a:rPr lang="vi-VN" sz="1600" dirty="0">
                <a:latin typeface="+mj-lt"/>
              </a:rPr>
              <a:t>định trước. Sau đó tùy vào quy mô mẫu và tổng thể mà quyết định khoảng cách các đối</a:t>
            </a:r>
            <a:br>
              <a:rPr lang="vi-VN" sz="1600" dirty="0">
                <a:latin typeface="+mj-lt"/>
              </a:rPr>
            </a:br>
            <a:r>
              <a:rPr lang="vi-VN" sz="1600" dirty="0">
                <a:latin typeface="+mj-lt"/>
              </a:rPr>
              <a:t>được được lựa chọn. Đây là phương pháp sử dụng phổ biến hơn phương pháp ngẫu nhiên</a:t>
            </a:r>
            <a:br>
              <a:rPr lang="vi-VN" sz="1600" dirty="0">
                <a:latin typeface="+mj-lt"/>
              </a:rPr>
            </a:br>
            <a:r>
              <a:rPr lang="vi-VN" sz="1600" dirty="0">
                <a:latin typeface="+mj-lt"/>
              </a:rPr>
              <a:t>đơn giản.</a:t>
            </a:r>
            <a:br>
              <a:rPr lang="vi-VN" sz="1600" dirty="0">
                <a:latin typeface="+mj-lt"/>
              </a:rPr>
            </a:br>
            <a:r>
              <a:rPr lang="vi-VN" sz="1600" b="1" dirty="0">
                <a:latin typeface="+mj-lt"/>
              </a:rPr>
              <a:t>- Ưu điểm</a:t>
            </a:r>
            <a:r>
              <a:rPr lang="vi-VN" sz="1600" dirty="0">
                <a:latin typeface="+mj-lt"/>
              </a:rPr>
              <a:t>: không cần khung mẫu hoàn chỉnh.</a:t>
            </a:r>
            <a:br>
              <a:rPr lang="vi-VN" sz="1600" dirty="0">
                <a:latin typeface="+mj-lt"/>
              </a:rPr>
            </a:br>
            <a:r>
              <a:rPr lang="vi-VN" sz="1600" b="1" dirty="0">
                <a:latin typeface="+mj-lt"/>
              </a:rPr>
              <a:t>- Nhược điểm</a:t>
            </a:r>
            <a:r>
              <a:rPr lang="vi-VN" sz="1600" dirty="0">
                <a:latin typeface="+mj-lt"/>
              </a:rPr>
              <a:t>: Mẫu sẽ bị lệch khi khung mẫu xếp theo chu kỳ và tần số bằng với bước</a:t>
            </a:r>
            <a:br>
              <a:rPr lang="vi-VN" sz="1600" dirty="0">
                <a:latin typeface="+mj-lt"/>
              </a:rPr>
            </a:br>
            <a:r>
              <a:rPr lang="vi-VN" sz="1600" dirty="0">
                <a:latin typeface="+mj-lt"/>
              </a:rPr>
              <a:t>nhảy. </a:t>
            </a:r>
            <a:br>
              <a:rPr lang="vi-VN" sz="1600" dirty="0">
                <a:latin typeface="+mj-lt"/>
              </a:rPr>
            </a:br>
            <a:endParaRPr sz="24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 Các phương pháp chọn mẫu cơ bản</a:t>
            </a:r>
            <a:r>
              <a:rPr lang="vi-VN" sz="1800" dirty="0"/>
              <a:t> </a:t>
            </a:r>
            <a:endParaRPr lang="en-US" sz="1800" dirty="0"/>
          </a:p>
        </p:txBody>
      </p:sp>
      <p:sp>
        <p:nvSpPr>
          <p:cNvPr id="6" name="Google Shape;245;p14"/>
          <p:cNvSpPr txBox="1">
            <a:spLocks/>
          </p:cNvSpPr>
          <p:nvPr/>
        </p:nvSpPr>
        <p:spPr>
          <a:xfrm>
            <a:off x="304800" y="742950"/>
            <a:ext cx="5715000" cy="83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4.2.3.2. Phương pháp chọn mẫu ngẫu nhiên có hệ thống</a:t>
            </a:r>
            <a:r>
              <a:rPr lang="vi-VN" sz="1800" dirty="0"/>
              <a:t> </a:t>
            </a:r>
            <a:endParaRPr lang="en-US" sz="1800" dirty="0"/>
          </a:p>
        </p:txBody>
      </p:sp>
    </p:spTree>
    <p:extLst>
      <p:ext uri="{BB962C8B-B14F-4D97-AF65-F5344CB8AC3E}">
        <p14:creationId xmlns:p14="http://schemas.microsoft.com/office/powerpoint/2010/main" val="336049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228600" y="133350"/>
            <a:ext cx="5138700" cy="533400"/>
          </a:xfrm>
          <a:prstGeom prst="rect">
            <a:avLst/>
          </a:prstGeom>
        </p:spPr>
        <p:txBody>
          <a:bodyPr spcFirstLastPara="1" wrap="square" lIns="91425" tIns="91425" rIns="91425" bIns="91425" anchor="b" anchorCtr="0">
            <a:noAutofit/>
          </a:bodyPr>
          <a:lstStyle/>
          <a:p>
            <a:pPr lvl="0"/>
            <a:r>
              <a:rPr lang="vi-VN" b="1" dirty="0"/>
              <a:t>4.2. Xác định mẫu khảo sát</a:t>
            </a:r>
            <a:r>
              <a:rPr lang="vi-VN" dirty="0"/>
              <a:t> </a:t>
            </a:r>
            <a:endParaRPr dirty="0"/>
          </a:p>
        </p:txBody>
      </p:sp>
      <p:sp>
        <p:nvSpPr>
          <p:cNvPr id="247" name="Google Shape;247;p14"/>
          <p:cNvSpPr txBox="1">
            <a:spLocks noGrp="1"/>
          </p:cNvSpPr>
          <p:nvPr>
            <p:ph type="body" idx="1"/>
          </p:nvPr>
        </p:nvSpPr>
        <p:spPr>
          <a:xfrm>
            <a:off x="266700" y="1200150"/>
            <a:ext cx="5676900" cy="3581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600" dirty="0">
                <a:latin typeface="+mj-lt"/>
              </a:rPr>
              <a:t>Khi mẫu tương đối nhỏ, việc lựa chọn ngẫu nhiên theo hai phương pháp trên có </a:t>
            </a:r>
            <a:r>
              <a:rPr lang="vi-VN" sz="1600" dirty="0" smtClean="0">
                <a:latin typeface="+mj-lt"/>
              </a:rPr>
              <a:t>thể</a:t>
            </a:r>
            <a:r>
              <a:rPr lang="en-US" sz="1600" dirty="0" smtClean="0">
                <a:latin typeface="+mj-lt"/>
              </a:rPr>
              <a:t> </a:t>
            </a:r>
            <a:r>
              <a:rPr lang="vi-VN" sz="1600" dirty="0" smtClean="0">
                <a:latin typeface="+mj-lt"/>
              </a:rPr>
              <a:t>dẫn </a:t>
            </a:r>
            <a:r>
              <a:rPr lang="vi-VN" sz="1600" dirty="0">
                <a:latin typeface="+mj-lt"/>
              </a:rPr>
              <a:t>tới một số đối tượng có tỷ lệ quá cao hoặc quá thấp trong mẫu. Phương pháp </a:t>
            </a:r>
            <a:r>
              <a:rPr lang="vi-VN" sz="1600" dirty="0" smtClean="0">
                <a:latin typeface="+mj-lt"/>
              </a:rPr>
              <a:t>chọn</a:t>
            </a:r>
            <a:r>
              <a:rPr lang="en-US" sz="1600" dirty="0" smtClean="0">
                <a:latin typeface="+mj-lt"/>
              </a:rPr>
              <a:t> </a:t>
            </a:r>
            <a:r>
              <a:rPr lang="vi-VN" sz="1600" dirty="0">
                <a:latin typeface="+mj-lt"/>
              </a:rPr>
              <a:t>mẫu phân tầng giúp giải quyết vấn đề này. Theo phương pháp này, các đối tượng được chia </a:t>
            </a:r>
            <a:r>
              <a:rPr lang="vi-VN" sz="1600" dirty="0" smtClean="0">
                <a:latin typeface="+mj-lt"/>
              </a:rPr>
              <a:t>theo</a:t>
            </a:r>
            <a:r>
              <a:rPr lang="en-US" sz="1600" dirty="0" smtClean="0">
                <a:latin typeface="+mj-lt"/>
              </a:rPr>
              <a:t> </a:t>
            </a:r>
            <a:r>
              <a:rPr lang="vi-VN" sz="1600" dirty="0" smtClean="0">
                <a:latin typeface="+mj-lt"/>
              </a:rPr>
              <a:t>nhóm</a:t>
            </a:r>
            <a:r>
              <a:rPr lang="vi-VN" sz="1600" dirty="0">
                <a:latin typeface="+mj-lt"/>
              </a:rPr>
              <a:t>. Sau đó đối được được chọn ngẫu nhiên trong từng nhóm theo tỷ tệ tương ứng </a:t>
            </a:r>
            <a:r>
              <a:rPr lang="vi-VN" sz="1600" dirty="0" smtClean="0">
                <a:latin typeface="+mj-lt"/>
              </a:rPr>
              <a:t>với</a:t>
            </a:r>
            <a:r>
              <a:rPr lang="en-US" sz="1600" dirty="0" smtClean="0">
                <a:latin typeface="+mj-lt"/>
              </a:rPr>
              <a:t> </a:t>
            </a:r>
            <a:r>
              <a:rPr lang="vi-VN" sz="1600" dirty="0" smtClean="0">
                <a:latin typeface="+mj-lt"/>
              </a:rPr>
              <a:t>tổng thể</a:t>
            </a:r>
            <a:endParaRPr lang="en-US" sz="1600" dirty="0" smtClean="0">
              <a:latin typeface="+mj-lt"/>
            </a:endParaRPr>
          </a:p>
          <a:p>
            <a:pPr marL="0" lvl="0" indent="0">
              <a:buClr>
                <a:schemeClr val="dk1"/>
              </a:buClr>
              <a:buSzPts val="1100"/>
              <a:buNone/>
            </a:pPr>
            <a:r>
              <a:rPr lang="vi-VN" sz="1600" b="1" dirty="0">
                <a:latin typeface="+mj-lt"/>
              </a:rPr>
              <a:t>- Phân tầng ngẫu nhiên theo tỷ lệ</a:t>
            </a:r>
            <a:r>
              <a:rPr lang="vi-VN" sz="1600" dirty="0">
                <a:latin typeface="+mj-lt"/>
              </a:rPr>
              <a:t>: Số phần tử trong mỗi tầng tỷ lệ với quy mô </a:t>
            </a:r>
            <a:r>
              <a:rPr lang="vi-VN" sz="1600" dirty="0" smtClean="0">
                <a:latin typeface="+mj-lt"/>
              </a:rPr>
              <a:t>-</a:t>
            </a:r>
            <a:r>
              <a:rPr lang="en-US" sz="1600" dirty="0" smtClean="0">
                <a:latin typeface="+mj-lt"/>
              </a:rPr>
              <a:t> </a:t>
            </a:r>
            <a:r>
              <a:rPr lang="vi-VN" sz="1600" dirty="0" smtClean="0">
                <a:latin typeface="+mj-lt"/>
              </a:rPr>
              <a:t>của </a:t>
            </a:r>
            <a:r>
              <a:rPr lang="vi-VN" sz="1600" dirty="0">
                <a:latin typeface="+mj-lt"/>
              </a:rPr>
              <a:t>mỗi tầng trong tổng thể.</a:t>
            </a:r>
            <a:br>
              <a:rPr lang="vi-VN" sz="1600" dirty="0">
                <a:latin typeface="+mj-lt"/>
              </a:rPr>
            </a:br>
            <a:r>
              <a:rPr lang="vi-VN" sz="1600" b="1" dirty="0">
                <a:latin typeface="+mj-lt"/>
              </a:rPr>
              <a:t>- Phân tầng ngẫu nhiên không theo tỷ lệ</a:t>
            </a:r>
            <a:r>
              <a:rPr lang="vi-VN" sz="1600" dirty="0">
                <a:latin typeface="+mj-lt"/>
              </a:rPr>
              <a:t>: Sử dụng khi độ phân tán các phần </a:t>
            </a:r>
            <a:r>
              <a:rPr lang="vi-VN" sz="1600" dirty="0" smtClean="0">
                <a:latin typeface="+mj-lt"/>
              </a:rPr>
              <a:t>tử</a:t>
            </a:r>
            <a:r>
              <a:rPr lang="en-US" sz="1600" dirty="0" smtClean="0">
                <a:latin typeface="+mj-lt"/>
              </a:rPr>
              <a:t> </a:t>
            </a:r>
            <a:r>
              <a:rPr lang="vi-VN" sz="1600" dirty="0" smtClean="0">
                <a:latin typeface="+mj-lt"/>
              </a:rPr>
              <a:t>rong </a:t>
            </a:r>
            <a:r>
              <a:rPr lang="vi-VN" sz="1600" dirty="0">
                <a:latin typeface="+mj-lt"/>
              </a:rPr>
              <a:t>mỗi tầng khác nhau đáng kể. Số phần tử trong mỗi tầng được chọn phụ thuộc vào </a:t>
            </a:r>
            <a:r>
              <a:rPr lang="vi-VN" sz="1600" dirty="0" smtClean="0">
                <a:latin typeface="+mj-lt"/>
              </a:rPr>
              <a:t>độ</a:t>
            </a:r>
            <a:r>
              <a:rPr lang="en-US" sz="1600" dirty="0" smtClean="0">
                <a:latin typeface="+mj-lt"/>
              </a:rPr>
              <a:t> </a:t>
            </a:r>
            <a:r>
              <a:rPr lang="vi-VN" sz="1600" dirty="0" smtClean="0">
                <a:latin typeface="+mj-lt"/>
              </a:rPr>
              <a:t>phân </a:t>
            </a:r>
            <a:r>
              <a:rPr lang="vi-VN" sz="1600" dirty="0">
                <a:latin typeface="+mj-lt"/>
              </a:rPr>
              <a:t>tán của biến quan sát trong các tầng </a:t>
            </a:r>
            <a:br>
              <a:rPr lang="vi-VN" sz="1600" dirty="0">
                <a:latin typeface="+mj-lt"/>
              </a:rPr>
            </a:br>
            <a:endParaRPr sz="1600" dirty="0">
              <a:solidFill>
                <a:srgbClr val="000000"/>
              </a:solidFill>
              <a:latin typeface="+mj-lt"/>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7" name="Google Shape;245;p14"/>
          <p:cNvSpPr txBox="1">
            <a:spLocks/>
          </p:cNvSpPr>
          <p:nvPr/>
        </p:nvSpPr>
        <p:spPr>
          <a:xfrm>
            <a:off x="304800" y="590550"/>
            <a:ext cx="5410200" cy="38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 Các phương pháp chọn mẫu cơ bản</a:t>
            </a:r>
            <a:r>
              <a:rPr lang="vi-VN" sz="1800" dirty="0"/>
              <a:t> </a:t>
            </a:r>
            <a:endParaRPr lang="en-US" sz="1800" dirty="0"/>
          </a:p>
        </p:txBody>
      </p:sp>
      <p:sp>
        <p:nvSpPr>
          <p:cNvPr id="6" name="Google Shape;245;p14"/>
          <p:cNvSpPr txBox="1">
            <a:spLocks/>
          </p:cNvSpPr>
          <p:nvPr/>
        </p:nvSpPr>
        <p:spPr>
          <a:xfrm>
            <a:off x="304800" y="895350"/>
            <a:ext cx="5715000" cy="4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vi-VN" sz="1800" b="1" dirty="0"/>
              <a:t>4.2.3.3. Phương pháp chọn mẫu phân tầng</a:t>
            </a:r>
            <a:r>
              <a:rPr lang="vi-VN" sz="1800" dirty="0"/>
              <a:t> </a:t>
            </a:r>
            <a:endParaRPr lang="en-US" sz="1800" dirty="0"/>
          </a:p>
        </p:txBody>
      </p:sp>
    </p:spTree>
    <p:extLst>
      <p:ext uri="{BB962C8B-B14F-4D97-AF65-F5344CB8AC3E}">
        <p14:creationId xmlns:p14="http://schemas.microsoft.com/office/powerpoint/2010/main" val="100919010"/>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2081</Words>
  <Application>Microsoft Office PowerPoint</Application>
  <PresentationFormat>On-screen Show (16:9)</PresentationFormat>
  <Paragraphs>179</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Barlow</vt:lpstr>
      <vt:lpstr>Barlow Light</vt:lpstr>
      <vt:lpstr>Calibri</vt:lpstr>
      <vt:lpstr>Miriam Libre</vt:lpstr>
      <vt:lpstr>Montserrat</vt:lpstr>
      <vt:lpstr>Times New Roman</vt:lpstr>
      <vt:lpstr>Roderigo template</vt:lpstr>
      <vt:lpstr>PHƯƠNG PHÁP NGHIÊN CỨU KHOA HỌC</vt:lpstr>
      <vt:lpstr>CHƯƠNG 4: </vt:lpstr>
      <vt:lpstr>4.1. Giới thiệu khái niệm </vt:lpstr>
      <vt:lpstr>4.1. Giới thiệu khái niệm </vt:lpstr>
      <vt:lpstr>4.2. Xác định mẫu khảo sát </vt:lpstr>
      <vt:lpstr>4.2. Xác định mẫu khảo sát </vt:lpstr>
      <vt:lpstr>4.2. Xác định mẫu khảo sát </vt:lpstr>
      <vt:lpstr>4.2. Xác định mẫu khảo sát </vt:lpstr>
      <vt:lpstr>4.2. Xác định mẫu khảo sát </vt:lpstr>
      <vt:lpstr>4.2. Xác định mẫu khảo sát </vt:lpstr>
      <vt:lpstr>4.2. Xác định mẫu khảo sát </vt:lpstr>
      <vt:lpstr>4.2. Xác định mẫu khảo sát </vt:lpstr>
      <vt:lpstr>4.2. Xác định mẫu khảo sát </vt:lpstr>
      <vt:lpstr>4.2. Xác định mẫu khảo sát </vt:lpstr>
      <vt:lpstr>4.2. Xác định mẫu khảo sát </vt:lpstr>
      <vt:lpstr>4.2. Xác định mẫu khảo sát </vt:lpstr>
      <vt:lpstr>4.3. Thiết kế bảng khảo sát </vt:lpstr>
      <vt:lpstr>4.3. Thiết kế bảng khảo sát </vt:lpstr>
      <vt:lpstr>4.3. Thiết kế bảng khảo sát </vt:lpstr>
      <vt:lpstr>4.3. Thiết kế bảng khảo sát </vt:lpstr>
      <vt:lpstr>4.3. Thiết kế bảng khảo sát </vt:lpstr>
      <vt:lpstr>4.3. Thiết kế bảng khảo sát </vt:lpstr>
      <vt:lpstr>4.3. Thiết kế bảng khảo sát </vt:lpstr>
      <vt:lpstr>4.3. Thiết kế bảng khảo sát </vt:lpstr>
      <vt:lpstr>4.3. Thiết kế bảng khảo sát </vt:lpstr>
      <vt:lpstr>4.3. Thiết kế bảng khảo sát </vt:lpstr>
      <vt:lpstr>4.4. Xây dựng và thực hiện quy trình khảo sát </vt:lpstr>
      <vt:lpstr>4.5. Quy trình chuẩn bị số liệu </vt:lpstr>
      <vt:lpstr>4.5. Quy trình chuẩn bị số liệu </vt:lpstr>
      <vt:lpstr>CHƯƠNG 5: </vt:lpstr>
      <vt:lpstr>5.1. Giới thiệu </vt:lpstr>
      <vt:lpstr>5.1. Giới thiệu </vt:lpstr>
      <vt:lpstr>5.2. Yêu cầu cơ bản của phương pháp thử nghiệm </vt:lpstr>
      <vt:lpstr>5.2. Yêu cầu cơ bản của phương pháp thử nghiệm </vt:lpstr>
      <vt:lpstr>5.2. Yêu cầu cơ bản của phương pháp thử nghiệm </vt:lpstr>
      <vt:lpstr>5.3. Thiết kế thử nghiệm có đối chứng </vt:lpstr>
      <vt:lpstr>5.4. Áp dụng nghiên cứu thử nghiệm trên thực địa </vt:lpstr>
      <vt:lpstr>5.4. Áp dụng nghiên cứu thử nghiệm trên thực địa </vt:lpstr>
      <vt:lpstr>5.4. Áp dụng nghiên cứu thử nghiệm trên thực địa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NGHIÊN CỨU KHOA HỌC</dc:title>
  <cp:lastModifiedBy>ACER</cp:lastModifiedBy>
  <cp:revision>11</cp:revision>
  <dcterms:modified xsi:type="dcterms:W3CDTF">2022-02-23T07:57:52Z</dcterms:modified>
</cp:coreProperties>
</file>