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7" r:id="rId4"/>
    <p:sldId id="286" r:id="rId5"/>
    <p:sldId id="287" r:id="rId6"/>
    <p:sldId id="283" r:id="rId7"/>
    <p:sldId id="288" r:id="rId8"/>
    <p:sldId id="289" r:id="rId9"/>
    <p:sldId id="290" r:id="rId10"/>
    <p:sldId id="293" r:id="rId11"/>
    <p:sldId id="294" r:id="rId12"/>
    <p:sldId id="291" r:id="rId13"/>
    <p:sldId id="295" r:id="rId14"/>
    <p:sldId id="297" r:id="rId15"/>
    <p:sldId id="296" r:id="rId16"/>
    <p:sldId id="298" r:id="rId17"/>
    <p:sldId id="299" r:id="rId18"/>
    <p:sldId id="300" r:id="rId19"/>
    <p:sldId id="305" r:id="rId20"/>
    <p:sldId id="301" r:id="rId21"/>
    <p:sldId id="302" r:id="rId22"/>
    <p:sldId id="303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0000"/>
    <a:srgbClr val="D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343" autoAdjust="0"/>
  </p:normalViewPr>
  <p:slideViewPr>
    <p:cSldViewPr snapToGrid="0">
      <p:cViewPr>
        <p:scale>
          <a:sx n="60" d="100"/>
          <a:sy n="60" d="100"/>
        </p:scale>
        <p:origin x="1056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0" y="86852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D0C4327F-DDFC-4D51-925F-BE79EDDD79AD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57E9-E906-43F2-B2EE-1BAC6DE6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530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3764-6538-45A7-9EE2-4895C27B2FF4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83411"/>
            <a:ext cx="4114800" cy="324568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131C-3FAE-49BE-8FE7-7DE0018E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584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30" y="6492875"/>
            <a:ext cx="3501124" cy="365125"/>
          </a:xfrm>
        </p:spPr>
        <p:txBody>
          <a:bodyPr/>
          <a:lstStyle/>
          <a:p>
            <a:pPr algn="l"/>
            <a:fld id="{0F6BA0BA-5791-40C3-8143-C188EF7AAC70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1280" y="6492874"/>
            <a:ext cx="2877982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2748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26BC-F4A9-4808-ADCE-654071453CE6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0A18399E-97D9-4B94-B62C-D5470BF2747B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827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937" y="362283"/>
            <a:ext cx="6673174" cy="1560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pPr algn="l"/>
            <a:fld id="{590E92C8-5835-4905-A92A-7C7D16E827EF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5206" y="6492875"/>
            <a:ext cx="978794" cy="365125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E95DF-9788-4F91-B0DF-A6D5EC894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5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805F24-46E8-4423-897C-EE40A76CC982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97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168B-B1B7-44BF-8C12-F0679B621204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1DB-CC36-4FA7-8CD7-3216A4A49B3F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E51-322E-4FEC-B113-8CDF3F4A5FD1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9AA4-1AA8-4ED8-A93D-425171BD83D5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9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1F27D1A3-BE10-41B3-A180-DFCF9A5EFFAF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9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FFFFAFCC-4796-4FF6-BBF9-72B3452AC579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F9FE95DF-9788-4F91-B0DF-A6D5EC89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B1C7BF3-A8EA-4938-91D1-19275709D345}" type="datetime2">
              <a:rPr lang="en-US" smtClean="0"/>
              <a:t>Saturday, 28 March,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2029" y="6253731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E95DF-9788-4F91-B0DF-A6D5EC894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37" y="180109"/>
            <a:ext cx="1124406" cy="1124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0256" y="3126077"/>
            <a:ext cx="66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CHUYÊN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 </a:t>
            </a:r>
            <a:r>
              <a:rPr lang="en-US" sz="36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ĐỀ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 </a:t>
            </a:r>
            <a:r>
              <a:rPr lang="en-US" sz="36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BÁO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 </a:t>
            </a:r>
            <a:r>
              <a:rPr lang="en-US" sz="36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CÁO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BrushScript" panose="02020500000000000000" pitchFamily="18" charset="0"/>
              <a:ea typeface="BrushScript" panose="02020500000000000000" pitchFamily="18" charset="0"/>
              <a:cs typeface="BrushScript" panose="02020500000000000000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F2023FB-17A2-4BF9-B57B-A6D539A6A55E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t>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0278" y="217691"/>
            <a:ext cx="6950554" cy="1102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TRƯỜNG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ĐẠI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HỌC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 NAM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CẦN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THƠ</a:t>
            </a:r>
            <a:endParaRPr lang="en-US" sz="3200" b="1" dirty="0" smtClean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algn="ctr">
              <a:spcAft>
                <a:spcPts val="200"/>
              </a:spcAft>
            </a:pP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KHOA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KĨ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THUẬT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-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CÔNG</a:t>
            </a:r>
            <a:r>
              <a:rPr 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3200" b="1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NGHỆ</a:t>
            </a:r>
            <a:endParaRPr lang="en-US" sz="32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6248" y="2076461"/>
            <a:ext cx="2826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adley Hand ITC" panose="03070402050302030203" pitchFamily="66" charset="0"/>
              </a:rPr>
              <a:t>Nhóm</a:t>
            </a:r>
            <a:r>
              <a:rPr lang="en-US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adley Hand ITC" panose="03070402050302030203" pitchFamily="66" charset="0"/>
              </a:rPr>
              <a:t> 18</a:t>
            </a:r>
            <a:endParaRPr lang="en-US" sz="54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774" y="4255478"/>
            <a:ext cx="84561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5400" dirty="0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5400" dirty="0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400" dirty="0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5400" dirty="0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sz="5400" dirty="0">
              <a:ln>
                <a:solidFill>
                  <a:srgbClr val="FF0000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dirty="0">
                <a:ln>
                  <a:solidFill>
                    <a:srgbClr val="FF0000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(LIGHT OF COLOR)</a:t>
            </a:r>
          </a:p>
        </p:txBody>
      </p:sp>
    </p:spTree>
    <p:extLst>
      <p:ext uri="{BB962C8B-B14F-4D97-AF65-F5344CB8AC3E}">
        <p14:creationId xmlns:p14="http://schemas.microsoft.com/office/powerpoint/2010/main" val="8166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Spectrum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0353" y="1448124"/>
            <a:ext cx="705997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b="1" dirty="0"/>
              <a:t>Phổ </a:t>
            </a:r>
            <a:r>
              <a:rPr lang="vi-VN" dirty="0"/>
              <a:t> hay </a:t>
            </a:r>
            <a:r>
              <a:rPr lang="vi-VN" b="1" dirty="0"/>
              <a:t>Ánh sáng khả kiến</a:t>
            </a:r>
            <a:r>
              <a:rPr lang="vi-VN" dirty="0"/>
              <a:t> là một phần của quang phổ điện từ được mắt con người có thể nhìn thấy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59" y="2253329"/>
            <a:ext cx="4338063" cy="336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22" y="2286555"/>
            <a:ext cx="3464859" cy="32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Spectrum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15207" y="1446918"/>
            <a:ext cx="7837474" cy="141269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Ánh sáng xuất phát từ nguồn sáng được xác định bởi phổ I(</a:t>
            </a:r>
            <a:r>
              <a:rPr lang="el-GR" dirty="0"/>
              <a:t>𝜆) </a:t>
            </a:r>
            <a:r>
              <a:rPr lang="vi-VN" dirty="0"/>
              <a:t>của nó </a:t>
            </a:r>
            <a:r>
              <a:rPr lang="en-US" dirty="0"/>
              <a:t>-</a:t>
            </a:r>
            <a:r>
              <a:rPr lang="vi-VN" b="1" i="1" dirty="0"/>
              <a:t>spectrum</a:t>
            </a:r>
            <a:r>
              <a:rPr lang="vi-VN" dirty="0"/>
              <a:t>, phổ</a:t>
            </a:r>
            <a:r>
              <a:rPr lang="en-US" dirty="0"/>
              <a:t> </a:t>
            </a:r>
            <a:r>
              <a:rPr lang="vi-VN" dirty="0"/>
              <a:t>I(</a:t>
            </a:r>
            <a:r>
              <a:rPr lang="el-GR" dirty="0"/>
              <a:t>𝜆) </a:t>
            </a:r>
            <a:r>
              <a:rPr lang="vi-VN" dirty="0"/>
              <a:t>này được đo bởi năng lượng của ánh sáng với bước sóng cho trước đi qua một đơn</a:t>
            </a:r>
            <a:r>
              <a:rPr lang="en-US" dirty="0"/>
              <a:t> </a:t>
            </a:r>
            <a:r>
              <a:rPr lang="vi-VN" dirty="0"/>
              <a:t>vị diện tích trong một khoảng thời gian</a:t>
            </a:r>
            <a:r>
              <a:rPr lang="vi-VN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 Diagonal Corner Rectangle 14"/>
              <p:cNvSpPr/>
              <p:nvPr/>
            </p:nvSpPr>
            <p:spPr>
              <a:xfrm>
                <a:off x="815207" y="2972738"/>
                <a:ext cx="7837474" cy="876007"/>
              </a:xfrm>
              <a:prstGeom prst="round2Diag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dirty="0" smtClean="0"/>
                  <a:t>Thuật ngữ khác </a:t>
                </a:r>
                <a:r>
                  <a:rPr lang="en-US" dirty="0" smtClean="0"/>
                  <a:t>(</a:t>
                </a:r>
                <a:r>
                  <a:rPr lang="vi-VN" dirty="0" smtClean="0"/>
                  <a:t>phổ </a:t>
                </a:r>
                <a:r>
                  <a:rPr lang="vi-VN" dirty="0"/>
                  <a:t>công </a:t>
                </a:r>
                <a:r>
                  <a:rPr lang="vi-VN" dirty="0" smtClean="0"/>
                  <a:t>suất</a:t>
                </a:r>
                <a:r>
                  <a:rPr lang="en-US" dirty="0" smtClean="0"/>
                  <a:t>)</a:t>
                </a:r>
                <a:r>
                  <a:rPr lang="vi-VN" dirty="0" smtClean="0"/>
                  <a:t> </a:t>
                </a:r>
                <a:r>
                  <a:rPr lang="vi-VN" dirty="0"/>
                  <a:t>- </a:t>
                </a:r>
                <a:r>
                  <a:rPr lang="vi-VN" b="1" dirty="0"/>
                  <a:t>power spectrum</a:t>
                </a:r>
                <a:r>
                  <a:rPr lang="vi-VN" i="1" dirty="0"/>
                  <a:t>, với đơn vị </a:t>
                </a:r>
                <a:r>
                  <a:rPr lang="vi-VN" dirty="0"/>
                  <a:t>là </a:t>
                </a:r>
                <a:r>
                  <a:rPr lang="vi-VN" b="1" dirty="0" smtClean="0"/>
                  <a:t>watts/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-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vi-V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5" name="Round Diagonal Corner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07" y="2972738"/>
                <a:ext cx="7837474" cy="876007"/>
              </a:xfrm>
              <a:prstGeom prst="round2Diag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 Diagonal Corner Rectangle 15"/>
          <p:cNvSpPr/>
          <p:nvPr/>
        </p:nvSpPr>
        <p:spPr>
          <a:xfrm>
            <a:off x="815207" y="3961868"/>
            <a:ext cx="7837474" cy="92123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• Phổ công suất được dùng để đo cường độ phát sáng của nguồn - </a:t>
            </a:r>
            <a:r>
              <a:rPr lang="vi-VN" b="1" i="1" dirty="0"/>
              <a:t>emission </a:t>
            </a:r>
            <a:r>
              <a:rPr lang="vi-VN" b="1" i="1" dirty="0" smtClean="0"/>
              <a:t>intensity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815207" y="5148900"/>
            <a:ext cx="7837474" cy="107817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Hay còn gọi cường độ truyền dẫn </a:t>
            </a:r>
            <a:r>
              <a:rPr lang="vi-VN" b="1" dirty="0"/>
              <a:t>- </a:t>
            </a:r>
            <a:r>
              <a:rPr lang="vi-VN" b="1" i="1" dirty="0"/>
              <a:t>transmission intensity </a:t>
            </a:r>
            <a:r>
              <a:rPr lang="vi-VN" dirty="0"/>
              <a:t>của ánh sáng theo luồng trong</a:t>
            </a:r>
            <a:r>
              <a:rPr lang="en-US" dirty="0"/>
              <a:t> </a:t>
            </a:r>
            <a:r>
              <a:rPr lang="vi-VN" dirty="0"/>
              <a:t>không gian, hay cường độ phát sáng- </a:t>
            </a:r>
            <a:r>
              <a:rPr lang="vi-VN" b="1" i="1" dirty="0"/>
              <a:t>illumination intensity </a:t>
            </a:r>
            <a:r>
              <a:rPr lang="vi-VN" dirty="0"/>
              <a:t>của ánh sáng đập lên bề mặt.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color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1246908" y="1365155"/>
            <a:ext cx="6941127" cy="796950"/>
          </a:xfrm>
          <a:prstGeom prst="round2Diag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Isaac Newton - ánh sáng trắng đi qua thấu kính thuỷ tinh sẽ phát tán ra thành phổ các</a:t>
            </a:r>
            <a:r>
              <a:rPr lang="en-US" dirty="0"/>
              <a:t> </a:t>
            </a:r>
            <a:r>
              <a:rPr lang="vi-VN" dirty="0"/>
              <a:t>màu cầu vồng</a:t>
            </a:r>
            <a:r>
              <a:rPr lang="en-US" dirty="0"/>
              <a:t>.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1246908" y="2398124"/>
            <a:ext cx="6941127" cy="796950"/>
          </a:xfrm>
          <a:prstGeom prst="round2Diag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Ngược lại, thấu kính có thể kết hợp các phổ ánh sáng để tạo thành ánh sáng trắng.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1246908" y="3464759"/>
            <a:ext cx="6941127" cy="796950"/>
          </a:xfrm>
          <a:prstGeom prst="round2Diag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Chùm sáng khi phân tách thành phổ màu có liên quan đến phổ năng lượng I(</a:t>
            </a:r>
            <a:r>
              <a:rPr lang="el-GR" dirty="0"/>
              <a:t>𝜆).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246907" y="4531394"/>
            <a:ext cx="6941127" cy="796950"/>
          </a:xfrm>
          <a:prstGeom prst="round2Diag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Phổ điện từ đó có bước sóng từ 350</a:t>
            </a:r>
            <a:r>
              <a:rPr lang="en-US" dirty="0"/>
              <a:t>nm</a:t>
            </a:r>
            <a:r>
              <a:rPr lang="vi-VN" dirty="0"/>
              <a:t> tới 780 nm và màu được đặc trưng bởi c(</a:t>
            </a:r>
            <a:r>
              <a:rPr lang="el-GR" dirty="0"/>
              <a:t>𝜆)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8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23734" y="1331217"/>
            <a:ext cx="2332668" cy="683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Cấu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tạo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1066" y="2450538"/>
            <a:ext cx="2332668" cy="5944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Rods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</a:rPr>
              <a:t>ế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bào</a:t>
            </a:r>
            <a:r>
              <a:rPr lang="en-US" dirty="0" smtClean="0">
                <a:solidFill>
                  <a:srgbClr val="002060"/>
                </a:solidFill>
              </a:rPr>
              <a:t> que)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6579" y="2428062"/>
            <a:ext cx="2332668" cy="6169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Cones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tế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bào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hình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nón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8280" y="3446411"/>
            <a:ext cx="2332668" cy="1349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2"/>
                </a:solidFill>
                <a:cs typeface="Arial" pitchFamily="34" charset="0"/>
              </a:rPr>
              <a:t>cho cảm nhận cường độ ánh sáng thấp hay trong bóng tối</a:t>
            </a:r>
            <a:r>
              <a:rPr lang="vi-VN" dirty="0">
                <a:cs typeface="Arial" pitchFamily="34" charset="0"/>
              </a:rPr>
              <a:t/>
            </a:r>
            <a:br>
              <a:rPr lang="vi-VN" dirty="0">
                <a:cs typeface="Arial" pitchFamily="34" charset="0"/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58932" y="3458692"/>
            <a:ext cx="2332668" cy="599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i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Nhạy cảm với ánh sáng màu </a:t>
            </a:r>
            <a:r>
              <a:rPr lang="vi-VN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sắc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8992" y="3458692"/>
            <a:ext cx="2332668" cy="599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i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Chia làm 3 loại nón - </a:t>
            </a:r>
            <a:r>
              <a:rPr lang="vi-VN" i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cone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405" y="5197642"/>
            <a:ext cx="8690595" cy="129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i="1" dirty="0">
                <a:cs typeface="Arial" pitchFamily="34" charset="0"/>
              </a:rPr>
              <a:t>Ba loại sẽ có ba giá trị gọi là </a:t>
            </a:r>
            <a:r>
              <a:rPr lang="vi-VN" dirty="0">
                <a:cs typeface="Arial" pitchFamily="34" charset="0"/>
              </a:rPr>
              <a:t>tristimulus values </a:t>
            </a:r>
            <a:r>
              <a:rPr lang="vi-VN" i="1" dirty="0">
                <a:cs typeface="Arial" pitchFamily="34" charset="0"/>
              </a:rPr>
              <a:t>cảm nhận tương ứng trên 3 màu cơ bản</a:t>
            </a:r>
            <a:r>
              <a:rPr lang="en-US" i="1" dirty="0">
                <a:cs typeface="Arial" pitchFamily="34" charset="0"/>
              </a:rPr>
              <a:t> </a:t>
            </a:r>
            <a:r>
              <a:rPr lang="vi-VN" i="1" dirty="0">
                <a:cs typeface="Arial" pitchFamily="34" charset="0"/>
              </a:rPr>
              <a:t>và gửi đến não những tín hiệu tạo ra cảm nhận về màu sắc S-M-L.</a:t>
            </a:r>
            <a:r>
              <a:rPr lang="vi-VN" dirty="0">
                <a:cs typeface="Arial" pitchFamily="34" charset="0"/>
              </a:rPr>
              <a:t/>
            </a:r>
            <a:br>
              <a:rPr lang="vi-VN" dirty="0">
                <a:cs typeface="Arial" pitchFamily="34" charset="0"/>
              </a:rPr>
            </a:br>
            <a:r>
              <a:rPr lang="vi-VN" dirty="0">
                <a:cs typeface="Arial" pitchFamily="34" charset="0"/>
              </a:rPr>
              <a:t>Ðể đạt được một sự cảm nhận về một màu bất kỳ ta phải xác định giá trị của 3 đại lượng</a:t>
            </a:r>
            <a:r>
              <a:rPr lang="en-US" dirty="0">
                <a:cs typeface="Arial" pitchFamily="34" charset="0"/>
              </a:rPr>
              <a:t> </a:t>
            </a:r>
            <a:r>
              <a:rPr lang="vi-VN" dirty="0" smtClean="0">
                <a:cs typeface="Arial" pitchFamily="34" charset="0"/>
              </a:rPr>
              <a:t>này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3" idx="2"/>
            <a:endCxn id="12" idx="0"/>
          </p:cNvCxnSpPr>
          <p:nvPr/>
        </p:nvCxnSpPr>
        <p:spPr>
          <a:xfrm flipH="1">
            <a:off x="2057400" y="2014971"/>
            <a:ext cx="2332668" cy="435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13" idx="0"/>
          </p:cNvCxnSpPr>
          <p:nvPr/>
        </p:nvCxnSpPr>
        <p:spPr>
          <a:xfrm>
            <a:off x="4390068" y="2014971"/>
            <a:ext cx="2062845" cy="413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86751" y="3067470"/>
            <a:ext cx="0" cy="378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>
          <a:xfrm flipH="1">
            <a:off x="4895326" y="3044994"/>
            <a:ext cx="1557587" cy="413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5" idx="0"/>
          </p:cNvCxnSpPr>
          <p:nvPr/>
        </p:nvCxnSpPr>
        <p:spPr>
          <a:xfrm>
            <a:off x="6452913" y="3044994"/>
            <a:ext cx="1372353" cy="413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</p:cNvCxnSpPr>
          <p:nvPr/>
        </p:nvCxnSpPr>
        <p:spPr>
          <a:xfrm>
            <a:off x="2034614" y="4796225"/>
            <a:ext cx="0" cy="401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</p:cNvCxnSpPr>
          <p:nvPr/>
        </p:nvCxnSpPr>
        <p:spPr>
          <a:xfrm>
            <a:off x="4895326" y="4058653"/>
            <a:ext cx="23221" cy="115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</p:cNvCxnSpPr>
          <p:nvPr/>
        </p:nvCxnSpPr>
        <p:spPr>
          <a:xfrm>
            <a:off x="7825266" y="4058653"/>
            <a:ext cx="0" cy="1116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0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9" y="1932434"/>
            <a:ext cx="4033422" cy="3419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79" y="1932434"/>
            <a:ext cx="3953724" cy="34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9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5488" y="167058"/>
            <a:ext cx="750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vi-VN" dirty="0" smtClean="0"/>
              <a:t>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995" y="5360850"/>
            <a:ext cx="8281916" cy="79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Vậy ta có người bị mù màu chẳng qua là mất tế bào nón</a:t>
            </a:r>
            <a:r>
              <a:rPr lang="en-US" dirty="0"/>
              <a:t> </a:t>
            </a:r>
            <a:r>
              <a:rPr lang="vi-VN" dirty="0"/>
              <a:t>S:M:L tỷ lệ = 1:20:40 ⇒ từ đó ta thấy con người nhạy cảm với màu đỏ hơn là màu xanh</a:t>
            </a:r>
            <a:r>
              <a:rPr lang="en-US" dirty="0"/>
              <a:t> </a:t>
            </a:r>
            <a:r>
              <a:rPr lang="vi-VN" dirty="0"/>
              <a:t>lam.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8700" y="4286061"/>
            <a:ext cx="7136506" cy="734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S or </a:t>
            </a:r>
            <a:r>
              <a:rPr lang="vi-VN" dirty="0" smtClean="0"/>
              <a:t>B</a:t>
            </a:r>
            <a:r>
              <a:rPr lang="en-US" dirty="0" smtClean="0"/>
              <a:t> </a:t>
            </a:r>
            <a:r>
              <a:rPr lang="vi-VN" dirty="0" smtClean="0"/>
              <a:t>nhạy </a:t>
            </a:r>
            <a:r>
              <a:rPr lang="vi-VN" dirty="0"/>
              <a:t>cảm với ánh lam (430 nm)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28700" y="3321829"/>
            <a:ext cx="7136506" cy="734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 </a:t>
            </a:r>
            <a:r>
              <a:rPr lang="vi-VN" dirty="0"/>
              <a:t>or </a:t>
            </a:r>
            <a:r>
              <a:rPr lang="vi-VN" dirty="0" smtClean="0"/>
              <a:t>G</a:t>
            </a:r>
            <a:r>
              <a:rPr lang="en-US" dirty="0" smtClean="0"/>
              <a:t> </a:t>
            </a:r>
            <a:r>
              <a:rPr lang="vi-VN" dirty="0" smtClean="0"/>
              <a:t> </a:t>
            </a:r>
            <a:r>
              <a:rPr lang="vi-VN" dirty="0"/>
              <a:t>nhạy cảm với ánh sáng lục (560 nm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28700" y="2357597"/>
            <a:ext cx="7136506" cy="734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L or </a:t>
            </a:r>
            <a:r>
              <a:rPr lang="vi-VN" dirty="0" smtClean="0"/>
              <a:t>R</a:t>
            </a:r>
            <a:r>
              <a:rPr lang="en-US" dirty="0" smtClean="0"/>
              <a:t> </a:t>
            </a:r>
            <a:r>
              <a:rPr lang="vi-VN" dirty="0" smtClean="0"/>
              <a:t> </a:t>
            </a:r>
            <a:r>
              <a:rPr lang="vi-VN" dirty="0"/>
              <a:t>hầu như nhạy cảm với ánh sáng đỏ (610 nm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28700" y="1435472"/>
            <a:ext cx="7136506" cy="734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vi-VN" dirty="0"/>
              <a:t>a loại tế bào nón </a:t>
            </a:r>
            <a:r>
              <a:rPr lang="en-US" dirty="0" smtClean="0"/>
              <a:t>(L-M-S) </a:t>
            </a:r>
            <a:r>
              <a:rPr lang="vi-VN" dirty="0" smtClean="0"/>
              <a:t>sẽ </a:t>
            </a:r>
            <a:r>
              <a:rPr lang="vi-VN" dirty="0"/>
              <a:t>có độ nhạy cảm với 3 </a:t>
            </a:r>
            <a:r>
              <a:rPr lang="vi-VN" dirty="0" smtClean="0"/>
              <a:t>màu</a:t>
            </a:r>
            <a:r>
              <a:rPr lang="en-US" dirty="0" smtClean="0"/>
              <a:t> (R-G-B)</a:t>
            </a:r>
            <a:r>
              <a:rPr lang="vi-VN" dirty="0" smtClean="0"/>
              <a:t> v</a:t>
            </a:r>
            <a:r>
              <a:rPr lang="en-US" dirty="0" err="1" smtClean="0"/>
              <a:t>ới</a:t>
            </a:r>
            <a:r>
              <a:rPr lang="vi-VN" dirty="0" smtClean="0"/>
              <a:t> </a:t>
            </a:r>
            <a:r>
              <a:rPr lang="vi-VN" dirty="0"/>
              <a:t>các bước sóng khác nhau như</a:t>
            </a:r>
            <a:r>
              <a:rPr lang="vi-VN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20" y="1806645"/>
            <a:ext cx="5461397" cy="39122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5227" y="5718896"/>
            <a:ext cx="692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Ta thấy màu đỏ tươi (bão hoà) khác màu đỏ tái (chưa bão hoà</a:t>
            </a:r>
            <a:r>
              <a:rPr lang="vi-VN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947319" y="3300994"/>
            <a:ext cx="7851120" cy="650132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dirty="0"/>
              <a:t>Saturation - độ bão hoà: chỉ ra mức độ thuần của một màu hay khoảng cách của</a:t>
            </a:r>
            <a:r>
              <a:rPr lang="en-US" dirty="0"/>
              <a:t> </a:t>
            </a:r>
            <a:r>
              <a:rPr lang="vi-VN" dirty="0"/>
              <a:t>màu tới điểm có cường độ cân bằng</a:t>
            </a:r>
            <a:endParaRPr lang="en-US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947319" y="1513356"/>
            <a:ext cx="7851121" cy="643607"/>
          </a:xfrm>
          <a:prstGeom prst="snip2Diag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dirty="0"/>
              <a:t>Hue - sắc màu: dùng để phân biệt sự khác nhau giữa các màu như xanh, đỏ,</a:t>
            </a:r>
            <a:r>
              <a:rPr lang="en-US" dirty="0"/>
              <a:t> </a:t>
            </a:r>
            <a:r>
              <a:rPr lang="vi-VN" dirty="0"/>
              <a:t>vàng…..</a:t>
            </a:r>
            <a:endParaRPr lang="en-US" dirty="0"/>
          </a:p>
        </p:txBody>
      </p:sp>
      <p:sp>
        <p:nvSpPr>
          <p:cNvPr id="13" name="Snip Diagonal Corner Rectangle 12"/>
          <p:cNvSpPr/>
          <p:nvPr/>
        </p:nvSpPr>
        <p:spPr>
          <a:xfrm>
            <a:off x="947320" y="4179483"/>
            <a:ext cx="7851120" cy="65896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dirty="0"/>
              <a:t>Brightness - độ phát sáng: cường độ ánh sáng tự đối tượng phát ra chứ không phải</a:t>
            </a:r>
            <a:r>
              <a:rPr lang="en-US" dirty="0"/>
              <a:t> </a:t>
            </a:r>
            <a:r>
              <a:rPr lang="vi-VN" dirty="0"/>
              <a:t>do phản xạ từ các nguồn sáng khác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14" name="Snip Diagonal Corner Rectangle 13"/>
          <p:cNvSpPr/>
          <p:nvPr/>
        </p:nvSpPr>
        <p:spPr>
          <a:xfrm>
            <a:off x="947319" y="2403492"/>
            <a:ext cx="7851121" cy="669145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dirty="0"/>
              <a:t>Lightness - độ sáng: hiện thân về mô tả cường độ sáng từ ánh sáng phản xạ nhận</a:t>
            </a:r>
            <a:r>
              <a:rPr lang="en-US" dirty="0"/>
              <a:t> </a:t>
            </a:r>
            <a:r>
              <a:rPr lang="vi-VN" dirty="0"/>
              <a:t>được từ đối tượng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947319" y="5066800"/>
            <a:ext cx="7851120" cy="979158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Hệ thống màu được sử dụng rộng rãi đầu tiên do A.H.Munsell đưa ra vào những</a:t>
            </a:r>
            <a:r>
              <a:rPr lang="en-US" dirty="0"/>
              <a:t> </a:t>
            </a:r>
            <a:r>
              <a:rPr lang="vi-VN" dirty="0"/>
              <a:t>năm 1976 không gian ba chiều bao gồm ba yếu tố Hue, Lightness và Saturation.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95" y="842401"/>
            <a:ext cx="5546558" cy="5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535498" y="861493"/>
            <a:ext cx="2148803" cy="108421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Ánh</a:t>
            </a:r>
            <a:r>
              <a:rPr lang="en-US" sz="2800" dirty="0" smtClean="0"/>
              <a:t> </a:t>
            </a:r>
            <a:r>
              <a:rPr lang="en-US" sz="2800" dirty="0" err="1" smtClean="0"/>
              <a:t>sáng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50232" y="2594992"/>
            <a:ext cx="1904222" cy="12561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7030A0"/>
                </a:solidFill>
              </a:rPr>
              <a:t>Độ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sáng</a:t>
            </a:r>
            <a:endParaRPr lang="en-US" sz="2000" dirty="0" smtClean="0">
              <a:solidFill>
                <a:srgbClr val="7030A0"/>
              </a:solidFill>
            </a:endParaRPr>
          </a:p>
          <a:p>
            <a:pPr algn="ctr"/>
            <a:r>
              <a:rPr lang="vi-VN" sz="2000" dirty="0" smtClean="0">
                <a:solidFill>
                  <a:srgbClr val="7030A0"/>
                </a:solidFill>
              </a:rPr>
              <a:t>(</a:t>
            </a:r>
            <a:r>
              <a:rPr lang="vi-VN" sz="2000" dirty="0">
                <a:solidFill>
                  <a:srgbClr val="7030A0"/>
                </a:solidFill>
              </a:rPr>
              <a:t>Lightness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2992" y="2594993"/>
            <a:ext cx="2148804" cy="12561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Sắc </a:t>
            </a:r>
            <a:r>
              <a:rPr lang="vi-VN" sz="2000" dirty="0" smtClean="0"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endParaRPr lang="en-US" sz="2000" dirty="0" smtClean="0">
              <a:ln w="0">
                <a:noFill/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vi-VN" sz="2000" dirty="0" smtClean="0"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20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(shade</a:t>
            </a:r>
            <a:r>
              <a:rPr lang="vi-VN" sz="2000" dirty="0" smtClean="0">
                <a:ln w="0"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000" dirty="0">
              <a:ln w="0">
                <a:noFill/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4701" y="2555723"/>
            <a:ext cx="1750505" cy="12953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rgbClr val="002060"/>
                </a:solidFill>
              </a:rPr>
              <a:t>Độ bão hoà (Saturation)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1467976" y="1945710"/>
            <a:ext cx="2949418" cy="64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2" idx="0"/>
          </p:cNvCxnSpPr>
          <p:nvPr/>
        </p:nvCxnSpPr>
        <p:spPr>
          <a:xfrm>
            <a:off x="4417394" y="1945710"/>
            <a:ext cx="0" cy="64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3" idx="0"/>
          </p:cNvCxnSpPr>
          <p:nvPr/>
        </p:nvCxnSpPr>
        <p:spPr>
          <a:xfrm>
            <a:off x="4417394" y="1945710"/>
            <a:ext cx="2872560" cy="61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4" y="169087"/>
            <a:ext cx="1124406" cy="112440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0149CFE-4764-4A8B-B5FC-1A58ECB161CE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6237" y="802412"/>
            <a:ext cx="5534891" cy="58477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sz="3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</a:rPr>
              <a:t>Thành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</a:rPr>
              <a:t> </a:t>
            </a:r>
            <a:r>
              <a:rPr lang="en-US" sz="3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</a:rPr>
              <a:t>viên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</a:rPr>
              <a:t> </a:t>
            </a:r>
            <a:r>
              <a:rPr lang="en-US" sz="3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  <a:ea typeface="BrushScript" panose="02020500000000000000" pitchFamily="18" charset="0"/>
                <a:cs typeface="BrushScript" panose="02020500000000000000" pitchFamily="18" charset="0"/>
              </a:rPr>
              <a:t>nhóm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</a:rPr>
              <a:t> </a:t>
            </a:r>
            <a:r>
              <a:rPr lang="en-US" sz="3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</a:rPr>
              <a:t>gồm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UVN Ai Cap Nang" panose="02040803050506020204" pitchFamily="18" charset="0"/>
              </a:rPr>
              <a:t>:</a:t>
            </a:r>
            <a:endParaRPr lang="en-US" sz="3200" dirty="0">
              <a:latin typeface="UVN Ai Cap Nang" panose="02040803050506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6389" y="2324204"/>
            <a:ext cx="6345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Nguyễn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Đình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Nguyên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Quách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Hoàng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Luân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1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628" y="825454"/>
            <a:ext cx="358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sáng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Linghtness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0" y="1525364"/>
            <a:ext cx="7124130" cy="2076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9995" y="3901614"/>
            <a:ext cx="7505211" cy="1187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FF0000"/>
                </a:solidFill>
              </a:rPr>
              <a:t>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đại </a:t>
            </a:r>
            <a:r>
              <a:rPr lang="vi-VN" dirty="0">
                <a:solidFill>
                  <a:srgbClr val="FF0000"/>
                </a:solidFill>
              </a:rPr>
              <a:t>lượng thể hiện cách ánh sáng tương tác thực tế với một màu sắc, thường được thể hiện bằng tỷ lệ phần trăm từ 0 đến 100%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1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628" y="825454"/>
            <a:ext cx="358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Sắc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shade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25564"/>
            <a:ext cx="6838494" cy="1238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5957" y="2700010"/>
            <a:ext cx="7383439" cy="8548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dirty="0"/>
              <a:t>Được xác định bằng số đo góc tạo bởi màu chúng ta đang xem xét và màu đỏ nguyên gốc, đây là vị trí của màu trên bánh xe màu</a:t>
            </a:r>
            <a:r>
              <a:rPr lang="vi-VN" dirty="0" smtClean="0"/>
              <a:t>.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045957" y="3797987"/>
            <a:ext cx="7383439" cy="948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dirty="0" smtClean="0"/>
              <a:t>Dải </a:t>
            </a:r>
            <a:r>
              <a:rPr lang="vi-VN" dirty="0"/>
              <a:t>màu vàng sẽ xuất hiện giữa 50 và 70 độ, với màu vàng gốc được đặt ở 60 độ</a:t>
            </a:r>
            <a:r>
              <a:rPr lang="vi-VN" dirty="0" smtClean="0"/>
              <a:t>.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45958" y="4989791"/>
            <a:ext cx="7383439" cy="921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dirty="0" smtClean="0"/>
              <a:t>Trong </a:t>
            </a:r>
            <a:r>
              <a:rPr lang="vi-VN" dirty="0"/>
              <a:t>khí đó màu xanh lá cây xuất hiện ở 120 độ và màu xanh da trời có mặt ở vị trí 240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628" y="825454"/>
            <a:ext cx="358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bão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vi-V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Saturation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" y="1390100"/>
            <a:ext cx="7607300" cy="18239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2222" y="4087626"/>
            <a:ext cx="7720549" cy="673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dirty="0"/>
              <a:t>Độ bão hòa thường được thể hiện bằng tỷ lệ phần trăm giữa 0 và 100%.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707" y="5230502"/>
            <a:ext cx="7720549" cy="5504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Giá trị càng thấp, màu hiển thị càng gần với màu trắng hơn.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6653" y="2780594"/>
            <a:ext cx="7751688" cy="837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Hiểu một cách đơn giản là cũng một màu nhưng với mức độ đậm nhạt khác nhau hay nói khác đi là chúng ta đang pha màu với màu trắng.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7707" y="1638437"/>
            <a:ext cx="7751689" cy="921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Độ bão hòa màu (Saturation/Chroma) là đại lượng đặc trưng cho màu sắc tương đối của vật thế so với màu gốc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90E92C8-5835-4905-A92A-7C7D16E827EF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262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8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97" y="1701463"/>
            <a:ext cx="4762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3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0849" y="1697830"/>
            <a:ext cx="5912859" cy="6869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(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380nm-700nm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440849" y="2588209"/>
            <a:ext cx="5912859" cy="68697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hạt</a:t>
            </a:r>
            <a:r>
              <a:rPr lang="en-US" dirty="0" smtClean="0"/>
              <a:t> photon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440848" y="3471451"/>
            <a:ext cx="5912859" cy="6869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440848" y="4387458"/>
                <a:ext cx="5912859" cy="686974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US" dirty="0" err="1" smtClean="0"/>
                  <a:t>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nhanh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300.000km</a:t>
                </a:r>
                <a:r>
                  <a:rPr lang="en-US" dirty="0" smtClean="0"/>
                  <a:t>/s hay 3.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48" y="4387458"/>
                <a:ext cx="5912859" cy="6869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9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858023" y="1435050"/>
            <a:ext cx="7286032" cy="56940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815207" y="2185230"/>
            <a:ext cx="7328848" cy="638349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815207" y="3026293"/>
            <a:ext cx="7328848" cy="62074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836358" y="3886625"/>
            <a:ext cx="7328848" cy="84864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cs typeface="Arial" panose="020B0604020202020204" pitchFamily="34" charset="0"/>
              </a:rPr>
              <a:t>Màu sắc là cảm giác mà nó xảy ra khi có năng lượng của ánh sáng, xuất 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cs typeface="Arial" panose="020B0604020202020204" pitchFamily="34" charset="0"/>
              </a:rPr>
              <a:t>trên võng mạc và nhận biết được nhờ não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815207" y="4937982"/>
            <a:ext cx="7328848" cy="131530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physics</a:t>
            </a:r>
          </a:p>
          <a:p>
            <a:pPr lvl="1" algn="ctr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physiology</a:t>
            </a:r>
          </a:p>
        </p:txBody>
      </p:sp>
    </p:spTree>
    <p:extLst>
      <p:ext uri="{BB962C8B-B14F-4D97-AF65-F5344CB8AC3E}">
        <p14:creationId xmlns:p14="http://schemas.microsoft.com/office/powerpoint/2010/main" val="28319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1260764" y="1493508"/>
            <a:ext cx="6871854" cy="766739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dirty="0" smtClean="0"/>
              <a:t>Ánh sáng phụ thuộc vào mức năng lượng được truyền hay bước sóng của ánh</a:t>
            </a:r>
            <a:r>
              <a:rPr lang="en-US" dirty="0" smtClean="0"/>
              <a:t> </a:t>
            </a:r>
            <a:r>
              <a:rPr lang="vi-VN" dirty="0" smtClean="0"/>
              <a:t>sáng.</a:t>
            </a:r>
            <a:endParaRPr lang="en-US" dirty="0"/>
          </a:p>
        </p:txBody>
      </p:sp>
      <p:sp>
        <p:nvSpPr>
          <p:cNvPr id="13" name="Snip Diagonal Corner Rectangle 12"/>
          <p:cNvSpPr/>
          <p:nvPr/>
        </p:nvSpPr>
        <p:spPr>
          <a:xfrm>
            <a:off x="1260764" y="2812968"/>
            <a:ext cx="5223163" cy="1174677"/>
          </a:xfrm>
          <a:prstGeom prst="snip2Diag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Ánh sáng trắng hay dải sóng mà mắt người có thể cảm nhận được, sau khi</a:t>
            </a:r>
            <a:r>
              <a:rPr lang="en-US" dirty="0"/>
              <a:t> </a:t>
            </a:r>
            <a:r>
              <a:rPr lang="vi-VN" dirty="0"/>
              <a:t>phân tích qua lăng kính thành các phổ màu: tím, chàm, lam, lục, vàng, da cam,</a:t>
            </a:r>
            <a:r>
              <a:rPr lang="en-US" dirty="0"/>
              <a:t> </a:t>
            </a:r>
            <a:r>
              <a:rPr lang="vi-VN" dirty="0"/>
              <a:t>đỏ….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nip Diagonal Corner Rectangle 13"/>
              <p:cNvSpPr/>
              <p:nvPr/>
            </p:nvSpPr>
            <p:spPr>
              <a:xfrm>
                <a:off x="1299296" y="4553979"/>
                <a:ext cx="4073236" cy="766739"/>
              </a:xfrm>
              <a:prstGeom prst="snip2Diag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vi-VN" dirty="0"/>
                  <a:t>Ánh sáng là sóng điện từ có bước sóng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/>
                  <a:t> </a:t>
                </a:r>
                <a:r>
                  <a:rPr lang="vi-VN" dirty="0"/>
                  <a:t>đi từ </a:t>
                </a:r>
                <a:r>
                  <a:rPr lang="en-US" dirty="0" smtClean="0"/>
                  <a:t>38</a:t>
                </a:r>
                <a:r>
                  <a:rPr lang="vi-VN" dirty="0" smtClean="0"/>
                  <a:t>0nm </a:t>
                </a:r>
                <a:r>
                  <a:rPr lang="vi-VN" dirty="0"/>
                  <a:t>– 700nm. </a:t>
                </a:r>
                <a:endParaRPr lang="en-US" dirty="0"/>
              </a:p>
            </p:txBody>
          </p:sp>
        </mc:Choice>
        <mc:Fallback>
          <p:sp>
            <p:nvSpPr>
              <p:cNvPr id="14" name="Snip Diagonal Corner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96" y="4553979"/>
                <a:ext cx="4073236" cy="766739"/>
              </a:xfrm>
              <a:prstGeom prst="snip2Diag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2575298"/>
            <a:ext cx="2241501" cy="21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21" y="1524506"/>
            <a:ext cx="4470720" cy="3381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9318" y="4913084"/>
            <a:ext cx="542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bức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Terminator 17"/>
              <p:cNvSpPr/>
              <p:nvPr/>
            </p:nvSpPr>
            <p:spPr>
              <a:xfrm>
                <a:off x="6483927" y="1524506"/>
                <a:ext cx="2315514" cy="3285720"/>
              </a:xfrm>
              <a:prstGeom prst="flowChartTerminator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Tổng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đặc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trưng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từng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loại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bức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song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diển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bổ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lượng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phổ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Flowchart: Terminator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7" y="1524506"/>
                <a:ext cx="2315514" cy="3285720"/>
              </a:xfrm>
              <a:prstGeom prst="flowChartTerminator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455" y="5561340"/>
            <a:ext cx="542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7" y="1430301"/>
            <a:ext cx="5296334" cy="41684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16299" y="1430301"/>
            <a:ext cx="2575302" cy="4168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Nguyên lý pha màu với các sắc màu cơ bản là đỏ, lục, lam (Red,</a:t>
            </a:r>
            <a:r>
              <a:rPr lang="en-US" dirty="0"/>
              <a:t> </a:t>
            </a:r>
            <a:r>
              <a:rPr lang="vi-VN" dirty="0"/>
              <a:t>Green, Blue). Theo nguyên</a:t>
            </a:r>
            <a:r>
              <a:rPr lang="en-US" dirty="0"/>
              <a:t> </a:t>
            </a:r>
            <a:r>
              <a:rPr lang="vi-VN" dirty="0"/>
              <a:t>lý ba màu này, một màu bất kỳ đều có thể được tạo ra từ ba màu cơ bản.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05" y="64423"/>
            <a:ext cx="692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60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207" y="872847"/>
            <a:ext cx="64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Spectrum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94" y="148551"/>
            <a:ext cx="1124406" cy="11244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8D3FB65-D4A9-46DA-9672-7CC91C1E9F44}" type="datetime2">
              <a:rPr lang="en-US" smtClean="0"/>
              <a:t>Saturday, 28 March, 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95DF-9788-4F91-B0DF-A6D5EC8946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0" y="1690991"/>
            <a:ext cx="4313813" cy="16668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750" y="3476501"/>
            <a:ext cx="438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5593494" y="1168103"/>
            <a:ext cx="2835903" cy="1433015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accent4"/>
                  </a:solidFill>
                </a:ln>
              </a:rPr>
              <a:t>Phổ</a:t>
            </a:r>
            <a:r>
              <a:rPr lang="en-US" dirty="0" smtClean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4"/>
                  </a:solidFill>
                </a:ln>
              </a:rPr>
              <a:t>của</a:t>
            </a:r>
            <a:r>
              <a:rPr lang="en-US" dirty="0" smtClean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4"/>
                  </a:solidFill>
                </a:ln>
              </a:rPr>
              <a:t>ánh</a:t>
            </a:r>
            <a:r>
              <a:rPr lang="en-US" dirty="0" smtClean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4"/>
                  </a:solidFill>
                </a:ln>
              </a:rPr>
              <a:t>sáng</a:t>
            </a:r>
            <a:r>
              <a:rPr lang="en-US" dirty="0" smtClean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4"/>
                  </a:solidFill>
                </a:ln>
              </a:rPr>
              <a:t>là</a:t>
            </a:r>
            <a:r>
              <a:rPr lang="en-US" dirty="0" smtClean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4"/>
                  </a:solidFill>
                </a:ln>
              </a:rPr>
              <a:t>gì</a:t>
            </a:r>
            <a:r>
              <a:rPr lang="en-US" dirty="0" smtClean="0">
                <a:ln>
                  <a:solidFill>
                    <a:schemeClr val="accent4"/>
                  </a:solidFill>
                </a:ln>
              </a:rPr>
              <a:t>?</a:t>
            </a:r>
            <a:endParaRPr lang="en-US" dirty="0">
              <a:ln>
                <a:solidFill>
                  <a:schemeClr val="accent4"/>
                </a:solidFill>
              </a:ln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983261"/>
            <a:ext cx="4762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Feather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1091</TotalTime>
  <Words>1478</Words>
  <Application>Microsoft Office PowerPoint</Application>
  <PresentationFormat>On-screen Show (4:3)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Bradley Hand ITC</vt:lpstr>
      <vt:lpstr>BrushScript</vt:lpstr>
      <vt:lpstr>Calibri</vt:lpstr>
      <vt:lpstr>Cambria Math</vt:lpstr>
      <vt:lpstr>Corbel</vt:lpstr>
      <vt:lpstr>Tw Cen MT</vt:lpstr>
      <vt:lpstr>UVN Ai Cap Nang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nguyendinhnguyen39@gmail.com</dc:creator>
  <cp:lastModifiedBy>nguyendinhnguyen39@gmail.com</cp:lastModifiedBy>
  <cp:revision>73</cp:revision>
  <dcterms:created xsi:type="dcterms:W3CDTF">2020-03-20T13:32:09Z</dcterms:created>
  <dcterms:modified xsi:type="dcterms:W3CDTF">2020-03-28T02:31:41Z</dcterms:modified>
</cp:coreProperties>
</file>