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1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3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27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71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0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1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5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05/01/2022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09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560" y="1269936"/>
            <a:ext cx="78691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cứu là sự tìm kiếm kiến thức, hoặc là sự điều tra mang tính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hệ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thống,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với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suy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nghĩ mở rộng để khám phá, giải thích và phát triển các phương pháp nhằm vào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sự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tiến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bộ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kiến thức của nhân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loại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.</a:t>
            </a:r>
            <a:endParaRPr lang="en-US" sz="2000" smtClean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  <a:latin typeface="+mj-lt"/>
              </a:rPr>
              <a:t>Nghiên cứu là quá trình thu thập và phân tích thông tin một cách có hệ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thống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nhằm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tăng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cường sự hiểu biết về một hiện tượng hay một vấn đề nào đó.</a:t>
            </a:r>
            <a:endParaRPr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4654" y="224043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 gì?</a:t>
            </a:r>
          </a:p>
        </p:txBody>
      </p:sp>
    </p:spTree>
    <p:extLst>
      <p:ext uri="{BB962C8B-B14F-4D97-AF65-F5344CB8AC3E}">
        <p14:creationId xmlns:p14="http://schemas.microsoft.com/office/powerpoint/2010/main" val="26224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7591" y="279462"/>
            <a:ext cx="481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quy trình nghiên cứu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399" y="1443612"/>
            <a:ext cx="7837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nghiên cứu là một chuỗi các hành động diễn ra theo</a:t>
            </a:r>
            <a:b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tự và gắn liền với nền tảng kiến thức cũng như các bước tư 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 </a:t>
            </a: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khái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 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này, quy trình nghiên cứu bao gồm một chuỗi các bước tư duy và vận dụng 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</a:t>
            </a: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 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nghiên cứu, kiến thức chuyên ngành, khởi đầu từ đặt vấn đề cho 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 </a:t>
            </a: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</a:t>
            </a:r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 câu trả lời.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8291" y="205571"/>
            <a:ext cx="428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định vấn đề nghiên cứu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455" y="1249832"/>
            <a:ext cx="84420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chemeClr val="bg1"/>
                </a:solidFill>
              </a:rPr>
              <a:t>Đây là bước khá quan trọng trong quá trình nghiên cứu vì nếu không xác </a:t>
            </a:r>
            <a:r>
              <a:rPr lang="vi-VN">
                <a:solidFill>
                  <a:schemeClr val="bg1"/>
                </a:solidFill>
              </a:rPr>
              <a:t>định </a:t>
            </a:r>
            <a:r>
              <a:rPr lang="vi-VN" smtClean="0">
                <a:solidFill>
                  <a:schemeClr val="bg1"/>
                </a:solidFill>
              </a:rPr>
              <a:t>đúng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vi-VN" smtClean="0">
                <a:solidFill>
                  <a:schemeClr val="bg1"/>
                </a:solidFill>
              </a:rPr>
              <a:t>đề </a:t>
            </a:r>
            <a:r>
              <a:rPr lang="vi-VN">
                <a:solidFill>
                  <a:schemeClr val="bg1"/>
                </a:solidFill>
              </a:rPr>
              <a:t>tài nghiên cứu sẽ khó thực hiện được</a:t>
            </a:r>
            <a:r>
              <a:rPr lang="vi-VN">
                <a:solidFill>
                  <a:schemeClr val="bg1"/>
                </a:solidFill>
              </a:rPr>
              <a:t>. 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vi-VN" smtClean="0">
                <a:solidFill>
                  <a:schemeClr val="bg1"/>
                </a:solidFill>
              </a:rPr>
              <a:t>Để </a:t>
            </a:r>
            <a:r>
              <a:rPr lang="vi-VN">
                <a:solidFill>
                  <a:schemeClr val="bg1"/>
                </a:solidFill>
              </a:rPr>
              <a:t>xác định vấn đề nghiên cứu ta cần làm </a:t>
            </a:r>
            <a:r>
              <a:rPr lang="vi-VN">
                <a:solidFill>
                  <a:schemeClr val="bg1"/>
                </a:solidFill>
              </a:rPr>
              <a:t>rõ </a:t>
            </a:r>
            <a:r>
              <a:rPr lang="vi-VN" smtClean="0">
                <a:solidFill>
                  <a:schemeClr val="bg1"/>
                </a:solidFill>
              </a:rPr>
              <a:t>từng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vi-VN" smtClean="0">
                <a:solidFill>
                  <a:schemeClr val="bg1"/>
                </a:solidFill>
              </a:rPr>
              <a:t>bước sau: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</a:rPr>
              <a:t>Bước </a:t>
            </a:r>
            <a:r>
              <a:rPr lang="vi-VN">
                <a:solidFill>
                  <a:schemeClr val="bg1"/>
                </a:solidFill>
              </a:rPr>
              <a:t>1. Xác định rõ lĩnh vực </a:t>
            </a:r>
            <a:r>
              <a:rPr lang="vi-VN">
                <a:solidFill>
                  <a:schemeClr val="bg1"/>
                </a:solidFill>
              </a:rPr>
              <a:t>nghiên </a:t>
            </a:r>
            <a:r>
              <a:rPr lang="vi-VN" smtClean="0">
                <a:solidFill>
                  <a:schemeClr val="bg1"/>
                </a:solidFill>
              </a:rPr>
              <a:t>cứu.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</a:rPr>
              <a:t>Bước </a:t>
            </a:r>
            <a:r>
              <a:rPr lang="vi-VN">
                <a:solidFill>
                  <a:schemeClr val="bg1"/>
                </a:solidFill>
              </a:rPr>
              <a:t>2. Xác định loại vấn đề </a:t>
            </a:r>
            <a:r>
              <a:rPr lang="vi-VN">
                <a:solidFill>
                  <a:schemeClr val="bg1"/>
                </a:solidFill>
              </a:rPr>
              <a:t>nghiên </a:t>
            </a:r>
            <a:r>
              <a:rPr lang="vi-VN" smtClean="0">
                <a:solidFill>
                  <a:schemeClr val="bg1"/>
                </a:solidFill>
              </a:rPr>
              <a:t>cứu.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</a:rPr>
              <a:t>Bước </a:t>
            </a:r>
            <a:r>
              <a:rPr lang="vi-VN">
                <a:solidFill>
                  <a:schemeClr val="bg1"/>
                </a:solidFill>
              </a:rPr>
              <a:t>3. Xác định sự cần thiết của </a:t>
            </a:r>
            <a:r>
              <a:rPr lang="vi-VN">
                <a:solidFill>
                  <a:schemeClr val="bg1"/>
                </a:solidFill>
              </a:rPr>
              <a:t>nghiên </a:t>
            </a:r>
            <a:r>
              <a:rPr lang="vi-VN" smtClean="0">
                <a:solidFill>
                  <a:schemeClr val="bg1"/>
                </a:solidFill>
              </a:rPr>
              <a:t>cứu.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</a:rPr>
              <a:t>Bước </a:t>
            </a:r>
            <a:r>
              <a:rPr lang="vi-VN">
                <a:solidFill>
                  <a:schemeClr val="bg1"/>
                </a:solidFill>
              </a:rPr>
              <a:t>4. Đánh giá tính khả thi của </a:t>
            </a:r>
            <a:r>
              <a:rPr lang="vi-VN">
                <a:solidFill>
                  <a:schemeClr val="bg1"/>
                </a:solidFill>
              </a:rPr>
              <a:t>nghiên </a:t>
            </a:r>
            <a:r>
              <a:rPr lang="vi-VN" smtClean="0">
                <a:solidFill>
                  <a:schemeClr val="bg1"/>
                </a:solidFill>
              </a:rPr>
              <a:t>cứu.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</a:rPr>
              <a:t>Bước </a:t>
            </a:r>
            <a:r>
              <a:rPr lang="vi-VN">
                <a:solidFill>
                  <a:schemeClr val="bg1"/>
                </a:solidFill>
              </a:rPr>
              <a:t>5. Trao đổi với giáo viên hướng dẫn, bạn bè, chuyên gia trong lĩnh </a:t>
            </a:r>
            <a:r>
              <a:rPr lang="vi-VN">
                <a:solidFill>
                  <a:schemeClr val="bg1"/>
                </a:solidFill>
              </a:rPr>
              <a:t>vực </a:t>
            </a:r>
            <a:r>
              <a:rPr lang="vi-VN" smtClean="0">
                <a:solidFill>
                  <a:schemeClr val="bg1"/>
                </a:solidFill>
              </a:rPr>
              <a:t>này.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</a:rPr>
              <a:t>Bước </a:t>
            </a:r>
            <a:r>
              <a:rPr lang="vi-VN">
                <a:solidFill>
                  <a:schemeClr val="bg1"/>
                </a:solidFill>
              </a:rPr>
              <a:t>6. Thỏa mãn sự ưu thích, đam mê và sở trường của người nghiên cứu.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5842" y="224043"/>
            <a:ext cx="3805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vấn đề nghiên cứu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672" y="1323493"/>
            <a:ext cx="80033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Vấn đề nghiên cứu cần được mô tả làm rõ ràng các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sau: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1. Mục tiêu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2. Câu hỏi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3. Đối tượng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4. Phạm vi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5. Ý nghĩa và giới hạn của nghiên cứu.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308" y="150152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Tìm hiểu cơ sở lý thuyết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5" y="1010193"/>
            <a:ext cx="82573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Cơ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sở lý thuyết của nghiên cứu bao hàm các khái niệm, lý thuyết kinh tế học, các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công trình nghiên cứu thực nghiệm trong và ngoài nước có liên quan: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a. Các 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khái </a:t>
            </a:r>
            <a:r>
              <a:rPr lang="vi-V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niệm</a:t>
            </a:r>
            <a:endParaRPr lang="en-US" b="1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Trong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giai đoạn tìm hiểu về cơ sở lý thuyết, cần nêu rõ một số khái niệm trực tiếp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liên quan đến vấn đề nghiên cứu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Tất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cả các khái niệm được đề cập phải có nguồn gốc,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trích dẫn rõ ràng để có giá trị tham khảo và phải có trong mục “tài liệu tham khảo”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của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đề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cương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cứu.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vi-V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. Các lý thuyết kinh tế học và các công trình nghiên cứu thực nghiệm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	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Các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lý thuyết kinh tế học là những kết quả nghiên cứu đã được công nhận trong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giới học thuật trên phạm vi toàn cầu, trong khi các công trình nghiên cứu thực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nghiệm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chỉ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cho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kết quả nghiên cứu riêng lẻ trong từng quốc gia, hay từng vùng, từng địa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phương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trong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một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quốc gia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Tất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cả các lý thuyết được đề cập phải có nguồn gốc, trích dẫn rõ ràng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để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có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giá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trị tham khảo và phải có trong mục “tài liệu tham khảo” của đề cương nghiên cứu.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779099"/>
            <a:ext cx="80956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Khung phân tích của nghiên cứu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Dựa trên lý thuyết, nghiên cứu thực nghiệm, thực tiễn địa phương, tác giả hình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thành khung phân tích cho đề tài nghiên cứu của mình. Khung phân tích này cho thấy tác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giả đã am tường các lý thuyết liên quan, kế thừa kết quả từ các nghiên cứu liên quan trước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đây và cũng thể hiện được điểm mới trong nghiên cứu của mình.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b. Giả thuyết nghiên cứu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Giả thuyết nghiên cứu là phát biểu về mối liên hệ giữa các biến, nhà nghiên cứu sẽ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kiểm định giả thuyết này trong quá trình nghiên cứu. Dựa trên các lý thuyết kinh tế học và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kế thừa kết quả từ các công trình nghiên cứu thực nghiệm, tác giả hình thành quan hệ giữa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biến đôc lập và biến phụ thuộc, tương quan cùng chiều hay ngược chiều.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565" y="104017"/>
            <a:ext cx="8451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>
                <a:solidFill>
                  <a:schemeClr val="bg1"/>
                </a:solidFill>
              </a:rPr>
              <a:t>Xây dựng khung phân tích và giả thuyết nghiên cứu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485" y="1356863"/>
            <a:ext cx="83173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vi-VN" sz="2000" b="1" smtClean="0">
                <a:solidFill>
                  <a:schemeClr val="bg1"/>
                </a:solidFill>
              </a:rPr>
              <a:t>Phương </a:t>
            </a:r>
            <a:r>
              <a:rPr lang="vi-VN" sz="2000" b="1">
                <a:solidFill>
                  <a:schemeClr val="bg1"/>
                </a:solidFill>
              </a:rPr>
              <a:t>pháp </a:t>
            </a:r>
            <a:r>
              <a:rPr lang="vi-VN" sz="2000" b="1">
                <a:solidFill>
                  <a:schemeClr val="bg1"/>
                </a:solidFill>
              </a:rPr>
              <a:t>chọn </a:t>
            </a:r>
            <a:r>
              <a:rPr lang="vi-VN" sz="2000" b="1" smtClean="0">
                <a:solidFill>
                  <a:schemeClr val="bg1"/>
                </a:solidFill>
              </a:rPr>
              <a:t>mẫu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vi-VN" sz="2000" smtClean="0">
                <a:solidFill>
                  <a:schemeClr val="bg1"/>
                </a:solidFill>
              </a:rPr>
              <a:t>Phương pháp chọn mẫu bao gồm các nội dung như sau: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Khái niệm mẫu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Lý do chọn mẫu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Một số định nghĩa về mẫu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Xác định quy mô mẫu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Phương pháp và hình thức chọn mẫu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vi-VN" sz="2000" b="1" smtClean="0">
                <a:solidFill>
                  <a:schemeClr val="bg1"/>
                </a:solidFill>
              </a:rPr>
              <a:t>b</a:t>
            </a:r>
            <a:r>
              <a:rPr lang="vi-VN" sz="2000" b="1">
                <a:solidFill>
                  <a:schemeClr val="bg1"/>
                </a:solidFill>
              </a:rPr>
              <a:t>. Phương pháp thu thập </a:t>
            </a:r>
            <a:r>
              <a:rPr lang="vi-VN" sz="2000" b="1">
                <a:solidFill>
                  <a:schemeClr val="bg1"/>
                </a:solidFill>
              </a:rPr>
              <a:t>dữ </a:t>
            </a:r>
            <a:r>
              <a:rPr lang="vi-VN" sz="2000" b="1" smtClean="0">
                <a:solidFill>
                  <a:schemeClr val="bg1"/>
                </a:solidFill>
              </a:rPr>
              <a:t>liệu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vi-VN" sz="2000" smtClean="0">
                <a:solidFill>
                  <a:schemeClr val="bg1"/>
                </a:solidFill>
              </a:rPr>
              <a:t>Có </a:t>
            </a:r>
            <a:r>
              <a:rPr lang="vi-VN" sz="2000">
                <a:solidFill>
                  <a:schemeClr val="bg1"/>
                </a:solidFill>
              </a:rPr>
              <a:t>hai loại dữ liệu chính để </a:t>
            </a:r>
            <a:r>
              <a:rPr lang="vi-VN" sz="2000">
                <a:solidFill>
                  <a:schemeClr val="bg1"/>
                </a:solidFill>
              </a:rPr>
              <a:t>thu </a:t>
            </a:r>
            <a:r>
              <a:rPr lang="vi-VN" sz="2000" smtClean="0">
                <a:solidFill>
                  <a:schemeClr val="bg1"/>
                </a:solidFill>
              </a:rPr>
              <a:t>thập</a:t>
            </a:r>
            <a:endParaRPr lang="en-US" sz="20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Dữ </a:t>
            </a:r>
            <a:r>
              <a:rPr lang="vi-VN" sz="2000">
                <a:solidFill>
                  <a:schemeClr val="bg1"/>
                </a:solidFill>
              </a:rPr>
              <a:t>liệu thứ cấp: là dữ liệu do người khác thu thập, không phải do </a:t>
            </a:r>
            <a:r>
              <a:rPr lang="vi-VN" sz="2000">
                <a:solidFill>
                  <a:schemeClr val="bg1"/>
                </a:solidFill>
              </a:rPr>
              <a:t>người </a:t>
            </a:r>
            <a:r>
              <a:rPr lang="vi-VN" sz="2000" smtClean="0">
                <a:solidFill>
                  <a:schemeClr val="bg1"/>
                </a:solidFill>
              </a:rPr>
              <a:t>nghiên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cứu </a:t>
            </a:r>
            <a:r>
              <a:rPr lang="vi-VN" sz="2000">
                <a:solidFill>
                  <a:schemeClr val="bg1"/>
                </a:solidFill>
              </a:rPr>
              <a:t>trực tiếp </a:t>
            </a:r>
            <a:r>
              <a:rPr lang="vi-VN" sz="2000">
                <a:solidFill>
                  <a:schemeClr val="bg1"/>
                </a:solidFill>
              </a:rPr>
              <a:t>thu </a:t>
            </a:r>
            <a:r>
              <a:rPr lang="vi-VN" sz="2000" smtClean="0">
                <a:solidFill>
                  <a:schemeClr val="bg1"/>
                </a:solidFill>
              </a:rPr>
              <a:t>thập.</a:t>
            </a:r>
            <a:endParaRPr lang="en-US" sz="20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Dữ </a:t>
            </a:r>
            <a:r>
              <a:rPr lang="vi-VN" sz="2000">
                <a:solidFill>
                  <a:schemeClr val="bg1"/>
                </a:solidFill>
              </a:rPr>
              <a:t>liệu sơ cấp: là dữ liệu do người nghiên cứu trực tiếp thu thập.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5825" y="288698"/>
            <a:ext cx="3600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>
                <a:solidFill>
                  <a:schemeClr val="bg1"/>
                </a:solidFill>
                <a:cs typeface="Arial" panose="020B0604020202020204" pitchFamily="34" charset="0"/>
              </a:rPr>
              <a:t>Thiết kế nghiên cứu</a:t>
            </a:r>
            <a:endParaRPr lang="en-US" sz="2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035" y="853497"/>
            <a:ext cx="81557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eriod"/>
            </a:pPr>
            <a:r>
              <a:rPr lang="vi-V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Phân 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tích dữ liệu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endParaRPr lang="en-US" b="1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Sau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khi thu thập dữ liệu, ta cần tiến hành phân tích dữ liệu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theo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các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mục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tiêu và các giả thuyết nghiên cứu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đưa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ra.</a:t>
            </a:r>
            <a:endParaRPr lang="en-US">
              <a:solidFill>
                <a:schemeClr val="bg1"/>
              </a:solidFill>
            </a:endParaRPr>
          </a:p>
          <a:p>
            <a:pPr marL="628650" indent="-285750" algn="just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Phân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tích mô tả: Sử dụng thống kê mô tả để làm rõ các thuộc tính của đối tượng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khảo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sát.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 algn="just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Kiểm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định sự khác biệt giữa hai tham số trung bình: Sử dụng các kiểm định như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kiểm định t đối với mẫu đôc lập, kiểm định Chi – bình phương, kiểm định phương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sai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một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yếu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tố để xác định sự khác biệt của các tham số trung bình có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ý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nghĩa.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 algn="just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Kiểm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định chất lượng thang đo: Sử dụng kiểm định Cronbach’s Alpha để xác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định chất lượng thang đo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xây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dựng.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 algn="just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Phân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tích nhân tố khám phá: Sử dụng kiểm định KMO, Bartlett, và phương sai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trích để xác định hệ thống thang đo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đại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diện.</a:t>
            </a:r>
            <a:endParaRPr lang="en-US" smtClean="0">
              <a:solidFill>
                <a:schemeClr val="bg1"/>
              </a:solidFill>
            </a:endParaRPr>
          </a:p>
          <a:p>
            <a:pPr marL="628650" indent="-285750" algn="just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Phân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tích hồi quy tuyến tính: Sử dụng các kiểm định các hệ số hồi quy, mức độ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phù hợp của mô hình, tự tương quan và phương sai phần dư để xác định các yếu tố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và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mức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độ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ảnh hưởng của các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yếu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tố.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4793" y="170159"/>
            <a:ext cx="6162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Phân tích dữ liệu và kiểm định giả thuyết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035" y="1204478"/>
            <a:ext cx="8155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. Kiểm định giả thuyết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endParaRPr lang="en-US" b="1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28650" indent="-6286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Sau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khi có kết quả của việc phân tích dữ liệu, ta cần tiến hành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kiểm định các giả thuyết đưa ra ban đầu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28650" indent="-6286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Có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thể kết quả phân tích cho biết dữ liệu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là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phù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hợp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nhưng có thể khác với giả thuyết ban đầu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28650" indent="-6286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Trong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trường hợp khác với giả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thuyết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ban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đầu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, ta cần điều chỉnh lại giả thuyết.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5557" y="360219"/>
            <a:ext cx="6162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Phân tích dữ liệu và kiểm định giả thuyết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641" y="1378819"/>
            <a:ext cx="69134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Rút </a:t>
            </a:r>
            <a:r>
              <a:rPr lang="vi-VN" sz="2000">
                <a:solidFill>
                  <a:schemeClr val="bg1"/>
                </a:solidFill>
              </a:rPr>
              <a:t>ra được những phát hiện nào, kết luận nào từ </a:t>
            </a:r>
            <a:r>
              <a:rPr lang="vi-VN" sz="2000">
                <a:solidFill>
                  <a:schemeClr val="bg1"/>
                </a:solidFill>
              </a:rPr>
              <a:t>kết </a:t>
            </a:r>
            <a:r>
              <a:rPr lang="vi-VN" sz="2000" smtClean="0">
                <a:solidFill>
                  <a:schemeClr val="bg1"/>
                </a:solidFill>
              </a:rPr>
              <a:t>quả?</a:t>
            </a:r>
            <a:endParaRPr lang="en-US" sz="20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Kết </a:t>
            </a:r>
            <a:r>
              <a:rPr lang="vi-VN" sz="2000">
                <a:solidFill>
                  <a:schemeClr val="bg1"/>
                </a:solidFill>
              </a:rPr>
              <a:t>quả phân tích có phù hợp với lý thuyết và thực tiễn </a:t>
            </a:r>
            <a:r>
              <a:rPr lang="vi-VN" sz="2000">
                <a:solidFill>
                  <a:schemeClr val="bg1"/>
                </a:solidFill>
              </a:rPr>
              <a:t>hay </a:t>
            </a:r>
            <a:r>
              <a:rPr lang="vi-VN" sz="2000" smtClean="0">
                <a:solidFill>
                  <a:schemeClr val="bg1"/>
                </a:solidFill>
              </a:rPr>
              <a:t>không?</a:t>
            </a:r>
            <a:endParaRPr lang="en-US" sz="20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Kết </a:t>
            </a:r>
            <a:r>
              <a:rPr lang="vi-VN" sz="2000">
                <a:solidFill>
                  <a:schemeClr val="bg1"/>
                </a:solidFill>
              </a:rPr>
              <a:t>quả có gì mới hay không?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872" y="224043"/>
            <a:ext cx="5036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Giải thích kết quả và viết báo cáo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3" y="806901"/>
            <a:ext cx="78324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Nguyên 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tắc tôn trọng 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</a:rPr>
              <a:t>con </a:t>
            </a:r>
            <a:r>
              <a:rPr lang="vi-VN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người</a:t>
            </a: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Nguyên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tắc tôn trọng con người kết hợp ít nhất hai vấn đề đạo đức nền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tảng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là: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-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Tôn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trọng quyền tự quyết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Các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cá nhận có quyền quyết định tham gia hoặc</a:t>
            </a:r>
            <a:r>
              <a:rPr lang="vi-VN">
                <a:solidFill>
                  <a:schemeClr val="bg1"/>
                </a:solidFill>
              </a:rPr>
              <a:t/>
            </a:r>
            <a:br>
              <a:rPr lang="vi-VN">
                <a:solidFill>
                  <a:schemeClr val="bg1"/>
                </a:solidFill>
              </a:rPr>
            </a:b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không tham gia vào một nhóm nghiên cứu khoa học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Họ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phải được đối xử một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cách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tôn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trọng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Nhà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nghiên cứu sẽ vi phạm đạo đức nghiên cứu nếu ép buộc bất kỳ người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nào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đó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tham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gia vào nhóm nghiên cứu của mình dù là người đó có khả năng hoặc không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có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khả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năng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tự cân nhắc để đưa ra các quyết định 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</a:rPr>
              <a:t>cá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nhân.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-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Bảo vệ những người bị hạn chế hoặc giảm sút quyền tự quyết: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Nhà nghiên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 khi tiến hành một nghiên cứu khoa học cần đảm bảo an toàn, chống lại mọi xâm hại,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lạm dụng đối với người bị phụ thuộc vào hoàn cảnh hoặc bị tổn thương, ví dụ như: phụ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mtClean="0">
                <a:solidFill>
                  <a:schemeClr val="bg1"/>
                </a:solidFill>
                <a:latin typeface="Times New Roman" panose="02020603050405020304" pitchFamily="18" charset="0"/>
              </a:rPr>
              <a:t>nữ, trẻ em, người nghèo..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74" y="177908"/>
            <a:ext cx="844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>
                <a:solidFill>
                  <a:schemeClr val="bg1"/>
                </a:solidFill>
              </a:rPr>
              <a:t>Các nguyên tắc đạo đức trong nghiên cứu khoa học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3008" y="138042"/>
            <a:ext cx="4214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là gì?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445" y="1100859"/>
            <a:ext cx="78691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  <a:latin typeface="+mj-lt"/>
              </a:rPr>
              <a:t>Nghiên cứu khoa học là hoạt động tìm kiếm, xem xét, điều tra, hoặc thử nghiệm.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  <a:latin typeface="+mj-lt"/>
              </a:rPr>
              <a:t>Dựa trên những số liệu, tài liệu, kiến thức,... đạt được từ các thí nghiệm nghiên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cứu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khoa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học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để phát hiện những cái mới về bản chất sự vật, về thế giới tự nhiên và xã hội,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và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để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sáng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tạo phương pháp và phương tiện kỹ thuật mới cao hơn, giá trị hơn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. </a:t>
            </a:r>
            <a:endParaRPr lang="en-US" sz="2000" smtClean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Con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người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muốn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cứu khoa học phải có kiến thức nhất định về lĩnh vực nghiên cứu và cái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chính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là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phải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rèn luyện cách làm việc tự lực, có phương pháp từ lúc ngồi trên ghế nhà trường.</a:t>
            </a:r>
            <a:endParaRPr lang="en-US" sz="20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7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054" y="779881"/>
            <a:ext cx="81002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  <a:latin typeface="+mj-lt"/>
              </a:rPr>
              <a:t/>
            </a:r>
            <a:br>
              <a:rPr lang="vi-VN" sz="2000">
                <a:solidFill>
                  <a:schemeClr val="bg1"/>
                </a:solidFill>
                <a:latin typeface="+mj-lt"/>
              </a:rPr>
            </a:br>
            <a:r>
              <a:rPr lang="vi-VN" sz="2000">
                <a:solidFill>
                  <a:schemeClr val="bg1"/>
                </a:solidFill>
                <a:latin typeface="+mj-lt"/>
              </a:rPr>
              <a:t>Nguyên tắc này được đề ra nhằm hướng tới mục tiêu đảm bảo nghĩa vụ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của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mọi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cứu khoa học là phải tối đa hóa lợi ích và tối thiểu hóa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tác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hại.</a:t>
            </a:r>
            <a:endParaRPr lang="en-US" sz="2000" smtClean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Đây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là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nguên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tắc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nâng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dần đến các chuẩn mực đòi hỏi rằng rủi ro nghiên cứu phải ở mức hợp lý so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với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lợi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ích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mong đợi; thiết kế nghiên cứu phải hợp lý và người thực hiện nghiên cứu phải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có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đủ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năng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lực chuyên môn để bảo vệ lợi ích của đối tượng nghiên cứu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. </a:t>
            </a:r>
            <a:endParaRPr lang="en-US" sz="2000" smtClean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Nguyên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tắc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này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còn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ngăn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cấm mọi sự gây hại có chủ tâm đến con người, xã hội nói chung khi thực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hiện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cứu khoa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học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.</a:t>
            </a:r>
            <a:endParaRPr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0104" y="224043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Nguyên tắc hướng thiện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9122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979" y="1167808"/>
            <a:ext cx="81002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Nguyên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tắc công bằng đề cập đến nghĩa vụ đạo đức là phải đối xử với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mọi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người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cứu một cách đúng đắn và phù hợp về mặt đạo đức, phải đảm bảo mỗi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cá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nhân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tham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gia vào nghiên cứu phải nhận được tất cả những gì mà họ có quyền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được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hưởng.</a:t>
            </a:r>
            <a:endParaRPr lang="en-US" sz="200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Trong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đạo đức nghiên cứu liên quan đến con người, nguyên tắc là chủ yếu đề cập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tới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sự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phân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chia công bằng, trong đó công bằng cả thiệt thòi lẫn lợi ích của việc tham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gia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nghiên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cứu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cho mọi đối tượng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. </a:t>
            </a:r>
            <a:endParaRPr lang="en-US" sz="2000" smtClean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+mj-lt"/>
              </a:rPr>
              <a:t>Sự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khác nhau về phân chia thiệt thòi và lợi ích chỉ được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chấp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thuận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khi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sự khác biệt về đạo đức giữa người này với người kia; một trong những khác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biệt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đó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chính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là “ tính dễ bị tổn thương”. “Tính dễ bị tổn thương” đề cập đến một người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không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có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đủ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khả năng để bảo vệ lợi ích của mình hay thiếu năng lực để đưa ra quyết định đồng ý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,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ví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dụ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người nghèo, thành viên cấp dưới, thành viên phụ thuộc của nhóm người có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cấu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+mj-lt"/>
              </a:rPr>
              <a:t>thứ </a:t>
            </a:r>
            <a:r>
              <a:rPr lang="vi-VN" sz="2000">
                <a:solidFill>
                  <a:schemeClr val="bg1"/>
                </a:solidFill>
                <a:latin typeface="+mj-lt"/>
              </a:rPr>
              <a:t>bậc.</a:t>
            </a:r>
            <a:endParaRPr 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0104" y="224043"/>
            <a:ext cx="3482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Nguyên tắc công bằng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109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185" y="1241341"/>
            <a:ext cx="85373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smtClean="0">
                <a:solidFill>
                  <a:schemeClr val="bg1"/>
                </a:solidFill>
              </a:rPr>
              <a:t>Nghiên </a:t>
            </a:r>
            <a:r>
              <a:rPr lang="vi-VN" sz="2000">
                <a:solidFill>
                  <a:schemeClr val="bg1"/>
                </a:solidFill>
              </a:rPr>
              <a:t>cứu là để truyền tải thông tin. Tuy nhiên một bài nghiên cứu hiệu quả phải:</a:t>
            </a:r>
          </a:p>
          <a:p>
            <a:pPr lvl="1"/>
            <a:r>
              <a:rPr lang="vi-VN" sz="2000">
                <a:solidFill>
                  <a:schemeClr val="bg1"/>
                </a:solidFill>
              </a:rPr>
              <a:t>- Làm thay đổi cách nhìn nhận vấn đề của người đọc.</a:t>
            </a:r>
          </a:p>
          <a:p>
            <a:pPr lvl="1"/>
            <a:r>
              <a:rPr lang="vi-VN" sz="2000">
                <a:solidFill>
                  <a:schemeClr val="bg1"/>
                </a:solidFill>
              </a:rPr>
              <a:t>- Thuyết phục người đọc tin vào một điều gì đó.</a:t>
            </a:r>
          </a:p>
          <a:p>
            <a:pPr lvl="1"/>
            <a:r>
              <a:rPr lang="vi-VN" sz="2000">
                <a:solidFill>
                  <a:schemeClr val="bg1"/>
                </a:solidFill>
              </a:rPr>
              <a:t>- Đưa người đọc đến quyết định và hành động.</a:t>
            </a:r>
          </a:p>
          <a:p>
            <a:pPr lvl="1"/>
            <a:r>
              <a:rPr lang="vi-VN" sz="2000">
                <a:solidFill>
                  <a:schemeClr val="bg1"/>
                </a:solidFill>
              </a:rPr>
              <a:t>- Dẫn dắt người đọc theo một quy trình nào đó.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8658" y="188518"/>
            <a:ext cx="4933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 trò của nghiên cứu khoa học</a:t>
            </a:r>
            <a:endParaRPr lang="vi-VN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69577" y="101409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kinh tế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276" y="866412"/>
            <a:ext cx="83175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solidFill>
                  <a:schemeClr val="bg1"/>
                </a:solidFill>
              </a:rPr>
              <a:t>Dựa trên khái niệm về nghiên cứu. Nghiên cứu kinh tế là nghiên cứu liên </a:t>
            </a:r>
            <a:r>
              <a:rPr lang="vi-VN" sz="2000">
                <a:solidFill>
                  <a:schemeClr val="bg1"/>
                </a:solidFill>
              </a:rPr>
              <a:t>quan </a:t>
            </a:r>
            <a:r>
              <a:rPr lang="vi-VN" sz="2000" smtClean="0">
                <a:solidFill>
                  <a:schemeClr val="bg1"/>
                </a:solidFill>
              </a:rPr>
              <a:t>đến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lĩnh </a:t>
            </a:r>
            <a:r>
              <a:rPr lang="vi-VN" sz="2000">
                <a:solidFill>
                  <a:schemeClr val="bg1"/>
                </a:solidFill>
              </a:rPr>
              <a:t>vực kinh tế</a:t>
            </a:r>
            <a:r>
              <a:rPr lang="vi-VN" sz="2000">
                <a:solidFill>
                  <a:schemeClr val="bg1"/>
                </a:solidFill>
              </a:rPr>
              <a:t>. </a:t>
            </a:r>
            <a:endParaRPr lang="en-US" sz="2000" smtClean="0">
              <a:solidFill>
                <a:schemeClr val="bg1"/>
              </a:solidFill>
            </a:endParaRPr>
          </a:p>
          <a:p>
            <a:pPr algn="just"/>
            <a:r>
              <a:rPr lang="vi-VN" sz="2000" smtClean="0">
                <a:solidFill>
                  <a:schemeClr val="bg1"/>
                </a:solidFill>
              </a:rPr>
              <a:t>Nói </a:t>
            </a:r>
            <a:r>
              <a:rPr lang="vi-VN" sz="2000">
                <a:solidFill>
                  <a:schemeClr val="bg1"/>
                </a:solidFill>
              </a:rPr>
              <a:t>cách khác, nghiên cứu kinh tế là quá trình thu thập thông tin, </a:t>
            </a:r>
            <a:r>
              <a:rPr lang="vi-VN" sz="2000">
                <a:solidFill>
                  <a:schemeClr val="bg1"/>
                </a:solidFill>
              </a:rPr>
              <a:t>dữ </a:t>
            </a:r>
            <a:r>
              <a:rPr lang="vi-VN" sz="2000" smtClean="0">
                <a:solidFill>
                  <a:schemeClr val="bg1"/>
                </a:solidFill>
              </a:rPr>
              <a:t>liệu,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chứng </a:t>
            </a:r>
            <a:r>
              <a:rPr lang="vi-VN" sz="2000">
                <a:solidFill>
                  <a:schemeClr val="bg1"/>
                </a:solidFill>
              </a:rPr>
              <a:t>cứ, vận dụng các công cụ kiến thức và công cụ phân tích xử lý thông tin </a:t>
            </a:r>
            <a:r>
              <a:rPr lang="vi-VN" sz="2000">
                <a:solidFill>
                  <a:schemeClr val="bg1"/>
                </a:solidFill>
              </a:rPr>
              <a:t>dữ </a:t>
            </a:r>
            <a:r>
              <a:rPr lang="vi-VN" sz="2000" smtClean="0">
                <a:solidFill>
                  <a:schemeClr val="bg1"/>
                </a:solidFill>
              </a:rPr>
              <a:t>liệu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nhằm </a:t>
            </a:r>
            <a:r>
              <a:rPr lang="vi-VN" sz="2000">
                <a:solidFill>
                  <a:schemeClr val="bg1"/>
                </a:solidFill>
              </a:rPr>
              <a:t>đạt được sự hiểu biết về vai trò và hành vi của từng cá nhân, hộ gia đình</a:t>
            </a:r>
            <a:r>
              <a:rPr lang="vi-VN" sz="2000">
                <a:solidFill>
                  <a:schemeClr val="bg1"/>
                </a:solidFill>
              </a:rPr>
              <a:t>, </a:t>
            </a:r>
            <a:r>
              <a:rPr lang="vi-VN" sz="2000" smtClean="0">
                <a:solidFill>
                  <a:schemeClr val="bg1"/>
                </a:solidFill>
              </a:rPr>
              <a:t>doanh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nghiệp</a:t>
            </a:r>
            <a:r>
              <a:rPr lang="vi-VN" sz="2000">
                <a:solidFill>
                  <a:schemeClr val="bg1"/>
                </a:solidFill>
              </a:rPr>
              <a:t>, ngành, thị trường, quốc gia hoặc toàn bộ nền kinh tế đối với việc đưa ra </a:t>
            </a:r>
            <a:r>
              <a:rPr lang="vi-VN" sz="2000">
                <a:solidFill>
                  <a:schemeClr val="bg1"/>
                </a:solidFill>
              </a:rPr>
              <a:t>quyết </a:t>
            </a:r>
            <a:r>
              <a:rPr lang="vi-VN" sz="2000" smtClean="0">
                <a:solidFill>
                  <a:schemeClr val="bg1"/>
                </a:solidFill>
              </a:rPr>
              <a:t>định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kinh </a:t>
            </a:r>
            <a:r>
              <a:rPr lang="vi-VN" sz="2000">
                <a:solidFill>
                  <a:schemeClr val="bg1"/>
                </a:solidFill>
              </a:rPr>
              <a:t>tế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4760" y="131856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nghiên cứu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962" y="1138949"/>
            <a:ext cx="79386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Phương pháp nghiên cứu đối với nhà kinh tế là tìm hiểu bản chất những vấn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đề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kinh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tế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đang cần giải quyết của hộ gia đình, doanh nghiệp, cộng đồng hay các nhà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hoạch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chính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sách ở phạm vi địa phương, quốc gia hay cộng đồng quốc tế nói chung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Các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nhà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kinh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tế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đã phát triển lý thuyết về cách thức hoạt động của thị trường, làm thế nào các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hoạt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động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kinh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tế được tiến hành trong các quốc gia hoặc trên phạm vi toàn cầu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Do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đó,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kinh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tế được chia thành hai nhóm chính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cứu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cơ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bản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ghiên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cứu ứng dụng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49" y="390298"/>
            <a:ext cx="4673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biệt loại hình nghiên cứu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472" y="1157008"/>
            <a:ext cx="7753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cứu trong lĩnh vực kinh tế, quản lý có thể được chia làm hai loại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Nghiên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cơ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bản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ghiên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cứu ứng dụng.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279" y="159388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</a:rPr>
              <a:t>Nghiên cứu cơ bản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9" y="1249648"/>
            <a:ext cx="8044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cứu cơ bản có mục tiêu phát hiện và kiểm định quy luật mới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Đây là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những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cứu nặng về phát triển lý thuyết hơn là áp dụng vào thực tiễn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Đây là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những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cứu có tính hội nhập quốc tế cao, cần được các nhà khoa học quốc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tế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phản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biện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Thông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thường những nghiên cứu cơ bản có thể công bố trên các tạp chí quốc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tế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uy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tín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0545" y="288698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ứng dụng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236" y="1166843"/>
            <a:ext cx="81741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Giữa nghiên cứu cơ bản và nghiên cứu ứng dụng trong thực tiễn có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một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khoảng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cách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rất lớn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Nhiều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phát hiện mới, mang tính lý thuyết/hàn lâm, thường khó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hiểu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và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không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được thể hiện dưới dạng có thể ứng dụng ngay vào thực tiễn được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Để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giải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quyết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vấn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đề này cần có những nghiên cứu nhằm chuyển tải những phát minh khoa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học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mới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vào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thực tiễn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Trong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lĩnh vực kinh tế, quản lý, quản trị kinh doanh, đó là các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cứu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chính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sách, các nghiên cứu tư vấn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Các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nghiên cứu này có thể dựa trên các quy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luật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đã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nghiên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cứu, thu thập dữ liệu để phân tích vấn đề thực tiễn (mối quan hệ giữa 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các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nhân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2000" smtClean="0">
                <a:solidFill>
                  <a:schemeClr val="bg1"/>
                </a:solidFill>
                <a:latin typeface="Times New Roman" panose="02020603050405020304" pitchFamily="18" charset="0"/>
              </a:rPr>
              <a:t>tố</a:t>
            </a: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</a:rPr>
              <a:t>), từ đó đề xuất bài học hoặc giải pháp cho nhà hoạt động thực tiễn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6399" y="224044"/>
            <a:ext cx="6814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phương pháp nghiên cứu hỗn hợp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418" y="1019015"/>
            <a:ext cx="78076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1"/>
                </a:solidFill>
              </a:rPr>
              <a:t>Nghiên cứu phối hợp giữa định tính và định lượng được sử dụng khá phổ </a:t>
            </a:r>
            <a:r>
              <a:rPr lang="vi-VN" sz="2000">
                <a:solidFill>
                  <a:schemeClr val="bg1"/>
                </a:solidFill>
              </a:rPr>
              <a:t>biến </a:t>
            </a:r>
            <a:r>
              <a:rPr lang="vi-VN" sz="2000" smtClean="0">
                <a:solidFill>
                  <a:schemeClr val="bg1"/>
                </a:solidFill>
              </a:rPr>
              <a:t>trong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các </a:t>
            </a:r>
            <a:r>
              <a:rPr lang="vi-VN" sz="2000">
                <a:solidFill>
                  <a:schemeClr val="bg1"/>
                </a:solidFill>
              </a:rPr>
              <a:t>ngành kinh tế, quản trị, tài </a:t>
            </a:r>
            <a:r>
              <a:rPr lang="vi-VN" sz="2000">
                <a:solidFill>
                  <a:schemeClr val="bg1"/>
                </a:solidFill>
              </a:rPr>
              <a:t>chính</a:t>
            </a:r>
            <a:r>
              <a:rPr lang="vi-VN" sz="2000" smtClean="0">
                <a:solidFill>
                  <a:schemeClr val="bg1"/>
                </a:solidFill>
              </a:rPr>
              <a:t>,...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Trong </a:t>
            </a:r>
            <a:r>
              <a:rPr lang="vi-VN" sz="2000">
                <a:solidFill>
                  <a:schemeClr val="bg1"/>
                </a:solidFill>
              </a:rPr>
              <a:t>quá trình nghiên cứu, chúng ta muốn hiểu rõ bản chất sự vật, nghiên </a:t>
            </a:r>
            <a:r>
              <a:rPr lang="vi-VN" sz="2000">
                <a:solidFill>
                  <a:schemeClr val="bg1"/>
                </a:solidFill>
              </a:rPr>
              <a:t>cứu </a:t>
            </a:r>
            <a:r>
              <a:rPr lang="vi-VN" sz="2000" smtClean="0">
                <a:solidFill>
                  <a:schemeClr val="bg1"/>
                </a:solidFill>
              </a:rPr>
              <a:t>cơ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sở </a:t>
            </a:r>
            <a:r>
              <a:rPr lang="vi-VN" sz="2000">
                <a:solidFill>
                  <a:schemeClr val="bg1"/>
                </a:solidFill>
              </a:rPr>
              <a:t>lý thuyết, xây dựng mô hình hay khung phân tích thì phải dùng phương </a:t>
            </a:r>
            <a:r>
              <a:rPr lang="vi-VN" sz="2000">
                <a:solidFill>
                  <a:schemeClr val="bg1"/>
                </a:solidFill>
              </a:rPr>
              <a:t>pháp </a:t>
            </a:r>
            <a:r>
              <a:rPr lang="vi-VN" sz="2000" smtClean="0">
                <a:solidFill>
                  <a:schemeClr val="bg1"/>
                </a:solidFill>
              </a:rPr>
              <a:t>nghiên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cứu </a:t>
            </a:r>
            <a:r>
              <a:rPr lang="vi-VN" sz="2000">
                <a:solidFill>
                  <a:schemeClr val="bg1"/>
                </a:solidFill>
              </a:rPr>
              <a:t>định tính với các công cụ tổng hợp, phân tích, so sánh đối chiếu, chuyên </a:t>
            </a:r>
            <a:r>
              <a:rPr lang="vi-VN" sz="2000">
                <a:solidFill>
                  <a:schemeClr val="bg1"/>
                </a:solidFill>
              </a:rPr>
              <a:t>gia</a:t>
            </a:r>
            <a:r>
              <a:rPr lang="vi-VN" sz="2000" smtClean="0">
                <a:solidFill>
                  <a:schemeClr val="bg1"/>
                </a:solidFill>
              </a:rPr>
              <a:t>,...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Đồng </a:t>
            </a:r>
            <a:r>
              <a:rPr lang="vi-VN" sz="2000">
                <a:solidFill>
                  <a:schemeClr val="bg1"/>
                </a:solidFill>
              </a:rPr>
              <a:t>thời, trong nghiên cứu chúng ta thường dựa trên một quan sát với cỡ </a:t>
            </a:r>
            <a:r>
              <a:rPr lang="vi-VN" sz="2000">
                <a:solidFill>
                  <a:schemeClr val="bg1"/>
                </a:solidFill>
              </a:rPr>
              <a:t>mẫu </a:t>
            </a:r>
            <a:r>
              <a:rPr lang="vi-VN" sz="2000" smtClean="0">
                <a:solidFill>
                  <a:schemeClr val="bg1"/>
                </a:solidFill>
              </a:rPr>
              <a:t>đủ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lớn </a:t>
            </a:r>
            <a:r>
              <a:rPr lang="vi-VN" sz="2000">
                <a:solidFill>
                  <a:schemeClr val="bg1"/>
                </a:solidFill>
              </a:rPr>
              <a:t>để có kết quả tin cậy cần thiết. Chúng ta dùng dữ liệu, thông tin của mẫu để </a:t>
            </a:r>
            <a:r>
              <a:rPr lang="vi-VN" sz="2000">
                <a:solidFill>
                  <a:schemeClr val="bg1"/>
                </a:solidFill>
              </a:rPr>
              <a:t>ước </a:t>
            </a:r>
            <a:r>
              <a:rPr lang="vi-VN" sz="2000" smtClean="0">
                <a:solidFill>
                  <a:schemeClr val="bg1"/>
                </a:solidFill>
              </a:rPr>
              <a:t>đoán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vi-VN" sz="2000" smtClean="0">
                <a:solidFill>
                  <a:schemeClr val="bg1"/>
                </a:solidFill>
              </a:rPr>
              <a:t>số </a:t>
            </a:r>
            <a:r>
              <a:rPr lang="vi-VN" sz="2000">
                <a:solidFill>
                  <a:schemeClr val="bg1"/>
                </a:solidFill>
              </a:rPr>
              <a:t>liệu, thông tin tổng thể nghiên cứu</a:t>
            </a:r>
            <a:r>
              <a:rPr lang="vi-VN" sz="2000">
                <a:solidFill>
                  <a:schemeClr val="bg1"/>
                </a:solidFill>
              </a:rPr>
              <a:t>. </a:t>
            </a:r>
            <a:endParaRPr lang="en-US" sz="200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000" smtClean="0">
                <a:solidFill>
                  <a:schemeClr val="bg1"/>
                </a:solidFill>
              </a:rPr>
              <a:t>Vì </a:t>
            </a:r>
            <a:r>
              <a:rPr lang="vi-VN" sz="2000">
                <a:solidFill>
                  <a:schemeClr val="bg1"/>
                </a:solidFill>
              </a:rPr>
              <a:t>vậy phương pháp định lượng là hiển nhiên.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1706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Courier New</vt:lpstr>
      <vt:lpstr>Tahoma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2022-01-05T06:59:29Z</dcterms:created>
  <dcterms:modified xsi:type="dcterms:W3CDTF">2022-01-05T08:07:00Z</dcterms:modified>
</cp:coreProperties>
</file>