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9" r:id="rId1"/>
  </p:sldMasterIdLst>
  <p:notesMasterIdLst>
    <p:notesMasterId r:id="rId38"/>
  </p:notesMasterIdLst>
  <p:handoutMasterIdLst>
    <p:handoutMasterId r:id="rId39"/>
  </p:handoutMasterIdLst>
  <p:sldIdLst>
    <p:sldId id="2195" r:id="rId2"/>
    <p:sldId id="2152" r:id="rId3"/>
    <p:sldId id="2207" r:id="rId4"/>
    <p:sldId id="2173" r:id="rId5"/>
    <p:sldId id="2208" r:id="rId6"/>
    <p:sldId id="2209" r:id="rId7"/>
    <p:sldId id="2210" r:id="rId8"/>
    <p:sldId id="2213" r:id="rId9"/>
    <p:sldId id="2236" r:id="rId10"/>
    <p:sldId id="2214" r:id="rId11"/>
    <p:sldId id="2215" r:id="rId12"/>
    <p:sldId id="2216" r:id="rId13"/>
    <p:sldId id="2217" r:id="rId14"/>
    <p:sldId id="2179" r:id="rId15"/>
    <p:sldId id="2177" r:id="rId16"/>
    <p:sldId id="2218" r:id="rId17"/>
    <p:sldId id="2219" r:id="rId18"/>
    <p:sldId id="2221" r:id="rId19"/>
    <p:sldId id="2220" r:id="rId20"/>
    <p:sldId id="2175" r:id="rId21"/>
    <p:sldId id="2198" r:id="rId22"/>
    <p:sldId id="2229" r:id="rId23"/>
    <p:sldId id="2237" r:id="rId24"/>
    <p:sldId id="2230" r:id="rId25"/>
    <p:sldId id="2231" r:id="rId26"/>
    <p:sldId id="2232" r:id="rId27"/>
    <p:sldId id="2233" r:id="rId28"/>
    <p:sldId id="2234" r:id="rId29"/>
    <p:sldId id="2235" r:id="rId30"/>
    <p:sldId id="2222" r:id="rId31"/>
    <p:sldId id="2223" r:id="rId32"/>
    <p:sldId id="2225" r:id="rId33"/>
    <p:sldId id="2226" r:id="rId34"/>
    <p:sldId id="2224" r:id="rId35"/>
    <p:sldId id="2227" r:id="rId36"/>
    <p:sldId id="2228" r:id="rId37"/>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20000"/>
    <a:srgbClr val="311BD5"/>
    <a:srgbClr val="5615B5"/>
    <a:srgbClr val="27BB7F"/>
    <a:srgbClr val="881818"/>
    <a:srgbClr val="DBA467"/>
    <a:srgbClr val="4BACC6"/>
    <a:srgbClr val="FBBE9A"/>
    <a:srgbClr val="F9B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85" autoAdjust="0"/>
    <p:restoredTop sz="96098" autoAdjust="0"/>
  </p:normalViewPr>
  <p:slideViewPr>
    <p:cSldViewPr>
      <p:cViewPr varScale="1">
        <p:scale>
          <a:sx n="42" d="100"/>
          <a:sy n="42" d="100"/>
        </p:scale>
        <p:origin x="869" y="58"/>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notesViewPr>
    <p:cSldViewPr>
      <p:cViewPr varScale="1">
        <p:scale>
          <a:sx n="63" d="100"/>
          <a:sy n="63"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15"/>
      <c:rotY val="20"/>
      <c:rAngAx val="0"/>
    </c:view3D>
    <c:floor>
      <c:thickness val="0"/>
    </c:floor>
    <c:sideWall>
      <c:thickness val="0"/>
      <c:spPr>
        <a:ln>
          <a:solidFill>
            <a:schemeClr val="bg1">
              <a:lumMod val="95000"/>
            </a:schemeClr>
          </a:solidFill>
        </a:ln>
      </c:spPr>
    </c:sideWall>
    <c:backWall>
      <c:thickness val="0"/>
      <c:spPr>
        <a:ln>
          <a:solidFill>
            <a:schemeClr val="bg1">
              <a:lumMod val="95000"/>
            </a:schemeClr>
          </a:solidFill>
        </a:ln>
      </c:spPr>
    </c:backWall>
    <c:plotArea>
      <c:layout>
        <c:manualLayout>
          <c:layoutTarget val="inner"/>
          <c:xMode val="edge"/>
          <c:yMode val="edge"/>
          <c:x val="5.0785318501853902E-2"/>
          <c:y val="3.4150238508593299E-2"/>
          <c:w val="0.94921468343550597"/>
          <c:h val="0.88637804311149104"/>
        </c:manualLayout>
      </c:layout>
      <c:bar3DChart>
        <c:barDir val="bar"/>
        <c:grouping val="percentStack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210</c:v>
                </c:pt>
                <c:pt idx="1">
                  <c:v>120</c:v>
                </c:pt>
                <c:pt idx="2">
                  <c:v>150</c:v>
                </c:pt>
              </c:numCache>
            </c:numRef>
          </c:val>
          <c:extLst>
            <c:ext xmlns:c16="http://schemas.microsoft.com/office/drawing/2014/chart" uri="{C3380CC4-5D6E-409C-BE32-E72D297353CC}">
              <c16:uniqueId val="{00000000-30F7-43FC-9886-030BDB5AA33D}"/>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470</c:v>
                </c:pt>
                <c:pt idx="1">
                  <c:v>430</c:v>
                </c:pt>
                <c:pt idx="2">
                  <c:v>400</c:v>
                </c:pt>
              </c:numCache>
            </c:numRef>
          </c:val>
          <c:extLst>
            <c:ext xmlns:c16="http://schemas.microsoft.com/office/drawing/2014/chart" uri="{C3380CC4-5D6E-409C-BE32-E72D297353CC}">
              <c16:uniqueId val="{00000001-30F7-43FC-9886-030BDB5AA33D}"/>
            </c:ext>
          </c:extLst>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0F7-43FC-9886-030BDB5AA33D}"/>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30F7-43FC-9886-030BDB5AA33D}"/>
            </c:ext>
          </c:extLst>
        </c:ser>
        <c:dLbls>
          <c:showLegendKey val="0"/>
          <c:showVal val="0"/>
          <c:showCatName val="0"/>
          <c:showSerName val="0"/>
          <c:showPercent val="0"/>
          <c:showBubbleSize val="0"/>
        </c:dLbls>
        <c:gapWidth val="150"/>
        <c:shape val="box"/>
        <c:axId val="-2133349120"/>
        <c:axId val="-2133345712"/>
        <c:axId val="0"/>
      </c:bar3DChart>
      <c:catAx>
        <c:axId val="-2133349120"/>
        <c:scaling>
          <c:orientation val="minMax"/>
        </c:scaling>
        <c:delete val="0"/>
        <c:axPos val="l"/>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2133345712"/>
        <c:crosses val="autoZero"/>
        <c:auto val="1"/>
        <c:lblAlgn val="ctr"/>
        <c:lblOffset val="100"/>
        <c:noMultiLvlLbl val="0"/>
      </c:catAx>
      <c:valAx>
        <c:axId val="-2133345712"/>
        <c:scaling>
          <c:orientation val="minMax"/>
        </c:scaling>
        <c:delete val="0"/>
        <c:axPos val="b"/>
        <c:majorGridlines>
          <c:spPr>
            <a:ln>
              <a:solidFill>
                <a:schemeClr val="bg1">
                  <a:lumMod val="95000"/>
                </a:schemeClr>
              </a:solidFill>
            </a:ln>
          </c:spPr>
        </c:majorGridlines>
        <c:numFmt formatCode="0%" sourceLinked="1"/>
        <c:majorTickMark val="none"/>
        <c:minorTickMark val="none"/>
        <c:tickLblPos val="nextTo"/>
        <c:txPr>
          <a:bodyPr/>
          <a:lstStyle/>
          <a:p>
            <a:pPr>
              <a:defRPr>
                <a:solidFill>
                  <a:schemeClr val="bg1">
                    <a:lumMod val="75000"/>
                  </a:schemeClr>
                </a:solidFill>
              </a:defRPr>
            </a:pPr>
            <a:endParaRPr lang="en-US"/>
          </a:p>
        </c:txPr>
        <c:crossAx val="-2133349120"/>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08/01/65</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08/01/65</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173204" rtl="0" eaLnBrk="1" fontAlgn="auto" latinLnBrk="0" hangingPunct="1">
              <a:lnSpc>
                <a:spcPct val="100000"/>
              </a:lnSpc>
              <a:spcBef>
                <a:spcPts val="0"/>
              </a:spcBef>
              <a:spcAft>
                <a:spcPts val="0"/>
              </a:spcAft>
              <a:buClrTx/>
              <a:buSzTx/>
              <a:buFontTx/>
              <a:buNone/>
              <a:tabLst/>
              <a:defRPr/>
            </a:pPr>
            <a:fld id="{6B8CD501-6BB7-45B6-B183-6435F0E3813A}" type="slidenum">
              <a:rPr kumimoji="0" lang="th-TH" sz="1200" b="0" i="0" u="none" strike="noStrike" kern="1200" cap="none" spc="0" normalizeH="0" baseline="0" noProof="0" smtClean="0">
                <a:ln>
                  <a:noFill/>
                </a:ln>
                <a:solidFill>
                  <a:prstClr val="black"/>
                </a:solidFill>
                <a:effectLst/>
                <a:uLnTx/>
                <a:uFillTx/>
                <a:latin typeface="Calibri"/>
                <a:ea typeface="+mn-ea"/>
                <a:cs typeface="Cordia New" panose="020B0304020202020204" pitchFamily="34" charset="-34"/>
              </a:rPr>
              <a:pPr marL="0" marR="0" lvl="0" indent="0" algn="r" defTabSz="2173204" rtl="0" eaLnBrk="1" fontAlgn="auto" latinLnBrk="0" hangingPunct="1">
                <a:lnSpc>
                  <a:spcPct val="100000"/>
                </a:lnSpc>
                <a:spcBef>
                  <a:spcPts val="0"/>
                </a:spcBef>
                <a:spcAft>
                  <a:spcPts val="0"/>
                </a:spcAft>
                <a:buClrTx/>
                <a:buSzTx/>
                <a:buFontTx/>
                <a:buNone/>
                <a:tabLst/>
                <a:defRPr/>
              </a:pPr>
              <a:t>1</a:t>
            </a:fld>
            <a:endParaRPr kumimoji="0" lang="th-TH" sz="1200" b="0" i="0" u="none" strike="noStrike" kern="1200" cap="none" spc="0" normalizeH="0" baseline="0" noProof="0">
              <a:ln>
                <a:noFill/>
              </a:ln>
              <a:solidFill>
                <a:prstClr val="black"/>
              </a:solidFill>
              <a:effectLst/>
              <a:uLnTx/>
              <a:uFillTx/>
              <a:latin typeface="Calibri"/>
              <a:ea typeface="+mn-ea"/>
              <a:cs typeface="Cordia New" panose="020B0304020202020204" pitchFamily="34" charset="-34"/>
            </a:endParaRPr>
          </a:p>
        </p:txBody>
      </p:sp>
    </p:spTree>
    <p:extLst>
      <p:ext uri="{BB962C8B-B14F-4D97-AF65-F5344CB8AC3E}">
        <p14:creationId xmlns:p14="http://schemas.microsoft.com/office/powerpoint/2010/main" val="69807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173204" rtl="0" eaLnBrk="1" fontAlgn="auto" latinLnBrk="0" hangingPunct="1">
              <a:lnSpc>
                <a:spcPct val="100000"/>
              </a:lnSpc>
              <a:spcBef>
                <a:spcPts val="0"/>
              </a:spcBef>
              <a:spcAft>
                <a:spcPts val="0"/>
              </a:spcAft>
              <a:buClrTx/>
              <a:buSzTx/>
              <a:buFontTx/>
              <a:buNone/>
              <a:tabLst/>
              <a:defRPr/>
            </a:pPr>
            <a:fld id="{6B8CD501-6BB7-45B6-B183-6435F0E3813A}" type="slidenum">
              <a:rPr kumimoji="0" lang="th-TH" sz="1200" b="0" i="0" u="none" strike="noStrike" kern="1200" cap="none" spc="0" normalizeH="0" baseline="0" noProof="0" smtClean="0">
                <a:ln>
                  <a:noFill/>
                </a:ln>
                <a:solidFill>
                  <a:prstClr val="black"/>
                </a:solidFill>
                <a:effectLst/>
                <a:uLnTx/>
                <a:uFillTx/>
                <a:latin typeface="Calibri"/>
                <a:ea typeface="+mn-ea"/>
                <a:cs typeface="Cordia New" panose="020B0304020202020204" pitchFamily="34" charset="-34"/>
              </a:rPr>
              <a:pPr marL="0" marR="0" lvl="0" indent="0" algn="r" defTabSz="2173204" rtl="0" eaLnBrk="1" fontAlgn="auto" latinLnBrk="0" hangingPunct="1">
                <a:lnSpc>
                  <a:spcPct val="100000"/>
                </a:lnSpc>
                <a:spcBef>
                  <a:spcPts val="0"/>
                </a:spcBef>
                <a:spcAft>
                  <a:spcPts val="0"/>
                </a:spcAft>
                <a:buClrTx/>
                <a:buSzTx/>
                <a:buFontTx/>
                <a:buNone/>
                <a:tabLst/>
                <a:defRPr/>
              </a:pPr>
              <a:t>2</a:t>
            </a:fld>
            <a:endParaRPr kumimoji="0" lang="th-TH" sz="1200" b="0" i="0" u="none" strike="noStrike" kern="1200" cap="none" spc="0" normalizeH="0" baseline="0" noProof="0">
              <a:ln>
                <a:noFill/>
              </a:ln>
              <a:solidFill>
                <a:prstClr val="black"/>
              </a:solidFill>
              <a:effectLst/>
              <a:uLnTx/>
              <a:uFillTx/>
              <a:latin typeface="Calibri"/>
              <a:ea typeface="+mn-ea"/>
              <a:cs typeface="Cordia New" panose="020B0304020202020204" pitchFamily="34" charset="-34"/>
            </a:endParaRPr>
          </a:p>
        </p:txBody>
      </p:sp>
    </p:spTree>
    <p:extLst>
      <p:ext uri="{BB962C8B-B14F-4D97-AF65-F5344CB8AC3E}">
        <p14:creationId xmlns:p14="http://schemas.microsoft.com/office/powerpoint/2010/main" val="18840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792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ภาพนิ่งชื่อเรื่อ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881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866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24321221" cy="13695218"/>
          </a:xfrm>
          <a:prstGeom prst="rect">
            <a:avLst/>
          </a:prstGeom>
        </p:spPr>
      </p:pic>
      <p:pic>
        <p:nvPicPr>
          <p:cNvPr id="3" name="Picture 2">
            <a:extLst>
              <a:ext uri="{FF2B5EF4-FFF2-40B4-BE49-F238E27FC236}">
                <a16:creationId xmlns:a16="http://schemas.microsoft.com/office/drawing/2014/main" id="{3BDC31CD-D086-4394-8CAE-296AFA9BCEFD}"/>
              </a:ext>
            </a:extLst>
          </p:cNvPr>
          <p:cNvPicPr>
            <a:picLocks noGrp="1" noSelect="1" noRot="1" noMove="1" noResize="1" noEditPoints="1" noAdjustHandles="1" noChangeArrowheads="1" noChangeShapeType="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24963437" y="12146627"/>
            <a:ext cx="2961755" cy="1567988"/>
          </a:xfrm>
          <a:prstGeom prst="rect">
            <a:avLst/>
          </a:prstGeom>
        </p:spPr>
      </p:pic>
    </p:spTree>
    <p:extLst>
      <p:ext uri="{BB962C8B-B14F-4D97-AF65-F5344CB8AC3E}">
        <p14:creationId xmlns:p14="http://schemas.microsoft.com/office/powerpoint/2010/main" val="1110516164"/>
      </p:ext>
    </p:extLst>
  </p:cSld>
  <p:clrMap bg1="lt1" tx1="dk1" bg2="lt2" tx2="dk2" accent1="accent1" accent2="accent2" accent3="accent3" accent4="accent4" accent5="accent5" accent6="accent6" hlink="hlink" folHlink="folHlink"/>
  <p:sldLayoutIdLst>
    <p:sldLayoutId id="2147484330" r:id="rId1"/>
    <p:sldLayoutId id="2147484361" r:id="rId2"/>
    <p:sldLayoutId id="2147484362"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9Slide.vn 3"/>
          <p:cNvSpPr txBox="1"/>
          <p:nvPr/>
        </p:nvSpPr>
        <p:spPr>
          <a:xfrm>
            <a:off x="15981188" y="8219139"/>
            <a:ext cx="6965783" cy="767774"/>
          </a:xfrm>
          <a:prstGeom prst="rect">
            <a:avLst/>
          </a:prstGeom>
          <a:noFill/>
        </p:spPr>
        <p:txBody>
          <a:bodyPr wrap="square" rtlCol="0">
            <a:spAutoFit/>
          </a:bodyPr>
          <a:lstStyle/>
          <a:p>
            <a:pPr algn="r" defTabSz="2167880"/>
            <a:r>
              <a:rPr lang="en-US" sz="4389" b="1" smtClean="0">
                <a:solidFill>
                  <a:srgbClr val="4FC1E9"/>
                </a:solidFill>
                <a:latin typeface="Lato Black" charset="0"/>
                <a:ea typeface="Lato Black" charset="0"/>
                <a:cs typeface="Lato Black" charset="0"/>
              </a:rPr>
              <a:t>NGUYỄN ĐÌNH NGUYÊN</a:t>
            </a:r>
            <a:endParaRPr lang="en-US" sz="4389" b="1" dirty="0">
              <a:solidFill>
                <a:srgbClr val="4FC1E9"/>
              </a:solidFill>
              <a:latin typeface="Lato Black" charset="0"/>
              <a:ea typeface="Lato Black" charset="0"/>
              <a:cs typeface="Lato Black" charset="0"/>
            </a:endParaRPr>
          </a:p>
        </p:txBody>
      </p:sp>
      <p:sp>
        <p:nvSpPr>
          <p:cNvPr id="6" name="9Slide.vn 4"/>
          <p:cNvSpPr txBox="1"/>
          <p:nvPr/>
        </p:nvSpPr>
        <p:spPr>
          <a:xfrm>
            <a:off x="12238037" y="777081"/>
            <a:ext cx="11021476" cy="1934504"/>
          </a:xfrm>
          <a:prstGeom prst="rect">
            <a:avLst/>
          </a:prstGeom>
          <a:noFill/>
        </p:spPr>
        <p:txBody>
          <a:bodyPr wrap="square" rtlCol="0">
            <a:spAutoFit/>
          </a:bodyPr>
          <a:lstStyle/>
          <a:p>
            <a:pPr algn="r" defTabSz="2167880"/>
            <a:r>
              <a:rPr lang="en-US" sz="11971" b="1" smtClean="0">
                <a:solidFill>
                  <a:srgbClr val="48CFAD"/>
                </a:solidFill>
                <a:latin typeface="Lato Black" charset="0"/>
                <a:ea typeface="Lato Black" charset="0"/>
                <a:cs typeface="Lato Black" charset="0"/>
              </a:rPr>
              <a:t>CÁC DỊCH VỤ</a:t>
            </a:r>
            <a:endParaRPr lang="en-US" sz="11971" b="1" dirty="0">
              <a:solidFill>
                <a:srgbClr val="48CFAD"/>
              </a:solidFill>
              <a:latin typeface="Lato Black" charset="0"/>
              <a:ea typeface="Lato Black" charset="0"/>
              <a:cs typeface="Lato Black" charset="0"/>
            </a:endParaRPr>
          </a:p>
        </p:txBody>
      </p:sp>
      <p:sp>
        <p:nvSpPr>
          <p:cNvPr id="7" name="9Slide.vn 5"/>
          <p:cNvSpPr txBox="1"/>
          <p:nvPr/>
        </p:nvSpPr>
        <p:spPr>
          <a:xfrm>
            <a:off x="13783445" y="2373324"/>
            <a:ext cx="9413534" cy="1934504"/>
          </a:xfrm>
          <a:prstGeom prst="rect">
            <a:avLst/>
          </a:prstGeom>
          <a:noFill/>
        </p:spPr>
        <p:txBody>
          <a:bodyPr wrap="square" rtlCol="0">
            <a:spAutoFit/>
          </a:bodyPr>
          <a:lstStyle/>
          <a:p>
            <a:pPr algn="r" defTabSz="2167880"/>
            <a:r>
              <a:rPr lang="en-US" sz="11971" b="1" smtClean="0">
                <a:solidFill>
                  <a:srgbClr val="44546A"/>
                </a:solidFill>
                <a:latin typeface="Lato Black" charset="0"/>
                <a:ea typeface="Lato Black" charset="0"/>
                <a:cs typeface="Lato Black" charset="0"/>
              </a:rPr>
              <a:t>CỦA</a:t>
            </a:r>
            <a:endParaRPr lang="en-US" sz="11971" b="1" dirty="0">
              <a:solidFill>
                <a:srgbClr val="44546A"/>
              </a:solidFill>
              <a:latin typeface="Lato Black" charset="0"/>
              <a:ea typeface="Lato Black" charset="0"/>
              <a:cs typeface="Lato Black" charset="0"/>
            </a:endParaRPr>
          </a:p>
        </p:txBody>
      </p:sp>
      <p:pic>
        <p:nvPicPr>
          <p:cNvPr id="10" name="9Slide.vn 7">
            <a:extLst>
              <a:ext uri="{FF2B5EF4-FFF2-40B4-BE49-F238E27FC236}">
                <a16:creationId xmlns:a16="http://schemas.microsoft.com/office/drawing/2014/main" id="{5ECEF531-3B92-4FD9-A2FA-B050610E1693}"/>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238" r="3238"/>
          <a:stretch>
            <a:fillRect/>
          </a:stretch>
        </p:blipFill>
        <p:spPr>
          <a:xfrm>
            <a:off x="0" y="549275"/>
            <a:ext cx="15621000" cy="12496800"/>
          </a:xfrm>
          <a:custGeom>
            <a:avLst/>
            <a:gdLst>
              <a:gd name="connsiteX0" fmla="*/ 5193426 w 7316139"/>
              <a:gd name="connsiteY0" fmla="*/ 4056708 h 5867400"/>
              <a:gd name="connsiteX1" fmla="*/ 5128891 w 7316139"/>
              <a:gd name="connsiteY1" fmla="*/ 4066450 h 5867400"/>
              <a:gd name="connsiteX2" fmla="*/ 5074879 w 7316139"/>
              <a:gd name="connsiteY2" fmla="*/ 4070704 h 5867400"/>
              <a:gd name="connsiteX3" fmla="*/ 5051766 w 7316139"/>
              <a:gd name="connsiteY3" fmla="*/ 4078886 h 5867400"/>
              <a:gd name="connsiteX4" fmla="*/ 5140695 w 7316139"/>
              <a:gd name="connsiteY4" fmla="*/ 4065060 h 5867400"/>
              <a:gd name="connsiteX5" fmla="*/ 0 w 7316139"/>
              <a:gd name="connsiteY5" fmla="*/ 0 h 5867400"/>
              <a:gd name="connsiteX6" fmla="*/ 2526845 w 7316139"/>
              <a:gd name="connsiteY6" fmla="*/ 1 h 5867400"/>
              <a:gd name="connsiteX7" fmla="*/ 2528530 w 7316139"/>
              <a:gd name="connsiteY7" fmla="*/ 1940 h 5867400"/>
              <a:gd name="connsiteX8" fmla="*/ 2683869 w 7316139"/>
              <a:gd name="connsiteY8" fmla="*/ 4369 h 5867400"/>
              <a:gd name="connsiteX9" fmla="*/ 3207361 w 7316139"/>
              <a:gd name="connsiteY9" fmla="*/ 1641 h 5867400"/>
              <a:gd name="connsiteX10" fmla="*/ 3653298 w 7316139"/>
              <a:gd name="connsiteY10" fmla="*/ 1640 h 5867400"/>
              <a:gd name="connsiteX11" fmla="*/ 4099235 w 7316139"/>
              <a:gd name="connsiteY11" fmla="*/ 21042 h 5867400"/>
              <a:gd name="connsiteX12" fmla="*/ 4506395 w 7316139"/>
              <a:gd name="connsiteY12" fmla="*/ 59844 h 5867400"/>
              <a:gd name="connsiteX13" fmla="*/ 4603339 w 7316139"/>
              <a:gd name="connsiteY13" fmla="*/ 98646 h 5867400"/>
              <a:gd name="connsiteX14" fmla="*/ 4739059 w 7316139"/>
              <a:gd name="connsiteY14" fmla="*/ 118047 h 5867400"/>
              <a:gd name="connsiteX15" fmla="*/ 4797225 w 7316139"/>
              <a:gd name="connsiteY15" fmla="*/ 118048 h 5867400"/>
              <a:gd name="connsiteX16" fmla="*/ 4913555 w 7316139"/>
              <a:gd name="connsiteY16" fmla="*/ 137449 h 5867400"/>
              <a:gd name="connsiteX17" fmla="*/ 5301327 w 7316139"/>
              <a:gd name="connsiteY17" fmla="*/ 137449 h 5867400"/>
              <a:gd name="connsiteX18" fmla="*/ 5398269 w 7316139"/>
              <a:gd name="connsiteY18" fmla="*/ 137449 h 5867400"/>
              <a:gd name="connsiteX19" fmla="*/ 5495213 w 7316139"/>
              <a:gd name="connsiteY19" fmla="*/ 137448 h 5867400"/>
              <a:gd name="connsiteX20" fmla="*/ 5708489 w 7316139"/>
              <a:gd name="connsiteY20" fmla="*/ 137449 h 5867400"/>
              <a:gd name="connsiteX21" fmla="*/ 5786042 w 7316139"/>
              <a:gd name="connsiteY21" fmla="*/ 156850 h 5867400"/>
              <a:gd name="connsiteX22" fmla="*/ 5941151 w 7316139"/>
              <a:gd name="connsiteY22" fmla="*/ 156850 h 5867400"/>
              <a:gd name="connsiteX23" fmla="*/ 5960539 w 7316139"/>
              <a:gd name="connsiteY23" fmla="*/ 156850 h 5867400"/>
              <a:gd name="connsiteX24" fmla="*/ 5979928 w 7316139"/>
              <a:gd name="connsiteY24" fmla="*/ 156850 h 5867400"/>
              <a:gd name="connsiteX25" fmla="*/ 6018705 w 7316139"/>
              <a:gd name="connsiteY25" fmla="*/ 156850 h 5867400"/>
              <a:gd name="connsiteX26" fmla="*/ 6115647 w 7316139"/>
              <a:gd name="connsiteY26" fmla="*/ 156850 h 5867400"/>
              <a:gd name="connsiteX27" fmla="*/ 6173813 w 7316139"/>
              <a:gd name="connsiteY27" fmla="*/ 156850 h 5867400"/>
              <a:gd name="connsiteX28" fmla="*/ 6135036 w 7316139"/>
              <a:gd name="connsiteY28" fmla="*/ 176251 h 5867400"/>
              <a:gd name="connsiteX29" fmla="*/ 6076871 w 7316139"/>
              <a:gd name="connsiteY29" fmla="*/ 176251 h 5867400"/>
              <a:gd name="connsiteX30" fmla="*/ 6018705 w 7316139"/>
              <a:gd name="connsiteY30" fmla="*/ 176251 h 5867400"/>
              <a:gd name="connsiteX31" fmla="*/ 5863597 w 7316139"/>
              <a:gd name="connsiteY31" fmla="*/ 195652 h 5867400"/>
              <a:gd name="connsiteX32" fmla="*/ 5844208 w 7316139"/>
              <a:gd name="connsiteY32" fmla="*/ 195652 h 5867400"/>
              <a:gd name="connsiteX33" fmla="*/ 5747264 w 7316139"/>
              <a:gd name="connsiteY33" fmla="*/ 195652 h 5867400"/>
              <a:gd name="connsiteX34" fmla="*/ 5689099 w 7316139"/>
              <a:gd name="connsiteY34" fmla="*/ 195652 h 5867400"/>
              <a:gd name="connsiteX35" fmla="*/ 5630933 w 7316139"/>
              <a:gd name="connsiteY35" fmla="*/ 195652 h 5867400"/>
              <a:gd name="connsiteX36" fmla="*/ 5611545 w 7316139"/>
              <a:gd name="connsiteY36" fmla="*/ 215053 h 5867400"/>
              <a:gd name="connsiteX37" fmla="*/ 5398270 w 7316139"/>
              <a:gd name="connsiteY37" fmla="*/ 215053 h 5867400"/>
              <a:gd name="connsiteX38" fmla="*/ 5243161 w 7316139"/>
              <a:gd name="connsiteY38" fmla="*/ 215053 h 5867400"/>
              <a:gd name="connsiteX39" fmla="*/ 5184997 w 7316139"/>
              <a:gd name="connsiteY39" fmla="*/ 215054 h 5867400"/>
              <a:gd name="connsiteX40" fmla="*/ 5126831 w 7316139"/>
              <a:gd name="connsiteY40" fmla="*/ 215053 h 5867400"/>
              <a:gd name="connsiteX41" fmla="*/ 5049275 w 7316139"/>
              <a:gd name="connsiteY41" fmla="*/ 215054 h 5867400"/>
              <a:gd name="connsiteX42" fmla="*/ 4991111 w 7316139"/>
              <a:gd name="connsiteY42" fmla="*/ 234454 h 5867400"/>
              <a:gd name="connsiteX43" fmla="*/ 4952333 w 7316139"/>
              <a:gd name="connsiteY43" fmla="*/ 234455 h 5867400"/>
              <a:gd name="connsiteX44" fmla="*/ 4932945 w 7316139"/>
              <a:gd name="connsiteY44" fmla="*/ 234455 h 5867400"/>
              <a:gd name="connsiteX45" fmla="*/ 4855390 w 7316139"/>
              <a:gd name="connsiteY45" fmla="*/ 234455 h 5867400"/>
              <a:gd name="connsiteX46" fmla="*/ 4816613 w 7316139"/>
              <a:gd name="connsiteY46" fmla="*/ 234454 h 5867400"/>
              <a:gd name="connsiteX47" fmla="*/ 4777836 w 7316139"/>
              <a:gd name="connsiteY47" fmla="*/ 234454 h 5867400"/>
              <a:gd name="connsiteX48" fmla="*/ 4700281 w 7316139"/>
              <a:gd name="connsiteY48" fmla="*/ 234454 h 5867400"/>
              <a:gd name="connsiteX49" fmla="*/ 4661504 w 7316139"/>
              <a:gd name="connsiteY49" fmla="*/ 253856 h 5867400"/>
              <a:gd name="connsiteX50" fmla="*/ 4622727 w 7316139"/>
              <a:gd name="connsiteY50" fmla="*/ 273257 h 5867400"/>
              <a:gd name="connsiteX51" fmla="*/ 4661504 w 7316139"/>
              <a:gd name="connsiteY51" fmla="*/ 273257 h 5867400"/>
              <a:gd name="connsiteX52" fmla="*/ 4719670 w 7316139"/>
              <a:gd name="connsiteY52" fmla="*/ 292658 h 5867400"/>
              <a:gd name="connsiteX53" fmla="*/ 4913555 w 7316139"/>
              <a:gd name="connsiteY53" fmla="*/ 312059 h 5867400"/>
              <a:gd name="connsiteX54" fmla="*/ 4932945 w 7316139"/>
              <a:gd name="connsiteY54" fmla="*/ 312059 h 5867400"/>
              <a:gd name="connsiteX55" fmla="*/ 4952333 w 7316139"/>
              <a:gd name="connsiteY55" fmla="*/ 312059 h 5867400"/>
              <a:gd name="connsiteX56" fmla="*/ 4971722 w 7316139"/>
              <a:gd name="connsiteY56" fmla="*/ 312059 h 5867400"/>
              <a:gd name="connsiteX57" fmla="*/ 4982932 w 7316139"/>
              <a:gd name="connsiteY57" fmla="*/ 312059 h 5867400"/>
              <a:gd name="connsiteX58" fmla="*/ 4983234 w 7316139"/>
              <a:gd name="connsiteY58" fmla="*/ 312059 h 5867400"/>
              <a:gd name="connsiteX59" fmla="*/ 4988687 w 7316139"/>
              <a:gd name="connsiteY59" fmla="*/ 312059 h 5867400"/>
              <a:gd name="connsiteX60" fmla="*/ 4990809 w 7316139"/>
              <a:gd name="connsiteY60" fmla="*/ 312059 h 5867400"/>
              <a:gd name="connsiteX61" fmla="*/ 4991111 w 7316139"/>
              <a:gd name="connsiteY61" fmla="*/ 312059 h 5867400"/>
              <a:gd name="connsiteX62" fmla="*/ 4993535 w 7316139"/>
              <a:gd name="connsiteY62" fmla="*/ 312059 h 5867400"/>
              <a:gd name="connsiteX63" fmla="*/ 4998987 w 7316139"/>
              <a:gd name="connsiteY63" fmla="*/ 312059 h 5867400"/>
              <a:gd name="connsiteX64" fmla="*/ 4999290 w 7316139"/>
              <a:gd name="connsiteY64" fmla="*/ 312059 h 5867400"/>
              <a:gd name="connsiteX65" fmla="*/ 5010499 w 7316139"/>
              <a:gd name="connsiteY65" fmla="*/ 312059 h 5867400"/>
              <a:gd name="connsiteX66" fmla="*/ 5012317 w 7316139"/>
              <a:gd name="connsiteY66" fmla="*/ 312059 h 5867400"/>
              <a:gd name="connsiteX67" fmla="*/ 5126831 w 7316139"/>
              <a:gd name="connsiteY67" fmla="*/ 312059 h 5867400"/>
              <a:gd name="connsiteX68" fmla="*/ 5165608 w 7316139"/>
              <a:gd name="connsiteY68" fmla="*/ 312059 h 5867400"/>
              <a:gd name="connsiteX69" fmla="*/ 5417659 w 7316139"/>
              <a:gd name="connsiteY69" fmla="*/ 312059 h 5867400"/>
              <a:gd name="connsiteX70" fmla="*/ 5437047 w 7316139"/>
              <a:gd name="connsiteY70" fmla="*/ 350861 h 5867400"/>
              <a:gd name="connsiteX71" fmla="*/ 5340105 w 7316139"/>
              <a:gd name="connsiteY71" fmla="*/ 370262 h 5867400"/>
              <a:gd name="connsiteX72" fmla="*/ 5553380 w 7316139"/>
              <a:gd name="connsiteY72" fmla="*/ 389663 h 5867400"/>
              <a:gd name="connsiteX73" fmla="*/ 5747265 w 7316139"/>
              <a:gd name="connsiteY73" fmla="*/ 389664 h 5867400"/>
              <a:gd name="connsiteX74" fmla="*/ 6212591 w 7316139"/>
              <a:gd name="connsiteY74" fmla="*/ 389663 h 5867400"/>
              <a:gd name="connsiteX75" fmla="*/ 6348311 w 7316139"/>
              <a:gd name="connsiteY75" fmla="*/ 389663 h 5867400"/>
              <a:gd name="connsiteX76" fmla="*/ 6309533 w 7316139"/>
              <a:gd name="connsiteY76" fmla="*/ 409065 h 5867400"/>
              <a:gd name="connsiteX77" fmla="*/ 6096259 w 7316139"/>
              <a:gd name="connsiteY77" fmla="*/ 409065 h 5867400"/>
              <a:gd name="connsiteX78" fmla="*/ 6038094 w 7316139"/>
              <a:gd name="connsiteY78" fmla="*/ 428466 h 5867400"/>
              <a:gd name="connsiteX79" fmla="*/ 5708489 w 7316139"/>
              <a:gd name="connsiteY79" fmla="*/ 447867 h 5867400"/>
              <a:gd name="connsiteX80" fmla="*/ 5010499 w 7316139"/>
              <a:gd name="connsiteY80" fmla="*/ 486669 h 5867400"/>
              <a:gd name="connsiteX81" fmla="*/ 4932945 w 7316139"/>
              <a:gd name="connsiteY81" fmla="*/ 525472 h 5867400"/>
              <a:gd name="connsiteX82" fmla="*/ 5029887 w 7316139"/>
              <a:gd name="connsiteY82" fmla="*/ 525472 h 5867400"/>
              <a:gd name="connsiteX83" fmla="*/ 5553381 w 7316139"/>
              <a:gd name="connsiteY83" fmla="*/ 544873 h 5867400"/>
              <a:gd name="connsiteX84" fmla="*/ 5669711 w 7316139"/>
              <a:gd name="connsiteY84" fmla="*/ 544873 h 5867400"/>
              <a:gd name="connsiteX85" fmla="*/ 5669711 w 7316139"/>
              <a:gd name="connsiteY85" fmla="*/ 583675 h 5867400"/>
              <a:gd name="connsiteX86" fmla="*/ 5630933 w 7316139"/>
              <a:gd name="connsiteY86" fmla="*/ 583675 h 5867400"/>
              <a:gd name="connsiteX87" fmla="*/ 5553380 w 7316139"/>
              <a:gd name="connsiteY87" fmla="*/ 622478 h 5867400"/>
              <a:gd name="connsiteX88" fmla="*/ 5495214 w 7316139"/>
              <a:gd name="connsiteY88" fmla="*/ 661279 h 5867400"/>
              <a:gd name="connsiteX89" fmla="*/ 5475825 w 7316139"/>
              <a:gd name="connsiteY89" fmla="*/ 641879 h 5867400"/>
              <a:gd name="connsiteX90" fmla="*/ 5495214 w 7316139"/>
              <a:gd name="connsiteY90" fmla="*/ 661279 h 5867400"/>
              <a:gd name="connsiteX91" fmla="*/ 5437047 w 7316139"/>
              <a:gd name="connsiteY91" fmla="*/ 661280 h 5867400"/>
              <a:gd name="connsiteX92" fmla="*/ 5184997 w 7316139"/>
              <a:gd name="connsiteY92" fmla="*/ 700082 h 5867400"/>
              <a:gd name="connsiteX93" fmla="*/ 5029887 w 7316139"/>
              <a:gd name="connsiteY93" fmla="*/ 758286 h 5867400"/>
              <a:gd name="connsiteX94" fmla="*/ 4971722 w 7316139"/>
              <a:gd name="connsiteY94" fmla="*/ 777686 h 5867400"/>
              <a:gd name="connsiteX95" fmla="*/ 4932945 w 7316139"/>
              <a:gd name="connsiteY95" fmla="*/ 777686 h 5867400"/>
              <a:gd name="connsiteX96" fmla="*/ 4816613 w 7316139"/>
              <a:gd name="connsiteY96" fmla="*/ 777686 h 5867400"/>
              <a:gd name="connsiteX97" fmla="*/ 4739059 w 7316139"/>
              <a:gd name="connsiteY97" fmla="*/ 797088 h 5867400"/>
              <a:gd name="connsiteX98" fmla="*/ 4739059 w 7316139"/>
              <a:gd name="connsiteY98" fmla="*/ 816489 h 5867400"/>
              <a:gd name="connsiteX99" fmla="*/ 4719669 w 7316139"/>
              <a:gd name="connsiteY99" fmla="*/ 816489 h 5867400"/>
              <a:gd name="connsiteX100" fmla="*/ 4758447 w 7316139"/>
              <a:gd name="connsiteY100" fmla="*/ 855291 h 5867400"/>
              <a:gd name="connsiteX101" fmla="*/ 4836001 w 7316139"/>
              <a:gd name="connsiteY101" fmla="*/ 894093 h 5867400"/>
              <a:gd name="connsiteX102" fmla="*/ 4913555 w 7316139"/>
              <a:gd name="connsiteY102" fmla="*/ 913494 h 5867400"/>
              <a:gd name="connsiteX103" fmla="*/ 4932945 w 7316139"/>
              <a:gd name="connsiteY103" fmla="*/ 932896 h 5867400"/>
              <a:gd name="connsiteX104" fmla="*/ 5378881 w 7316139"/>
              <a:gd name="connsiteY104" fmla="*/ 991100 h 5867400"/>
              <a:gd name="connsiteX105" fmla="*/ 5378881 w 7316139"/>
              <a:gd name="connsiteY105" fmla="*/ 1029902 h 5867400"/>
              <a:gd name="connsiteX106" fmla="*/ 5359494 w 7316139"/>
              <a:gd name="connsiteY106" fmla="*/ 1049303 h 5867400"/>
              <a:gd name="connsiteX107" fmla="*/ 5340105 w 7316139"/>
              <a:gd name="connsiteY107" fmla="*/ 1049303 h 5867400"/>
              <a:gd name="connsiteX108" fmla="*/ 5204384 w 7316139"/>
              <a:gd name="connsiteY108" fmla="*/ 1049303 h 5867400"/>
              <a:gd name="connsiteX109" fmla="*/ 5204383 w 7316139"/>
              <a:gd name="connsiteY109" fmla="*/ 1068704 h 5867400"/>
              <a:gd name="connsiteX110" fmla="*/ 5190146 w 7316139"/>
              <a:gd name="connsiteY110" fmla="*/ 1072038 h 5867400"/>
              <a:gd name="connsiteX111" fmla="*/ 5184073 w 7316139"/>
              <a:gd name="connsiteY111" fmla="*/ 1076336 h 5867400"/>
              <a:gd name="connsiteX112" fmla="*/ 5185157 w 7316139"/>
              <a:gd name="connsiteY112" fmla="*/ 1076365 h 5867400"/>
              <a:gd name="connsiteX113" fmla="*/ 5383049 w 7316139"/>
              <a:gd name="connsiteY113" fmla="*/ 1096609 h 5867400"/>
              <a:gd name="connsiteX114" fmla="*/ 5733005 w 7316139"/>
              <a:gd name="connsiteY114" fmla="*/ 1119745 h 5867400"/>
              <a:gd name="connsiteX115" fmla="*/ 5799663 w 7316139"/>
              <a:gd name="connsiteY115" fmla="*/ 1166017 h 5867400"/>
              <a:gd name="connsiteX116" fmla="*/ 5932979 w 7316139"/>
              <a:gd name="connsiteY116" fmla="*/ 1189153 h 5867400"/>
              <a:gd name="connsiteX117" fmla="*/ 5966309 w 7316139"/>
              <a:gd name="connsiteY117" fmla="*/ 1189152 h 5867400"/>
              <a:gd name="connsiteX118" fmla="*/ 6066296 w 7316139"/>
              <a:gd name="connsiteY118" fmla="*/ 1212288 h 5867400"/>
              <a:gd name="connsiteX119" fmla="*/ 6416252 w 7316139"/>
              <a:gd name="connsiteY119" fmla="*/ 1212288 h 5867400"/>
              <a:gd name="connsiteX120" fmla="*/ 6482910 w 7316139"/>
              <a:gd name="connsiteY120" fmla="*/ 1212288 h 5867400"/>
              <a:gd name="connsiteX121" fmla="*/ 6566233 w 7316139"/>
              <a:gd name="connsiteY121" fmla="*/ 1212288 h 5867400"/>
              <a:gd name="connsiteX122" fmla="*/ 6749543 w 7316139"/>
              <a:gd name="connsiteY122" fmla="*/ 1212288 h 5867400"/>
              <a:gd name="connsiteX123" fmla="*/ 6832866 w 7316139"/>
              <a:gd name="connsiteY123" fmla="*/ 1235424 h 5867400"/>
              <a:gd name="connsiteX124" fmla="*/ 6966183 w 7316139"/>
              <a:gd name="connsiteY124" fmla="*/ 1235423 h 5867400"/>
              <a:gd name="connsiteX125" fmla="*/ 6982847 w 7316139"/>
              <a:gd name="connsiteY125" fmla="*/ 1235423 h 5867400"/>
              <a:gd name="connsiteX126" fmla="*/ 7032841 w 7316139"/>
              <a:gd name="connsiteY126" fmla="*/ 1235424 h 5867400"/>
              <a:gd name="connsiteX127" fmla="*/ 7099500 w 7316139"/>
              <a:gd name="connsiteY127" fmla="*/ 1235424 h 5867400"/>
              <a:gd name="connsiteX128" fmla="*/ 7166157 w 7316139"/>
              <a:gd name="connsiteY128" fmla="*/ 1235424 h 5867400"/>
              <a:gd name="connsiteX129" fmla="*/ 7132828 w 7316139"/>
              <a:gd name="connsiteY129" fmla="*/ 1258560 h 5867400"/>
              <a:gd name="connsiteX130" fmla="*/ 7066171 w 7316139"/>
              <a:gd name="connsiteY130" fmla="*/ 1258559 h 5867400"/>
              <a:gd name="connsiteX131" fmla="*/ 7032841 w 7316139"/>
              <a:gd name="connsiteY131" fmla="*/ 1281696 h 5867400"/>
              <a:gd name="connsiteX132" fmla="*/ 6882859 w 7316139"/>
              <a:gd name="connsiteY132" fmla="*/ 1281696 h 5867400"/>
              <a:gd name="connsiteX133" fmla="*/ 6866195 w 7316139"/>
              <a:gd name="connsiteY133" fmla="*/ 1281696 h 5867400"/>
              <a:gd name="connsiteX134" fmla="*/ 6782872 w 7316139"/>
              <a:gd name="connsiteY134" fmla="*/ 1281696 h 5867400"/>
              <a:gd name="connsiteX135" fmla="*/ 6749543 w 7316139"/>
              <a:gd name="connsiteY135" fmla="*/ 1281696 h 5867400"/>
              <a:gd name="connsiteX136" fmla="*/ 6682885 w 7316139"/>
              <a:gd name="connsiteY136" fmla="*/ 1281696 h 5867400"/>
              <a:gd name="connsiteX137" fmla="*/ 6666221 w 7316139"/>
              <a:gd name="connsiteY137" fmla="*/ 1304831 h 5867400"/>
              <a:gd name="connsiteX138" fmla="*/ 6482910 w 7316139"/>
              <a:gd name="connsiteY138" fmla="*/ 1304831 h 5867400"/>
              <a:gd name="connsiteX139" fmla="*/ 6349594 w 7316139"/>
              <a:gd name="connsiteY139" fmla="*/ 1304831 h 5867400"/>
              <a:gd name="connsiteX140" fmla="*/ 6316265 w 7316139"/>
              <a:gd name="connsiteY140" fmla="*/ 1304831 h 5867400"/>
              <a:gd name="connsiteX141" fmla="*/ 6249607 w 7316139"/>
              <a:gd name="connsiteY141" fmla="*/ 1304831 h 5867400"/>
              <a:gd name="connsiteX142" fmla="*/ 6182948 w 7316139"/>
              <a:gd name="connsiteY142" fmla="*/ 1304831 h 5867400"/>
              <a:gd name="connsiteX143" fmla="*/ 6149619 w 7316139"/>
              <a:gd name="connsiteY143" fmla="*/ 1327967 h 5867400"/>
              <a:gd name="connsiteX144" fmla="*/ 6099625 w 7316139"/>
              <a:gd name="connsiteY144" fmla="*/ 1327967 h 5867400"/>
              <a:gd name="connsiteX145" fmla="*/ 6082960 w 7316139"/>
              <a:gd name="connsiteY145" fmla="*/ 1327967 h 5867400"/>
              <a:gd name="connsiteX146" fmla="*/ 6032967 w 7316139"/>
              <a:gd name="connsiteY146" fmla="*/ 1327967 h 5867400"/>
              <a:gd name="connsiteX147" fmla="*/ 5982973 w 7316139"/>
              <a:gd name="connsiteY147" fmla="*/ 1327967 h 5867400"/>
              <a:gd name="connsiteX148" fmla="*/ 5949644 w 7316139"/>
              <a:gd name="connsiteY148" fmla="*/ 1327967 h 5867400"/>
              <a:gd name="connsiteX149" fmla="*/ 5882986 w 7316139"/>
              <a:gd name="connsiteY149" fmla="*/ 1327967 h 5867400"/>
              <a:gd name="connsiteX150" fmla="*/ 5849657 w 7316139"/>
              <a:gd name="connsiteY150" fmla="*/ 1351103 h 5867400"/>
              <a:gd name="connsiteX151" fmla="*/ 5832992 w 7316139"/>
              <a:gd name="connsiteY151" fmla="*/ 1374239 h 5867400"/>
              <a:gd name="connsiteX152" fmla="*/ 5849657 w 7316139"/>
              <a:gd name="connsiteY152" fmla="*/ 1374239 h 5867400"/>
              <a:gd name="connsiteX153" fmla="*/ 5916315 w 7316139"/>
              <a:gd name="connsiteY153" fmla="*/ 1397374 h 5867400"/>
              <a:gd name="connsiteX154" fmla="*/ 6066296 w 7316139"/>
              <a:gd name="connsiteY154" fmla="*/ 1420510 h 5867400"/>
              <a:gd name="connsiteX155" fmla="*/ 6082960 w 7316139"/>
              <a:gd name="connsiteY155" fmla="*/ 1420510 h 5867400"/>
              <a:gd name="connsiteX156" fmla="*/ 6099625 w 7316139"/>
              <a:gd name="connsiteY156" fmla="*/ 1420510 h 5867400"/>
              <a:gd name="connsiteX157" fmla="*/ 6116290 w 7316139"/>
              <a:gd name="connsiteY157" fmla="*/ 1420510 h 5867400"/>
              <a:gd name="connsiteX158" fmla="*/ 6132954 w 7316139"/>
              <a:gd name="connsiteY158" fmla="*/ 1420510 h 5867400"/>
              <a:gd name="connsiteX159" fmla="*/ 6133215 w 7316139"/>
              <a:gd name="connsiteY159" fmla="*/ 1420510 h 5867400"/>
              <a:gd name="connsiteX160" fmla="*/ 6135037 w 7316139"/>
              <a:gd name="connsiteY160" fmla="*/ 1420510 h 5867400"/>
              <a:gd name="connsiteX161" fmla="*/ 6135559 w 7316139"/>
              <a:gd name="connsiteY161" fmla="*/ 1420510 h 5867400"/>
              <a:gd name="connsiteX162" fmla="*/ 6139985 w 7316139"/>
              <a:gd name="connsiteY162" fmla="*/ 1420510 h 5867400"/>
              <a:gd name="connsiteX163" fmla="*/ 6141287 w 7316139"/>
              <a:gd name="connsiteY163" fmla="*/ 1420510 h 5867400"/>
              <a:gd name="connsiteX164" fmla="*/ 6149619 w 7316139"/>
              <a:gd name="connsiteY164" fmla="*/ 1420510 h 5867400"/>
              <a:gd name="connsiteX165" fmla="*/ 6160555 w 7316139"/>
              <a:gd name="connsiteY165" fmla="*/ 1420510 h 5867400"/>
              <a:gd name="connsiteX166" fmla="*/ 6249607 w 7316139"/>
              <a:gd name="connsiteY166" fmla="*/ 1420510 h 5867400"/>
              <a:gd name="connsiteX167" fmla="*/ 6282935 w 7316139"/>
              <a:gd name="connsiteY167" fmla="*/ 1420510 h 5867400"/>
              <a:gd name="connsiteX168" fmla="*/ 6516239 w 7316139"/>
              <a:gd name="connsiteY168" fmla="*/ 1420510 h 5867400"/>
              <a:gd name="connsiteX169" fmla="*/ 6532903 w 7316139"/>
              <a:gd name="connsiteY169" fmla="*/ 1466782 h 5867400"/>
              <a:gd name="connsiteX170" fmla="*/ 6449581 w 7316139"/>
              <a:gd name="connsiteY170" fmla="*/ 1489917 h 5867400"/>
              <a:gd name="connsiteX171" fmla="*/ 6632891 w 7316139"/>
              <a:gd name="connsiteY171" fmla="*/ 1513054 h 5867400"/>
              <a:gd name="connsiteX172" fmla="*/ 6799537 w 7316139"/>
              <a:gd name="connsiteY172" fmla="*/ 1513054 h 5867400"/>
              <a:gd name="connsiteX173" fmla="*/ 7182821 w 7316139"/>
              <a:gd name="connsiteY173" fmla="*/ 1513054 h 5867400"/>
              <a:gd name="connsiteX174" fmla="*/ 7316139 w 7316139"/>
              <a:gd name="connsiteY174" fmla="*/ 1513054 h 5867400"/>
              <a:gd name="connsiteX175" fmla="*/ 7266145 w 7316139"/>
              <a:gd name="connsiteY175" fmla="*/ 1536189 h 5867400"/>
              <a:gd name="connsiteX176" fmla="*/ 7082835 w 7316139"/>
              <a:gd name="connsiteY176" fmla="*/ 1559325 h 5867400"/>
              <a:gd name="connsiteX177" fmla="*/ 7049505 w 7316139"/>
              <a:gd name="connsiteY177" fmla="*/ 1559325 h 5867400"/>
              <a:gd name="connsiteX178" fmla="*/ 6766208 w 7316139"/>
              <a:gd name="connsiteY178" fmla="*/ 1582460 h 5867400"/>
              <a:gd name="connsiteX179" fmla="*/ 6149619 w 7316139"/>
              <a:gd name="connsiteY179" fmla="*/ 1628732 h 5867400"/>
              <a:gd name="connsiteX180" fmla="*/ 6082960 w 7316139"/>
              <a:gd name="connsiteY180" fmla="*/ 1675004 h 5867400"/>
              <a:gd name="connsiteX181" fmla="*/ 6166283 w 7316139"/>
              <a:gd name="connsiteY181" fmla="*/ 1675004 h 5867400"/>
              <a:gd name="connsiteX182" fmla="*/ 6616227 w 7316139"/>
              <a:gd name="connsiteY182" fmla="*/ 1698140 h 5867400"/>
              <a:gd name="connsiteX183" fmla="*/ 6716215 w 7316139"/>
              <a:gd name="connsiteY183" fmla="*/ 1698140 h 5867400"/>
              <a:gd name="connsiteX184" fmla="*/ 6732879 w 7316139"/>
              <a:gd name="connsiteY184" fmla="*/ 1744411 h 5867400"/>
              <a:gd name="connsiteX185" fmla="*/ 6682885 w 7316139"/>
              <a:gd name="connsiteY185" fmla="*/ 1744411 h 5867400"/>
              <a:gd name="connsiteX186" fmla="*/ 6632891 w 7316139"/>
              <a:gd name="connsiteY186" fmla="*/ 1790682 h 5867400"/>
              <a:gd name="connsiteX187" fmla="*/ 6566233 w 7316139"/>
              <a:gd name="connsiteY187" fmla="*/ 1836954 h 5867400"/>
              <a:gd name="connsiteX188" fmla="*/ 6532903 w 7316139"/>
              <a:gd name="connsiteY188" fmla="*/ 1836954 h 5867400"/>
              <a:gd name="connsiteX189" fmla="*/ 6316265 w 7316139"/>
              <a:gd name="connsiteY189" fmla="*/ 1883225 h 5867400"/>
              <a:gd name="connsiteX190" fmla="*/ 6166283 w 7316139"/>
              <a:gd name="connsiteY190" fmla="*/ 1952634 h 5867400"/>
              <a:gd name="connsiteX191" fmla="*/ 6132954 w 7316139"/>
              <a:gd name="connsiteY191" fmla="*/ 1975769 h 5867400"/>
              <a:gd name="connsiteX192" fmla="*/ 6082961 w 7316139"/>
              <a:gd name="connsiteY192" fmla="*/ 1975769 h 5867400"/>
              <a:gd name="connsiteX193" fmla="*/ 5982973 w 7316139"/>
              <a:gd name="connsiteY193" fmla="*/ 1975769 h 5867400"/>
              <a:gd name="connsiteX194" fmla="*/ 5932979 w 7316139"/>
              <a:gd name="connsiteY194" fmla="*/ 1998905 h 5867400"/>
              <a:gd name="connsiteX195" fmla="*/ 5932979 w 7316139"/>
              <a:gd name="connsiteY195" fmla="*/ 2022040 h 5867400"/>
              <a:gd name="connsiteX196" fmla="*/ 5899651 w 7316139"/>
              <a:gd name="connsiteY196" fmla="*/ 2022040 h 5867400"/>
              <a:gd name="connsiteX197" fmla="*/ 5949645 w 7316139"/>
              <a:gd name="connsiteY197" fmla="*/ 2068312 h 5867400"/>
              <a:gd name="connsiteX198" fmla="*/ 5999637 w 7316139"/>
              <a:gd name="connsiteY198" fmla="*/ 2114584 h 5867400"/>
              <a:gd name="connsiteX199" fmla="*/ 6066296 w 7316139"/>
              <a:gd name="connsiteY199" fmla="*/ 2137719 h 5867400"/>
              <a:gd name="connsiteX200" fmla="*/ 6082960 w 7316139"/>
              <a:gd name="connsiteY200" fmla="*/ 2160855 h 5867400"/>
              <a:gd name="connsiteX201" fmla="*/ 6482910 w 7316139"/>
              <a:gd name="connsiteY201" fmla="*/ 2230262 h 5867400"/>
              <a:gd name="connsiteX202" fmla="*/ 6466245 w 7316139"/>
              <a:gd name="connsiteY202" fmla="*/ 2276534 h 5867400"/>
              <a:gd name="connsiteX203" fmla="*/ 6449581 w 7316139"/>
              <a:gd name="connsiteY203" fmla="*/ 2299670 h 5867400"/>
              <a:gd name="connsiteX204" fmla="*/ 6432917 w 7316139"/>
              <a:gd name="connsiteY204" fmla="*/ 2299670 h 5867400"/>
              <a:gd name="connsiteX205" fmla="*/ 6332929 w 7316139"/>
              <a:gd name="connsiteY205" fmla="*/ 2299670 h 5867400"/>
              <a:gd name="connsiteX206" fmla="*/ 6316265 w 7316139"/>
              <a:gd name="connsiteY206" fmla="*/ 2322806 h 5867400"/>
              <a:gd name="connsiteX207" fmla="*/ 6282935 w 7316139"/>
              <a:gd name="connsiteY207" fmla="*/ 2369077 h 5867400"/>
              <a:gd name="connsiteX208" fmla="*/ 6432917 w 7316139"/>
              <a:gd name="connsiteY208" fmla="*/ 2392213 h 5867400"/>
              <a:gd name="connsiteX209" fmla="*/ 6482911 w 7316139"/>
              <a:gd name="connsiteY209" fmla="*/ 2415348 h 5867400"/>
              <a:gd name="connsiteX210" fmla="*/ 6566233 w 7316139"/>
              <a:gd name="connsiteY210" fmla="*/ 2415349 h 5867400"/>
              <a:gd name="connsiteX211" fmla="*/ 6599562 w 7316139"/>
              <a:gd name="connsiteY211" fmla="*/ 2415348 h 5867400"/>
              <a:gd name="connsiteX212" fmla="*/ 6682885 w 7316139"/>
              <a:gd name="connsiteY212" fmla="*/ 2438484 h 5867400"/>
              <a:gd name="connsiteX213" fmla="*/ 6682886 w 7316139"/>
              <a:gd name="connsiteY213" fmla="*/ 2461621 h 5867400"/>
              <a:gd name="connsiteX214" fmla="*/ 6582897 w 7316139"/>
              <a:gd name="connsiteY214" fmla="*/ 2461621 h 5867400"/>
              <a:gd name="connsiteX215" fmla="*/ 6566233 w 7316139"/>
              <a:gd name="connsiteY215" fmla="*/ 2461621 h 5867400"/>
              <a:gd name="connsiteX216" fmla="*/ 6549569 w 7316139"/>
              <a:gd name="connsiteY216" fmla="*/ 2461621 h 5867400"/>
              <a:gd name="connsiteX217" fmla="*/ 6449581 w 7316139"/>
              <a:gd name="connsiteY217" fmla="*/ 2438485 h 5867400"/>
              <a:gd name="connsiteX218" fmla="*/ 6416252 w 7316139"/>
              <a:gd name="connsiteY218" fmla="*/ 2438485 h 5867400"/>
              <a:gd name="connsiteX219" fmla="*/ 6216277 w 7316139"/>
              <a:gd name="connsiteY219" fmla="*/ 2438485 h 5867400"/>
              <a:gd name="connsiteX220" fmla="*/ 6132954 w 7316139"/>
              <a:gd name="connsiteY220" fmla="*/ 2461621 h 5867400"/>
              <a:gd name="connsiteX221" fmla="*/ 6182948 w 7316139"/>
              <a:gd name="connsiteY221" fmla="*/ 2484755 h 5867400"/>
              <a:gd name="connsiteX222" fmla="*/ 6332930 w 7316139"/>
              <a:gd name="connsiteY222" fmla="*/ 2531028 h 5867400"/>
              <a:gd name="connsiteX223" fmla="*/ 6182948 w 7316139"/>
              <a:gd name="connsiteY223" fmla="*/ 2554163 h 5867400"/>
              <a:gd name="connsiteX224" fmla="*/ 5966309 w 7316139"/>
              <a:gd name="connsiteY224" fmla="*/ 2554163 h 5867400"/>
              <a:gd name="connsiteX225" fmla="*/ 5949644 w 7316139"/>
              <a:gd name="connsiteY225" fmla="*/ 2554163 h 5867400"/>
              <a:gd name="connsiteX226" fmla="*/ 5899651 w 7316139"/>
              <a:gd name="connsiteY226" fmla="*/ 2562839 h 5867400"/>
              <a:gd name="connsiteX227" fmla="*/ 5885491 w 7316139"/>
              <a:gd name="connsiteY227" fmla="*/ 2563454 h 5867400"/>
              <a:gd name="connsiteX228" fmla="*/ 5846607 w 7316139"/>
              <a:gd name="connsiteY228" fmla="*/ 2578251 h 5867400"/>
              <a:gd name="connsiteX229" fmla="*/ 5742413 w 7316139"/>
              <a:gd name="connsiteY229" fmla="*/ 2592709 h 5867400"/>
              <a:gd name="connsiteX230" fmla="*/ 5734241 w 7316139"/>
              <a:gd name="connsiteY230" fmla="*/ 2611989 h 5867400"/>
              <a:gd name="connsiteX231" fmla="*/ 5701553 w 7316139"/>
              <a:gd name="connsiteY231" fmla="*/ 2631270 h 5867400"/>
              <a:gd name="connsiteX232" fmla="*/ 5677036 w 7316139"/>
              <a:gd name="connsiteY232" fmla="*/ 2669829 h 5867400"/>
              <a:gd name="connsiteX233" fmla="*/ 5652520 w 7316139"/>
              <a:gd name="connsiteY233" fmla="*/ 2708389 h 5867400"/>
              <a:gd name="connsiteX234" fmla="*/ 5668865 w 7316139"/>
              <a:gd name="connsiteY234" fmla="*/ 2708390 h 5867400"/>
              <a:gd name="connsiteX235" fmla="*/ 5668864 w 7316139"/>
              <a:gd name="connsiteY235" fmla="*/ 2727670 h 5867400"/>
              <a:gd name="connsiteX236" fmla="*/ 5693381 w 7316139"/>
              <a:gd name="connsiteY236" fmla="*/ 2746949 h 5867400"/>
              <a:gd name="connsiteX237" fmla="*/ 5742413 w 7316139"/>
              <a:gd name="connsiteY237" fmla="*/ 2746949 h 5867400"/>
              <a:gd name="connsiteX238" fmla="*/ 5766929 w 7316139"/>
              <a:gd name="connsiteY238" fmla="*/ 2746949 h 5867400"/>
              <a:gd name="connsiteX239" fmla="*/ 5783273 w 7316139"/>
              <a:gd name="connsiteY239" fmla="*/ 2766228 h 5867400"/>
              <a:gd name="connsiteX240" fmla="*/ 5834987 w 7316139"/>
              <a:gd name="connsiteY240" fmla="*/ 2809608 h 5867400"/>
              <a:gd name="connsiteX241" fmla="*/ 5843475 w 7316139"/>
              <a:gd name="connsiteY241" fmla="*/ 2815229 h 5867400"/>
              <a:gd name="connsiteX242" fmla="*/ 5850483 w 7316139"/>
              <a:gd name="connsiteY242" fmla="*/ 2813261 h 5867400"/>
              <a:gd name="connsiteX243" fmla="*/ 5906003 w 7316139"/>
              <a:gd name="connsiteY243" fmla="*/ 2821395 h 5867400"/>
              <a:gd name="connsiteX244" fmla="*/ 5918343 w 7316139"/>
              <a:gd name="connsiteY244" fmla="*/ 2821395 h 5867400"/>
              <a:gd name="connsiteX245" fmla="*/ 6078739 w 7316139"/>
              <a:gd name="connsiteY245" fmla="*/ 2821395 h 5867400"/>
              <a:gd name="connsiteX246" fmla="*/ 6189782 w 7316139"/>
              <a:gd name="connsiteY246" fmla="*/ 2840674 h 5867400"/>
              <a:gd name="connsiteX247" fmla="*/ 6078739 w 7316139"/>
              <a:gd name="connsiteY247" fmla="*/ 2879235 h 5867400"/>
              <a:gd name="connsiteX248" fmla="*/ 6041724 w 7316139"/>
              <a:gd name="connsiteY248" fmla="*/ 2898514 h 5867400"/>
              <a:gd name="connsiteX249" fmla="*/ 6103415 w 7316139"/>
              <a:gd name="connsiteY249" fmla="*/ 2917794 h 5867400"/>
              <a:gd name="connsiteX250" fmla="*/ 6251474 w 7316139"/>
              <a:gd name="connsiteY250" fmla="*/ 2917794 h 5867400"/>
              <a:gd name="connsiteX251" fmla="*/ 6276149 w 7316139"/>
              <a:gd name="connsiteY251" fmla="*/ 2917794 h 5867400"/>
              <a:gd name="connsiteX252" fmla="*/ 6350179 w 7316139"/>
              <a:gd name="connsiteY252" fmla="*/ 2898514 h 5867400"/>
              <a:gd name="connsiteX253" fmla="*/ 6362517 w 7316139"/>
              <a:gd name="connsiteY253" fmla="*/ 2898514 h 5867400"/>
              <a:gd name="connsiteX254" fmla="*/ 6374855 w 7316139"/>
              <a:gd name="connsiteY254" fmla="*/ 2898514 h 5867400"/>
              <a:gd name="connsiteX255" fmla="*/ 6448884 w 7316139"/>
              <a:gd name="connsiteY255" fmla="*/ 2898514 h 5867400"/>
              <a:gd name="connsiteX256" fmla="*/ 6448884 w 7316139"/>
              <a:gd name="connsiteY256" fmla="*/ 2917794 h 5867400"/>
              <a:gd name="connsiteX257" fmla="*/ 6387193 w 7316139"/>
              <a:gd name="connsiteY257" fmla="*/ 2937074 h 5867400"/>
              <a:gd name="connsiteX258" fmla="*/ 6362517 w 7316139"/>
              <a:gd name="connsiteY258" fmla="*/ 2937074 h 5867400"/>
              <a:gd name="connsiteX259" fmla="*/ 6300826 w 7316139"/>
              <a:gd name="connsiteY259" fmla="*/ 2937074 h 5867400"/>
              <a:gd name="connsiteX260" fmla="*/ 6263811 w 7316139"/>
              <a:gd name="connsiteY260" fmla="*/ 2956353 h 5867400"/>
              <a:gd name="connsiteX261" fmla="*/ 6152767 w 7316139"/>
              <a:gd name="connsiteY261" fmla="*/ 2975634 h 5867400"/>
              <a:gd name="connsiteX262" fmla="*/ 6177444 w 7316139"/>
              <a:gd name="connsiteY262" fmla="*/ 3014193 h 5867400"/>
              <a:gd name="connsiteX263" fmla="*/ 6189782 w 7316139"/>
              <a:gd name="connsiteY263" fmla="*/ 3033473 h 5867400"/>
              <a:gd name="connsiteX264" fmla="*/ 6263811 w 7316139"/>
              <a:gd name="connsiteY264" fmla="*/ 3033473 h 5867400"/>
              <a:gd name="connsiteX265" fmla="*/ 6276149 w 7316139"/>
              <a:gd name="connsiteY265" fmla="*/ 3033473 h 5867400"/>
              <a:gd name="connsiteX266" fmla="*/ 6288487 w 7316139"/>
              <a:gd name="connsiteY266" fmla="*/ 3052753 h 5867400"/>
              <a:gd name="connsiteX267" fmla="*/ 6300827 w 7316139"/>
              <a:gd name="connsiteY267" fmla="*/ 3091312 h 5867400"/>
              <a:gd name="connsiteX268" fmla="*/ 6273541 w 7316139"/>
              <a:gd name="connsiteY268" fmla="*/ 3101604 h 5867400"/>
              <a:gd name="connsiteX269" fmla="*/ 6280746 w 7316139"/>
              <a:gd name="connsiteY269" fmla="*/ 3103625 h 5867400"/>
              <a:gd name="connsiteX270" fmla="*/ 6322628 w 7316139"/>
              <a:gd name="connsiteY270" fmla="*/ 3113265 h 5867400"/>
              <a:gd name="connsiteX271" fmla="*/ 6347145 w 7316139"/>
              <a:gd name="connsiteY271" fmla="*/ 3132545 h 5867400"/>
              <a:gd name="connsiteX272" fmla="*/ 6281769 w 7316139"/>
              <a:gd name="connsiteY272" fmla="*/ 3132545 h 5867400"/>
              <a:gd name="connsiteX273" fmla="*/ 6141566 w 7316139"/>
              <a:gd name="connsiteY273" fmla="*/ 3140679 h 5867400"/>
              <a:gd name="connsiteX274" fmla="*/ 6129349 w 7316139"/>
              <a:gd name="connsiteY274" fmla="*/ 3139333 h 5867400"/>
              <a:gd name="connsiteX275" fmla="*/ 6085679 w 7316139"/>
              <a:gd name="connsiteY275" fmla="*/ 3145537 h 5867400"/>
              <a:gd name="connsiteX276" fmla="*/ 6004709 w 7316139"/>
              <a:gd name="connsiteY276" fmla="*/ 3149152 h 5867400"/>
              <a:gd name="connsiteX277" fmla="*/ 5992371 w 7316139"/>
              <a:gd name="connsiteY277" fmla="*/ 3168431 h 5867400"/>
              <a:gd name="connsiteX278" fmla="*/ 5972321 w 7316139"/>
              <a:gd name="connsiteY278" fmla="*/ 3170842 h 5867400"/>
              <a:gd name="connsiteX279" fmla="*/ 5964121 w 7316139"/>
              <a:gd name="connsiteY279" fmla="*/ 3174475 h 5867400"/>
              <a:gd name="connsiteX280" fmla="*/ 5967527 w 7316139"/>
              <a:gd name="connsiteY280" fmla="*/ 3185263 h 5867400"/>
              <a:gd name="connsiteX281" fmla="*/ 5954887 w 7316139"/>
              <a:gd name="connsiteY281" fmla="*/ 3209664 h 5867400"/>
              <a:gd name="connsiteX282" fmla="*/ 5935310 w 7316139"/>
              <a:gd name="connsiteY282" fmla="*/ 3211471 h 5867400"/>
              <a:gd name="connsiteX283" fmla="*/ 5933765 w 7316139"/>
              <a:gd name="connsiteY283" fmla="*/ 3214221 h 5867400"/>
              <a:gd name="connsiteX284" fmla="*/ 5906003 w 7316139"/>
              <a:gd name="connsiteY284" fmla="*/ 3226271 h 5867400"/>
              <a:gd name="connsiteX285" fmla="*/ 5868989 w 7316139"/>
              <a:gd name="connsiteY285" fmla="*/ 3264831 h 5867400"/>
              <a:gd name="connsiteX286" fmla="*/ 5893665 w 7316139"/>
              <a:gd name="connsiteY286" fmla="*/ 3264831 h 5867400"/>
              <a:gd name="connsiteX287" fmla="*/ 5893665 w 7316139"/>
              <a:gd name="connsiteY287" fmla="*/ 3284110 h 5867400"/>
              <a:gd name="connsiteX288" fmla="*/ 5912173 w 7316139"/>
              <a:gd name="connsiteY288" fmla="*/ 3293751 h 5867400"/>
              <a:gd name="connsiteX289" fmla="*/ 5918512 w 7316139"/>
              <a:gd name="connsiteY289" fmla="*/ 3298290 h 5867400"/>
              <a:gd name="connsiteX290" fmla="*/ 5924879 w 7316139"/>
              <a:gd name="connsiteY290" fmla="*/ 3297930 h 5867400"/>
              <a:gd name="connsiteX291" fmla="*/ 5932046 w 7316139"/>
              <a:gd name="connsiteY291" fmla="*/ 3300528 h 5867400"/>
              <a:gd name="connsiteX292" fmla="*/ 5935405 w 7316139"/>
              <a:gd name="connsiteY292" fmla="*/ 3303390 h 5867400"/>
              <a:gd name="connsiteX293" fmla="*/ 6004709 w 7316139"/>
              <a:gd name="connsiteY293" fmla="*/ 3303390 h 5867400"/>
              <a:gd name="connsiteX294" fmla="*/ 6041724 w 7316139"/>
              <a:gd name="connsiteY294" fmla="*/ 3303390 h 5867400"/>
              <a:gd name="connsiteX295" fmla="*/ 6066401 w 7316139"/>
              <a:gd name="connsiteY295" fmla="*/ 3322670 h 5867400"/>
              <a:gd name="connsiteX296" fmla="*/ 6071212 w 7316139"/>
              <a:gd name="connsiteY296" fmla="*/ 3325343 h 5867400"/>
              <a:gd name="connsiteX297" fmla="*/ 6071849 w 7316139"/>
              <a:gd name="connsiteY297" fmla="*/ 3325344 h 5867400"/>
              <a:gd name="connsiteX298" fmla="*/ 6085639 w 7316139"/>
              <a:gd name="connsiteY298" fmla="*/ 3325343 h 5867400"/>
              <a:gd name="connsiteX299" fmla="*/ 6126499 w 7316139"/>
              <a:gd name="connsiteY299" fmla="*/ 3325344 h 5867400"/>
              <a:gd name="connsiteX300" fmla="*/ 6134671 w 7316139"/>
              <a:gd name="connsiteY300" fmla="*/ 3325343 h 5867400"/>
              <a:gd name="connsiteX301" fmla="*/ 6208219 w 7316139"/>
              <a:gd name="connsiteY301" fmla="*/ 3325343 h 5867400"/>
              <a:gd name="connsiteX302" fmla="*/ 6224563 w 7316139"/>
              <a:gd name="connsiteY302" fmla="*/ 3344623 h 5867400"/>
              <a:gd name="connsiteX303" fmla="*/ 6257253 w 7316139"/>
              <a:gd name="connsiteY303" fmla="*/ 3344623 h 5867400"/>
              <a:gd name="connsiteX304" fmla="*/ 6273596 w 7316139"/>
              <a:gd name="connsiteY304" fmla="*/ 3363903 h 5867400"/>
              <a:gd name="connsiteX305" fmla="*/ 6240908 w 7316139"/>
              <a:gd name="connsiteY305" fmla="*/ 3363903 h 5867400"/>
              <a:gd name="connsiteX306" fmla="*/ 6208219 w 7316139"/>
              <a:gd name="connsiteY306" fmla="*/ 3363903 h 5867400"/>
              <a:gd name="connsiteX307" fmla="*/ 6183704 w 7316139"/>
              <a:gd name="connsiteY307" fmla="*/ 3363903 h 5867400"/>
              <a:gd name="connsiteX308" fmla="*/ 6175531 w 7316139"/>
              <a:gd name="connsiteY308" fmla="*/ 3363902 h 5867400"/>
              <a:gd name="connsiteX309" fmla="*/ 6140441 w 7316139"/>
              <a:gd name="connsiteY309" fmla="*/ 3363903 h 5867400"/>
              <a:gd name="connsiteX310" fmla="*/ 6144478 w 7316139"/>
              <a:gd name="connsiteY310" fmla="*/ 3366050 h 5867400"/>
              <a:gd name="connsiteX311" fmla="*/ 6177444 w 7316139"/>
              <a:gd name="connsiteY311" fmla="*/ 3380510 h 5867400"/>
              <a:gd name="connsiteX312" fmla="*/ 6337840 w 7316139"/>
              <a:gd name="connsiteY312" fmla="*/ 3419070 h 5867400"/>
              <a:gd name="connsiteX313" fmla="*/ 6362517 w 7316139"/>
              <a:gd name="connsiteY313" fmla="*/ 3419069 h 5867400"/>
              <a:gd name="connsiteX314" fmla="*/ 6411869 w 7316139"/>
              <a:gd name="connsiteY314" fmla="*/ 3457629 h 5867400"/>
              <a:gd name="connsiteX315" fmla="*/ 6448885 w 7316139"/>
              <a:gd name="connsiteY315" fmla="*/ 3496188 h 5867400"/>
              <a:gd name="connsiteX316" fmla="*/ 6485899 w 7316139"/>
              <a:gd name="connsiteY316" fmla="*/ 3496188 h 5867400"/>
              <a:gd name="connsiteX317" fmla="*/ 6473561 w 7316139"/>
              <a:gd name="connsiteY317" fmla="*/ 3534748 h 5867400"/>
              <a:gd name="connsiteX318" fmla="*/ 6399531 w 7316139"/>
              <a:gd name="connsiteY318" fmla="*/ 3534748 h 5867400"/>
              <a:gd name="connsiteX319" fmla="*/ 6066401 w 7316139"/>
              <a:gd name="connsiteY319" fmla="*/ 3554028 h 5867400"/>
              <a:gd name="connsiteX320" fmla="*/ 6004709 w 7316139"/>
              <a:gd name="connsiteY320" fmla="*/ 3554028 h 5867400"/>
              <a:gd name="connsiteX321" fmla="*/ 6054063 w 7316139"/>
              <a:gd name="connsiteY321" fmla="*/ 3592588 h 5867400"/>
              <a:gd name="connsiteX322" fmla="*/ 6510575 w 7316139"/>
              <a:gd name="connsiteY322" fmla="*/ 3631148 h 5867400"/>
              <a:gd name="connsiteX323" fmla="*/ 6720325 w 7316139"/>
              <a:gd name="connsiteY323" fmla="*/ 3650427 h 5867400"/>
              <a:gd name="connsiteX324" fmla="*/ 6745001 w 7316139"/>
              <a:gd name="connsiteY324" fmla="*/ 3650427 h 5867400"/>
              <a:gd name="connsiteX325" fmla="*/ 6880721 w 7316139"/>
              <a:gd name="connsiteY325" fmla="*/ 3669707 h 5867400"/>
              <a:gd name="connsiteX326" fmla="*/ 6917736 w 7316139"/>
              <a:gd name="connsiteY326" fmla="*/ 3688986 h 5867400"/>
              <a:gd name="connsiteX327" fmla="*/ 6819030 w 7316139"/>
              <a:gd name="connsiteY327" fmla="*/ 3688987 h 5867400"/>
              <a:gd name="connsiteX328" fmla="*/ 6535251 w 7316139"/>
              <a:gd name="connsiteY328" fmla="*/ 3688986 h 5867400"/>
              <a:gd name="connsiteX329" fmla="*/ 6411869 w 7316139"/>
              <a:gd name="connsiteY329" fmla="*/ 3688987 h 5867400"/>
              <a:gd name="connsiteX330" fmla="*/ 6276149 w 7316139"/>
              <a:gd name="connsiteY330" fmla="*/ 3708267 h 5867400"/>
              <a:gd name="connsiteX331" fmla="*/ 6337841 w 7316139"/>
              <a:gd name="connsiteY331" fmla="*/ 3727547 h 5867400"/>
              <a:gd name="connsiteX332" fmla="*/ 6325503 w 7316139"/>
              <a:gd name="connsiteY332" fmla="*/ 3766106 h 5867400"/>
              <a:gd name="connsiteX333" fmla="*/ 6152768 w 7316139"/>
              <a:gd name="connsiteY333" fmla="*/ 3766106 h 5867400"/>
              <a:gd name="connsiteX334" fmla="*/ 6128091 w 7316139"/>
              <a:gd name="connsiteY334" fmla="*/ 3766106 h 5867400"/>
              <a:gd name="connsiteX335" fmla="*/ 6062159 w 7316139"/>
              <a:gd name="connsiteY335" fmla="*/ 3766106 h 5867400"/>
              <a:gd name="connsiteX336" fmla="*/ 6054063 w 7316139"/>
              <a:gd name="connsiteY336" fmla="*/ 3766106 h 5867400"/>
              <a:gd name="connsiteX337" fmla="*/ 6047893 w 7316139"/>
              <a:gd name="connsiteY337" fmla="*/ 3766106 h 5867400"/>
              <a:gd name="connsiteX338" fmla="*/ 6046929 w 7316139"/>
              <a:gd name="connsiteY338" fmla="*/ 3766106 h 5867400"/>
              <a:gd name="connsiteX339" fmla="*/ 6043651 w 7316139"/>
              <a:gd name="connsiteY339" fmla="*/ 3766106 h 5867400"/>
              <a:gd name="connsiteX340" fmla="*/ 6043266 w 7316139"/>
              <a:gd name="connsiteY340" fmla="*/ 3766106 h 5867400"/>
              <a:gd name="connsiteX341" fmla="*/ 6041917 w 7316139"/>
              <a:gd name="connsiteY341" fmla="*/ 3766106 h 5867400"/>
              <a:gd name="connsiteX342" fmla="*/ 6041724 w 7316139"/>
              <a:gd name="connsiteY342" fmla="*/ 3766106 h 5867400"/>
              <a:gd name="connsiteX343" fmla="*/ 6029386 w 7316139"/>
              <a:gd name="connsiteY343" fmla="*/ 3766106 h 5867400"/>
              <a:gd name="connsiteX344" fmla="*/ 6017047 w 7316139"/>
              <a:gd name="connsiteY344" fmla="*/ 3766106 h 5867400"/>
              <a:gd name="connsiteX345" fmla="*/ 6004709 w 7316139"/>
              <a:gd name="connsiteY345" fmla="*/ 3766106 h 5867400"/>
              <a:gd name="connsiteX346" fmla="*/ 5992371 w 7316139"/>
              <a:gd name="connsiteY346" fmla="*/ 3766106 h 5867400"/>
              <a:gd name="connsiteX347" fmla="*/ 5881328 w 7316139"/>
              <a:gd name="connsiteY347" fmla="*/ 3785386 h 5867400"/>
              <a:gd name="connsiteX348" fmla="*/ 5831975 w 7316139"/>
              <a:gd name="connsiteY348" fmla="*/ 3804666 h 5867400"/>
              <a:gd name="connsiteX349" fmla="*/ 5830047 w 7316139"/>
              <a:gd name="connsiteY349" fmla="*/ 3804666 h 5867400"/>
              <a:gd name="connsiteX350" fmla="*/ 5826317 w 7316139"/>
              <a:gd name="connsiteY350" fmla="*/ 3804666 h 5867400"/>
              <a:gd name="connsiteX351" fmla="*/ 5820871 w 7316139"/>
              <a:gd name="connsiteY351" fmla="*/ 3806594 h 5867400"/>
              <a:gd name="connsiteX352" fmla="*/ 5821564 w 7316139"/>
              <a:gd name="connsiteY352" fmla="*/ 3807678 h 5867400"/>
              <a:gd name="connsiteX353" fmla="*/ 5831975 w 7316139"/>
              <a:gd name="connsiteY353" fmla="*/ 3823946 h 5867400"/>
              <a:gd name="connsiteX354" fmla="*/ 5856651 w 7316139"/>
              <a:gd name="connsiteY354" fmla="*/ 3843226 h 5867400"/>
              <a:gd name="connsiteX355" fmla="*/ 5906003 w 7316139"/>
              <a:gd name="connsiteY355" fmla="*/ 3843226 h 5867400"/>
              <a:gd name="connsiteX356" fmla="*/ 5930681 w 7316139"/>
              <a:gd name="connsiteY356" fmla="*/ 3843226 h 5867400"/>
              <a:gd name="connsiteX357" fmla="*/ 5967695 w 7316139"/>
              <a:gd name="connsiteY357" fmla="*/ 3843226 h 5867400"/>
              <a:gd name="connsiteX358" fmla="*/ 6004709 w 7316139"/>
              <a:gd name="connsiteY358" fmla="*/ 3843226 h 5867400"/>
              <a:gd name="connsiteX359" fmla="*/ 6017047 w 7316139"/>
              <a:gd name="connsiteY359" fmla="*/ 3843226 h 5867400"/>
              <a:gd name="connsiteX360" fmla="*/ 6054063 w 7316139"/>
              <a:gd name="connsiteY360" fmla="*/ 3843226 h 5867400"/>
              <a:gd name="connsiteX361" fmla="*/ 6078739 w 7316139"/>
              <a:gd name="connsiteY361" fmla="*/ 3862505 h 5867400"/>
              <a:gd name="connsiteX362" fmla="*/ 6128091 w 7316139"/>
              <a:gd name="connsiteY362" fmla="*/ 3862505 h 5867400"/>
              <a:gd name="connsiteX363" fmla="*/ 6177444 w 7316139"/>
              <a:gd name="connsiteY363" fmla="*/ 3862505 h 5867400"/>
              <a:gd name="connsiteX364" fmla="*/ 6202120 w 7316139"/>
              <a:gd name="connsiteY364" fmla="*/ 3862505 h 5867400"/>
              <a:gd name="connsiteX365" fmla="*/ 6300826 w 7316139"/>
              <a:gd name="connsiteY365" fmla="*/ 3862505 h 5867400"/>
              <a:gd name="connsiteX366" fmla="*/ 6436547 w 7316139"/>
              <a:gd name="connsiteY366" fmla="*/ 3862505 h 5867400"/>
              <a:gd name="connsiteX367" fmla="*/ 6448884 w 7316139"/>
              <a:gd name="connsiteY367" fmla="*/ 3881785 h 5867400"/>
              <a:gd name="connsiteX368" fmla="*/ 6498237 w 7316139"/>
              <a:gd name="connsiteY368" fmla="*/ 3881785 h 5867400"/>
              <a:gd name="connsiteX369" fmla="*/ 6522913 w 7316139"/>
              <a:gd name="connsiteY369" fmla="*/ 3881785 h 5867400"/>
              <a:gd name="connsiteX370" fmla="*/ 6584605 w 7316139"/>
              <a:gd name="connsiteY370" fmla="*/ 3881785 h 5867400"/>
              <a:gd name="connsiteX371" fmla="*/ 6596943 w 7316139"/>
              <a:gd name="connsiteY371" fmla="*/ 3881785 h 5867400"/>
              <a:gd name="connsiteX372" fmla="*/ 6707986 w 7316139"/>
              <a:gd name="connsiteY372" fmla="*/ 3881785 h 5867400"/>
              <a:gd name="connsiteX373" fmla="*/ 6732663 w 7316139"/>
              <a:gd name="connsiteY373" fmla="*/ 3901065 h 5867400"/>
              <a:gd name="connsiteX374" fmla="*/ 6782015 w 7316139"/>
              <a:gd name="connsiteY374" fmla="*/ 3901065 h 5867400"/>
              <a:gd name="connsiteX375" fmla="*/ 6806693 w 7316139"/>
              <a:gd name="connsiteY375" fmla="*/ 3920345 h 5867400"/>
              <a:gd name="connsiteX376" fmla="*/ 6757339 w 7316139"/>
              <a:gd name="connsiteY376" fmla="*/ 3920345 h 5867400"/>
              <a:gd name="connsiteX377" fmla="*/ 6707986 w 7316139"/>
              <a:gd name="connsiteY377" fmla="*/ 3920345 h 5867400"/>
              <a:gd name="connsiteX378" fmla="*/ 6670972 w 7316139"/>
              <a:gd name="connsiteY378" fmla="*/ 3920345 h 5867400"/>
              <a:gd name="connsiteX379" fmla="*/ 6658633 w 7316139"/>
              <a:gd name="connsiteY379" fmla="*/ 3920345 h 5867400"/>
              <a:gd name="connsiteX380" fmla="*/ 6559927 w 7316139"/>
              <a:gd name="connsiteY380" fmla="*/ 3920345 h 5867400"/>
              <a:gd name="connsiteX381" fmla="*/ 6498237 w 7316139"/>
              <a:gd name="connsiteY381" fmla="*/ 3939624 h 5867400"/>
              <a:gd name="connsiteX382" fmla="*/ 6362517 w 7316139"/>
              <a:gd name="connsiteY382" fmla="*/ 3939625 h 5867400"/>
              <a:gd name="connsiteX383" fmla="*/ 6300826 w 7316139"/>
              <a:gd name="connsiteY383" fmla="*/ 3939625 h 5867400"/>
              <a:gd name="connsiteX384" fmla="*/ 6251473 w 7316139"/>
              <a:gd name="connsiteY384" fmla="*/ 3939625 h 5867400"/>
              <a:gd name="connsiteX385" fmla="*/ 5992371 w 7316139"/>
              <a:gd name="connsiteY385" fmla="*/ 3939625 h 5867400"/>
              <a:gd name="connsiteX386" fmla="*/ 5918343 w 7316139"/>
              <a:gd name="connsiteY386" fmla="*/ 3958905 h 5867400"/>
              <a:gd name="connsiteX387" fmla="*/ 5893665 w 7316139"/>
              <a:gd name="connsiteY387" fmla="*/ 3958905 h 5867400"/>
              <a:gd name="connsiteX388" fmla="*/ 5794960 w 7316139"/>
              <a:gd name="connsiteY388" fmla="*/ 3978184 h 5867400"/>
              <a:gd name="connsiteX389" fmla="*/ 5745607 w 7316139"/>
              <a:gd name="connsiteY389" fmla="*/ 4016744 h 5867400"/>
              <a:gd name="connsiteX390" fmla="*/ 5544341 w 7316139"/>
              <a:gd name="connsiteY390" fmla="*/ 4033012 h 5867400"/>
              <a:gd name="connsiteX391" fmla="*/ 5496071 w 7316139"/>
              <a:gd name="connsiteY391" fmla="*/ 4035526 h 5867400"/>
              <a:gd name="connsiteX392" fmla="*/ 5405733 w 7316139"/>
              <a:gd name="connsiteY392" fmla="*/ 4057696 h 5867400"/>
              <a:gd name="connsiteX393" fmla="*/ 5010295 w 7316139"/>
              <a:gd name="connsiteY393" fmla="*/ 4143757 h 5867400"/>
              <a:gd name="connsiteX394" fmla="*/ 4780149 w 7316139"/>
              <a:gd name="connsiteY394" fmla="*/ 4195461 h 5867400"/>
              <a:gd name="connsiteX395" fmla="*/ 4531215 w 7316139"/>
              <a:gd name="connsiteY395" fmla="*/ 4271147 h 5867400"/>
              <a:gd name="connsiteX396" fmla="*/ 4650513 w 7316139"/>
              <a:gd name="connsiteY396" fmla="*/ 4264106 h 5867400"/>
              <a:gd name="connsiteX397" fmla="*/ 4635951 w 7316139"/>
              <a:gd name="connsiteY397" fmla="*/ 4306899 h 5867400"/>
              <a:gd name="connsiteX398" fmla="*/ 4313747 w 7316139"/>
              <a:gd name="connsiteY398" fmla="*/ 4379284 h 5867400"/>
              <a:gd name="connsiteX399" fmla="*/ 4267717 w 7316139"/>
              <a:gd name="connsiteY399" fmla="*/ 4389626 h 5867400"/>
              <a:gd name="connsiteX400" fmla="*/ 4144733 w 7316139"/>
              <a:gd name="connsiteY400" fmla="*/ 4417255 h 5867400"/>
              <a:gd name="connsiteX401" fmla="*/ 4129630 w 7316139"/>
              <a:gd name="connsiteY401" fmla="*/ 4420648 h 5867400"/>
              <a:gd name="connsiteX402" fmla="*/ 4118123 w 7316139"/>
              <a:gd name="connsiteY402" fmla="*/ 4423233 h 5867400"/>
              <a:gd name="connsiteX403" fmla="*/ 4116325 w 7316139"/>
              <a:gd name="connsiteY403" fmla="*/ 4423637 h 5867400"/>
              <a:gd name="connsiteX404" fmla="*/ 4110211 w 7316139"/>
              <a:gd name="connsiteY404" fmla="*/ 4425011 h 5867400"/>
              <a:gd name="connsiteX405" fmla="*/ 4109493 w 7316139"/>
              <a:gd name="connsiteY405" fmla="*/ 4425173 h 5867400"/>
              <a:gd name="connsiteX406" fmla="*/ 4106975 w 7316139"/>
              <a:gd name="connsiteY406" fmla="*/ 4425739 h 5867400"/>
              <a:gd name="connsiteX407" fmla="*/ 4106615 w 7316139"/>
              <a:gd name="connsiteY407" fmla="*/ 4425819 h 5867400"/>
              <a:gd name="connsiteX408" fmla="*/ 4083601 w 7316139"/>
              <a:gd name="connsiteY408" fmla="*/ 4430989 h 5867400"/>
              <a:gd name="connsiteX409" fmla="*/ 4060586 w 7316139"/>
              <a:gd name="connsiteY409" fmla="*/ 4436160 h 5867400"/>
              <a:gd name="connsiteX410" fmla="*/ 4037571 w 7316139"/>
              <a:gd name="connsiteY410" fmla="*/ 4441330 h 5867400"/>
              <a:gd name="connsiteX411" fmla="*/ 4014557 w 7316139"/>
              <a:gd name="connsiteY411" fmla="*/ 4446501 h 5867400"/>
              <a:gd name="connsiteX412" fmla="*/ 3964623 w 7316139"/>
              <a:gd name="connsiteY412" fmla="*/ 4466364 h 5867400"/>
              <a:gd name="connsiteX413" fmla="*/ 3940066 w 7316139"/>
              <a:gd name="connsiteY413" fmla="*/ 4472470 h 5867400"/>
              <a:gd name="connsiteX414" fmla="*/ 3771841 w 7316139"/>
              <a:gd name="connsiteY414" fmla="*/ 4532028 h 5867400"/>
              <a:gd name="connsiteX415" fmla="*/ 3753725 w 7316139"/>
              <a:gd name="connsiteY415" fmla="*/ 4541532 h 5867400"/>
              <a:gd name="connsiteX416" fmla="*/ 3723820 w 7316139"/>
              <a:gd name="connsiteY416" fmla="*/ 4551339 h 5867400"/>
              <a:gd name="connsiteX417" fmla="*/ 3712312 w 7316139"/>
              <a:gd name="connsiteY417" fmla="*/ 4553924 h 5867400"/>
              <a:gd name="connsiteX418" fmla="*/ 3705967 w 7316139"/>
              <a:gd name="connsiteY418" fmla="*/ 4555349 h 5867400"/>
              <a:gd name="connsiteX419" fmla="*/ 3701587 w 7316139"/>
              <a:gd name="connsiteY419" fmla="*/ 4556900 h 5867400"/>
              <a:gd name="connsiteX420" fmla="*/ 3705061 w 7316139"/>
              <a:gd name="connsiteY420" fmla="*/ 4558640 h 5867400"/>
              <a:gd name="connsiteX421" fmla="*/ 3728046 w 7316139"/>
              <a:gd name="connsiteY421" fmla="*/ 4570149 h 5867400"/>
              <a:gd name="connsiteX422" fmla="*/ 3778301 w 7316139"/>
              <a:gd name="connsiteY422" fmla="*/ 4578619 h 5867400"/>
              <a:gd name="connsiteX423" fmla="*/ 3870359 w 7316139"/>
              <a:gd name="connsiteY423" fmla="*/ 4557938 h 5867400"/>
              <a:gd name="connsiteX424" fmla="*/ 3916388 w 7316139"/>
              <a:gd name="connsiteY424" fmla="*/ 4547597 h 5867400"/>
              <a:gd name="connsiteX425" fmla="*/ 3985433 w 7316139"/>
              <a:gd name="connsiteY425" fmla="*/ 4532085 h 5867400"/>
              <a:gd name="connsiteX426" fmla="*/ 4054475 w 7316139"/>
              <a:gd name="connsiteY426" fmla="*/ 4516574 h 5867400"/>
              <a:gd name="connsiteX427" fmla="*/ 4077491 w 7316139"/>
              <a:gd name="connsiteY427" fmla="*/ 4511404 h 5867400"/>
              <a:gd name="connsiteX428" fmla="*/ 4146535 w 7316139"/>
              <a:gd name="connsiteY428" fmla="*/ 4495892 h 5867400"/>
              <a:gd name="connsiteX429" fmla="*/ 4196790 w 7316139"/>
              <a:gd name="connsiteY429" fmla="*/ 4504362 h 5867400"/>
              <a:gd name="connsiteX430" fmla="*/ 4288848 w 7316139"/>
              <a:gd name="connsiteY430" fmla="*/ 4483680 h 5867400"/>
              <a:gd name="connsiteX431" fmla="*/ 4380907 w 7316139"/>
              <a:gd name="connsiteY431" fmla="*/ 4462999 h 5867400"/>
              <a:gd name="connsiteX432" fmla="*/ 4426935 w 7316139"/>
              <a:gd name="connsiteY432" fmla="*/ 4452657 h 5867400"/>
              <a:gd name="connsiteX433" fmla="*/ 4611053 w 7316139"/>
              <a:gd name="connsiteY433" fmla="*/ 4411293 h 5867400"/>
              <a:gd name="connsiteX434" fmla="*/ 4864213 w 7316139"/>
              <a:gd name="connsiteY434" fmla="*/ 4354419 h 5867400"/>
              <a:gd name="connsiteX435" fmla="*/ 4891454 w 7316139"/>
              <a:gd name="connsiteY435" fmla="*/ 4368059 h 5867400"/>
              <a:gd name="connsiteX436" fmla="*/ 4983513 w 7316139"/>
              <a:gd name="connsiteY436" fmla="*/ 4347377 h 5867400"/>
              <a:gd name="connsiteX437" fmla="*/ 5029541 w 7316139"/>
              <a:gd name="connsiteY437" fmla="*/ 4337036 h 5867400"/>
              <a:gd name="connsiteX438" fmla="*/ 5144615 w 7316139"/>
              <a:gd name="connsiteY438" fmla="*/ 4311184 h 5867400"/>
              <a:gd name="connsiteX439" fmla="*/ 5167629 w 7316139"/>
              <a:gd name="connsiteY439" fmla="*/ 4306014 h 5867400"/>
              <a:gd name="connsiteX440" fmla="*/ 5374761 w 7316139"/>
              <a:gd name="connsiteY440" fmla="*/ 4259480 h 5867400"/>
              <a:gd name="connsiteX441" fmla="*/ 5425015 w 7316139"/>
              <a:gd name="connsiteY441" fmla="*/ 4267950 h 5867400"/>
              <a:gd name="connsiteX442" fmla="*/ 5517074 w 7316139"/>
              <a:gd name="connsiteY442" fmla="*/ 4247267 h 5867400"/>
              <a:gd name="connsiteX443" fmla="*/ 5567329 w 7316139"/>
              <a:gd name="connsiteY443" fmla="*/ 4255737 h 5867400"/>
              <a:gd name="connsiteX444" fmla="*/ 5475271 w 7316139"/>
              <a:gd name="connsiteY444" fmla="*/ 4276420 h 5867400"/>
              <a:gd name="connsiteX445" fmla="*/ 5383212 w 7316139"/>
              <a:gd name="connsiteY445" fmla="*/ 4297101 h 5867400"/>
              <a:gd name="connsiteX446" fmla="*/ 5314169 w 7316139"/>
              <a:gd name="connsiteY446" fmla="*/ 4312612 h 5867400"/>
              <a:gd name="connsiteX447" fmla="*/ 5291154 w 7316139"/>
              <a:gd name="connsiteY447" fmla="*/ 4317783 h 5867400"/>
              <a:gd name="connsiteX448" fmla="*/ 5107037 w 7316139"/>
              <a:gd name="connsiteY448" fmla="*/ 4359147 h 5867400"/>
              <a:gd name="connsiteX449" fmla="*/ 4996191 w 7316139"/>
              <a:gd name="connsiteY449" fmla="*/ 4403810 h 5867400"/>
              <a:gd name="connsiteX450" fmla="*/ 4743030 w 7316139"/>
              <a:gd name="connsiteY450" fmla="*/ 4460685 h 5867400"/>
              <a:gd name="connsiteX451" fmla="*/ 4627957 w 7316139"/>
              <a:gd name="connsiteY451" fmla="*/ 4486537 h 5867400"/>
              <a:gd name="connsiteX452" fmla="*/ 4535899 w 7316139"/>
              <a:gd name="connsiteY452" fmla="*/ 4507219 h 5867400"/>
              <a:gd name="connsiteX453" fmla="*/ 4052592 w 7316139"/>
              <a:gd name="connsiteY453" fmla="*/ 4615799 h 5867400"/>
              <a:gd name="connsiteX454" fmla="*/ 3918731 w 7316139"/>
              <a:gd name="connsiteY454" fmla="*/ 4665633 h 5867400"/>
              <a:gd name="connsiteX455" fmla="*/ 3872701 w 7316139"/>
              <a:gd name="connsiteY455" fmla="*/ 4675974 h 5867400"/>
              <a:gd name="connsiteX456" fmla="*/ 3692810 w 7316139"/>
              <a:gd name="connsiteY456" fmla="*/ 4736149 h 5867400"/>
              <a:gd name="connsiteX457" fmla="*/ 3609204 w 7316139"/>
              <a:gd name="connsiteY457" fmla="*/ 4794452 h 5867400"/>
              <a:gd name="connsiteX458" fmla="*/ 3130125 w 7316139"/>
              <a:gd name="connsiteY458" fmla="*/ 4921843 h 5867400"/>
              <a:gd name="connsiteX459" fmla="*/ 2605015 w 7316139"/>
              <a:gd name="connsiteY459" fmla="*/ 5059575 h 5867400"/>
              <a:gd name="connsiteX460" fmla="*/ 2079905 w 7316139"/>
              <a:gd name="connsiteY460" fmla="*/ 5197306 h 5867400"/>
              <a:gd name="connsiteX461" fmla="*/ 1661181 w 7316139"/>
              <a:gd name="connsiteY461" fmla="*/ 5283966 h 5867400"/>
              <a:gd name="connsiteX462" fmla="*/ 1617639 w 7316139"/>
              <a:gd name="connsiteY462" fmla="*/ 5294696 h 5867400"/>
              <a:gd name="connsiteX463" fmla="*/ 0 w 7316139"/>
              <a:gd name="connsiteY463" fmla="*/ 5867400 h 586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Lst>
            <a:rect l="l" t="t" r="r" b="b"/>
            <a:pathLst>
              <a:path w="7316139" h="5867400">
                <a:moveTo>
                  <a:pt x="5193426" y="4056708"/>
                </a:moveTo>
                <a:lnTo>
                  <a:pt x="5128891" y="4066450"/>
                </a:lnTo>
                <a:lnTo>
                  <a:pt x="5074879" y="4070704"/>
                </a:lnTo>
                <a:lnTo>
                  <a:pt x="5051766" y="4078886"/>
                </a:lnTo>
                <a:lnTo>
                  <a:pt x="5140695" y="4065060"/>
                </a:lnTo>
                <a:close/>
                <a:moveTo>
                  <a:pt x="0" y="0"/>
                </a:moveTo>
                <a:lnTo>
                  <a:pt x="2526845" y="1"/>
                </a:lnTo>
                <a:lnTo>
                  <a:pt x="2528530" y="1940"/>
                </a:lnTo>
                <a:lnTo>
                  <a:pt x="2683869" y="4369"/>
                </a:lnTo>
                <a:cubicBezTo>
                  <a:pt x="2858367" y="8916"/>
                  <a:pt x="3032864" y="16192"/>
                  <a:pt x="3207361" y="1641"/>
                </a:cubicBezTo>
                <a:cubicBezTo>
                  <a:pt x="3362470" y="1640"/>
                  <a:pt x="3517578" y="1641"/>
                  <a:pt x="3653298" y="1640"/>
                </a:cubicBezTo>
                <a:cubicBezTo>
                  <a:pt x="3808407" y="21042"/>
                  <a:pt x="3963515" y="21042"/>
                  <a:pt x="4099235" y="21042"/>
                </a:cubicBezTo>
                <a:cubicBezTo>
                  <a:pt x="4234955" y="40443"/>
                  <a:pt x="4370675" y="59844"/>
                  <a:pt x="4506395" y="59844"/>
                </a:cubicBezTo>
                <a:cubicBezTo>
                  <a:pt x="4622727" y="59844"/>
                  <a:pt x="4642117" y="59844"/>
                  <a:pt x="4603339" y="98646"/>
                </a:cubicBezTo>
                <a:cubicBezTo>
                  <a:pt x="4642116" y="118048"/>
                  <a:pt x="4700281" y="98647"/>
                  <a:pt x="4739059" y="118047"/>
                </a:cubicBezTo>
                <a:cubicBezTo>
                  <a:pt x="4758447" y="118048"/>
                  <a:pt x="4777836" y="118047"/>
                  <a:pt x="4797225" y="118048"/>
                </a:cubicBezTo>
                <a:cubicBezTo>
                  <a:pt x="4836001" y="118047"/>
                  <a:pt x="4874778" y="118048"/>
                  <a:pt x="4913555" y="137449"/>
                </a:cubicBezTo>
                <a:cubicBezTo>
                  <a:pt x="5049275" y="137448"/>
                  <a:pt x="5165608" y="137449"/>
                  <a:pt x="5301327" y="137449"/>
                </a:cubicBezTo>
                <a:cubicBezTo>
                  <a:pt x="5340105" y="137448"/>
                  <a:pt x="5378881" y="118047"/>
                  <a:pt x="5398269" y="137449"/>
                </a:cubicBezTo>
                <a:cubicBezTo>
                  <a:pt x="5417659" y="137448"/>
                  <a:pt x="5456436" y="137448"/>
                  <a:pt x="5495213" y="137448"/>
                </a:cubicBezTo>
                <a:cubicBezTo>
                  <a:pt x="5553380" y="137449"/>
                  <a:pt x="5630933" y="137449"/>
                  <a:pt x="5708489" y="137449"/>
                </a:cubicBezTo>
                <a:cubicBezTo>
                  <a:pt x="5727877" y="137449"/>
                  <a:pt x="5766653" y="137448"/>
                  <a:pt x="5786042" y="156850"/>
                </a:cubicBezTo>
                <a:cubicBezTo>
                  <a:pt x="5844209" y="156850"/>
                  <a:pt x="5902375" y="156850"/>
                  <a:pt x="5941151" y="156850"/>
                </a:cubicBezTo>
                <a:cubicBezTo>
                  <a:pt x="5960539" y="156850"/>
                  <a:pt x="5960539" y="156850"/>
                  <a:pt x="5960539" y="156850"/>
                </a:cubicBezTo>
                <a:cubicBezTo>
                  <a:pt x="5979928" y="156850"/>
                  <a:pt x="5979928" y="156850"/>
                  <a:pt x="5979928" y="156850"/>
                </a:cubicBezTo>
                <a:cubicBezTo>
                  <a:pt x="5979928" y="156850"/>
                  <a:pt x="5999317" y="156850"/>
                  <a:pt x="6018705" y="156850"/>
                </a:cubicBezTo>
                <a:cubicBezTo>
                  <a:pt x="6057483" y="156850"/>
                  <a:pt x="6096259" y="137448"/>
                  <a:pt x="6115647" y="156850"/>
                </a:cubicBezTo>
                <a:cubicBezTo>
                  <a:pt x="6135036" y="156850"/>
                  <a:pt x="6154425" y="156850"/>
                  <a:pt x="6173813" y="156850"/>
                </a:cubicBezTo>
                <a:cubicBezTo>
                  <a:pt x="6212591" y="176251"/>
                  <a:pt x="6212591" y="176251"/>
                  <a:pt x="6135036" y="176251"/>
                </a:cubicBezTo>
                <a:cubicBezTo>
                  <a:pt x="6115647" y="176251"/>
                  <a:pt x="6096259" y="176251"/>
                  <a:pt x="6076871" y="176251"/>
                </a:cubicBezTo>
                <a:cubicBezTo>
                  <a:pt x="6057483" y="176251"/>
                  <a:pt x="6038094" y="176251"/>
                  <a:pt x="6018705" y="176251"/>
                </a:cubicBezTo>
                <a:cubicBezTo>
                  <a:pt x="5960539" y="195652"/>
                  <a:pt x="5902375" y="195652"/>
                  <a:pt x="5863597" y="195652"/>
                </a:cubicBezTo>
                <a:cubicBezTo>
                  <a:pt x="5844208" y="195652"/>
                  <a:pt x="5844208" y="195652"/>
                  <a:pt x="5844208" y="195652"/>
                </a:cubicBezTo>
                <a:cubicBezTo>
                  <a:pt x="5805431" y="195652"/>
                  <a:pt x="5766653" y="195652"/>
                  <a:pt x="5747264" y="195652"/>
                </a:cubicBezTo>
                <a:cubicBezTo>
                  <a:pt x="5727877" y="195652"/>
                  <a:pt x="5708489" y="195652"/>
                  <a:pt x="5689099" y="195652"/>
                </a:cubicBezTo>
                <a:cubicBezTo>
                  <a:pt x="5669711" y="195652"/>
                  <a:pt x="5650322" y="195652"/>
                  <a:pt x="5630933" y="195652"/>
                </a:cubicBezTo>
                <a:cubicBezTo>
                  <a:pt x="5611545" y="215053"/>
                  <a:pt x="5611545" y="215053"/>
                  <a:pt x="5611545" y="215053"/>
                </a:cubicBezTo>
                <a:cubicBezTo>
                  <a:pt x="5533991" y="215053"/>
                  <a:pt x="5456437" y="215054"/>
                  <a:pt x="5398270" y="215053"/>
                </a:cubicBezTo>
                <a:cubicBezTo>
                  <a:pt x="5340105" y="234455"/>
                  <a:pt x="5281939" y="215053"/>
                  <a:pt x="5243161" y="215053"/>
                </a:cubicBezTo>
                <a:cubicBezTo>
                  <a:pt x="5223773" y="215054"/>
                  <a:pt x="5204383" y="215053"/>
                  <a:pt x="5184997" y="215054"/>
                </a:cubicBezTo>
                <a:cubicBezTo>
                  <a:pt x="5165608" y="215053"/>
                  <a:pt x="5146219" y="215054"/>
                  <a:pt x="5126831" y="215053"/>
                </a:cubicBezTo>
                <a:cubicBezTo>
                  <a:pt x="5088053" y="215053"/>
                  <a:pt x="5068664" y="215053"/>
                  <a:pt x="5049275" y="215054"/>
                </a:cubicBezTo>
                <a:cubicBezTo>
                  <a:pt x="5029887" y="234455"/>
                  <a:pt x="5010499" y="234454"/>
                  <a:pt x="4991111" y="234454"/>
                </a:cubicBezTo>
                <a:cubicBezTo>
                  <a:pt x="4991111" y="234454"/>
                  <a:pt x="4971722" y="234455"/>
                  <a:pt x="4952333" y="234455"/>
                </a:cubicBezTo>
                <a:cubicBezTo>
                  <a:pt x="4952333" y="234455"/>
                  <a:pt x="4932945" y="234455"/>
                  <a:pt x="4932945" y="234455"/>
                </a:cubicBezTo>
                <a:cubicBezTo>
                  <a:pt x="4913555" y="234455"/>
                  <a:pt x="4894167" y="234454"/>
                  <a:pt x="4855390" y="234455"/>
                </a:cubicBezTo>
                <a:cubicBezTo>
                  <a:pt x="4855390" y="234455"/>
                  <a:pt x="4836001" y="234454"/>
                  <a:pt x="4816613" y="234454"/>
                </a:cubicBezTo>
                <a:cubicBezTo>
                  <a:pt x="4797225" y="234455"/>
                  <a:pt x="4797225" y="234455"/>
                  <a:pt x="4777836" y="234454"/>
                </a:cubicBezTo>
                <a:cubicBezTo>
                  <a:pt x="4739059" y="234454"/>
                  <a:pt x="4719669" y="234455"/>
                  <a:pt x="4700281" y="234454"/>
                </a:cubicBezTo>
                <a:cubicBezTo>
                  <a:pt x="4680893" y="253855"/>
                  <a:pt x="4680893" y="253855"/>
                  <a:pt x="4661504" y="253856"/>
                </a:cubicBezTo>
                <a:cubicBezTo>
                  <a:pt x="4642116" y="253856"/>
                  <a:pt x="4642116" y="273257"/>
                  <a:pt x="4622727" y="273257"/>
                </a:cubicBezTo>
                <a:cubicBezTo>
                  <a:pt x="4642116" y="273257"/>
                  <a:pt x="4642116" y="273257"/>
                  <a:pt x="4661504" y="273257"/>
                </a:cubicBezTo>
                <a:cubicBezTo>
                  <a:pt x="4680893" y="273257"/>
                  <a:pt x="4700281" y="292658"/>
                  <a:pt x="4719670" y="292658"/>
                </a:cubicBezTo>
                <a:cubicBezTo>
                  <a:pt x="4777836" y="312059"/>
                  <a:pt x="4855390" y="292658"/>
                  <a:pt x="4913555" y="312059"/>
                </a:cubicBezTo>
                <a:cubicBezTo>
                  <a:pt x="4913555" y="312059"/>
                  <a:pt x="4913555" y="312059"/>
                  <a:pt x="4932945" y="312059"/>
                </a:cubicBezTo>
                <a:cubicBezTo>
                  <a:pt x="4932945" y="312059"/>
                  <a:pt x="4932945" y="312059"/>
                  <a:pt x="4952333" y="312059"/>
                </a:cubicBezTo>
                <a:cubicBezTo>
                  <a:pt x="4952333" y="312059"/>
                  <a:pt x="4971722" y="312059"/>
                  <a:pt x="4971722" y="312059"/>
                </a:cubicBezTo>
                <a:cubicBezTo>
                  <a:pt x="4976569" y="312059"/>
                  <a:pt x="4980204" y="312059"/>
                  <a:pt x="4982932" y="312059"/>
                </a:cubicBezTo>
                <a:lnTo>
                  <a:pt x="4983234" y="312059"/>
                </a:lnTo>
                <a:lnTo>
                  <a:pt x="4988687" y="312059"/>
                </a:lnTo>
                <a:cubicBezTo>
                  <a:pt x="4989899" y="312059"/>
                  <a:pt x="4990505" y="312059"/>
                  <a:pt x="4990809" y="312059"/>
                </a:cubicBezTo>
                <a:lnTo>
                  <a:pt x="4991111" y="312059"/>
                </a:lnTo>
                <a:cubicBezTo>
                  <a:pt x="4991111" y="312059"/>
                  <a:pt x="4991111" y="312059"/>
                  <a:pt x="4993535" y="312059"/>
                </a:cubicBezTo>
                <a:lnTo>
                  <a:pt x="4998987" y="312059"/>
                </a:lnTo>
                <a:lnTo>
                  <a:pt x="4999290" y="312059"/>
                </a:lnTo>
                <a:cubicBezTo>
                  <a:pt x="5002016" y="312059"/>
                  <a:pt x="5005651" y="312059"/>
                  <a:pt x="5010499" y="312059"/>
                </a:cubicBezTo>
                <a:lnTo>
                  <a:pt x="5012317" y="312059"/>
                </a:lnTo>
                <a:cubicBezTo>
                  <a:pt x="5050487" y="312059"/>
                  <a:pt x="5083205" y="312059"/>
                  <a:pt x="5126831" y="312059"/>
                </a:cubicBezTo>
                <a:cubicBezTo>
                  <a:pt x="5126831" y="312059"/>
                  <a:pt x="5146219" y="312059"/>
                  <a:pt x="5165608" y="312059"/>
                </a:cubicBezTo>
                <a:cubicBezTo>
                  <a:pt x="5243161" y="292658"/>
                  <a:pt x="5340105" y="312059"/>
                  <a:pt x="5417659" y="312059"/>
                </a:cubicBezTo>
                <a:cubicBezTo>
                  <a:pt x="5456436" y="312059"/>
                  <a:pt x="5475825" y="331460"/>
                  <a:pt x="5437047" y="350861"/>
                </a:cubicBezTo>
                <a:cubicBezTo>
                  <a:pt x="5417659" y="350862"/>
                  <a:pt x="5378881" y="370262"/>
                  <a:pt x="5340105" y="370262"/>
                </a:cubicBezTo>
                <a:cubicBezTo>
                  <a:pt x="5417659" y="370262"/>
                  <a:pt x="5495213" y="370262"/>
                  <a:pt x="5553380" y="389663"/>
                </a:cubicBezTo>
                <a:cubicBezTo>
                  <a:pt x="5630933" y="389663"/>
                  <a:pt x="5689099" y="389663"/>
                  <a:pt x="5747265" y="389664"/>
                </a:cubicBezTo>
                <a:cubicBezTo>
                  <a:pt x="5902375" y="370262"/>
                  <a:pt x="6057483" y="389663"/>
                  <a:pt x="6212591" y="389663"/>
                </a:cubicBezTo>
                <a:cubicBezTo>
                  <a:pt x="6251369" y="389663"/>
                  <a:pt x="6309533" y="389664"/>
                  <a:pt x="6348311" y="389663"/>
                </a:cubicBezTo>
                <a:cubicBezTo>
                  <a:pt x="6348311" y="409065"/>
                  <a:pt x="6328922" y="409065"/>
                  <a:pt x="6309533" y="409065"/>
                </a:cubicBezTo>
                <a:cubicBezTo>
                  <a:pt x="6231980" y="409065"/>
                  <a:pt x="6173813" y="428466"/>
                  <a:pt x="6096259" y="409065"/>
                </a:cubicBezTo>
                <a:cubicBezTo>
                  <a:pt x="6076871" y="428466"/>
                  <a:pt x="6057483" y="428466"/>
                  <a:pt x="6038094" y="428466"/>
                </a:cubicBezTo>
                <a:cubicBezTo>
                  <a:pt x="5941150" y="428466"/>
                  <a:pt x="5824819" y="447867"/>
                  <a:pt x="5708489" y="447867"/>
                </a:cubicBezTo>
                <a:cubicBezTo>
                  <a:pt x="5475825" y="447867"/>
                  <a:pt x="5243161" y="467268"/>
                  <a:pt x="5010499" y="486669"/>
                </a:cubicBezTo>
                <a:cubicBezTo>
                  <a:pt x="4971722" y="506070"/>
                  <a:pt x="4952333" y="506070"/>
                  <a:pt x="4932945" y="525472"/>
                </a:cubicBezTo>
                <a:cubicBezTo>
                  <a:pt x="4971722" y="525472"/>
                  <a:pt x="4991111" y="525471"/>
                  <a:pt x="5029887" y="525472"/>
                </a:cubicBezTo>
                <a:cubicBezTo>
                  <a:pt x="5204383" y="525471"/>
                  <a:pt x="5378881" y="544873"/>
                  <a:pt x="5553381" y="544873"/>
                </a:cubicBezTo>
                <a:cubicBezTo>
                  <a:pt x="5592156" y="544873"/>
                  <a:pt x="5630933" y="544873"/>
                  <a:pt x="5669711" y="544873"/>
                </a:cubicBezTo>
                <a:cubicBezTo>
                  <a:pt x="5708489" y="564274"/>
                  <a:pt x="5708489" y="564274"/>
                  <a:pt x="5669711" y="583675"/>
                </a:cubicBezTo>
                <a:cubicBezTo>
                  <a:pt x="5669711" y="583675"/>
                  <a:pt x="5650322" y="583675"/>
                  <a:pt x="5630933" y="583675"/>
                </a:cubicBezTo>
                <a:cubicBezTo>
                  <a:pt x="5611545" y="603076"/>
                  <a:pt x="5592155" y="603077"/>
                  <a:pt x="5553380" y="622478"/>
                </a:cubicBezTo>
                <a:cubicBezTo>
                  <a:pt x="5553380" y="641879"/>
                  <a:pt x="5553380" y="641879"/>
                  <a:pt x="5495214" y="661279"/>
                </a:cubicBezTo>
                <a:cubicBezTo>
                  <a:pt x="5495214" y="661279"/>
                  <a:pt x="5495213" y="641879"/>
                  <a:pt x="5475825" y="641879"/>
                </a:cubicBezTo>
                <a:cubicBezTo>
                  <a:pt x="5475825" y="641879"/>
                  <a:pt x="5475825" y="641879"/>
                  <a:pt x="5495214" y="661279"/>
                </a:cubicBezTo>
                <a:cubicBezTo>
                  <a:pt x="5475825" y="661280"/>
                  <a:pt x="5456436" y="661279"/>
                  <a:pt x="5437047" y="661280"/>
                </a:cubicBezTo>
                <a:cubicBezTo>
                  <a:pt x="5359495" y="680681"/>
                  <a:pt x="5281939" y="700082"/>
                  <a:pt x="5184997" y="700082"/>
                </a:cubicBezTo>
                <a:cubicBezTo>
                  <a:pt x="5107441" y="719483"/>
                  <a:pt x="5088053" y="738884"/>
                  <a:pt x="5029887" y="758286"/>
                </a:cubicBezTo>
                <a:cubicBezTo>
                  <a:pt x="5010499" y="777687"/>
                  <a:pt x="4991111" y="777687"/>
                  <a:pt x="4971722" y="777686"/>
                </a:cubicBezTo>
                <a:cubicBezTo>
                  <a:pt x="4952333" y="777687"/>
                  <a:pt x="4952333" y="777687"/>
                  <a:pt x="4932945" y="777686"/>
                </a:cubicBezTo>
                <a:cubicBezTo>
                  <a:pt x="4894167" y="777686"/>
                  <a:pt x="4855390" y="777687"/>
                  <a:pt x="4816613" y="777686"/>
                </a:cubicBezTo>
                <a:cubicBezTo>
                  <a:pt x="4777836" y="777686"/>
                  <a:pt x="4758447" y="797088"/>
                  <a:pt x="4739059" y="797088"/>
                </a:cubicBezTo>
                <a:cubicBezTo>
                  <a:pt x="4739059" y="797088"/>
                  <a:pt x="4739059" y="797088"/>
                  <a:pt x="4739059" y="816489"/>
                </a:cubicBezTo>
                <a:cubicBezTo>
                  <a:pt x="4739059" y="816489"/>
                  <a:pt x="4739059" y="816489"/>
                  <a:pt x="4719669" y="816489"/>
                </a:cubicBezTo>
                <a:cubicBezTo>
                  <a:pt x="4719669" y="835890"/>
                  <a:pt x="4700281" y="855291"/>
                  <a:pt x="4758447" y="855291"/>
                </a:cubicBezTo>
                <a:cubicBezTo>
                  <a:pt x="4816613" y="855291"/>
                  <a:pt x="4816613" y="874692"/>
                  <a:pt x="4836001" y="894093"/>
                </a:cubicBezTo>
                <a:cubicBezTo>
                  <a:pt x="4855390" y="913494"/>
                  <a:pt x="4874778" y="913494"/>
                  <a:pt x="4913555" y="913494"/>
                </a:cubicBezTo>
                <a:cubicBezTo>
                  <a:pt x="4913555" y="932896"/>
                  <a:pt x="4913555" y="932896"/>
                  <a:pt x="4932945" y="932896"/>
                </a:cubicBezTo>
                <a:cubicBezTo>
                  <a:pt x="5107441" y="932896"/>
                  <a:pt x="5262550" y="952297"/>
                  <a:pt x="5378881" y="991100"/>
                </a:cubicBezTo>
                <a:cubicBezTo>
                  <a:pt x="5417659" y="1010500"/>
                  <a:pt x="5398270" y="1029901"/>
                  <a:pt x="5378881" y="1029902"/>
                </a:cubicBezTo>
                <a:cubicBezTo>
                  <a:pt x="5359495" y="1029901"/>
                  <a:pt x="5359494" y="1049303"/>
                  <a:pt x="5359494" y="1049303"/>
                </a:cubicBezTo>
                <a:cubicBezTo>
                  <a:pt x="5340105" y="1049303"/>
                  <a:pt x="5340105" y="1049303"/>
                  <a:pt x="5340105" y="1049303"/>
                </a:cubicBezTo>
                <a:cubicBezTo>
                  <a:pt x="5281939" y="1049303"/>
                  <a:pt x="5243161" y="1049303"/>
                  <a:pt x="5204384" y="1049303"/>
                </a:cubicBezTo>
                <a:cubicBezTo>
                  <a:pt x="5204384" y="1049303"/>
                  <a:pt x="5204384" y="1049303"/>
                  <a:pt x="5204383" y="1068704"/>
                </a:cubicBezTo>
                <a:cubicBezTo>
                  <a:pt x="5199537" y="1068704"/>
                  <a:pt x="5194690" y="1069917"/>
                  <a:pt x="5190146" y="1072038"/>
                </a:cubicBezTo>
                <a:lnTo>
                  <a:pt x="5184073" y="1076336"/>
                </a:lnTo>
                <a:lnTo>
                  <a:pt x="5185157" y="1076365"/>
                </a:lnTo>
                <a:cubicBezTo>
                  <a:pt x="5249732" y="1079257"/>
                  <a:pt x="5316390" y="1085041"/>
                  <a:pt x="5383049" y="1096609"/>
                </a:cubicBezTo>
                <a:cubicBezTo>
                  <a:pt x="5483036" y="1096609"/>
                  <a:pt x="5599688" y="1119745"/>
                  <a:pt x="5733005" y="1119745"/>
                </a:cubicBezTo>
                <a:cubicBezTo>
                  <a:pt x="5832992" y="1119745"/>
                  <a:pt x="5832992" y="1119745"/>
                  <a:pt x="5799663" y="1166017"/>
                </a:cubicBezTo>
                <a:cubicBezTo>
                  <a:pt x="5832993" y="1189153"/>
                  <a:pt x="5899651" y="1166017"/>
                  <a:pt x="5932979" y="1189153"/>
                </a:cubicBezTo>
                <a:cubicBezTo>
                  <a:pt x="5949644" y="1189153"/>
                  <a:pt x="5949644" y="1189153"/>
                  <a:pt x="5966309" y="1189152"/>
                </a:cubicBezTo>
                <a:cubicBezTo>
                  <a:pt x="5999637" y="1189153"/>
                  <a:pt x="6032967" y="1189153"/>
                  <a:pt x="6066296" y="1212288"/>
                </a:cubicBezTo>
                <a:cubicBezTo>
                  <a:pt x="6182948" y="1212288"/>
                  <a:pt x="6299600" y="1212288"/>
                  <a:pt x="6416252" y="1212288"/>
                </a:cubicBezTo>
                <a:cubicBezTo>
                  <a:pt x="6432917" y="1212288"/>
                  <a:pt x="6466245" y="1189152"/>
                  <a:pt x="6482910" y="1212288"/>
                </a:cubicBezTo>
                <a:cubicBezTo>
                  <a:pt x="6516239" y="1212288"/>
                  <a:pt x="6532903" y="1212288"/>
                  <a:pt x="6566233" y="1212288"/>
                </a:cubicBezTo>
                <a:cubicBezTo>
                  <a:pt x="6632891" y="1212288"/>
                  <a:pt x="6682885" y="1212288"/>
                  <a:pt x="6749543" y="1212288"/>
                </a:cubicBezTo>
                <a:cubicBezTo>
                  <a:pt x="6782873" y="1212288"/>
                  <a:pt x="6799537" y="1212288"/>
                  <a:pt x="6832866" y="1235424"/>
                </a:cubicBezTo>
                <a:cubicBezTo>
                  <a:pt x="6866195" y="1235423"/>
                  <a:pt x="6916189" y="1235424"/>
                  <a:pt x="6966183" y="1235423"/>
                </a:cubicBezTo>
                <a:cubicBezTo>
                  <a:pt x="6966183" y="1235423"/>
                  <a:pt x="6966183" y="1235423"/>
                  <a:pt x="6982847" y="1235423"/>
                </a:cubicBezTo>
                <a:cubicBezTo>
                  <a:pt x="6999511" y="1235423"/>
                  <a:pt x="7016177" y="1235424"/>
                  <a:pt x="7032841" y="1235424"/>
                </a:cubicBezTo>
                <a:cubicBezTo>
                  <a:pt x="7049505" y="1235424"/>
                  <a:pt x="7082835" y="1212288"/>
                  <a:pt x="7099500" y="1235424"/>
                </a:cubicBezTo>
                <a:cubicBezTo>
                  <a:pt x="7132829" y="1235424"/>
                  <a:pt x="7149493" y="1235424"/>
                  <a:pt x="7166157" y="1235424"/>
                </a:cubicBezTo>
                <a:cubicBezTo>
                  <a:pt x="7182821" y="1258559"/>
                  <a:pt x="7182821" y="1258559"/>
                  <a:pt x="7132828" y="1258560"/>
                </a:cubicBezTo>
                <a:cubicBezTo>
                  <a:pt x="7099499" y="1258560"/>
                  <a:pt x="7082835" y="1258560"/>
                  <a:pt x="7066171" y="1258559"/>
                </a:cubicBezTo>
                <a:cubicBezTo>
                  <a:pt x="7049505" y="1258559"/>
                  <a:pt x="7032841" y="1258560"/>
                  <a:pt x="7032841" y="1281696"/>
                </a:cubicBezTo>
                <a:cubicBezTo>
                  <a:pt x="6982847" y="1281696"/>
                  <a:pt x="6932853" y="1281696"/>
                  <a:pt x="6882859" y="1281696"/>
                </a:cubicBezTo>
                <a:cubicBezTo>
                  <a:pt x="6882859" y="1281696"/>
                  <a:pt x="6866195" y="1281696"/>
                  <a:pt x="6866195" y="1281696"/>
                </a:cubicBezTo>
                <a:cubicBezTo>
                  <a:pt x="6832866" y="1281696"/>
                  <a:pt x="6816202" y="1281696"/>
                  <a:pt x="6782872" y="1281696"/>
                </a:cubicBezTo>
                <a:cubicBezTo>
                  <a:pt x="6782872" y="1281696"/>
                  <a:pt x="6749543" y="1281696"/>
                  <a:pt x="6749543" y="1281696"/>
                </a:cubicBezTo>
                <a:cubicBezTo>
                  <a:pt x="6732879" y="1281696"/>
                  <a:pt x="6699549" y="1281696"/>
                  <a:pt x="6682885" y="1281696"/>
                </a:cubicBezTo>
                <a:cubicBezTo>
                  <a:pt x="6682886" y="1304831"/>
                  <a:pt x="6666221" y="1304831"/>
                  <a:pt x="6666221" y="1304831"/>
                </a:cubicBezTo>
                <a:cubicBezTo>
                  <a:pt x="6599562" y="1304831"/>
                  <a:pt x="6549569" y="1304831"/>
                  <a:pt x="6482910" y="1304831"/>
                </a:cubicBezTo>
                <a:cubicBezTo>
                  <a:pt x="6449581" y="1327967"/>
                  <a:pt x="6399587" y="1304831"/>
                  <a:pt x="6349594" y="1304831"/>
                </a:cubicBezTo>
                <a:cubicBezTo>
                  <a:pt x="6332929" y="1304831"/>
                  <a:pt x="6316265" y="1304831"/>
                  <a:pt x="6316265" y="1304831"/>
                </a:cubicBezTo>
                <a:cubicBezTo>
                  <a:pt x="6282935" y="1304831"/>
                  <a:pt x="6266271" y="1304831"/>
                  <a:pt x="6249607" y="1304831"/>
                </a:cubicBezTo>
                <a:cubicBezTo>
                  <a:pt x="6232941" y="1304831"/>
                  <a:pt x="6216277" y="1304831"/>
                  <a:pt x="6182948" y="1304831"/>
                </a:cubicBezTo>
                <a:cubicBezTo>
                  <a:pt x="6182949" y="1327967"/>
                  <a:pt x="6166283" y="1327967"/>
                  <a:pt x="6149619" y="1327967"/>
                </a:cubicBezTo>
                <a:cubicBezTo>
                  <a:pt x="6132954" y="1327967"/>
                  <a:pt x="6116290" y="1327967"/>
                  <a:pt x="6099625" y="1327967"/>
                </a:cubicBezTo>
                <a:cubicBezTo>
                  <a:pt x="6099625" y="1327967"/>
                  <a:pt x="6099625" y="1327967"/>
                  <a:pt x="6082960" y="1327967"/>
                </a:cubicBezTo>
                <a:cubicBezTo>
                  <a:pt x="6066296" y="1327967"/>
                  <a:pt x="6049632" y="1327967"/>
                  <a:pt x="6032967" y="1327967"/>
                </a:cubicBezTo>
                <a:cubicBezTo>
                  <a:pt x="6016302" y="1327967"/>
                  <a:pt x="5999638" y="1327967"/>
                  <a:pt x="5982973" y="1327967"/>
                </a:cubicBezTo>
                <a:cubicBezTo>
                  <a:pt x="5982973" y="1327967"/>
                  <a:pt x="5966309" y="1327967"/>
                  <a:pt x="5949644" y="1327967"/>
                </a:cubicBezTo>
                <a:cubicBezTo>
                  <a:pt x="5932979" y="1327967"/>
                  <a:pt x="5916315" y="1327967"/>
                  <a:pt x="5882986" y="1327967"/>
                </a:cubicBezTo>
                <a:cubicBezTo>
                  <a:pt x="5882987" y="1351103"/>
                  <a:pt x="5866321" y="1351103"/>
                  <a:pt x="5849657" y="1351103"/>
                </a:cubicBezTo>
                <a:cubicBezTo>
                  <a:pt x="5849657" y="1351103"/>
                  <a:pt x="5832992" y="1374239"/>
                  <a:pt x="5832992" y="1374239"/>
                </a:cubicBezTo>
                <a:cubicBezTo>
                  <a:pt x="5832992" y="1374239"/>
                  <a:pt x="5849657" y="1374239"/>
                  <a:pt x="5849657" y="1374239"/>
                </a:cubicBezTo>
                <a:cubicBezTo>
                  <a:pt x="5882986" y="1374238"/>
                  <a:pt x="5899651" y="1397374"/>
                  <a:pt x="5916315" y="1397374"/>
                </a:cubicBezTo>
                <a:cubicBezTo>
                  <a:pt x="5966309" y="1420510"/>
                  <a:pt x="6016303" y="1397374"/>
                  <a:pt x="6066296" y="1420510"/>
                </a:cubicBezTo>
                <a:cubicBezTo>
                  <a:pt x="6082960" y="1420510"/>
                  <a:pt x="6082960" y="1420510"/>
                  <a:pt x="6082960" y="1420510"/>
                </a:cubicBezTo>
                <a:cubicBezTo>
                  <a:pt x="6099625" y="1420510"/>
                  <a:pt x="6099625" y="1420510"/>
                  <a:pt x="6099625" y="1420510"/>
                </a:cubicBezTo>
                <a:cubicBezTo>
                  <a:pt x="6099625" y="1420510"/>
                  <a:pt x="6116290" y="1420510"/>
                  <a:pt x="6116290" y="1420510"/>
                </a:cubicBezTo>
                <a:cubicBezTo>
                  <a:pt x="6116290" y="1420510"/>
                  <a:pt x="6116290" y="1420510"/>
                  <a:pt x="6132954" y="1420510"/>
                </a:cubicBezTo>
                <a:lnTo>
                  <a:pt x="6133215" y="1420510"/>
                </a:lnTo>
                <a:cubicBezTo>
                  <a:pt x="6133475" y="1420510"/>
                  <a:pt x="6133996" y="1420510"/>
                  <a:pt x="6135037" y="1420510"/>
                </a:cubicBezTo>
                <a:lnTo>
                  <a:pt x="6135559" y="1420510"/>
                </a:lnTo>
                <a:lnTo>
                  <a:pt x="6139985" y="1420510"/>
                </a:lnTo>
                <a:lnTo>
                  <a:pt x="6141287" y="1420510"/>
                </a:lnTo>
                <a:cubicBezTo>
                  <a:pt x="6145453" y="1420510"/>
                  <a:pt x="6149619" y="1420510"/>
                  <a:pt x="6149619" y="1420510"/>
                </a:cubicBezTo>
                <a:lnTo>
                  <a:pt x="6160555" y="1420510"/>
                </a:lnTo>
                <a:cubicBezTo>
                  <a:pt x="6190239" y="1420510"/>
                  <a:pt x="6224610" y="1420510"/>
                  <a:pt x="6249607" y="1420510"/>
                </a:cubicBezTo>
                <a:cubicBezTo>
                  <a:pt x="6266271" y="1420510"/>
                  <a:pt x="6282935" y="1420510"/>
                  <a:pt x="6282935" y="1420510"/>
                </a:cubicBezTo>
                <a:cubicBezTo>
                  <a:pt x="6366259" y="1397374"/>
                  <a:pt x="6432917" y="1420510"/>
                  <a:pt x="6516239" y="1420510"/>
                </a:cubicBezTo>
                <a:cubicBezTo>
                  <a:pt x="6549569" y="1420510"/>
                  <a:pt x="6549569" y="1443646"/>
                  <a:pt x="6532903" y="1466782"/>
                </a:cubicBezTo>
                <a:cubicBezTo>
                  <a:pt x="6516239" y="1466782"/>
                  <a:pt x="6466245" y="1489917"/>
                  <a:pt x="6449581" y="1489917"/>
                </a:cubicBezTo>
                <a:cubicBezTo>
                  <a:pt x="6499575" y="1489917"/>
                  <a:pt x="6566233" y="1489917"/>
                  <a:pt x="6632891" y="1513054"/>
                </a:cubicBezTo>
                <a:cubicBezTo>
                  <a:pt x="6682885" y="1513054"/>
                  <a:pt x="6732879" y="1513054"/>
                  <a:pt x="6799537" y="1513054"/>
                </a:cubicBezTo>
                <a:cubicBezTo>
                  <a:pt x="6932853" y="1489917"/>
                  <a:pt x="7049505" y="1513054"/>
                  <a:pt x="7182821" y="1513054"/>
                </a:cubicBezTo>
                <a:cubicBezTo>
                  <a:pt x="7232815" y="1513054"/>
                  <a:pt x="7266145" y="1513054"/>
                  <a:pt x="7316139" y="1513054"/>
                </a:cubicBezTo>
                <a:cubicBezTo>
                  <a:pt x="7316139" y="1536189"/>
                  <a:pt x="7282809" y="1536189"/>
                  <a:pt x="7266145" y="1536189"/>
                </a:cubicBezTo>
                <a:cubicBezTo>
                  <a:pt x="7216151" y="1536189"/>
                  <a:pt x="7149493" y="1559325"/>
                  <a:pt x="7082835" y="1559325"/>
                </a:cubicBezTo>
                <a:cubicBezTo>
                  <a:pt x="7066171" y="1559325"/>
                  <a:pt x="7049505" y="1559325"/>
                  <a:pt x="7049505" y="1559325"/>
                </a:cubicBezTo>
                <a:cubicBezTo>
                  <a:pt x="6949518" y="1559325"/>
                  <a:pt x="6849531" y="1582460"/>
                  <a:pt x="6766208" y="1582460"/>
                </a:cubicBezTo>
                <a:cubicBezTo>
                  <a:pt x="6549569" y="1582460"/>
                  <a:pt x="6349594" y="1605597"/>
                  <a:pt x="6149619" y="1628732"/>
                </a:cubicBezTo>
                <a:cubicBezTo>
                  <a:pt x="6116291" y="1651868"/>
                  <a:pt x="6099625" y="1651868"/>
                  <a:pt x="6082960" y="1675004"/>
                </a:cubicBezTo>
                <a:cubicBezTo>
                  <a:pt x="6116290" y="1675004"/>
                  <a:pt x="6149619" y="1675004"/>
                  <a:pt x="6166283" y="1675004"/>
                </a:cubicBezTo>
                <a:cubicBezTo>
                  <a:pt x="6316265" y="1675004"/>
                  <a:pt x="6466245" y="1698140"/>
                  <a:pt x="6616227" y="1698140"/>
                </a:cubicBezTo>
                <a:cubicBezTo>
                  <a:pt x="6649555" y="1698140"/>
                  <a:pt x="6682885" y="1698140"/>
                  <a:pt x="6716215" y="1698140"/>
                </a:cubicBezTo>
                <a:cubicBezTo>
                  <a:pt x="6749543" y="1721275"/>
                  <a:pt x="6749543" y="1721275"/>
                  <a:pt x="6732879" y="1744411"/>
                </a:cubicBezTo>
                <a:cubicBezTo>
                  <a:pt x="6716215" y="1744411"/>
                  <a:pt x="6699549" y="1744411"/>
                  <a:pt x="6682885" y="1744411"/>
                </a:cubicBezTo>
                <a:cubicBezTo>
                  <a:pt x="6666221" y="1767547"/>
                  <a:pt x="6649556" y="1767547"/>
                  <a:pt x="6632891" y="1790682"/>
                </a:cubicBezTo>
                <a:cubicBezTo>
                  <a:pt x="6632891" y="1813818"/>
                  <a:pt x="6616227" y="1813818"/>
                  <a:pt x="6566233" y="1836954"/>
                </a:cubicBezTo>
                <a:cubicBezTo>
                  <a:pt x="6566233" y="1836954"/>
                  <a:pt x="6549569" y="1836954"/>
                  <a:pt x="6532903" y="1836954"/>
                </a:cubicBezTo>
                <a:cubicBezTo>
                  <a:pt x="6449581" y="1860090"/>
                  <a:pt x="6399587" y="1883226"/>
                  <a:pt x="6316265" y="1883225"/>
                </a:cubicBezTo>
                <a:cubicBezTo>
                  <a:pt x="6249607" y="1906361"/>
                  <a:pt x="6216277" y="1929497"/>
                  <a:pt x="6166283" y="1952634"/>
                </a:cubicBezTo>
                <a:cubicBezTo>
                  <a:pt x="6166283" y="1975769"/>
                  <a:pt x="6149619" y="1975769"/>
                  <a:pt x="6132954" y="1975769"/>
                </a:cubicBezTo>
                <a:cubicBezTo>
                  <a:pt x="6116290" y="1975769"/>
                  <a:pt x="6099625" y="1975769"/>
                  <a:pt x="6082961" y="1975769"/>
                </a:cubicBezTo>
                <a:cubicBezTo>
                  <a:pt x="6049631" y="1975769"/>
                  <a:pt x="6016302" y="1975769"/>
                  <a:pt x="5982973" y="1975769"/>
                </a:cubicBezTo>
                <a:cubicBezTo>
                  <a:pt x="5966309" y="1975769"/>
                  <a:pt x="5949644" y="1998905"/>
                  <a:pt x="5932979" y="1998905"/>
                </a:cubicBezTo>
                <a:cubicBezTo>
                  <a:pt x="5932979" y="2022040"/>
                  <a:pt x="5932979" y="2022040"/>
                  <a:pt x="5932979" y="2022040"/>
                </a:cubicBezTo>
                <a:cubicBezTo>
                  <a:pt x="5916315" y="2022040"/>
                  <a:pt x="5916315" y="2022040"/>
                  <a:pt x="5899651" y="2022040"/>
                </a:cubicBezTo>
                <a:cubicBezTo>
                  <a:pt x="5899651" y="2045176"/>
                  <a:pt x="5882986" y="2068312"/>
                  <a:pt x="5949645" y="2068312"/>
                </a:cubicBezTo>
                <a:cubicBezTo>
                  <a:pt x="5982973" y="2068312"/>
                  <a:pt x="5999638" y="2091448"/>
                  <a:pt x="5999637" y="2114584"/>
                </a:cubicBezTo>
                <a:cubicBezTo>
                  <a:pt x="6032967" y="2137719"/>
                  <a:pt x="6049631" y="2137719"/>
                  <a:pt x="6066296" y="2137719"/>
                </a:cubicBezTo>
                <a:cubicBezTo>
                  <a:pt x="6082960" y="2160855"/>
                  <a:pt x="6082960" y="2160855"/>
                  <a:pt x="6082960" y="2160855"/>
                </a:cubicBezTo>
                <a:cubicBezTo>
                  <a:pt x="6232941" y="2160855"/>
                  <a:pt x="6366259" y="2183991"/>
                  <a:pt x="6482910" y="2230262"/>
                </a:cubicBezTo>
                <a:cubicBezTo>
                  <a:pt x="6499575" y="2253398"/>
                  <a:pt x="6499575" y="2276535"/>
                  <a:pt x="6466245" y="2276534"/>
                </a:cubicBezTo>
                <a:cubicBezTo>
                  <a:pt x="6466245" y="2276534"/>
                  <a:pt x="6466245" y="2299670"/>
                  <a:pt x="6449581" y="2299670"/>
                </a:cubicBezTo>
                <a:cubicBezTo>
                  <a:pt x="6449581" y="2299670"/>
                  <a:pt x="6432917" y="2299670"/>
                  <a:pt x="6432917" y="2299670"/>
                </a:cubicBezTo>
                <a:cubicBezTo>
                  <a:pt x="6399587" y="2299670"/>
                  <a:pt x="6366259" y="2299670"/>
                  <a:pt x="6332929" y="2299670"/>
                </a:cubicBezTo>
                <a:cubicBezTo>
                  <a:pt x="6316265" y="2299670"/>
                  <a:pt x="6316265" y="2299670"/>
                  <a:pt x="6316265" y="2322806"/>
                </a:cubicBezTo>
                <a:cubicBezTo>
                  <a:pt x="6316265" y="2322806"/>
                  <a:pt x="6282935" y="2345942"/>
                  <a:pt x="6282935" y="2369077"/>
                </a:cubicBezTo>
                <a:cubicBezTo>
                  <a:pt x="6349593" y="2345941"/>
                  <a:pt x="6382923" y="2392213"/>
                  <a:pt x="6432917" y="2392213"/>
                </a:cubicBezTo>
                <a:cubicBezTo>
                  <a:pt x="6449581" y="2415349"/>
                  <a:pt x="6466245" y="2415349"/>
                  <a:pt x="6482911" y="2415348"/>
                </a:cubicBezTo>
                <a:cubicBezTo>
                  <a:pt x="6516239" y="2415348"/>
                  <a:pt x="6549569" y="2415349"/>
                  <a:pt x="6566233" y="2415349"/>
                </a:cubicBezTo>
                <a:cubicBezTo>
                  <a:pt x="6582898" y="2415349"/>
                  <a:pt x="6599562" y="2415348"/>
                  <a:pt x="6599562" y="2415348"/>
                </a:cubicBezTo>
                <a:cubicBezTo>
                  <a:pt x="6632892" y="2415349"/>
                  <a:pt x="6666221" y="2438484"/>
                  <a:pt x="6682885" y="2438484"/>
                </a:cubicBezTo>
                <a:cubicBezTo>
                  <a:pt x="6682886" y="2461621"/>
                  <a:pt x="6682886" y="2461621"/>
                  <a:pt x="6682886" y="2461621"/>
                </a:cubicBezTo>
                <a:cubicBezTo>
                  <a:pt x="6649555" y="2461621"/>
                  <a:pt x="6616227" y="2484756"/>
                  <a:pt x="6582897" y="2461621"/>
                </a:cubicBezTo>
                <a:cubicBezTo>
                  <a:pt x="6582897" y="2461621"/>
                  <a:pt x="6582897" y="2461621"/>
                  <a:pt x="6566233" y="2461621"/>
                </a:cubicBezTo>
                <a:cubicBezTo>
                  <a:pt x="6566233" y="2461621"/>
                  <a:pt x="6549569" y="2461621"/>
                  <a:pt x="6549569" y="2461621"/>
                </a:cubicBezTo>
                <a:cubicBezTo>
                  <a:pt x="6516239" y="2461621"/>
                  <a:pt x="6482910" y="2461621"/>
                  <a:pt x="6449581" y="2438485"/>
                </a:cubicBezTo>
                <a:cubicBezTo>
                  <a:pt x="6432917" y="2438485"/>
                  <a:pt x="6416252" y="2438485"/>
                  <a:pt x="6416252" y="2438485"/>
                </a:cubicBezTo>
                <a:cubicBezTo>
                  <a:pt x="6349593" y="2438484"/>
                  <a:pt x="6282935" y="2461621"/>
                  <a:pt x="6216277" y="2438485"/>
                </a:cubicBezTo>
                <a:cubicBezTo>
                  <a:pt x="6182948" y="2438485"/>
                  <a:pt x="6149619" y="2438485"/>
                  <a:pt x="6132954" y="2461621"/>
                </a:cubicBezTo>
                <a:cubicBezTo>
                  <a:pt x="6116290" y="2461621"/>
                  <a:pt x="6166283" y="2484756"/>
                  <a:pt x="6182948" y="2484755"/>
                </a:cubicBezTo>
                <a:cubicBezTo>
                  <a:pt x="6232941" y="2507892"/>
                  <a:pt x="6282935" y="2507892"/>
                  <a:pt x="6332930" y="2531028"/>
                </a:cubicBezTo>
                <a:cubicBezTo>
                  <a:pt x="6282935" y="2554163"/>
                  <a:pt x="6232941" y="2554163"/>
                  <a:pt x="6182948" y="2554163"/>
                </a:cubicBezTo>
                <a:cubicBezTo>
                  <a:pt x="6116290" y="2577299"/>
                  <a:pt x="6049631" y="2577299"/>
                  <a:pt x="5966309" y="2554163"/>
                </a:cubicBezTo>
                <a:cubicBezTo>
                  <a:pt x="5966309" y="2554163"/>
                  <a:pt x="5966309" y="2554163"/>
                  <a:pt x="5949644" y="2554163"/>
                </a:cubicBezTo>
                <a:cubicBezTo>
                  <a:pt x="5932979" y="2554163"/>
                  <a:pt x="5916315" y="2559947"/>
                  <a:pt x="5899651" y="2562839"/>
                </a:cubicBezTo>
                <a:lnTo>
                  <a:pt x="5885491" y="2563454"/>
                </a:lnTo>
                <a:lnTo>
                  <a:pt x="5846607" y="2578251"/>
                </a:lnTo>
                <a:cubicBezTo>
                  <a:pt x="5813918" y="2587891"/>
                  <a:pt x="5779187" y="2592710"/>
                  <a:pt x="5742413" y="2592709"/>
                </a:cubicBezTo>
                <a:cubicBezTo>
                  <a:pt x="5742413" y="2592709"/>
                  <a:pt x="5742413" y="2592709"/>
                  <a:pt x="5734241" y="2611989"/>
                </a:cubicBezTo>
                <a:cubicBezTo>
                  <a:pt x="5726069" y="2611990"/>
                  <a:pt x="5717897" y="2611990"/>
                  <a:pt x="5701553" y="2631270"/>
                </a:cubicBezTo>
                <a:cubicBezTo>
                  <a:pt x="5701553" y="2650550"/>
                  <a:pt x="5693381" y="2669829"/>
                  <a:pt x="5677036" y="2669829"/>
                </a:cubicBezTo>
                <a:cubicBezTo>
                  <a:pt x="5644349" y="2669829"/>
                  <a:pt x="5652520" y="2689109"/>
                  <a:pt x="5652520" y="2708389"/>
                </a:cubicBezTo>
                <a:cubicBezTo>
                  <a:pt x="5660692" y="2708390"/>
                  <a:pt x="5660692" y="2708390"/>
                  <a:pt x="5668865" y="2708390"/>
                </a:cubicBezTo>
                <a:cubicBezTo>
                  <a:pt x="5668865" y="2708390"/>
                  <a:pt x="5668865" y="2708390"/>
                  <a:pt x="5668864" y="2727670"/>
                </a:cubicBezTo>
                <a:cubicBezTo>
                  <a:pt x="5677036" y="2727669"/>
                  <a:pt x="5685209" y="2746948"/>
                  <a:pt x="5693381" y="2746949"/>
                </a:cubicBezTo>
                <a:cubicBezTo>
                  <a:pt x="5709725" y="2746948"/>
                  <a:pt x="5726069" y="2746949"/>
                  <a:pt x="5742413" y="2746949"/>
                </a:cubicBezTo>
                <a:cubicBezTo>
                  <a:pt x="5750585" y="2746949"/>
                  <a:pt x="5758757" y="2746948"/>
                  <a:pt x="5766929" y="2746949"/>
                </a:cubicBezTo>
                <a:cubicBezTo>
                  <a:pt x="5775101" y="2746949"/>
                  <a:pt x="5783273" y="2746948"/>
                  <a:pt x="5783273" y="2766228"/>
                </a:cubicBezTo>
                <a:cubicBezTo>
                  <a:pt x="5801660" y="2780688"/>
                  <a:pt x="5815451" y="2795148"/>
                  <a:pt x="5834987" y="2809608"/>
                </a:cubicBezTo>
                <a:lnTo>
                  <a:pt x="5843475" y="2815229"/>
                </a:lnTo>
                <a:lnTo>
                  <a:pt x="5850483" y="2813261"/>
                </a:lnTo>
                <a:cubicBezTo>
                  <a:pt x="5868989" y="2810550"/>
                  <a:pt x="5887497" y="2821395"/>
                  <a:pt x="5906003" y="2821395"/>
                </a:cubicBezTo>
                <a:cubicBezTo>
                  <a:pt x="5918343" y="2821395"/>
                  <a:pt x="5918343" y="2821395"/>
                  <a:pt x="5918343" y="2821395"/>
                </a:cubicBezTo>
                <a:cubicBezTo>
                  <a:pt x="5980033" y="2802115"/>
                  <a:pt x="6029386" y="2802115"/>
                  <a:pt x="6078739" y="2821395"/>
                </a:cubicBezTo>
                <a:cubicBezTo>
                  <a:pt x="6115753" y="2821395"/>
                  <a:pt x="6152767" y="2821395"/>
                  <a:pt x="6189782" y="2840674"/>
                </a:cubicBezTo>
                <a:cubicBezTo>
                  <a:pt x="6152768" y="2859955"/>
                  <a:pt x="6115753" y="2859955"/>
                  <a:pt x="6078739" y="2879235"/>
                </a:cubicBezTo>
                <a:cubicBezTo>
                  <a:pt x="6066401" y="2879235"/>
                  <a:pt x="6029386" y="2898514"/>
                  <a:pt x="6041724" y="2898514"/>
                </a:cubicBezTo>
                <a:cubicBezTo>
                  <a:pt x="6054063" y="2917794"/>
                  <a:pt x="6078739" y="2917794"/>
                  <a:pt x="6103415" y="2917794"/>
                </a:cubicBezTo>
                <a:cubicBezTo>
                  <a:pt x="6152767" y="2898514"/>
                  <a:pt x="6202120" y="2917794"/>
                  <a:pt x="6251474" y="2917794"/>
                </a:cubicBezTo>
                <a:cubicBezTo>
                  <a:pt x="6251474" y="2917794"/>
                  <a:pt x="6263811" y="2917794"/>
                  <a:pt x="6276149" y="2917794"/>
                </a:cubicBezTo>
                <a:cubicBezTo>
                  <a:pt x="6300826" y="2898514"/>
                  <a:pt x="6325502" y="2898514"/>
                  <a:pt x="6350179" y="2898514"/>
                </a:cubicBezTo>
                <a:cubicBezTo>
                  <a:pt x="6350179" y="2898514"/>
                  <a:pt x="6362517" y="2898514"/>
                  <a:pt x="6362517" y="2898514"/>
                </a:cubicBezTo>
                <a:cubicBezTo>
                  <a:pt x="6374855" y="2898514"/>
                  <a:pt x="6374855" y="2898514"/>
                  <a:pt x="6374855" y="2898514"/>
                </a:cubicBezTo>
                <a:cubicBezTo>
                  <a:pt x="6399531" y="2879235"/>
                  <a:pt x="6424207" y="2898514"/>
                  <a:pt x="6448884" y="2898514"/>
                </a:cubicBezTo>
                <a:cubicBezTo>
                  <a:pt x="6448884" y="2898514"/>
                  <a:pt x="6448884" y="2898514"/>
                  <a:pt x="6448884" y="2917794"/>
                </a:cubicBezTo>
                <a:cubicBezTo>
                  <a:pt x="6436546" y="2917794"/>
                  <a:pt x="6411869" y="2937073"/>
                  <a:pt x="6387193" y="2937074"/>
                </a:cubicBezTo>
                <a:cubicBezTo>
                  <a:pt x="6387193" y="2937074"/>
                  <a:pt x="6374855" y="2937073"/>
                  <a:pt x="6362517" y="2937074"/>
                </a:cubicBezTo>
                <a:cubicBezTo>
                  <a:pt x="6350179" y="2937074"/>
                  <a:pt x="6325502" y="2937074"/>
                  <a:pt x="6300826" y="2937074"/>
                </a:cubicBezTo>
                <a:cubicBezTo>
                  <a:pt x="6288488" y="2937074"/>
                  <a:pt x="6276149" y="2937074"/>
                  <a:pt x="6263811" y="2956353"/>
                </a:cubicBezTo>
                <a:cubicBezTo>
                  <a:pt x="6226797" y="2956353"/>
                  <a:pt x="6202120" y="2994913"/>
                  <a:pt x="6152767" y="2975634"/>
                </a:cubicBezTo>
                <a:cubicBezTo>
                  <a:pt x="6152767" y="2994913"/>
                  <a:pt x="6177444" y="3014193"/>
                  <a:pt x="6177444" y="3014193"/>
                </a:cubicBezTo>
                <a:cubicBezTo>
                  <a:pt x="6177444" y="3033473"/>
                  <a:pt x="6177444" y="3033473"/>
                  <a:pt x="6189782" y="3033473"/>
                </a:cubicBezTo>
                <a:cubicBezTo>
                  <a:pt x="6214459" y="3033473"/>
                  <a:pt x="6239135" y="3033473"/>
                  <a:pt x="6263811" y="3033473"/>
                </a:cubicBezTo>
                <a:cubicBezTo>
                  <a:pt x="6263811" y="3033473"/>
                  <a:pt x="6276149" y="3033473"/>
                  <a:pt x="6276149" y="3033473"/>
                </a:cubicBezTo>
                <a:cubicBezTo>
                  <a:pt x="6288488" y="3033473"/>
                  <a:pt x="6288487" y="3052753"/>
                  <a:pt x="6288487" y="3052753"/>
                </a:cubicBezTo>
                <a:cubicBezTo>
                  <a:pt x="6313164" y="3052753"/>
                  <a:pt x="6313165" y="3072033"/>
                  <a:pt x="6300827" y="3091312"/>
                </a:cubicBezTo>
                <a:lnTo>
                  <a:pt x="6273541" y="3101604"/>
                </a:lnTo>
                <a:lnTo>
                  <a:pt x="6280746" y="3103625"/>
                </a:lnTo>
                <a:cubicBezTo>
                  <a:pt x="6296069" y="3108445"/>
                  <a:pt x="6310369" y="3113266"/>
                  <a:pt x="6322628" y="3113265"/>
                </a:cubicBezTo>
                <a:cubicBezTo>
                  <a:pt x="6330801" y="3113266"/>
                  <a:pt x="6347145" y="3113265"/>
                  <a:pt x="6347145" y="3132545"/>
                </a:cubicBezTo>
                <a:cubicBezTo>
                  <a:pt x="6322628" y="3132545"/>
                  <a:pt x="6306284" y="3132545"/>
                  <a:pt x="6281769" y="3132545"/>
                </a:cubicBezTo>
                <a:cubicBezTo>
                  <a:pt x="6232735" y="3132545"/>
                  <a:pt x="6188301" y="3143390"/>
                  <a:pt x="6141566" y="3140679"/>
                </a:cubicBezTo>
                <a:lnTo>
                  <a:pt x="6129349" y="3139333"/>
                </a:lnTo>
                <a:lnTo>
                  <a:pt x="6085679" y="3145537"/>
                </a:lnTo>
                <a:cubicBezTo>
                  <a:pt x="6059460" y="3147946"/>
                  <a:pt x="6032471" y="3149152"/>
                  <a:pt x="6004709" y="3149152"/>
                </a:cubicBezTo>
                <a:cubicBezTo>
                  <a:pt x="6004709" y="3149152"/>
                  <a:pt x="6004709" y="3149152"/>
                  <a:pt x="5992371" y="3168431"/>
                </a:cubicBezTo>
                <a:cubicBezTo>
                  <a:pt x="5986203" y="3168431"/>
                  <a:pt x="5980033" y="3168431"/>
                  <a:pt x="5972321" y="3170842"/>
                </a:cubicBezTo>
                <a:lnTo>
                  <a:pt x="5964121" y="3174475"/>
                </a:lnTo>
                <a:lnTo>
                  <a:pt x="5967527" y="3185263"/>
                </a:lnTo>
                <a:cubicBezTo>
                  <a:pt x="5970209" y="3198819"/>
                  <a:pt x="5967145" y="3209664"/>
                  <a:pt x="5954887" y="3209664"/>
                </a:cubicBezTo>
                <a:lnTo>
                  <a:pt x="5935310" y="3211471"/>
                </a:lnTo>
                <a:lnTo>
                  <a:pt x="5933765" y="3214221"/>
                </a:lnTo>
                <a:cubicBezTo>
                  <a:pt x="5927595" y="3221452"/>
                  <a:pt x="5918342" y="3226271"/>
                  <a:pt x="5906003" y="3226271"/>
                </a:cubicBezTo>
                <a:cubicBezTo>
                  <a:pt x="5856651" y="3226271"/>
                  <a:pt x="5868989" y="3245551"/>
                  <a:pt x="5868989" y="3264831"/>
                </a:cubicBezTo>
                <a:cubicBezTo>
                  <a:pt x="5881327" y="3264831"/>
                  <a:pt x="5881327" y="3264831"/>
                  <a:pt x="5893665" y="3264831"/>
                </a:cubicBezTo>
                <a:cubicBezTo>
                  <a:pt x="5893665" y="3264831"/>
                  <a:pt x="5893665" y="3264831"/>
                  <a:pt x="5893665" y="3284110"/>
                </a:cubicBezTo>
                <a:cubicBezTo>
                  <a:pt x="5899835" y="3284110"/>
                  <a:pt x="5906003" y="3288931"/>
                  <a:pt x="5912173" y="3293751"/>
                </a:cubicBezTo>
                <a:lnTo>
                  <a:pt x="5918512" y="3298290"/>
                </a:lnTo>
                <a:lnTo>
                  <a:pt x="5924879" y="3297930"/>
                </a:lnTo>
                <a:cubicBezTo>
                  <a:pt x="5927369" y="3298382"/>
                  <a:pt x="5929763" y="3299210"/>
                  <a:pt x="5932046" y="3300528"/>
                </a:cubicBezTo>
                <a:lnTo>
                  <a:pt x="5935405" y="3303390"/>
                </a:lnTo>
                <a:lnTo>
                  <a:pt x="6004709" y="3303390"/>
                </a:lnTo>
                <a:cubicBezTo>
                  <a:pt x="6017047" y="3303390"/>
                  <a:pt x="6029387" y="3303390"/>
                  <a:pt x="6041724" y="3303390"/>
                </a:cubicBezTo>
                <a:cubicBezTo>
                  <a:pt x="6054063" y="3303390"/>
                  <a:pt x="6066401" y="3303390"/>
                  <a:pt x="6066401" y="3322670"/>
                </a:cubicBezTo>
                <a:lnTo>
                  <a:pt x="6071212" y="3325343"/>
                </a:lnTo>
                <a:lnTo>
                  <a:pt x="6071849" y="3325344"/>
                </a:lnTo>
                <a:cubicBezTo>
                  <a:pt x="6076445" y="3325343"/>
                  <a:pt x="6085639" y="3325343"/>
                  <a:pt x="6085639" y="3325343"/>
                </a:cubicBezTo>
                <a:cubicBezTo>
                  <a:pt x="6101983" y="3325344"/>
                  <a:pt x="6110155" y="3325343"/>
                  <a:pt x="6126499" y="3325344"/>
                </a:cubicBezTo>
                <a:cubicBezTo>
                  <a:pt x="6126499" y="3325344"/>
                  <a:pt x="6134671" y="3325343"/>
                  <a:pt x="6134671" y="3325343"/>
                </a:cubicBezTo>
                <a:cubicBezTo>
                  <a:pt x="6159187" y="3325343"/>
                  <a:pt x="6183703" y="3325343"/>
                  <a:pt x="6208219" y="3325343"/>
                </a:cubicBezTo>
                <a:cubicBezTo>
                  <a:pt x="6208219" y="3344623"/>
                  <a:pt x="6216391" y="3344623"/>
                  <a:pt x="6224563" y="3344623"/>
                </a:cubicBezTo>
                <a:cubicBezTo>
                  <a:pt x="6232735" y="3344623"/>
                  <a:pt x="6240907" y="3344623"/>
                  <a:pt x="6257253" y="3344623"/>
                </a:cubicBezTo>
                <a:cubicBezTo>
                  <a:pt x="6281768" y="3344623"/>
                  <a:pt x="6281768" y="3344623"/>
                  <a:pt x="6273596" y="3363903"/>
                </a:cubicBezTo>
                <a:cubicBezTo>
                  <a:pt x="6265423" y="3363903"/>
                  <a:pt x="6257252" y="3363903"/>
                  <a:pt x="6240908" y="3363903"/>
                </a:cubicBezTo>
                <a:cubicBezTo>
                  <a:pt x="6232736" y="3383183"/>
                  <a:pt x="6216391" y="3363903"/>
                  <a:pt x="6208219" y="3363903"/>
                </a:cubicBezTo>
                <a:cubicBezTo>
                  <a:pt x="6200047" y="3363902"/>
                  <a:pt x="6191875" y="3363903"/>
                  <a:pt x="6183704" y="3363903"/>
                </a:cubicBezTo>
                <a:cubicBezTo>
                  <a:pt x="6175531" y="3363902"/>
                  <a:pt x="6175531" y="3363902"/>
                  <a:pt x="6175531" y="3363902"/>
                </a:cubicBezTo>
                <a:lnTo>
                  <a:pt x="6140441" y="3363903"/>
                </a:lnTo>
                <a:lnTo>
                  <a:pt x="6144478" y="3366050"/>
                </a:lnTo>
                <a:cubicBezTo>
                  <a:pt x="6154310" y="3370870"/>
                  <a:pt x="6165106" y="3375690"/>
                  <a:pt x="6177444" y="3380510"/>
                </a:cubicBezTo>
                <a:cubicBezTo>
                  <a:pt x="6239135" y="3380509"/>
                  <a:pt x="6276149" y="3399790"/>
                  <a:pt x="6337840" y="3419070"/>
                </a:cubicBezTo>
                <a:cubicBezTo>
                  <a:pt x="6350179" y="3419069"/>
                  <a:pt x="6362517" y="3419069"/>
                  <a:pt x="6362517" y="3419069"/>
                </a:cubicBezTo>
                <a:cubicBezTo>
                  <a:pt x="6399531" y="3438349"/>
                  <a:pt x="6411869" y="3438349"/>
                  <a:pt x="6411869" y="3457629"/>
                </a:cubicBezTo>
                <a:cubicBezTo>
                  <a:pt x="6424207" y="3476909"/>
                  <a:pt x="6436546" y="3476909"/>
                  <a:pt x="6448885" y="3496188"/>
                </a:cubicBezTo>
                <a:cubicBezTo>
                  <a:pt x="6461222" y="3496189"/>
                  <a:pt x="6473561" y="3496189"/>
                  <a:pt x="6485899" y="3496188"/>
                </a:cubicBezTo>
                <a:cubicBezTo>
                  <a:pt x="6498237" y="3515468"/>
                  <a:pt x="6498237" y="3515468"/>
                  <a:pt x="6473561" y="3534748"/>
                </a:cubicBezTo>
                <a:cubicBezTo>
                  <a:pt x="6448884" y="3534748"/>
                  <a:pt x="6424207" y="3534748"/>
                  <a:pt x="6399531" y="3534748"/>
                </a:cubicBezTo>
                <a:cubicBezTo>
                  <a:pt x="6288487" y="3534748"/>
                  <a:pt x="6177444" y="3554028"/>
                  <a:pt x="6066401" y="3554028"/>
                </a:cubicBezTo>
                <a:cubicBezTo>
                  <a:pt x="6054063" y="3554028"/>
                  <a:pt x="6029386" y="3554028"/>
                  <a:pt x="6004709" y="3554028"/>
                </a:cubicBezTo>
                <a:cubicBezTo>
                  <a:pt x="6017047" y="3573308"/>
                  <a:pt x="6029387" y="3573308"/>
                  <a:pt x="6054063" y="3592588"/>
                </a:cubicBezTo>
                <a:cubicBezTo>
                  <a:pt x="6202120" y="3611868"/>
                  <a:pt x="6350179" y="3631148"/>
                  <a:pt x="6510575" y="3631148"/>
                </a:cubicBezTo>
                <a:cubicBezTo>
                  <a:pt x="6572265" y="3631147"/>
                  <a:pt x="6646295" y="3650427"/>
                  <a:pt x="6720325" y="3650427"/>
                </a:cubicBezTo>
                <a:cubicBezTo>
                  <a:pt x="6720325" y="3650427"/>
                  <a:pt x="6732663" y="3650427"/>
                  <a:pt x="6745001" y="3650427"/>
                </a:cubicBezTo>
                <a:cubicBezTo>
                  <a:pt x="6794353" y="3650427"/>
                  <a:pt x="6843707" y="3669707"/>
                  <a:pt x="6880721" y="3669707"/>
                </a:cubicBezTo>
                <a:cubicBezTo>
                  <a:pt x="6893059" y="3669707"/>
                  <a:pt x="6917735" y="3669707"/>
                  <a:pt x="6917736" y="3688986"/>
                </a:cubicBezTo>
                <a:cubicBezTo>
                  <a:pt x="6880721" y="3688986"/>
                  <a:pt x="6856045" y="3688986"/>
                  <a:pt x="6819030" y="3688987"/>
                </a:cubicBezTo>
                <a:cubicBezTo>
                  <a:pt x="6720325" y="3688987"/>
                  <a:pt x="6633957" y="3708267"/>
                  <a:pt x="6535251" y="3688986"/>
                </a:cubicBezTo>
                <a:cubicBezTo>
                  <a:pt x="6485899" y="3688986"/>
                  <a:pt x="6448885" y="3688987"/>
                  <a:pt x="6411869" y="3688987"/>
                </a:cubicBezTo>
                <a:cubicBezTo>
                  <a:pt x="6362517" y="3708267"/>
                  <a:pt x="6313164" y="3708267"/>
                  <a:pt x="6276149" y="3708267"/>
                </a:cubicBezTo>
                <a:cubicBezTo>
                  <a:pt x="6288487" y="3708267"/>
                  <a:pt x="6325502" y="3727547"/>
                  <a:pt x="6337841" y="3727547"/>
                </a:cubicBezTo>
                <a:cubicBezTo>
                  <a:pt x="6350179" y="3746826"/>
                  <a:pt x="6350179" y="3766106"/>
                  <a:pt x="6325503" y="3766106"/>
                </a:cubicBezTo>
                <a:cubicBezTo>
                  <a:pt x="6263811" y="3766106"/>
                  <a:pt x="6214459" y="3785386"/>
                  <a:pt x="6152768" y="3766106"/>
                </a:cubicBezTo>
                <a:cubicBezTo>
                  <a:pt x="6152768" y="3766106"/>
                  <a:pt x="6140430" y="3766106"/>
                  <a:pt x="6128091" y="3766106"/>
                </a:cubicBezTo>
                <a:cubicBezTo>
                  <a:pt x="6109584" y="3766106"/>
                  <a:pt x="6084136" y="3766106"/>
                  <a:pt x="6062159" y="3766106"/>
                </a:cubicBezTo>
                <a:lnTo>
                  <a:pt x="6054063" y="3766106"/>
                </a:lnTo>
                <a:cubicBezTo>
                  <a:pt x="6054063" y="3766106"/>
                  <a:pt x="6050977" y="3766106"/>
                  <a:pt x="6047893" y="3766106"/>
                </a:cubicBezTo>
                <a:lnTo>
                  <a:pt x="6046929" y="3766106"/>
                </a:lnTo>
                <a:lnTo>
                  <a:pt x="6043651" y="3766106"/>
                </a:lnTo>
                <a:lnTo>
                  <a:pt x="6043266" y="3766106"/>
                </a:lnTo>
                <a:cubicBezTo>
                  <a:pt x="6042496" y="3766106"/>
                  <a:pt x="6042109" y="3766106"/>
                  <a:pt x="6041917" y="3766106"/>
                </a:cubicBezTo>
                <a:lnTo>
                  <a:pt x="6041724" y="3766106"/>
                </a:lnTo>
                <a:cubicBezTo>
                  <a:pt x="6029386" y="3766106"/>
                  <a:pt x="6029386" y="3766106"/>
                  <a:pt x="6029386" y="3766106"/>
                </a:cubicBezTo>
                <a:cubicBezTo>
                  <a:pt x="6029386" y="3766106"/>
                  <a:pt x="6017047" y="3766106"/>
                  <a:pt x="6017047" y="3766106"/>
                </a:cubicBezTo>
                <a:cubicBezTo>
                  <a:pt x="6017047" y="3766106"/>
                  <a:pt x="6017047" y="3766106"/>
                  <a:pt x="6004709" y="3766106"/>
                </a:cubicBezTo>
                <a:cubicBezTo>
                  <a:pt x="6004709" y="3766106"/>
                  <a:pt x="6004709" y="3766106"/>
                  <a:pt x="5992371" y="3766106"/>
                </a:cubicBezTo>
                <a:cubicBezTo>
                  <a:pt x="5955357" y="3785386"/>
                  <a:pt x="5918343" y="3766106"/>
                  <a:pt x="5881328" y="3785386"/>
                </a:cubicBezTo>
                <a:cubicBezTo>
                  <a:pt x="5868989" y="3785386"/>
                  <a:pt x="5856651" y="3804666"/>
                  <a:pt x="5831975" y="3804666"/>
                </a:cubicBezTo>
                <a:cubicBezTo>
                  <a:pt x="5831975" y="3804666"/>
                  <a:pt x="5831203" y="3804666"/>
                  <a:pt x="5830047" y="3804666"/>
                </a:cubicBezTo>
                <a:lnTo>
                  <a:pt x="5826317" y="3804666"/>
                </a:lnTo>
                <a:lnTo>
                  <a:pt x="5820871" y="3806594"/>
                </a:lnTo>
                <a:lnTo>
                  <a:pt x="5821564" y="3807678"/>
                </a:lnTo>
                <a:cubicBezTo>
                  <a:pt x="5825035" y="3813100"/>
                  <a:pt x="5831975" y="3823946"/>
                  <a:pt x="5831975" y="3823946"/>
                </a:cubicBezTo>
                <a:cubicBezTo>
                  <a:pt x="5844313" y="3823946"/>
                  <a:pt x="5856651" y="3823946"/>
                  <a:pt x="5856651" y="3843226"/>
                </a:cubicBezTo>
                <a:cubicBezTo>
                  <a:pt x="5881327" y="3843226"/>
                  <a:pt x="5893666" y="3843226"/>
                  <a:pt x="5906003" y="3843226"/>
                </a:cubicBezTo>
                <a:cubicBezTo>
                  <a:pt x="5918343" y="3843226"/>
                  <a:pt x="5930681" y="3843226"/>
                  <a:pt x="5930681" y="3843226"/>
                </a:cubicBezTo>
                <a:cubicBezTo>
                  <a:pt x="5943019" y="3843226"/>
                  <a:pt x="5955357" y="3843226"/>
                  <a:pt x="5967695" y="3843226"/>
                </a:cubicBezTo>
                <a:cubicBezTo>
                  <a:pt x="5980033" y="3843226"/>
                  <a:pt x="5992371" y="3843226"/>
                  <a:pt x="6004709" y="3843226"/>
                </a:cubicBezTo>
                <a:cubicBezTo>
                  <a:pt x="6017047" y="3843226"/>
                  <a:pt x="6017047" y="3843226"/>
                  <a:pt x="6017047" y="3843226"/>
                </a:cubicBezTo>
                <a:cubicBezTo>
                  <a:pt x="6029387" y="3843226"/>
                  <a:pt x="6041724" y="3843226"/>
                  <a:pt x="6054063" y="3843226"/>
                </a:cubicBezTo>
                <a:cubicBezTo>
                  <a:pt x="6066401" y="3843226"/>
                  <a:pt x="6078739" y="3843226"/>
                  <a:pt x="6078739" y="3862505"/>
                </a:cubicBezTo>
                <a:cubicBezTo>
                  <a:pt x="6103415" y="3862505"/>
                  <a:pt x="6115753" y="3862505"/>
                  <a:pt x="6128091" y="3862505"/>
                </a:cubicBezTo>
                <a:cubicBezTo>
                  <a:pt x="6140431" y="3862505"/>
                  <a:pt x="6152767" y="3862505"/>
                  <a:pt x="6177444" y="3862505"/>
                </a:cubicBezTo>
                <a:cubicBezTo>
                  <a:pt x="6177444" y="3862505"/>
                  <a:pt x="6189783" y="3862505"/>
                  <a:pt x="6202120" y="3862505"/>
                </a:cubicBezTo>
                <a:cubicBezTo>
                  <a:pt x="6239135" y="3862505"/>
                  <a:pt x="6276149" y="3843226"/>
                  <a:pt x="6300826" y="3862505"/>
                </a:cubicBezTo>
                <a:cubicBezTo>
                  <a:pt x="6350179" y="3862505"/>
                  <a:pt x="6387193" y="3862505"/>
                  <a:pt x="6436547" y="3862505"/>
                </a:cubicBezTo>
                <a:cubicBezTo>
                  <a:pt x="6436547" y="3862505"/>
                  <a:pt x="6448885" y="3862505"/>
                  <a:pt x="6448884" y="3881785"/>
                </a:cubicBezTo>
                <a:cubicBezTo>
                  <a:pt x="6461222" y="3881785"/>
                  <a:pt x="6485899" y="3881785"/>
                  <a:pt x="6498237" y="3881785"/>
                </a:cubicBezTo>
                <a:cubicBezTo>
                  <a:pt x="6498237" y="3881785"/>
                  <a:pt x="6522913" y="3881785"/>
                  <a:pt x="6522913" y="3881785"/>
                </a:cubicBezTo>
                <a:cubicBezTo>
                  <a:pt x="6547589" y="3881785"/>
                  <a:pt x="6559928" y="3881785"/>
                  <a:pt x="6584605" y="3881785"/>
                </a:cubicBezTo>
                <a:cubicBezTo>
                  <a:pt x="6584605" y="3881785"/>
                  <a:pt x="6596943" y="3881785"/>
                  <a:pt x="6596943" y="3881785"/>
                </a:cubicBezTo>
                <a:cubicBezTo>
                  <a:pt x="6633957" y="3881785"/>
                  <a:pt x="6670971" y="3881785"/>
                  <a:pt x="6707986" y="3881785"/>
                </a:cubicBezTo>
                <a:cubicBezTo>
                  <a:pt x="6707986" y="3901065"/>
                  <a:pt x="6720325" y="3901065"/>
                  <a:pt x="6732663" y="3901065"/>
                </a:cubicBezTo>
                <a:cubicBezTo>
                  <a:pt x="6745001" y="3901065"/>
                  <a:pt x="6757339" y="3901065"/>
                  <a:pt x="6782015" y="3901065"/>
                </a:cubicBezTo>
                <a:cubicBezTo>
                  <a:pt x="6819031" y="3901065"/>
                  <a:pt x="6819031" y="3901065"/>
                  <a:pt x="6806693" y="3920345"/>
                </a:cubicBezTo>
                <a:cubicBezTo>
                  <a:pt x="6794353" y="3920345"/>
                  <a:pt x="6782015" y="3920345"/>
                  <a:pt x="6757339" y="3920345"/>
                </a:cubicBezTo>
                <a:cubicBezTo>
                  <a:pt x="6745001" y="3939625"/>
                  <a:pt x="6720325" y="3920345"/>
                  <a:pt x="6707986" y="3920345"/>
                </a:cubicBezTo>
                <a:cubicBezTo>
                  <a:pt x="6695648" y="3920345"/>
                  <a:pt x="6683309" y="3920345"/>
                  <a:pt x="6670972" y="3920345"/>
                </a:cubicBezTo>
                <a:cubicBezTo>
                  <a:pt x="6658633" y="3920345"/>
                  <a:pt x="6658633" y="3920345"/>
                  <a:pt x="6658633" y="3920345"/>
                </a:cubicBezTo>
                <a:cubicBezTo>
                  <a:pt x="6621619" y="3920345"/>
                  <a:pt x="6584605" y="3920345"/>
                  <a:pt x="6559927" y="3920345"/>
                </a:cubicBezTo>
                <a:cubicBezTo>
                  <a:pt x="6535251" y="3939625"/>
                  <a:pt x="6522913" y="3939625"/>
                  <a:pt x="6498237" y="3939624"/>
                </a:cubicBezTo>
                <a:cubicBezTo>
                  <a:pt x="6448885" y="3939625"/>
                  <a:pt x="6411870" y="3939625"/>
                  <a:pt x="6362517" y="3939625"/>
                </a:cubicBezTo>
                <a:cubicBezTo>
                  <a:pt x="6337840" y="3939625"/>
                  <a:pt x="6325503" y="3939625"/>
                  <a:pt x="6300826" y="3939625"/>
                </a:cubicBezTo>
                <a:cubicBezTo>
                  <a:pt x="6288487" y="3958905"/>
                  <a:pt x="6263811" y="3939625"/>
                  <a:pt x="6251473" y="3939625"/>
                </a:cubicBezTo>
                <a:cubicBezTo>
                  <a:pt x="6165106" y="3939625"/>
                  <a:pt x="6078739" y="3939625"/>
                  <a:pt x="5992371" y="3939625"/>
                </a:cubicBezTo>
                <a:cubicBezTo>
                  <a:pt x="5967695" y="3958905"/>
                  <a:pt x="5943019" y="3958905"/>
                  <a:pt x="5918343" y="3958905"/>
                </a:cubicBezTo>
                <a:cubicBezTo>
                  <a:pt x="5906003" y="3958905"/>
                  <a:pt x="5906003" y="3958905"/>
                  <a:pt x="5893665" y="3958905"/>
                </a:cubicBezTo>
                <a:cubicBezTo>
                  <a:pt x="5868989" y="3978184"/>
                  <a:pt x="5819637" y="3958905"/>
                  <a:pt x="5794960" y="3978184"/>
                </a:cubicBezTo>
                <a:cubicBezTo>
                  <a:pt x="5819637" y="4016744"/>
                  <a:pt x="5819637" y="4016744"/>
                  <a:pt x="5745607" y="4016744"/>
                </a:cubicBezTo>
                <a:cubicBezTo>
                  <a:pt x="5671578" y="4016744"/>
                  <a:pt x="5604489" y="4027589"/>
                  <a:pt x="5544341" y="4033012"/>
                </a:cubicBezTo>
                <a:lnTo>
                  <a:pt x="5496071" y="4035526"/>
                </a:lnTo>
                <a:lnTo>
                  <a:pt x="5405733" y="4057696"/>
                </a:lnTo>
                <a:cubicBezTo>
                  <a:pt x="5275109" y="4091673"/>
                  <a:pt x="5151553" y="4126842"/>
                  <a:pt x="5010295" y="4143757"/>
                </a:cubicBezTo>
                <a:cubicBezTo>
                  <a:pt x="4918237" y="4164438"/>
                  <a:pt x="4849193" y="4179949"/>
                  <a:pt x="4780149" y="4195461"/>
                </a:cubicBezTo>
                <a:cubicBezTo>
                  <a:pt x="4692317" y="4234954"/>
                  <a:pt x="4600258" y="4255636"/>
                  <a:pt x="4531215" y="4271147"/>
                </a:cubicBezTo>
                <a:cubicBezTo>
                  <a:pt x="4554229" y="4265977"/>
                  <a:pt x="4627499" y="4269276"/>
                  <a:pt x="4650513" y="4264106"/>
                </a:cubicBezTo>
                <a:cubicBezTo>
                  <a:pt x="4677755" y="4277746"/>
                  <a:pt x="4681981" y="4296557"/>
                  <a:pt x="4635951" y="4306899"/>
                </a:cubicBezTo>
                <a:cubicBezTo>
                  <a:pt x="4520879" y="4332750"/>
                  <a:pt x="4433046" y="4372243"/>
                  <a:pt x="4313747" y="4379284"/>
                </a:cubicBezTo>
                <a:cubicBezTo>
                  <a:pt x="4313747" y="4379284"/>
                  <a:pt x="4290733" y="4384455"/>
                  <a:pt x="4267717" y="4389626"/>
                </a:cubicBezTo>
                <a:cubicBezTo>
                  <a:pt x="4233196" y="4397381"/>
                  <a:pt x="4185728" y="4408045"/>
                  <a:pt x="4144733" y="4417255"/>
                </a:cubicBezTo>
                <a:lnTo>
                  <a:pt x="4129630" y="4420648"/>
                </a:lnTo>
                <a:cubicBezTo>
                  <a:pt x="4129630" y="4420648"/>
                  <a:pt x="4123877" y="4421941"/>
                  <a:pt x="4118123" y="4423233"/>
                </a:cubicBezTo>
                <a:lnTo>
                  <a:pt x="4116325" y="4423637"/>
                </a:lnTo>
                <a:lnTo>
                  <a:pt x="4110211" y="4425011"/>
                </a:lnTo>
                <a:lnTo>
                  <a:pt x="4109493" y="4425173"/>
                </a:lnTo>
                <a:cubicBezTo>
                  <a:pt x="4108054" y="4425495"/>
                  <a:pt x="4107335" y="4425657"/>
                  <a:pt x="4106975" y="4425739"/>
                </a:cubicBezTo>
                <a:lnTo>
                  <a:pt x="4106615" y="4425819"/>
                </a:lnTo>
                <a:cubicBezTo>
                  <a:pt x="4083601" y="4430989"/>
                  <a:pt x="4083601" y="4430989"/>
                  <a:pt x="4083601" y="4430989"/>
                </a:cubicBezTo>
                <a:cubicBezTo>
                  <a:pt x="4083601" y="4430989"/>
                  <a:pt x="4060586" y="4436160"/>
                  <a:pt x="4060586" y="4436160"/>
                </a:cubicBezTo>
                <a:cubicBezTo>
                  <a:pt x="4060586" y="4436160"/>
                  <a:pt x="4060586" y="4436160"/>
                  <a:pt x="4037571" y="4441330"/>
                </a:cubicBezTo>
                <a:cubicBezTo>
                  <a:pt x="4037571" y="4441330"/>
                  <a:pt x="4037571" y="4441330"/>
                  <a:pt x="4014557" y="4446501"/>
                </a:cubicBezTo>
                <a:cubicBezTo>
                  <a:pt x="3998353" y="4455081"/>
                  <a:pt x="3981620" y="4461310"/>
                  <a:pt x="3964623" y="4466364"/>
                </a:cubicBezTo>
                <a:lnTo>
                  <a:pt x="3940066" y="4472470"/>
                </a:lnTo>
                <a:lnTo>
                  <a:pt x="3771841" y="4532028"/>
                </a:lnTo>
                <a:lnTo>
                  <a:pt x="3753725" y="4541532"/>
                </a:lnTo>
                <a:cubicBezTo>
                  <a:pt x="3745131" y="4545315"/>
                  <a:pt x="3735327" y="4548754"/>
                  <a:pt x="3723820" y="4551339"/>
                </a:cubicBezTo>
                <a:cubicBezTo>
                  <a:pt x="3723820" y="4551339"/>
                  <a:pt x="3718066" y="4552631"/>
                  <a:pt x="3712312" y="4553924"/>
                </a:cubicBezTo>
                <a:lnTo>
                  <a:pt x="3705967" y="4555349"/>
                </a:lnTo>
                <a:lnTo>
                  <a:pt x="3701587" y="4556900"/>
                </a:lnTo>
                <a:lnTo>
                  <a:pt x="3705061" y="4558640"/>
                </a:lnTo>
                <a:cubicBezTo>
                  <a:pt x="3712723" y="4562476"/>
                  <a:pt x="3728046" y="4570149"/>
                  <a:pt x="3728046" y="4570149"/>
                </a:cubicBezTo>
                <a:cubicBezTo>
                  <a:pt x="3751060" y="4564979"/>
                  <a:pt x="3774074" y="4559809"/>
                  <a:pt x="3778301" y="4578619"/>
                </a:cubicBezTo>
                <a:cubicBezTo>
                  <a:pt x="3824330" y="4568279"/>
                  <a:pt x="3847345" y="4563108"/>
                  <a:pt x="3870359" y="4557938"/>
                </a:cubicBezTo>
                <a:cubicBezTo>
                  <a:pt x="3893374" y="4552767"/>
                  <a:pt x="3916388" y="4547597"/>
                  <a:pt x="3916388" y="4547597"/>
                </a:cubicBezTo>
                <a:cubicBezTo>
                  <a:pt x="3939403" y="4542426"/>
                  <a:pt x="3962418" y="4537256"/>
                  <a:pt x="3985433" y="4532085"/>
                </a:cubicBezTo>
                <a:cubicBezTo>
                  <a:pt x="4008447" y="4526915"/>
                  <a:pt x="4031461" y="4521744"/>
                  <a:pt x="4054475" y="4516574"/>
                </a:cubicBezTo>
                <a:cubicBezTo>
                  <a:pt x="4077491" y="4511404"/>
                  <a:pt x="4077491" y="4511404"/>
                  <a:pt x="4077491" y="4511404"/>
                </a:cubicBezTo>
                <a:cubicBezTo>
                  <a:pt x="4100505" y="4506233"/>
                  <a:pt x="4123520" y="4501063"/>
                  <a:pt x="4146535" y="4495892"/>
                </a:cubicBezTo>
                <a:cubicBezTo>
                  <a:pt x="4169549" y="4490722"/>
                  <a:pt x="4192563" y="4485551"/>
                  <a:pt x="4196790" y="4504362"/>
                </a:cubicBezTo>
                <a:cubicBezTo>
                  <a:pt x="4242819" y="4494021"/>
                  <a:pt x="4265833" y="4488851"/>
                  <a:pt x="4288848" y="4483680"/>
                </a:cubicBezTo>
                <a:cubicBezTo>
                  <a:pt x="4311863" y="4478510"/>
                  <a:pt x="4334877" y="4473339"/>
                  <a:pt x="4380907" y="4462999"/>
                </a:cubicBezTo>
                <a:cubicBezTo>
                  <a:pt x="4380907" y="4462999"/>
                  <a:pt x="4403921" y="4457828"/>
                  <a:pt x="4426935" y="4452657"/>
                </a:cubicBezTo>
                <a:cubicBezTo>
                  <a:pt x="4495979" y="4437146"/>
                  <a:pt x="4560797" y="4402824"/>
                  <a:pt x="4611053" y="4411293"/>
                </a:cubicBezTo>
                <a:cubicBezTo>
                  <a:pt x="4703111" y="4390612"/>
                  <a:pt x="4772155" y="4375100"/>
                  <a:pt x="4864213" y="4354419"/>
                </a:cubicBezTo>
                <a:cubicBezTo>
                  <a:pt x="4864213" y="4354419"/>
                  <a:pt x="4887227" y="4349248"/>
                  <a:pt x="4891454" y="4368059"/>
                </a:cubicBezTo>
                <a:cubicBezTo>
                  <a:pt x="4914468" y="4362889"/>
                  <a:pt x="4960497" y="4352548"/>
                  <a:pt x="4983513" y="4347377"/>
                </a:cubicBezTo>
                <a:cubicBezTo>
                  <a:pt x="4983513" y="4347377"/>
                  <a:pt x="5029541" y="4337036"/>
                  <a:pt x="5029541" y="4337036"/>
                </a:cubicBezTo>
                <a:cubicBezTo>
                  <a:pt x="5075571" y="4326695"/>
                  <a:pt x="5098585" y="4321525"/>
                  <a:pt x="5144615" y="4311184"/>
                </a:cubicBezTo>
                <a:cubicBezTo>
                  <a:pt x="5144615" y="4311184"/>
                  <a:pt x="5167629" y="4306014"/>
                  <a:pt x="5167629" y="4306014"/>
                </a:cubicBezTo>
                <a:cubicBezTo>
                  <a:pt x="5236673" y="4290502"/>
                  <a:pt x="5305717" y="4274991"/>
                  <a:pt x="5374761" y="4259480"/>
                </a:cubicBezTo>
                <a:cubicBezTo>
                  <a:pt x="5378987" y="4278290"/>
                  <a:pt x="5402001" y="4273120"/>
                  <a:pt x="5425015" y="4267950"/>
                </a:cubicBezTo>
                <a:cubicBezTo>
                  <a:pt x="5448030" y="4262779"/>
                  <a:pt x="5471045" y="4257608"/>
                  <a:pt x="5517074" y="4247267"/>
                </a:cubicBezTo>
                <a:cubicBezTo>
                  <a:pt x="5586117" y="4231756"/>
                  <a:pt x="5586117" y="4231756"/>
                  <a:pt x="5567329" y="4255737"/>
                </a:cubicBezTo>
                <a:cubicBezTo>
                  <a:pt x="5544315" y="4260908"/>
                  <a:pt x="5521301" y="4266078"/>
                  <a:pt x="5475271" y="4276420"/>
                </a:cubicBezTo>
                <a:cubicBezTo>
                  <a:pt x="5456483" y="4300401"/>
                  <a:pt x="5406227" y="4291931"/>
                  <a:pt x="5383212" y="4297101"/>
                </a:cubicBezTo>
                <a:cubicBezTo>
                  <a:pt x="5360198" y="4302272"/>
                  <a:pt x="5337183" y="4307443"/>
                  <a:pt x="5314169" y="4312612"/>
                </a:cubicBezTo>
                <a:cubicBezTo>
                  <a:pt x="5291154" y="4317783"/>
                  <a:pt x="5291154" y="4317783"/>
                  <a:pt x="5291154" y="4317783"/>
                </a:cubicBezTo>
                <a:cubicBezTo>
                  <a:pt x="5222110" y="4333295"/>
                  <a:pt x="5153067" y="4348806"/>
                  <a:pt x="5107037" y="4359147"/>
                </a:cubicBezTo>
                <a:cubicBezTo>
                  <a:pt x="5065234" y="4388299"/>
                  <a:pt x="5042219" y="4393469"/>
                  <a:pt x="4996191" y="4403810"/>
                </a:cubicBezTo>
                <a:cubicBezTo>
                  <a:pt x="4904133" y="4424492"/>
                  <a:pt x="4835088" y="4440003"/>
                  <a:pt x="4743030" y="4460685"/>
                </a:cubicBezTo>
                <a:cubicBezTo>
                  <a:pt x="4697000" y="4471026"/>
                  <a:pt x="4673987" y="4476197"/>
                  <a:pt x="4627957" y="4486537"/>
                </a:cubicBezTo>
                <a:cubicBezTo>
                  <a:pt x="4609168" y="4510519"/>
                  <a:pt x="4558913" y="4502049"/>
                  <a:pt x="4535899" y="4507219"/>
                </a:cubicBezTo>
                <a:cubicBezTo>
                  <a:pt x="4374797" y="4543413"/>
                  <a:pt x="4213694" y="4579606"/>
                  <a:pt x="4052592" y="4615799"/>
                </a:cubicBezTo>
                <a:cubicBezTo>
                  <a:pt x="4010789" y="4644951"/>
                  <a:pt x="3964759" y="4655292"/>
                  <a:pt x="3918731" y="4665633"/>
                </a:cubicBezTo>
                <a:cubicBezTo>
                  <a:pt x="3895716" y="4670803"/>
                  <a:pt x="3895716" y="4670803"/>
                  <a:pt x="3872701" y="4675974"/>
                </a:cubicBezTo>
                <a:cubicBezTo>
                  <a:pt x="3830898" y="4705126"/>
                  <a:pt x="3734613" y="4706996"/>
                  <a:pt x="3692810" y="4736149"/>
                </a:cubicBezTo>
                <a:cubicBezTo>
                  <a:pt x="3747292" y="4763429"/>
                  <a:pt x="3747292" y="4763429"/>
                  <a:pt x="3609204" y="4794452"/>
                </a:cubicBezTo>
                <a:cubicBezTo>
                  <a:pt x="3425088" y="4835816"/>
                  <a:pt x="3268212" y="4890820"/>
                  <a:pt x="3130125" y="4921843"/>
                </a:cubicBezTo>
                <a:cubicBezTo>
                  <a:pt x="2950233" y="4982018"/>
                  <a:pt x="2766116" y="5023382"/>
                  <a:pt x="2605015" y="5059575"/>
                </a:cubicBezTo>
                <a:cubicBezTo>
                  <a:pt x="2425123" y="5119749"/>
                  <a:pt x="2241007" y="5161113"/>
                  <a:pt x="2079905" y="5197306"/>
                </a:cubicBezTo>
                <a:cubicBezTo>
                  <a:pt x="1939704" y="5218923"/>
                  <a:pt x="1801617" y="5249946"/>
                  <a:pt x="1661181" y="5283966"/>
                </a:cubicBezTo>
                <a:lnTo>
                  <a:pt x="1617639" y="5294696"/>
                </a:lnTo>
                <a:lnTo>
                  <a:pt x="0" y="5867400"/>
                </a:lnTo>
                <a:close/>
              </a:path>
            </a:pathLst>
          </a:custGeom>
        </p:spPr>
      </p:pic>
      <p:sp>
        <p:nvSpPr>
          <p:cNvPr id="9" name="9Slide.vn 5"/>
          <p:cNvSpPr txBox="1"/>
          <p:nvPr/>
        </p:nvSpPr>
        <p:spPr>
          <a:xfrm>
            <a:off x="13845979" y="6094455"/>
            <a:ext cx="9413534" cy="1934504"/>
          </a:xfrm>
          <a:prstGeom prst="rect">
            <a:avLst/>
          </a:prstGeom>
          <a:noFill/>
        </p:spPr>
        <p:txBody>
          <a:bodyPr wrap="square" rtlCol="0">
            <a:spAutoFit/>
          </a:bodyPr>
          <a:lstStyle/>
          <a:p>
            <a:pPr algn="r" defTabSz="2167880"/>
            <a:r>
              <a:rPr lang="en-US" sz="11971" b="1" smtClean="0">
                <a:solidFill>
                  <a:srgbClr val="FF0000"/>
                </a:solidFill>
                <a:latin typeface="Lato Black" charset="0"/>
                <a:ea typeface="Lato Black" charset="0"/>
                <a:cs typeface="Lato Black" charset="0"/>
              </a:rPr>
              <a:t>ĐIỆN TỬ</a:t>
            </a:r>
            <a:endParaRPr lang="en-US" sz="11971" b="1" dirty="0">
              <a:solidFill>
                <a:srgbClr val="FF0000"/>
              </a:solidFill>
              <a:latin typeface="Lato Black" charset="0"/>
              <a:ea typeface="Lato Black" charset="0"/>
              <a:cs typeface="Lato Black" charset="0"/>
            </a:endParaRPr>
          </a:p>
        </p:txBody>
      </p:sp>
      <p:sp>
        <p:nvSpPr>
          <p:cNvPr id="8" name="9Slide.vn 6"/>
          <p:cNvSpPr txBox="1"/>
          <p:nvPr/>
        </p:nvSpPr>
        <p:spPr>
          <a:xfrm>
            <a:off x="12466637" y="4159951"/>
            <a:ext cx="10667815" cy="1934504"/>
          </a:xfrm>
          <a:prstGeom prst="rect">
            <a:avLst/>
          </a:prstGeom>
          <a:noFill/>
        </p:spPr>
        <p:txBody>
          <a:bodyPr wrap="square" rtlCol="0">
            <a:spAutoFit/>
          </a:bodyPr>
          <a:lstStyle/>
          <a:p>
            <a:pPr algn="r" defTabSz="2167880"/>
            <a:r>
              <a:rPr lang="en-US" sz="11971" b="1" smtClean="0">
                <a:solidFill>
                  <a:srgbClr val="FFCE54"/>
                </a:solidFill>
                <a:latin typeface="Lato Black" charset="0"/>
                <a:ea typeface="Lato Black" charset="0"/>
                <a:cs typeface="Lato Black" charset="0"/>
              </a:rPr>
              <a:t>THƯƠNG MẠI</a:t>
            </a:r>
            <a:endParaRPr lang="en-US" sz="11971" b="1" dirty="0">
              <a:solidFill>
                <a:srgbClr val="FFCE54"/>
              </a:solidFill>
              <a:latin typeface="Lato Black" charset="0"/>
              <a:ea typeface="Lato Black" charset="0"/>
              <a:cs typeface="Lato Black" charset="0"/>
            </a:endParaRPr>
          </a:p>
        </p:txBody>
      </p:sp>
    </p:spTree>
    <p:extLst>
      <p:ext uri="{BB962C8B-B14F-4D97-AF65-F5344CB8AC3E}">
        <p14:creationId xmlns:p14="http://schemas.microsoft.com/office/powerpoint/2010/main" val="1632327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615882" y="1629398"/>
            <a:ext cx="20813082" cy="3602774"/>
            <a:chOff x="4482021" y="3410141"/>
            <a:chExt cx="18164903" cy="2104938"/>
          </a:xfrm>
        </p:grpSpPr>
        <p:sp>
          <p:nvSpPr>
            <p:cNvPr id="112" name="9Slide.vn 40"/>
            <p:cNvSpPr txBox="1">
              <a:spLocks/>
            </p:cNvSpPr>
            <p:nvPr/>
          </p:nvSpPr>
          <p:spPr bwMode="auto">
            <a:xfrm>
              <a:off x="4482021" y="4109236"/>
              <a:ext cx="18164903" cy="140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rgbClr val="5615B5"/>
                  </a:solidFill>
                  <a:latin typeface="+mn-lt"/>
                  <a:ea typeface="Lato" pitchFamily="34" charset="0"/>
                  <a:cs typeface="Lato" pitchFamily="34" charset="0"/>
                </a:rPr>
                <a:t>CRM </a:t>
              </a:r>
              <a:r>
                <a:rPr lang="vi-VN" sz="3600">
                  <a:solidFill>
                    <a:srgbClr val="5615B5"/>
                  </a:solidFill>
                  <a:latin typeface="+mn-lt"/>
                  <a:ea typeface="Lato" pitchFamily="34" charset="0"/>
                  <a:cs typeface="Lato" pitchFamily="34" charset="0"/>
                </a:rPr>
                <a:t>là phương pháp dịch vụ tập trung vào xây dựng quan hệ lâu dài và bền vững để làm tăng giá trị cho cả khách hàng và doanh nghiệp. CRM xây dựng trên cơ sở thế mạnh củaTMĐT. Để làm điều đó doanh nghiệp xác định:</a:t>
              </a:r>
              <a:endParaRPr lang="en-US" sz="3600" dirty="0">
                <a:solidFill>
                  <a:srgbClr val="5615B5"/>
                </a:solidFill>
                <a:latin typeface="+mn-lt"/>
                <a:ea typeface="Lato" pitchFamily="34" charset="0"/>
                <a:cs typeface="Lato" pitchFamily="34" charset="0"/>
              </a:endParaRPr>
            </a:p>
          </p:txBody>
        </p:sp>
        <p:sp>
          <p:nvSpPr>
            <p:cNvPr id="113" name="9Slide.vn 41"/>
            <p:cNvSpPr txBox="1"/>
            <p:nvPr/>
          </p:nvSpPr>
          <p:spPr>
            <a:xfrm>
              <a:off x="4482021" y="3410141"/>
              <a:ext cx="17916228" cy="377622"/>
            </a:xfrm>
            <a:prstGeom prst="rect">
              <a:avLst/>
            </a:prstGeom>
            <a:noFill/>
          </p:spPr>
          <p:txBody>
            <a:bodyPr wrap="square" rtlCol="0">
              <a:spAutoFit/>
            </a:bodyPr>
            <a:lstStyle/>
            <a:p>
              <a:pPr defTabSz="2167880"/>
              <a:r>
                <a:rPr lang="en-US" sz="3600" b="1" smtClean="0">
                  <a:solidFill>
                    <a:srgbClr val="48CFAD"/>
                  </a:solidFill>
                  <a:ea typeface="Lato Black" charset="0"/>
                  <a:cs typeface="Lato Black" charset="0"/>
                </a:rPr>
                <a:t>1.5 </a:t>
              </a:r>
              <a:r>
                <a:rPr lang="vi-VN" sz="3600" b="1">
                  <a:solidFill>
                    <a:srgbClr val="48CFAD"/>
                  </a:solidFill>
                  <a:ea typeface="Lato Black" charset="0"/>
                  <a:cs typeface="Lato Black" charset="0"/>
                </a:rPr>
                <a:t>Quản lý quan hệ với khách hàng CRM</a:t>
              </a:r>
            </a:p>
          </p:txBody>
        </p:sp>
      </p:grpSp>
      <p:grpSp>
        <p:nvGrpSpPr>
          <p:cNvPr id="4" name="Group 3"/>
          <p:cNvGrpSpPr/>
          <p:nvPr/>
        </p:nvGrpSpPr>
        <p:grpSpPr>
          <a:xfrm>
            <a:off x="10203559" y="5638800"/>
            <a:ext cx="3352800" cy="3459510"/>
            <a:chOff x="10028237" y="6477000"/>
            <a:chExt cx="3352800" cy="3459510"/>
          </a:xfrm>
        </p:grpSpPr>
        <p:sp>
          <p:nvSpPr>
            <p:cNvPr id="2" name="Isosceles Triangle 1"/>
            <p:cNvSpPr/>
            <p:nvPr/>
          </p:nvSpPr>
          <p:spPr>
            <a:xfrm>
              <a:off x="10028237" y="6477000"/>
              <a:ext cx="3352800" cy="30480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3" name="TextBox 2"/>
            <p:cNvSpPr txBox="1"/>
            <p:nvPr/>
          </p:nvSpPr>
          <p:spPr>
            <a:xfrm>
              <a:off x="11133137" y="6781800"/>
              <a:ext cx="1143000" cy="3154710"/>
            </a:xfrm>
            <a:prstGeom prst="rect">
              <a:avLst/>
            </a:prstGeom>
            <a:noFill/>
          </p:spPr>
          <p:txBody>
            <a:bodyPr wrap="square" rtlCol="0">
              <a:spAutoFit/>
            </a:bodyPr>
            <a:lstStyle/>
            <a:p>
              <a:pPr algn="ctr"/>
              <a:r>
                <a:rPr lang="en-US" sz="19900" smtClean="0">
                  <a:solidFill>
                    <a:srgbClr val="FF0000"/>
                  </a:solidFill>
                  <a:latin typeface="Algerian" panose="04020705040A02060702" pitchFamily="82" charset="0"/>
                </a:rPr>
                <a:t>!</a:t>
              </a:r>
              <a:endParaRPr lang="en-US" sz="19900">
                <a:solidFill>
                  <a:srgbClr val="FF0000"/>
                </a:solidFill>
                <a:latin typeface="Algerian" panose="04020705040A02060702" pitchFamily="82" charset="0"/>
              </a:endParaRPr>
            </a:p>
          </p:txBody>
        </p:sp>
      </p:grpSp>
      <p:sp>
        <p:nvSpPr>
          <p:cNvPr id="5" name="Rectangle 4"/>
          <p:cNvSpPr/>
          <p:nvPr/>
        </p:nvSpPr>
        <p:spPr>
          <a:xfrm>
            <a:off x="485193" y="5445570"/>
            <a:ext cx="10972800" cy="646331"/>
          </a:xfrm>
          <a:prstGeom prst="rect">
            <a:avLst/>
          </a:prstGeom>
        </p:spPr>
        <p:txBody>
          <a:bodyPr wrap="square">
            <a:spAutoFit/>
          </a:bodyPr>
          <a:lstStyle/>
          <a:p>
            <a:pPr algn="r"/>
            <a:r>
              <a:rPr lang="vi-VN" sz="3600">
                <a:solidFill>
                  <a:srgbClr val="5615B5"/>
                </a:solidFill>
              </a:rPr>
              <a:t>Xây dựng chiến lược TMĐT hướng vào k hách hàng</a:t>
            </a:r>
            <a:endParaRPr lang="en-US" sz="3600">
              <a:solidFill>
                <a:srgbClr val="5615B5"/>
              </a:solidFill>
            </a:endParaRPr>
          </a:p>
        </p:txBody>
      </p:sp>
      <p:sp>
        <p:nvSpPr>
          <p:cNvPr id="10" name="Rectangle 9"/>
          <p:cNvSpPr/>
          <p:nvPr/>
        </p:nvSpPr>
        <p:spPr>
          <a:xfrm>
            <a:off x="936662" y="6435137"/>
            <a:ext cx="10069861" cy="646331"/>
          </a:xfrm>
          <a:prstGeom prst="rect">
            <a:avLst/>
          </a:prstGeom>
        </p:spPr>
        <p:txBody>
          <a:bodyPr wrap="square">
            <a:spAutoFit/>
          </a:bodyPr>
          <a:lstStyle/>
          <a:p>
            <a:pPr algn="r"/>
            <a:r>
              <a:rPr lang="vi-VN" sz="3600">
                <a:solidFill>
                  <a:srgbClr val="FF0000"/>
                </a:solidFill>
              </a:rPr>
              <a:t>Năm bắt được tòan bộ kinh nghiệm khách hàng</a:t>
            </a:r>
            <a:endParaRPr lang="en-US" sz="3600">
              <a:solidFill>
                <a:srgbClr val="FF0000"/>
              </a:solidFill>
            </a:endParaRPr>
          </a:p>
        </p:txBody>
      </p:sp>
      <p:sp>
        <p:nvSpPr>
          <p:cNvPr id="11" name="Rectangle 10"/>
          <p:cNvSpPr/>
          <p:nvPr/>
        </p:nvSpPr>
        <p:spPr>
          <a:xfrm>
            <a:off x="1764076" y="7178083"/>
            <a:ext cx="8940514" cy="646331"/>
          </a:xfrm>
          <a:prstGeom prst="rect">
            <a:avLst/>
          </a:prstGeom>
        </p:spPr>
        <p:txBody>
          <a:bodyPr wrap="square">
            <a:spAutoFit/>
          </a:bodyPr>
          <a:lstStyle/>
          <a:p>
            <a:pPr algn="r"/>
            <a:r>
              <a:rPr lang="vi-VN" sz="3600">
                <a:solidFill>
                  <a:srgbClr val="FF00FF"/>
                </a:solidFill>
              </a:rPr>
              <a:t>Đảm bảo có một chiến lược TMĐT tốt</a:t>
            </a:r>
            <a:endParaRPr lang="en-US" sz="3600">
              <a:solidFill>
                <a:srgbClr val="FF00FF"/>
              </a:solidFill>
            </a:endParaRPr>
          </a:p>
        </p:txBody>
      </p:sp>
      <p:sp>
        <p:nvSpPr>
          <p:cNvPr id="12" name="Rectangle 11"/>
          <p:cNvSpPr/>
          <p:nvPr/>
        </p:nvSpPr>
        <p:spPr>
          <a:xfrm>
            <a:off x="55306" y="8043798"/>
            <a:ext cx="10233722" cy="646331"/>
          </a:xfrm>
          <a:prstGeom prst="rect">
            <a:avLst/>
          </a:prstGeom>
        </p:spPr>
        <p:txBody>
          <a:bodyPr wrap="square">
            <a:spAutoFit/>
          </a:bodyPr>
          <a:lstStyle/>
          <a:p>
            <a:pPr algn="r"/>
            <a:r>
              <a:rPr lang="vi-VN" sz="3600">
                <a:solidFill>
                  <a:srgbClr val="0070C0"/>
                </a:solidFill>
              </a:rPr>
              <a:t>Tập trung vào khách hàng cuối cùng (end-user)</a:t>
            </a:r>
            <a:endParaRPr lang="en-US" sz="3600">
              <a:solidFill>
                <a:srgbClr val="0070C0"/>
              </a:solidFill>
            </a:endParaRPr>
          </a:p>
        </p:txBody>
      </p:sp>
      <p:sp>
        <p:nvSpPr>
          <p:cNvPr id="14" name="Rectangle 13"/>
          <p:cNvSpPr/>
          <p:nvPr/>
        </p:nvSpPr>
        <p:spPr>
          <a:xfrm>
            <a:off x="1939920" y="8991600"/>
            <a:ext cx="20318795" cy="1200329"/>
          </a:xfrm>
          <a:prstGeom prst="rect">
            <a:avLst/>
          </a:prstGeom>
        </p:spPr>
        <p:txBody>
          <a:bodyPr wrap="square">
            <a:spAutoFit/>
          </a:bodyPr>
          <a:lstStyle/>
          <a:p>
            <a:pPr algn="ctr"/>
            <a:r>
              <a:rPr lang="vi-VN" sz="3600">
                <a:solidFill>
                  <a:srgbClr val="4BACC6"/>
                </a:solidFill>
              </a:rPr>
              <a:t>Cung cấp dịch vụ cá thể hóa, xác định mục tiêu vào đúng khách hàng, giúp khách hàng công việc của họ, để khách hàng tự giúp họ, hướng quá trình kinh doanh vào khách hàng</a:t>
            </a:r>
            <a:endParaRPr lang="en-US" sz="3600">
              <a:solidFill>
                <a:srgbClr val="4BACC6"/>
              </a:solidFill>
            </a:endParaRPr>
          </a:p>
        </p:txBody>
      </p:sp>
      <p:sp>
        <p:nvSpPr>
          <p:cNvPr id="15" name="Rectangle 14"/>
          <p:cNvSpPr/>
          <p:nvPr/>
        </p:nvSpPr>
        <p:spPr>
          <a:xfrm>
            <a:off x="12451459" y="5367715"/>
            <a:ext cx="11364946" cy="1200329"/>
          </a:xfrm>
          <a:prstGeom prst="rect">
            <a:avLst/>
          </a:prstGeom>
        </p:spPr>
        <p:txBody>
          <a:bodyPr wrap="square">
            <a:spAutoFit/>
          </a:bodyPr>
          <a:lstStyle/>
          <a:p>
            <a:r>
              <a:rPr lang="vi-VN" sz="3600">
                <a:solidFill>
                  <a:schemeClr val="accent3">
                    <a:lumMod val="75000"/>
                  </a:schemeClr>
                </a:solidFill>
              </a:rPr>
              <a:t>Tiến trình kinh doanh và các hệ thống phải thiết kế để dễ sử dụng</a:t>
            </a:r>
            <a:endParaRPr lang="en-US" sz="3600">
              <a:solidFill>
                <a:schemeClr val="accent3">
                  <a:lumMod val="75000"/>
                </a:schemeClr>
              </a:solidFill>
            </a:endParaRPr>
          </a:p>
        </p:txBody>
      </p:sp>
      <p:sp>
        <p:nvSpPr>
          <p:cNvPr id="16" name="Rectangle 15"/>
          <p:cNvSpPr/>
          <p:nvPr/>
        </p:nvSpPr>
        <p:spPr>
          <a:xfrm>
            <a:off x="13270418" y="7178084"/>
            <a:ext cx="10986137" cy="646331"/>
          </a:xfrm>
          <a:prstGeom prst="rect">
            <a:avLst/>
          </a:prstGeom>
        </p:spPr>
        <p:txBody>
          <a:bodyPr wrap="square">
            <a:spAutoFit/>
          </a:bodyPr>
          <a:lstStyle/>
          <a:p>
            <a:r>
              <a:rPr lang="vi-VN" sz="3600">
                <a:solidFill>
                  <a:srgbClr val="7030A0"/>
                </a:solidFill>
              </a:rPr>
              <a:t>Xây dựng chiến lược TMĐT hướng vào k hách hàng</a:t>
            </a:r>
            <a:endParaRPr lang="en-US" sz="3600">
              <a:solidFill>
                <a:srgbClr val="7030A0"/>
              </a:solidFill>
            </a:endParaRPr>
          </a:p>
        </p:txBody>
      </p:sp>
      <p:sp>
        <p:nvSpPr>
          <p:cNvPr id="17" name="Rectangle 16"/>
          <p:cNvSpPr/>
          <p:nvPr/>
        </p:nvSpPr>
        <p:spPr>
          <a:xfrm>
            <a:off x="13043453" y="6396210"/>
            <a:ext cx="8940514" cy="646331"/>
          </a:xfrm>
          <a:prstGeom prst="rect">
            <a:avLst/>
          </a:prstGeom>
        </p:spPr>
        <p:txBody>
          <a:bodyPr wrap="square">
            <a:spAutoFit/>
          </a:bodyPr>
          <a:lstStyle/>
          <a:p>
            <a:r>
              <a:rPr lang="vi-VN" sz="3600">
                <a:solidFill>
                  <a:schemeClr val="accent5">
                    <a:lumMod val="50000"/>
                  </a:schemeClr>
                </a:solidFill>
              </a:rPr>
              <a:t>Củng cố sự trung thành của khách</a:t>
            </a:r>
            <a:endParaRPr lang="en-US" sz="3600">
              <a:solidFill>
                <a:schemeClr val="accent5">
                  <a:lumMod val="50000"/>
                </a:schemeClr>
              </a:solidFill>
            </a:endParaRPr>
          </a:p>
        </p:txBody>
      </p:sp>
      <p:sp>
        <p:nvSpPr>
          <p:cNvPr id="18" name="Rectangle 17"/>
          <p:cNvSpPr/>
          <p:nvPr/>
        </p:nvSpPr>
        <p:spPr>
          <a:xfrm>
            <a:off x="13556359" y="8043798"/>
            <a:ext cx="10781921" cy="646331"/>
          </a:xfrm>
          <a:prstGeom prst="rect">
            <a:avLst/>
          </a:prstGeom>
        </p:spPr>
        <p:txBody>
          <a:bodyPr wrap="square">
            <a:spAutoFit/>
          </a:bodyPr>
          <a:lstStyle/>
          <a:p>
            <a:r>
              <a:rPr lang="vi-VN" sz="3600">
                <a:solidFill>
                  <a:srgbClr val="DBA467"/>
                </a:solidFill>
              </a:rPr>
              <a:t>Cung cấp cái nhìn tổng thể về quan hệ khách hàng</a:t>
            </a:r>
            <a:endParaRPr lang="en-US" sz="3600">
              <a:solidFill>
                <a:srgbClr val="DBA467"/>
              </a:solidFill>
            </a:endParaRPr>
          </a:p>
        </p:txBody>
      </p:sp>
    </p:spTree>
    <p:extLst>
      <p:ext uri="{BB962C8B-B14F-4D97-AF65-F5344CB8AC3E}">
        <p14:creationId xmlns:p14="http://schemas.microsoft.com/office/powerpoint/2010/main" val="4748194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sp>
        <p:nvSpPr>
          <p:cNvPr id="112" name="9Slide.vn 40"/>
          <p:cNvSpPr txBox="1">
            <a:spLocks/>
          </p:cNvSpPr>
          <p:nvPr/>
        </p:nvSpPr>
        <p:spPr bwMode="auto">
          <a:xfrm>
            <a:off x="1615884" y="2802848"/>
            <a:ext cx="13060553" cy="96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t">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rgbClr val="311BD5"/>
                </a:solidFill>
                <a:latin typeface="+mn-lt"/>
                <a:ea typeface="Lato" pitchFamily="34" charset="0"/>
                <a:cs typeface="Lato" pitchFamily="34" charset="0"/>
              </a:rPr>
              <a:t>Khi </a:t>
            </a:r>
            <a:r>
              <a:rPr lang="vi-VN" sz="3600">
                <a:solidFill>
                  <a:srgbClr val="311BD5"/>
                </a:solidFill>
                <a:latin typeface="+mn-lt"/>
                <a:ea typeface="Lato" pitchFamily="34" charset="0"/>
                <a:cs typeface="Lato" pitchFamily="34" charset="0"/>
              </a:rPr>
              <a:t>nghiên cứu hành vi mua hàng của khách, người ta phải nghiên cứu các bước quyết định mua hàng. TMĐT cho phép ta cơ hội để xây dựng mối quan hệ trực tuyến với khách hàng, từ đó từng bước cung cấp dịch vụ cho từng khách hàng cụ thể. Ta gọi đó là cá</a:t>
            </a:r>
            <a:r>
              <a:rPr lang="vi-VN" sz="3600" b="1">
                <a:solidFill>
                  <a:srgbClr val="311BD5"/>
                </a:solidFill>
                <a:latin typeface="+mn-lt"/>
                <a:ea typeface="Lato" pitchFamily="34" charset="0"/>
                <a:cs typeface="Lato" pitchFamily="34" charset="0"/>
              </a:rPr>
              <a:t> thể hoá khách hàng</a:t>
            </a:r>
            <a:r>
              <a:rPr lang="vi-VN" sz="3600" smtClean="0">
                <a:solidFill>
                  <a:srgbClr val="311BD5"/>
                </a:solidFill>
                <a:latin typeface="+mn-lt"/>
                <a:ea typeface="Lato" pitchFamily="34" charset="0"/>
                <a:cs typeface="Lato" pitchFamily="34" charset="0"/>
              </a:rPr>
              <a:t>.</a:t>
            </a:r>
            <a:endParaRPr lang="vi-VN" sz="3600">
              <a:solidFill>
                <a:srgbClr val="311BD5"/>
              </a:solidFill>
              <a:latin typeface="+mn-lt"/>
              <a:ea typeface="Lato" pitchFamily="34" charset="0"/>
              <a:cs typeface="Lato" pitchFamily="34" charset="0"/>
            </a:endParaRPr>
          </a:p>
          <a:p>
            <a:pPr algn="just" defTabSz="456080">
              <a:lnSpc>
                <a:spcPct val="130000"/>
              </a:lnSpc>
            </a:pPr>
            <a:r>
              <a:rPr lang="en-US" sz="3600" smtClean="0">
                <a:latin typeface="+mn-lt"/>
                <a:ea typeface="Lato" pitchFamily="34" charset="0"/>
                <a:cs typeface="Lato" pitchFamily="34" charset="0"/>
              </a:rPr>
              <a:t>		</a:t>
            </a:r>
            <a:r>
              <a:rPr lang="vi-VN" sz="3600" b="1" smtClean="0">
                <a:solidFill>
                  <a:srgbClr val="FF0000"/>
                </a:solidFill>
                <a:latin typeface="+mn-lt"/>
                <a:ea typeface="Lato" pitchFamily="34" charset="0"/>
                <a:cs typeface="Lato" pitchFamily="34" charset="0"/>
              </a:rPr>
              <a:t>Cá </a:t>
            </a:r>
            <a:r>
              <a:rPr lang="vi-VN" sz="3600" b="1">
                <a:solidFill>
                  <a:srgbClr val="FF0000"/>
                </a:solidFill>
                <a:latin typeface="+mn-lt"/>
                <a:ea typeface="Lato" pitchFamily="34" charset="0"/>
                <a:cs typeface="Lato" pitchFamily="34" charset="0"/>
              </a:rPr>
              <a:t>thể hóa </a:t>
            </a:r>
            <a:r>
              <a:rPr lang="vi-VN" sz="3600">
                <a:solidFill>
                  <a:srgbClr val="FF0000"/>
                </a:solidFill>
                <a:latin typeface="+mn-lt"/>
                <a:ea typeface="Lato" pitchFamily="34" charset="0"/>
                <a:cs typeface="Lato" pitchFamily="34" charset="0"/>
              </a:rPr>
              <a:t>là làm cho hàng hóa và dịch vụ hòan tòan đáp ứng các yêu cầu cụ thể của từng khách hàng. Để cá thể hoá, doanh nghiệp phải xây dựng hồ sơ khách hàng.</a:t>
            </a:r>
            <a:r>
              <a:rPr lang="vi-VN" sz="3600">
                <a:latin typeface="+mn-lt"/>
                <a:ea typeface="Lato" pitchFamily="34" charset="0"/>
                <a:cs typeface="Lato" pitchFamily="34" charset="0"/>
              </a:rPr>
              <a:t> </a:t>
            </a:r>
            <a:endParaRPr lang="en-US" sz="3600" smtClean="0">
              <a:latin typeface="+mn-lt"/>
              <a:ea typeface="Lato" pitchFamily="34" charset="0"/>
              <a:cs typeface="Lato" pitchFamily="34" charset="0"/>
            </a:endParaRPr>
          </a:p>
          <a:p>
            <a:pPr algn="just" defTabSz="456080">
              <a:lnSpc>
                <a:spcPct val="130000"/>
              </a:lnSpc>
            </a:pPr>
            <a:r>
              <a:rPr lang="en-US" sz="3600">
                <a:solidFill>
                  <a:srgbClr val="7030A0"/>
                </a:solidFill>
                <a:latin typeface="+mn-lt"/>
                <a:ea typeface="Lato" pitchFamily="34" charset="0"/>
                <a:cs typeface="Lato" pitchFamily="34" charset="0"/>
              </a:rPr>
              <a:t>	</a:t>
            </a:r>
            <a:r>
              <a:rPr lang="vi-VN" sz="3600" b="1" smtClean="0">
                <a:solidFill>
                  <a:srgbClr val="7030A0"/>
                </a:solidFill>
                <a:latin typeface="+mn-lt"/>
                <a:ea typeface="Lato" pitchFamily="34" charset="0"/>
                <a:cs typeface="Lato" pitchFamily="34" charset="0"/>
              </a:rPr>
              <a:t>Hồ </a:t>
            </a:r>
            <a:r>
              <a:rPr lang="vi-VN" sz="3600" b="1">
                <a:solidFill>
                  <a:srgbClr val="7030A0"/>
                </a:solidFill>
                <a:latin typeface="+mn-lt"/>
                <a:ea typeface="Lato" pitchFamily="34" charset="0"/>
                <a:cs typeface="Lato" pitchFamily="34" charset="0"/>
              </a:rPr>
              <a:t>sơ khách hàng </a:t>
            </a:r>
            <a:r>
              <a:rPr lang="vi-VN" sz="3600">
                <a:solidFill>
                  <a:srgbClr val="7030A0"/>
                </a:solidFill>
                <a:latin typeface="+mn-lt"/>
                <a:ea typeface="Lato" pitchFamily="34" charset="0"/>
                <a:cs typeface="Lato" pitchFamily="34" charset="0"/>
              </a:rPr>
              <a:t>là phản ảnh yêu cầu, sở thích, thói quen của từng khách hàng. Doanh nghiệp có thể thu thập qua Cookies— là một file dữ liệu trong máy người dùng để Web server thu thập thông tin về hoạt động của người sử dụng.</a:t>
            </a:r>
            <a:endParaRPr lang="en-US" sz="3600" dirty="0">
              <a:solidFill>
                <a:srgbClr val="7030A0"/>
              </a:solidFill>
              <a:latin typeface="+mn-lt"/>
              <a:ea typeface="Lato" pitchFamily="34" charset="0"/>
              <a:cs typeface="Lato" pitchFamily="34" charset="0"/>
            </a:endParaRPr>
          </a:p>
        </p:txBody>
      </p:sp>
      <p:sp>
        <p:nvSpPr>
          <p:cNvPr id="113" name="9Slide.vn 41"/>
          <p:cNvSpPr txBox="1"/>
          <p:nvPr/>
        </p:nvSpPr>
        <p:spPr>
          <a:xfrm>
            <a:off x="1615884" y="1841556"/>
            <a:ext cx="20528153" cy="961292"/>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1.6 </a:t>
            </a:r>
            <a:r>
              <a:rPr lang="vi-VN" sz="4000" b="1">
                <a:solidFill>
                  <a:srgbClr val="48CFAD"/>
                </a:solidFill>
                <a:ea typeface="Lato Black" charset="0"/>
                <a:cs typeface="Lato Black" charset="0"/>
              </a:rPr>
              <a:t>Hồ sơ khách hàng và cá thể hoá khách hàng</a:t>
            </a:r>
          </a:p>
        </p:txBody>
      </p:sp>
      <p:pic>
        <p:nvPicPr>
          <p:cNvPr id="4098" name="Picture 2" descr="Hồ Sơ Mẫu (Ngành dịch vụ khách hà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3736" y="2828248"/>
            <a:ext cx="9695014" cy="753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275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615883" y="1629398"/>
            <a:ext cx="20834735" cy="5274693"/>
            <a:chOff x="4482021" y="3410141"/>
            <a:chExt cx="18183801" cy="3081765"/>
          </a:xfrm>
        </p:grpSpPr>
        <p:sp>
          <p:nvSpPr>
            <p:cNvPr id="112" name="9Slide.vn 40"/>
            <p:cNvSpPr txBox="1">
              <a:spLocks/>
            </p:cNvSpPr>
            <p:nvPr/>
          </p:nvSpPr>
          <p:spPr bwMode="auto">
            <a:xfrm>
              <a:off x="4500919" y="3823727"/>
              <a:ext cx="18164903" cy="26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chemeClr val="accent1">
                      <a:lumMod val="50000"/>
                    </a:schemeClr>
                  </a:solidFill>
                  <a:latin typeface="+mn-lt"/>
                  <a:ea typeface="Lato" pitchFamily="34" charset="0"/>
                  <a:cs typeface="Lato" pitchFamily="34" charset="0"/>
                </a:rPr>
                <a:t>Một </a:t>
              </a:r>
              <a:r>
                <a:rPr lang="vi-VN" sz="3600">
                  <a:solidFill>
                    <a:schemeClr val="accent1">
                      <a:lumMod val="50000"/>
                    </a:schemeClr>
                  </a:solidFill>
                  <a:latin typeface="+mn-lt"/>
                  <a:ea typeface="Lato" pitchFamily="34" charset="0"/>
                  <a:cs typeface="Lato" pitchFamily="34" charset="0"/>
                </a:rPr>
                <a:t>ưu điểm lớn nhất của vịêc sử dụng thư điện tử và giao tiếp trực tuyến đó là chi phí thấp. </a:t>
              </a:r>
              <a:endParaRPr lang="en-US" sz="3600" smtClean="0">
                <a:solidFill>
                  <a:schemeClr val="accent1">
                    <a:lumMod val="50000"/>
                  </a:schemeClr>
                </a:solidFill>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vi-VN" sz="3600" smtClean="0">
                  <a:solidFill>
                    <a:srgbClr val="00B050"/>
                  </a:solidFill>
                  <a:latin typeface="+mn-lt"/>
                  <a:ea typeface="Lato" pitchFamily="34" charset="0"/>
                  <a:cs typeface="Lato" pitchFamily="34" charset="0"/>
                </a:rPr>
                <a:t>Hiện </a:t>
              </a:r>
              <a:r>
                <a:rPr lang="vi-VN" sz="3600">
                  <a:solidFill>
                    <a:srgbClr val="00B050"/>
                  </a:solidFill>
                  <a:latin typeface="+mn-lt"/>
                  <a:ea typeface="Lato" pitchFamily="34" charset="0"/>
                  <a:cs typeface="Lato" pitchFamily="34" charset="0"/>
                </a:rPr>
                <a:t>nay nhiều nhà doanh nghiệp đã sử dụng thư điện tử cho phần lớn các giao tiếp không chính thức của mình chẳng hạn như để gửi bản memo thông báo, báo cáo, thông tin hoặc để gửi các chào hàng mua hoặc bán. </a:t>
              </a:r>
              <a:endParaRPr lang="en-US" sz="3600" smtClean="0">
                <a:solidFill>
                  <a:srgbClr val="00B050"/>
                </a:solidFill>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vi-VN" sz="3600" smtClean="0">
                  <a:solidFill>
                    <a:srgbClr val="00B0F0"/>
                  </a:solidFill>
                  <a:latin typeface="+mn-lt"/>
                  <a:ea typeface="Lato" pitchFamily="34" charset="0"/>
                  <a:cs typeface="Lato" pitchFamily="34" charset="0"/>
                </a:rPr>
                <a:t>Thư </a:t>
              </a:r>
              <a:r>
                <a:rPr lang="vi-VN" sz="3600">
                  <a:solidFill>
                    <a:srgbClr val="00B0F0"/>
                  </a:solidFill>
                  <a:latin typeface="+mn-lt"/>
                  <a:ea typeface="Lato" pitchFamily="34" charset="0"/>
                  <a:cs typeface="Lato" pitchFamily="34" charset="0"/>
                </a:rPr>
                <a:t>điện tử còn có thể được sử dụng để chuyển giao các số liệu, biểu đồ, âm thanh, hình ảnh và chữ viết</a:t>
              </a:r>
              <a:endParaRPr lang="en-US" sz="3600" dirty="0">
                <a:solidFill>
                  <a:srgbClr val="00B0F0"/>
                </a:solidFill>
                <a:latin typeface="+mn-lt"/>
                <a:ea typeface="Lato" pitchFamily="34" charset="0"/>
                <a:cs typeface="Lato" pitchFamily="34" charset="0"/>
              </a:endParaRPr>
            </a:p>
          </p:txBody>
        </p:sp>
        <p:sp>
          <p:nvSpPr>
            <p:cNvPr id="113" name="9Slide.vn 41"/>
            <p:cNvSpPr txBox="1"/>
            <p:nvPr/>
          </p:nvSpPr>
          <p:spPr>
            <a:xfrm>
              <a:off x="4482021" y="3410141"/>
              <a:ext cx="17916228"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1.7 </a:t>
              </a:r>
              <a:r>
                <a:rPr lang="vi-VN" sz="4000" b="1">
                  <a:solidFill>
                    <a:srgbClr val="48CFAD"/>
                  </a:solidFill>
                  <a:ea typeface="Lato Black" charset="0"/>
                  <a:cs typeface="Lato Black" charset="0"/>
                </a:rPr>
                <a:t>Sử dụng thư điện tử trong giao dịch điện tử</a:t>
              </a:r>
            </a:p>
          </p:txBody>
        </p:sp>
      </p:grpSp>
      <p:pic>
        <p:nvPicPr>
          <p:cNvPr id="3074" name="Picture 2" descr="Thư điện Tử Là Gì? Bạn Chọn Thư điện Tử Hay Thư T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837" y="6096000"/>
            <a:ext cx="11636376" cy="717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6148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303891" y="1629395"/>
            <a:ext cx="22059346" cy="5286883"/>
            <a:chOff x="4213506" y="3410141"/>
            <a:chExt cx="18184743" cy="3088888"/>
          </a:xfrm>
        </p:grpSpPr>
        <p:sp>
          <p:nvSpPr>
            <p:cNvPr id="112" name="9Slide.vn 40"/>
            <p:cNvSpPr txBox="1">
              <a:spLocks/>
            </p:cNvSpPr>
            <p:nvPr/>
          </p:nvSpPr>
          <p:spPr bwMode="auto">
            <a:xfrm>
              <a:off x="4213506" y="3830850"/>
              <a:ext cx="18164903" cy="26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a:solidFill>
                    <a:srgbClr val="C00000"/>
                  </a:solidFill>
                  <a:latin typeface="+mn-lt"/>
                  <a:ea typeface="Lato" pitchFamily="34" charset="0"/>
                  <a:cs typeface="Lato" pitchFamily="34" charset="0"/>
                </a:rPr>
                <a:t>Quảng cáo là ý định phân phát thông tin để tác động lên các giao dịch mua bán. </a:t>
              </a:r>
              <a:endParaRPr lang="en-US" sz="3600" smtClean="0">
                <a:solidFill>
                  <a:srgbClr val="C00000"/>
                </a:solidFill>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en-US" sz="3600">
                  <a:solidFill>
                    <a:srgbClr val="C00000"/>
                  </a:solidFill>
                  <a:latin typeface="+mn-lt"/>
                  <a:ea typeface="Lato" pitchFamily="34" charset="0"/>
                  <a:cs typeface="Lato" pitchFamily="34" charset="0"/>
                </a:rPr>
                <a:t>💰</a:t>
              </a:r>
              <a:r>
                <a:rPr lang="en-US" sz="3600">
                  <a:latin typeface="+mn-lt"/>
                  <a:ea typeface="Lato" pitchFamily="34" charset="0"/>
                  <a:cs typeface="Lato" pitchFamily="34" charset="0"/>
                </a:rPr>
                <a:t> </a:t>
              </a:r>
              <a:r>
                <a:rPr lang="vi-VN" sz="3600" smtClean="0">
                  <a:solidFill>
                    <a:srgbClr val="00B0F0"/>
                  </a:solidFill>
                  <a:latin typeface="+mn-lt"/>
                  <a:ea typeface="Lato" pitchFamily="34" charset="0"/>
                  <a:cs typeface="Lato" pitchFamily="34" charset="0"/>
                </a:rPr>
                <a:t>Về </a:t>
              </a:r>
              <a:r>
                <a:rPr lang="en-US" sz="3600" smtClean="0">
                  <a:solidFill>
                    <a:srgbClr val="00B0F0"/>
                  </a:solidFill>
                  <a:latin typeface="+mn-lt"/>
                  <a:ea typeface="Lato" pitchFamily="34" charset="0"/>
                  <a:cs typeface="Lato" pitchFamily="34" charset="0"/>
                </a:rPr>
                <a:t>g</a:t>
              </a:r>
              <a:r>
                <a:rPr lang="vi-VN" sz="3600" smtClean="0">
                  <a:solidFill>
                    <a:srgbClr val="00B0F0"/>
                  </a:solidFill>
                  <a:latin typeface="+mn-lt"/>
                  <a:ea typeface="Lato" pitchFamily="34" charset="0"/>
                  <a:cs typeface="Lato" pitchFamily="34" charset="0"/>
                </a:rPr>
                <a:t>iá cả, quảng cáo trực tuyến rẻ hơn quảng cáo trên phương tiện khác. Quảng cáo trực tuyến có thể cập nhật nội dung liên tục với chi phí thấp. </a:t>
              </a:r>
              <a:endParaRPr lang="en-US" sz="3600" smtClean="0">
                <a:solidFill>
                  <a:srgbClr val="00B0F0"/>
                </a:solidFill>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vi-VN" sz="3600" smtClean="0">
                  <a:solidFill>
                    <a:schemeClr val="accent1">
                      <a:lumMod val="50000"/>
                    </a:schemeClr>
                  </a:solidFill>
                  <a:latin typeface="+mn-lt"/>
                  <a:ea typeface="Lato" pitchFamily="34" charset="0"/>
                  <a:cs typeface="Lato" pitchFamily="34" charset="0"/>
                </a:rPr>
                <a:t>Về </a:t>
              </a:r>
              <a:r>
                <a:rPr lang="vi-VN" sz="3600">
                  <a:solidFill>
                    <a:schemeClr val="accent1">
                      <a:lumMod val="50000"/>
                    </a:schemeClr>
                  </a:solidFill>
                  <a:latin typeface="+mn-lt"/>
                  <a:ea typeface="Lato" pitchFamily="34" charset="0"/>
                  <a:cs typeface="Lato" pitchFamily="34" charset="0"/>
                </a:rPr>
                <a:t>hình thức dữ liệu phong phú: có thể sử dụng văn bản, âm thanh, đồ hoạ, hình ảnh, </a:t>
              </a:r>
              <a:r>
                <a:rPr lang="vi-VN" sz="3600" smtClean="0">
                  <a:solidFill>
                    <a:schemeClr val="accent1">
                      <a:lumMod val="50000"/>
                    </a:schemeClr>
                  </a:solidFill>
                  <a:latin typeface="+mn-lt"/>
                  <a:ea typeface="Lato" pitchFamily="34" charset="0"/>
                  <a:cs typeface="Lato" pitchFamily="34" charset="0"/>
                </a:rPr>
                <a:t>phim</a:t>
              </a:r>
              <a:endParaRPr lang="vi-VN" sz="3600">
                <a:solidFill>
                  <a:schemeClr val="accent1">
                    <a:lumMod val="50000"/>
                  </a:schemeClr>
                </a:solidFill>
                <a:latin typeface="+mn-lt"/>
                <a:ea typeface="Lato" pitchFamily="34" charset="0"/>
                <a:cs typeface="Lato" pitchFamily="34" charset="0"/>
              </a:endParaRPr>
            </a:p>
            <a:p>
              <a:pPr algn="just" defTabSz="456080">
                <a:lnSpc>
                  <a:spcPct val="130000"/>
                </a:lnSpc>
              </a:pPr>
              <a:r>
                <a:rPr lang="en-US" sz="3600" smtClean="0">
                  <a:solidFill>
                    <a:srgbClr val="FF0000"/>
                  </a:solidFill>
                  <a:latin typeface="+mn-lt"/>
                  <a:ea typeface="Lato" pitchFamily="34" charset="0"/>
                  <a:cs typeface="Lato" pitchFamily="34" charset="0"/>
                </a:rPr>
                <a:t>	</a:t>
              </a:r>
              <a:r>
                <a:rPr lang="vi-VN" sz="3600" smtClean="0">
                  <a:solidFill>
                    <a:srgbClr val="FF0000"/>
                  </a:solidFill>
                  <a:latin typeface="+mn-lt"/>
                  <a:ea typeface="Lato" pitchFamily="34" charset="0"/>
                  <a:cs typeface="Lato" pitchFamily="34" charset="0"/>
                </a:rPr>
                <a:t>Ngoài </a:t>
              </a:r>
              <a:r>
                <a:rPr lang="vi-VN" sz="3600">
                  <a:solidFill>
                    <a:srgbClr val="FF0000"/>
                  </a:solidFill>
                  <a:latin typeface="+mn-lt"/>
                  <a:ea typeface="Lato" pitchFamily="34" charset="0"/>
                  <a:cs typeface="Lato" pitchFamily="34" charset="0"/>
                </a:rPr>
                <a:t>ra, có thể kết hợp Games, trò giải trí với quảng cáo trực tuyến, có thể cá thể hóa được, có thể tương tác được và có thể hướng mục tiêu vào các nhóm lợi ích đặc biệt.</a:t>
              </a:r>
              <a:endParaRPr lang="en-US" sz="3600" dirty="0">
                <a:solidFill>
                  <a:srgbClr val="FF0000"/>
                </a:solidFill>
                <a:latin typeface="+mn-lt"/>
                <a:ea typeface="Lato" pitchFamily="34" charset="0"/>
                <a:cs typeface="Lato" pitchFamily="34" charset="0"/>
              </a:endParaRPr>
            </a:p>
          </p:txBody>
        </p:sp>
        <p:sp>
          <p:nvSpPr>
            <p:cNvPr id="113" name="9Slide.vn 41"/>
            <p:cNvSpPr txBox="1"/>
            <p:nvPr/>
          </p:nvSpPr>
          <p:spPr>
            <a:xfrm>
              <a:off x="4482021" y="3410141"/>
              <a:ext cx="17916228"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1.8 </a:t>
              </a:r>
              <a:r>
                <a:rPr lang="vi-VN" sz="4000" b="1">
                  <a:solidFill>
                    <a:srgbClr val="48CFAD"/>
                  </a:solidFill>
                  <a:ea typeface="Lato Black" charset="0"/>
                  <a:cs typeface="Lato Black" charset="0"/>
                </a:rPr>
                <a:t>Quảng cáo trong thương mại điện tử</a:t>
              </a:r>
            </a:p>
          </p:txBody>
        </p:sp>
      </p:grpSp>
      <p:sp>
        <p:nvSpPr>
          <p:cNvPr id="2" name="TextBox 1"/>
          <p:cNvSpPr txBox="1"/>
          <p:nvPr/>
        </p:nvSpPr>
        <p:spPr>
          <a:xfrm>
            <a:off x="1923604" y="6928470"/>
            <a:ext cx="21415566" cy="3416320"/>
          </a:xfrm>
          <a:prstGeom prst="rect">
            <a:avLst/>
          </a:prstGeom>
          <a:noFill/>
        </p:spPr>
        <p:txBody>
          <a:bodyPr wrap="square" rtlCol="0">
            <a:spAutoFit/>
          </a:bodyPr>
          <a:lstStyle/>
          <a:p>
            <a:r>
              <a:rPr lang="vi-VN" sz="3600"/>
              <a:t>Một số hình thức quảng cáo trên mạng</a:t>
            </a:r>
            <a:r>
              <a:rPr lang="vi-VN" sz="3600" smtClean="0"/>
              <a:t>:</a:t>
            </a:r>
            <a:endParaRPr lang="vi-VN" sz="3600"/>
          </a:p>
          <a:p>
            <a:pPr marL="571500" indent="-223838">
              <a:buFont typeface="Arial" panose="020B0604020202020204" pitchFamily="34" charset="0"/>
              <a:buChar char="•"/>
              <a:tabLst>
                <a:tab pos="914400" algn="l"/>
              </a:tabLst>
            </a:pPr>
            <a:r>
              <a:rPr lang="en-US" sz="3600" smtClean="0"/>
              <a:t>	</a:t>
            </a:r>
            <a:r>
              <a:rPr lang="vi-VN" sz="3600" smtClean="0">
                <a:solidFill>
                  <a:srgbClr val="00B0F0"/>
                </a:solidFill>
              </a:rPr>
              <a:t>Banner</a:t>
            </a:r>
            <a:r>
              <a:rPr lang="en-US" sz="3600" smtClean="0">
                <a:solidFill>
                  <a:srgbClr val="00B0F0"/>
                </a:solidFill>
              </a:rPr>
              <a:t> </a:t>
            </a:r>
            <a:r>
              <a:rPr lang="vi-VN" sz="3600" smtClean="0"/>
              <a:t>- </a:t>
            </a:r>
            <a:r>
              <a:rPr lang="vi-VN" sz="3600" i="1"/>
              <a:t>là một hình vẽ đồ thị quảng cáo và có liên kết với trang web quảng </a:t>
            </a:r>
            <a:r>
              <a:rPr lang="vi-VN" sz="3600" i="1" smtClean="0"/>
              <a:t>cáo</a:t>
            </a:r>
            <a:endParaRPr lang="en-US" sz="3600" i="1" smtClean="0"/>
          </a:p>
          <a:p>
            <a:pPr marL="571500" indent="-223838">
              <a:buFont typeface="Arial" panose="020B0604020202020204" pitchFamily="34" charset="0"/>
              <a:buChar char="•"/>
              <a:tabLst>
                <a:tab pos="914400" algn="l"/>
              </a:tabLst>
            </a:pPr>
            <a:r>
              <a:rPr lang="en-US" sz="3600" smtClean="0"/>
              <a:t>	</a:t>
            </a:r>
            <a:r>
              <a:rPr lang="vi-VN" sz="3600" smtClean="0">
                <a:solidFill>
                  <a:srgbClr val="FFC000"/>
                </a:solidFill>
              </a:rPr>
              <a:t>Banner </a:t>
            </a:r>
            <a:r>
              <a:rPr lang="vi-VN" sz="3600">
                <a:solidFill>
                  <a:srgbClr val="FFC000"/>
                </a:solidFill>
              </a:rPr>
              <a:t>swapping </a:t>
            </a:r>
            <a:r>
              <a:rPr lang="vi-VN" sz="3600" i="1"/>
              <a:t>là thỏa thuận giữa 2 công ty chia xẻ một vị trí quảng cáo trên </a:t>
            </a:r>
            <a:r>
              <a:rPr lang="vi-VN" sz="3600" i="1" smtClean="0"/>
              <a:t>web</a:t>
            </a:r>
            <a:endParaRPr lang="vi-VN" sz="3600" i="1"/>
          </a:p>
          <a:p>
            <a:pPr marL="571500" indent="-223838">
              <a:buFont typeface="Arial" panose="020B0604020202020204" pitchFamily="34" charset="0"/>
              <a:buChar char="•"/>
              <a:tabLst>
                <a:tab pos="914400" algn="l"/>
              </a:tabLst>
            </a:pPr>
            <a:r>
              <a:rPr lang="en-US" sz="3600" smtClean="0"/>
              <a:t>	</a:t>
            </a:r>
            <a:r>
              <a:rPr lang="vi-VN" sz="3600" smtClean="0">
                <a:solidFill>
                  <a:srgbClr val="5615B5"/>
                </a:solidFill>
              </a:rPr>
              <a:t>Pop-under </a:t>
            </a:r>
            <a:r>
              <a:rPr lang="vi-VN" sz="3600">
                <a:solidFill>
                  <a:srgbClr val="5615B5"/>
                </a:solidFill>
              </a:rPr>
              <a:t>ad </a:t>
            </a:r>
            <a:r>
              <a:rPr lang="vi-VN" sz="3600" i="1"/>
              <a:t>là hình thức quảng cáo xuất hiện sau khi đã tắt cửa </a:t>
            </a:r>
            <a:r>
              <a:rPr lang="vi-VN" sz="3600" i="1" smtClean="0"/>
              <a:t>sổ</a:t>
            </a:r>
            <a:endParaRPr lang="vi-VN" sz="3600" i="1"/>
          </a:p>
          <a:p>
            <a:pPr marL="571500" indent="-223838">
              <a:buFont typeface="Arial" panose="020B0604020202020204" pitchFamily="34" charset="0"/>
              <a:buChar char="•"/>
              <a:tabLst>
                <a:tab pos="914400" algn="l"/>
              </a:tabLst>
            </a:pPr>
            <a:r>
              <a:rPr lang="en-US" sz="3600" smtClean="0"/>
              <a:t>	</a:t>
            </a:r>
            <a:r>
              <a:rPr lang="vi-VN" sz="3600" smtClean="0">
                <a:solidFill>
                  <a:srgbClr val="0070C0"/>
                </a:solidFill>
              </a:rPr>
              <a:t>Interstitials</a:t>
            </a:r>
            <a:r>
              <a:rPr lang="vi-VN" sz="3600" smtClean="0"/>
              <a:t> </a:t>
            </a:r>
            <a:r>
              <a:rPr lang="vi-VN" sz="3600" i="1"/>
              <a:t>là trang web xuất hiện đập ngay vào mắt gây sự chú </a:t>
            </a:r>
            <a:r>
              <a:rPr lang="vi-VN" sz="3600" i="1" smtClean="0"/>
              <a:t>ý</a:t>
            </a:r>
            <a:endParaRPr lang="vi-VN" sz="3600" i="1"/>
          </a:p>
          <a:p>
            <a:pPr marL="571500" indent="-223838">
              <a:buFont typeface="Arial" panose="020B0604020202020204" pitchFamily="34" charset="0"/>
              <a:buChar char="•"/>
              <a:tabLst>
                <a:tab pos="914400" algn="l"/>
              </a:tabLst>
            </a:pPr>
            <a:r>
              <a:rPr lang="en-US" sz="3600" smtClean="0"/>
              <a:t>	</a:t>
            </a:r>
            <a:r>
              <a:rPr lang="vi-VN" sz="3600" smtClean="0">
                <a:solidFill>
                  <a:srgbClr val="FF0000"/>
                </a:solidFill>
              </a:rPr>
              <a:t>E-mail </a:t>
            </a:r>
            <a:r>
              <a:rPr lang="vi-VN" sz="3600" i="1"/>
              <a:t>là hình thức nhiều người có thể đọc được</a:t>
            </a:r>
            <a:endParaRPr lang="en-US" sz="3600" i="1"/>
          </a:p>
        </p:txBody>
      </p:sp>
    </p:spTree>
    <p:extLst>
      <p:ext uri="{BB962C8B-B14F-4D97-AF65-F5344CB8AC3E}">
        <p14:creationId xmlns:p14="http://schemas.microsoft.com/office/powerpoint/2010/main" val="36343443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9Slide.vn 1"/>
          <p:cNvGrpSpPr/>
          <p:nvPr/>
        </p:nvGrpSpPr>
        <p:grpSpPr>
          <a:xfrm>
            <a:off x="12502282" y="11570711"/>
            <a:ext cx="4720762" cy="1307163"/>
            <a:chOff x="3690887" y="11301668"/>
            <a:chExt cx="4732469" cy="1310405"/>
          </a:xfrm>
        </p:grpSpPr>
        <p:sp>
          <p:nvSpPr>
            <p:cNvPr id="7" name="9Slide.vn 2"/>
            <p:cNvSpPr txBox="1"/>
            <p:nvPr/>
          </p:nvSpPr>
          <p:spPr bwMode="auto">
            <a:xfrm>
              <a:off x="3690887" y="11301668"/>
              <a:ext cx="1960192" cy="477337"/>
            </a:xfrm>
            <a:prstGeom prst="rect">
              <a:avLst/>
            </a:prstGeom>
            <a:noFill/>
          </p:spPr>
          <p:txBody>
            <a:bodyPr wrap="none">
              <a:spAutoFit/>
            </a:bodyPr>
            <a:lstStyle/>
            <a:p>
              <a:pPr marL="342060" indent="-342060" defTabSz="1823954">
                <a:buFont typeface="Wingdings" charset="2"/>
                <a:buChar char="§"/>
                <a:defRPr/>
              </a:pPr>
              <a:r>
                <a:rPr lang="en-US" sz="2494" b="1" dirty="0">
                  <a:solidFill>
                    <a:srgbClr val="FC6E51"/>
                  </a:solidFill>
                  <a:latin typeface="Lato" pitchFamily="34" charset="0"/>
                  <a:ea typeface="Lato" pitchFamily="34" charset="0"/>
                  <a:cs typeface="Lato" pitchFamily="34" charset="0"/>
                </a:rPr>
                <a:t>Data Here</a:t>
              </a:r>
              <a:endParaRPr lang="id-ID" sz="2494" b="1" dirty="0">
                <a:solidFill>
                  <a:srgbClr val="FC6E51"/>
                </a:solidFill>
                <a:latin typeface="Lato" pitchFamily="34" charset="0"/>
                <a:ea typeface="Lato" pitchFamily="34" charset="0"/>
                <a:cs typeface="Lato" pitchFamily="34" charset="0"/>
              </a:endParaRPr>
            </a:p>
          </p:txBody>
        </p:sp>
        <p:sp>
          <p:nvSpPr>
            <p:cNvPr id="8" name="9Slide.vn 3"/>
            <p:cNvSpPr txBox="1"/>
            <p:nvPr/>
          </p:nvSpPr>
          <p:spPr>
            <a:xfrm>
              <a:off x="3981923" y="11682668"/>
              <a:ext cx="4441433" cy="929405"/>
            </a:xfrm>
            <a:prstGeom prst="rect">
              <a:avLst/>
            </a:prstGeom>
            <a:noFill/>
          </p:spPr>
          <p:txBody>
            <a:bodyPr wrap="square" lIns="218877" tIns="109439" rIns="218877" bIns="109439" rtlCol="0">
              <a:spAutoFit/>
            </a:bodyPr>
            <a:lstStyle/>
            <a:p>
              <a:pPr defTabSz="2167880"/>
              <a:r>
                <a:rPr lang="en-US" sz="2294" dirty="0">
                  <a:solidFill>
                    <a:prstClr val="white">
                      <a:lumMod val="75000"/>
                    </a:prstClr>
                  </a:solidFill>
                  <a:latin typeface="Lato" pitchFamily="34" charset="0"/>
                  <a:ea typeface="Lato" pitchFamily="34" charset="0"/>
                  <a:cs typeface="Lato" pitchFamily="34" charset="0"/>
                </a:rPr>
                <a:t>Lorem Ipsum has two main data statistical</a:t>
              </a:r>
            </a:p>
          </p:txBody>
        </p:sp>
      </p:grpSp>
      <p:grpSp>
        <p:nvGrpSpPr>
          <p:cNvPr id="9" name="9Slide.vn 4"/>
          <p:cNvGrpSpPr/>
          <p:nvPr/>
        </p:nvGrpSpPr>
        <p:grpSpPr>
          <a:xfrm>
            <a:off x="2617633" y="11570711"/>
            <a:ext cx="4720762" cy="1307163"/>
            <a:chOff x="3690887" y="11301668"/>
            <a:chExt cx="4732469" cy="1310405"/>
          </a:xfrm>
        </p:grpSpPr>
        <p:sp>
          <p:nvSpPr>
            <p:cNvPr id="10" name="9Slide.vn 5"/>
            <p:cNvSpPr txBox="1"/>
            <p:nvPr/>
          </p:nvSpPr>
          <p:spPr bwMode="auto">
            <a:xfrm>
              <a:off x="3690887" y="11301668"/>
              <a:ext cx="1960192" cy="477337"/>
            </a:xfrm>
            <a:prstGeom prst="rect">
              <a:avLst/>
            </a:prstGeom>
            <a:noFill/>
          </p:spPr>
          <p:txBody>
            <a:bodyPr wrap="none">
              <a:spAutoFit/>
            </a:bodyPr>
            <a:lstStyle/>
            <a:p>
              <a:pPr marL="342060" indent="-342060" defTabSz="1823954">
                <a:buFont typeface="Wingdings" charset="2"/>
                <a:buChar char="§"/>
                <a:defRPr/>
              </a:pPr>
              <a:r>
                <a:rPr lang="en-US" sz="2494" b="1" dirty="0">
                  <a:solidFill>
                    <a:srgbClr val="ED5565"/>
                  </a:solidFill>
                  <a:latin typeface="Lato" pitchFamily="34" charset="0"/>
                  <a:ea typeface="Lato" pitchFamily="34" charset="0"/>
                  <a:cs typeface="Lato" pitchFamily="34" charset="0"/>
                </a:rPr>
                <a:t>Data Here</a:t>
              </a:r>
              <a:endParaRPr lang="id-ID" sz="2494" b="1" dirty="0">
                <a:solidFill>
                  <a:srgbClr val="ED5565"/>
                </a:solidFill>
                <a:latin typeface="Lato" pitchFamily="34" charset="0"/>
                <a:ea typeface="Lato" pitchFamily="34" charset="0"/>
                <a:cs typeface="Lato" pitchFamily="34" charset="0"/>
              </a:endParaRPr>
            </a:p>
          </p:txBody>
        </p:sp>
        <p:sp>
          <p:nvSpPr>
            <p:cNvPr id="11" name="9Slide.vn 6"/>
            <p:cNvSpPr txBox="1"/>
            <p:nvPr/>
          </p:nvSpPr>
          <p:spPr>
            <a:xfrm>
              <a:off x="3981923" y="11682668"/>
              <a:ext cx="4441433" cy="929405"/>
            </a:xfrm>
            <a:prstGeom prst="rect">
              <a:avLst/>
            </a:prstGeom>
            <a:noFill/>
          </p:spPr>
          <p:txBody>
            <a:bodyPr wrap="square" lIns="218877" tIns="109439" rIns="218877" bIns="109439" rtlCol="0">
              <a:spAutoFit/>
            </a:bodyPr>
            <a:lstStyle/>
            <a:p>
              <a:pPr defTabSz="2167880"/>
              <a:r>
                <a:rPr lang="en-US" sz="2294" dirty="0">
                  <a:solidFill>
                    <a:prstClr val="white">
                      <a:lumMod val="75000"/>
                    </a:prstClr>
                  </a:solidFill>
                  <a:latin typeface="Lato" pitchFamily="34" charset="0"/>
                  <a:ea typeface="Lato" pitchFamily="34" charset="0"/>
                  <a:cs typeface="Lato" pitchFamily="34" charset="0"/>
                </a:rPr>
                <a:t>Lorem Ipsum has two main data statistical</a:t>
              </a:r>
            </a:p>
          </p:txBody>
        </p:sp>
      </p:grpSp>
      <p:grpSp>
        <p:nvGrpSpPr>
          <p:cNvPr id="12" name="9Slide.vn 7"/>
          <p:cNvGrpSpPr/>
          <p:nvPr/>
        </p:nvGrpSpPr>
        <p:grpSpPr>
          <a:xfrm>
            <a:off x="17550605" y="11570711"/>
            <a:ext cx="4720762" cy="1307163"/>
            <a:chOff x="3690887" y="11301668"/>
            <a:chExt cx="4732469" cy="1310405"/>
          </a:xfrm>
        </p:grpSpPr>
        <p:sp>
          <p:nvSpPr>
            <p:cNvPr id="13" name="9Slide.vn 8"/>
            <p:cNvSpPr txBox="1"/>
            <p:nvPr/>
          </p:nvSpPr>
          <p:spPr bwMode="auto">
            <a:xfrm>
              <a:off x="3690887" y="11301668"/>
              <a:ext cx="1960192" cy="477337"/>
            </a:xfrm>
            <a:prstGeom prst="rect">
              <a:avLst/>
            </a:prstGeom>
            <a:noFill/>
          </p:spPr>
          <p:txBody>
            <a:bodyPr wrap="none">
              <a:spAutoFit/>
            </a:bodyPr>
            <a:lstStyle/>
            <a:p>
              <a:pPr marL="342060" indent="-342060" defTabSz="1823954">
                <a:buFont typeface="Wingdings" charset="2"/>
                <a:buChar char="§"/>
                <a:defRPr/>
              </a:pPr>
              <a:r>
                <a:rPr lang="en-US" sz="2494" b="1" dirty="0">
                  <a:solidFill>
                    <a:srgbClr val="FFCE54"/>
                  </a:solidFill>
                  <a:latin typeface="Lato" pitchFamily="34" charset="0"/>
                  <a:ea typeface="Lato" pitchFamily="34" charset="0"/>
                  <a:cs typeface="Lato" pitchFamily="34" charset="0"/>
                </a:rPr>
                <a:t>Data Here</a:t>
              </a:r>
              <a:endParaRPr lang="id-ID" sz="2494" b="1" dirty="0">
                <a:solidFill>
                  <a:srgbClr val="FFCE54"/>
                </a:solidFill>
                <a:latin typeface="Lato" pitchFamily="34" charset="0"/>
                <a:ea typeface="Lato" pitchFamily="34" charset="0"/>
                <a:cs typeface="Lato" pitchFamily="34" charset="0"/>
              </a:endParaRPr>
            </a:p>
          </p:txBody>
        </p:sp>
        <p:sp>
          <p:nvSpPr>
            <p:cNvPr id="14" name="9Slide.vn 9"/>
            <p:cNvSpPr txBox="1"/>
            <p:nvPr/>
          </p:nvSpPr>
          <p:spPr>
            <a:xfrm>
              <a:off x="3981923" y="11682668"/>
              <a:ext cx="4441433" cy="929405"/>
            </a:xfrm>
            <a:prstGeom prst="rect">
              <a:avLst/>
            </a:prstGeom>
            <a:noFill/>
          </p:spPr>
          <p:txBody>
            <a:bodyPr wrap="square" lIns="218877" tIns="109439" rIns="218877" bIns="109439" rtlCol="0">
              <a:spAutoFit/>
            </a:bodyPr>
            <a:lstStyle/>
            <a:p>
              <a:pPr defTabSz="2167880"/>
              <a:r>
                <a:rPr lang="en-US" sz="2294" dirty="0">
                  <a:solidFill>
                    <a:prstClr val="white">
                      <a:lumMod val="75000"/>
                    </a:prstClr>
                  </a:solidFill>
                  <a:latin typeface="Lato" pitchFamily="34" charset="0"/>
                  <a:ea typeface="Lato" pitchFamily="34" charset="0"/>
                  <a:cs typeface="Lato" pitchFamily="34" charset="0"/>
                </a:rPr>
                <a:t>Lorem Ipsum has two main data statistical</a:t>
              </a:r>
            </a:p>
          </p:txBody>
        </p:sp>
      </p:grpSp>
      <p:grpSp>
        <p:nvGrpSpPr>
          <p:cNvPr id="15" name="9Slide.vn 10"/>
          <p:cNvGrpSpPr/>
          <p:nvPr/>
        </p:nvGrpSpPr>
        <p:grpSpPr>
          <a:xfrm>
            <a:off x="7665956" y="11570711"/>
            <a:ext cx="4720762" cy="1307163"/>
            <a:chOff x="3690887" y="11301668"/>
            <a:chExt cx="4732469" cy="1310405"/>
          </a:xfrm>
        </p:grpSpPr>
        <p:sp>
          <p:nvSpPr>
            <p:cNvPr id="16" name="9Slide.vn 11"/>
            <p:cNvSpPr txBox="1"/>
            <p:nvPr/>
          </p:nvSpPr>
          <p:spPr bwMode="auto">
            <a:xfrm>
              <a:off x="3690887" y="11301668"/>
              <a:ext cx="1960192" cy="477337"/>
            </a:xfrm>
            <a:prstGeom prst="rect">
              <a:avLst/>
            </a:prstGeom>
            <a:noFill/>
          </p:spPr>
          <p:txBody>
            <a:bodyPr wrap="none">
              <a:spAutoFit/>
            </a:bodyPr>
            <a:lstStyle/>
            <a:p>
              <a:pPr marL="342060" indent="-342060" defTabSz="1823954">
                <a:buFont typeface="Wingdings" charset="2"/>
                <a:buChar char="§"/>
                <a:defRPr/>
              </a:pPr>
              <a:r>
                <a:rPr lang="en-US" sz="2494" b="1" dirty="0">
                  <a:solidFill>
                    <a:srgbClr val="48CFAD"/>
                  </a:solidFill>
                  <a:latin typeface="Lato" pitchFamily="34" charset="0"/>
                  <a:ea typeface="Lato" pitchFamily="34" charset="0"/>
                  <a:cs typeface="Lato" pitchFamily="34" charset="0"/>
                </a:rPr>
                <a:t>Data Here</a:t>
              </a:r>
              <a:endParaRPr lang="id-ID" sz="2494" b="1" dirty="0">
                <a:solidFill>
                  <a:srgbClr val="48CFAD"/>
                </a:solidFill>
                <a:latin typeface="Lato" pitchFamily="34" charset="0"/>
                <a:ea typeface="Lato" pitchFamily="34" charset="0"/>
                <a:cs typeface="Lato" pitchFamily="34" charset="0"/>
              </a:endParaRPr>
            </a:p>
          </p:txBody>
        </p:sp>
        <p:sp>
          <p:nvSpPr>
            <p:cNvPr id="17" name="9Slide.vn 12"/>
            <p:cNvSpPr txBox="1"/>
            <p:nvPr/>
          </p:nvSpPr>
          <p:spPr>
            <a:xfrm>
              <a:off x="3981923" y="11682668"/>
              <a:ext cx="4441433" cy="929405"/>
            </a:xfrm>
            <a:prstGeom prst="rect">
              <a:avLst/>
            </a:prstGeom>
            <a:noFill/>
          </p:spPr>
          <p:txBody>
            <a:bodyPr wrap="square" lIns="218877" tIns="109439" rIns="218877" bIns="109439" rtlCol="0">
              <a:spAutoFit/>
            </a:bodyPr>
            <a:lstStyle/>
            <a:p>
              <a:pPr defTabSz="2167880"/>
              <a:r>
                <a:rPr lang="en-US" sz="2294" dirty="0">
                  <a:solidFill>
                    <a:prstClr val="white">
                      <a:lumMod val="75000"/>
                    </a:prstClr>
                  </a:solidFill>
                  <a:latin typeface="Lato" pitchFamily="34" charset="0"/>
                  <a:ea typeface="Lato" pitchFamily="34" charset="0"/>
                  <a:cs typeface="Lato" pitchFamily="34" charset="0"/>
                </a:rPr>
                <a:t>Lorem Ipsum has two main data statistical</a:t>
              </a:r>
            </a:p>
          </p:txBody>
        </p:sp>
      </p:grpSp>
      <p:grpSp>
        <p:nvGrpSpPr>
          <p:cNvPr id="21" name="9Slide.vn 13"/>
          <p:cNvGrpSpPr/>
          <p:nvPr/>
        </p:nvGrpSpPr>
        <p:grpSpPr>
          <a:xfrm>
            <a:off x="1672254" y="1993266"/>
            <a:ext cx="20813082" cy="1632460"/>
            <a:chOff x="4415683" y="3410141"/>
            <a:chExt cx="18164903" cy="1805934"/>
          </a:xfrm>
        </p:grpSpPr>
        <p:sp>
          <p:nvSpPr>
            <p:cNvPr id="22" name="9Slide.vn 14"/>
            <p:cNvSpPr txBox="1">
              <a:spLocks/>
            </p:cNvSpPr>
            <p:nvPr/>
          </p:nvSpPr>
          <p:spPr bwMode="auto">
            <a:xfrm>
              <a:off x="4415683" y="3944678"/>
              <a:ext cx="18164903" cy="127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defTabSz="456080">
                <a:lnSpc>
                  <a:spcPct val="130000"/>
                </a:lnSpc>
              </a:pPr>
              <a:r>
                <a:rPr lang="pt-BR" sz="2394" dirty="0">
                  <a:solidFill>
                    <a:prstClr val="white">
                      <a:lumMod val="75000"/>
                    </a:prst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394" dirty="0">
                <a:solidFill>
                  <a:prstClr val="white">
                    <a:lumMod val="75000"/>
                  </a:prstClr>
                </a:solidFill>
                <a:latin typeface="Lato" pitchFamily="34" charset="0"/>
                <a:ea typeface="Lato" pitchFamily="34" charset="0"/>
                <a:cs typeface="Lato" pitchFamily="34" charset="0"/>
              </a:endParaRPr>
            </a:p>
          </p:txBody>
        </p:sp>
        <p:sp>
          <p:nvSpPr>
            <p:cNvPr id="23" name="9Slide.vn 15"/>
            <p:cNvSpPr txBox="1"/>
            <p:nvPr/>
          </p:nvSpPr>
          <p:spPr>
            <a:xfrm>
              <a:off x="4482021" y="3410141"/>
              <a:ext cx="6079480" cy="611663"/>
            </a:xfrm>
            <a:prstGeom prst="rect">
              <a:avLst/>
            </a:prstGeom>
            <a:noFill/>
          </p:spPr>
          <p:txBody>
            <a:bodyPr wrap="square" rtlCol="0">
              <a:spAutoFit/>
            </a:bodyPr>
            <a:lstStyle/>
            <a:p>
              <a:pPr defTabSz="2167880"/>
              <a:r>
                <a:rPr lang="en-US" sz="2993" b="1" dirty="0">
                  <a:solidFill>
                    <a:srgbClr val="48CFAD"/>
                  </a:solidFill>
                  <a:latin typeface="Lato Black" charset="0"/>
                  <a:ea typeface="Lato Black" charset="0"/>
                  <a:cs typeface="Lato Black" charset="0"/>
                </a:rPr>
                <a:t>FEATURE CONTENT</a:t>
              </a:r>
            </a:p>
          </p:txBody>
        </p:sp>
      </p:grpSp>
      <p:graphicFrame>
        <p:nvGraphicFramePr>
          <p:cNvPr id="24" name="9Slide.vn 16"/>
          <p:cNvGraphicFramePr/>
          <p:nvPr/>
        </p:nvGraphicFramePr>
        <p:xfrm>
          <a:off x="1346454" y="4296974"/>
          <a:ext cx="21855584" cy="6622857"/>
        </p:xfrm>
        <a:graphic>
          <a:graphicData uri="http://schemas.openxmlformats.org/drawingml/2006/chart">
            <c:chart xmlns:c="http://schemas.openxmlformats.org/drawingml/2006/chart" xmlns:r="http://schemas.openxmlformats.org/officeDocument/2006/relationships" r:id="rId2"/>
          </a:graphicData>
        </a:graphic>
      </p:graphicFrame>
      <p:sp>
        <p:nvSpPr>
          <p:cNvPr id="29" name="9Slide.vn 18"/>
          <p:cNvSpPr txBox="1"/>
          <p:nvPr/>
        </p:nvSpPr>
        <p:spPr>
          <a:xfrm>
            <a:off x="0" y="257563"/>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2. CÁC CÔNG NGHỆ SỬ DỤNG ĐỂ PHÁT TRIỂN TMĐT</a:t>
            </a:r>
            <a:endParaRPr lang="id-ID" sz="4489" b="1" dirty="0">
              <a:solidFill>
                <a:srgbClr val="48CFAD"/>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1403714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5" name="9Slide.vn 1"/>
          <p:cNvGrpSpPr/>
          <p:nvPr/>
        </p:nvGrpSpPr>
        <p:grpSpPr>
          <a:xfrm>
            <a:off x="11401722" y="4795620"/>
            <a:ext cx="10210744" cy="1662994"/>
            <a:chOff x="12348135" y="3276600"/>
            <a:chExt cx="17285416" cy="4694984"/>
          </a:xfrm>
        </p:grpSpPr>
        <p:sp>
          <p:nvSpPr>
            <p:cNvPr id="366" name="9Slide.vn 2"/>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6684">
                <a:solidFill>
                  <a:prstClr val="black"/>
                </a:solidFill>
                <a:latin typeface="Calibri" panose="020F0502020204030204"/>
              </a:endParaRPr>
            </a:p>
          </p:txBody>
        </p:sp>
        <p:sp>
          <p:nvSpPr>
            <p:cNvPr id="367" name="9Slide.vn 3"/>
            <p:cNvSpPr/>
            <p:nvPr/>
          </p:nvSpPr>
          <p:spPr>
            <a:xfrm rot="5400000">
              <a:off x="18247642" y="-2616150"/>
              <a:ext cx="4654295" cy="16453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6684">
                <a:solidFill>
                  <a:prstClr val="white"/>
                </a:solidFill>
                <a:latin typeface="Calibri" panose="020F0502020204030204"/>
              </a:endParaRPr>
            </a:p>
          </p:txBody>
        </p:sp>
        <p:pic>
          <p:nvPicPr>
            <p:cNvPr id="368" name="9Slide.v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48135" y="3276600"/>
              <a:ext cx="6624254" cy="4694984"/>
            </a:xfrm>
            <a:prstGeom prst="rect">
              <a:avLst/>
            </a:prstGeom>
          </p:spPr>
        </p:pic>
      </p:grpSp>
      <p:grpSp>
        <p:nvGrpSpPr>
          <p:cNvPr id="369" name="9Slide.vn 5"/>
          <p:cNvGrpSpPr/>
          <p:nvPr/>
        </p:nvGrpSpPr>
        <p:grpSpPr>
          <a:xfrm>
            <a:off x="11574185" y="6404340"/>
            <a:ext cx="10703652" cy="1650975"/>
            <a:chOff x="11513711" y="3276600"/>
            <a:chExt cx="18119840" cy="4661051"/>
          </a:xfrm>
        </p:grpSpPr>
        <p:sp>
          <p:nvSpPr>
            <p:cNvPr id="370" name="9Slide.vn 6"/>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endParaRPr>
            </a:p>
          </p:txBody>
        </p:sp>
        <p:sp>
          <p:nvSpPr>
            <p:cNvPr id="371" name="9Slide.vn 7"/>
            <p:cNvSpPr/>
            <p:nvPr/>
          </p:nvSpPr>
          <p:spPr>
            <a:xfrm rot="5400000">
              <a:off x="17830431" y="-3033362"/>
              <a:ext cx="4654293" cy="172877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endParaRPr>
            </a:p>
          </p:txBody>
        </p:sp>
        <p:pic>
          <p:nvPicPr>
            <p:cNvPr id="372" name="9Slide.v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5853" y="3276600"/>
              <a:ext cx="7396538" cy="4661049"/>
            </a:xfrm>
            <a:prstGeom prst="rect">
              <a:avLst/>
            </a:prstGeom>
          </p:spPr>
        </p:pic>
      </p:grpSp>
      <p:grpSp>
        <p:nvGrpSpPr>
          <p:cNvPr id="373" name="9Slide.vn 9"/>
          <p:cNvGrpSpPr/>
          <p:nvPr/>
        </p:nvGrpSpPr>
        <p:grpSpPr>
          <a:xfrm>
            <a:off x="10489585" y="8053461"/>
            <a:ext cx="12264533" cy="1650973"/>
            <a:chOff x="8871348" y="3276600"/>
            <a:chExt cx="20762203" cy="4661049"/>
          </a:xfrm>
        </p:grpSpPr>
        <p:sp>
          <p:nvSpPr>
            <p:cNvPr id="374" name="9Slide.vn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6684">
                <a:solidFill>
                  <a:prstClr val="black"/>
                </a:solidFill>
                <a:latin typeface="Calibri" panose="020F0502020204030204"/>
              </a:endParaRPr>
            </a:p>
          </p:txBody>
        </p:sp>
        <p:sp>
          <p:nvSpPr>
            <p:cNvPr id="375" name="9Slide.vn 11"/>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6684">
                <a:solidFill>
                  <a:prstClr val="white"/>
                </a:solidFill>
                <a:latin typeface="Calibri" panose="020F0502020204030204"/>
              </a:endParaRPr>
            </a:p>
          </p:txBody>
        </p:sp>
        <p:pic>
          <p:nvPicPr>
            <p:cNvPr id="376" name="9Slide.v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381" name="9Slide.vn 17"/>
          <p:cNvSpPr txBox="1"/>
          <p:nvPr/>
        </p:nvSpPr>
        <p:spPr>
          <a:xfrm>
            <a:off x="12391933" y="5109731"/>
            <a:ext cx="7536583" cy="775013"/>
          </a:xfrm>
          <a:prstGeom prst="rect">
            <a:avLst/>
          </a:prstGeom>
          <a:noFill/>
        </p:spPr>
        <p:txBody>
          <a:bodyPr wrap="square" lIns="218877" tIns="109439" rIns="218877" bIns="109439" rtlCol="0">
            <a:spAutoFit/>
          </a:bodyPr>
          <a:lstStyle/>
          <a:p>
            <a:pPr algn="r" defTabSz="2167880"/>
            <a:r>
              <a:rPr lang="en-US" sz="3600" smtClean="0">
                <a:solidFill>
                  <a:prstClr val="white"/>
                </a:solidFill>
                <a:ea typeface="Lato" pitchFamily="34" charset="0"/>
                <a:cs typeface="Lato" pitchFamily="34" charset="0"/>
              </a:rPr>
              <a:t>Khái niệm</a:t>
            </a:r>
            <a:endParaRPr lang="en-US" sz="3600" dirty="0">
              <a:solidFill>
                <a:prstClr val="white"/>
              </a:solidFill>
              <a:ea typeface="Lato" pitchFamily="34" charset="0"/>
              <a:cs typeface="Lato" pitchFamily="34" charset="0"/>
            </a:endParaRPr>
          </a:p>
        </p:txBody>
      </p:sp>
      <p:sp>
        <p:nvSpPr>
          <p:cNvPr id="382" name="9Slide.vn 18"/>
          <p:cNvSpPr txBox="1"/>
          <p:nvPr/>
        </p:nvSpPr>
        <p:spPr>
          <a:xfrm>
            <a:off x="19998522" y="5146573"/>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ea typeface="Lato" pitchFamily="34" charset="0"/>
                <a:cs typeface="Lato" pitchFamily="34" charset="0"/>
              </a:rPr>
              <a:t>1</a:t>
            </a:r>
            <a:endParaRPr lang="id-ID" sz="3600" b="1" dirty="0">
              <a:solidFill>
                <a:prstClr val="white"/>
              </a:solidFill>
              <a:ea typeface="Lato" pitchFamily="34" charset="0"/>
              <a:cs typeface="Lato" pitchFamily="34" charset="0"/>
            </a:endParaRPr>
          </a:p>
        </p:txBody>
      </p:sp>
      <p:sp>
        <p:nvSpPr>
          <p:cNvPr id="383" name="9Slide.vn 19"/>
          <p:cNvSpPr txBox="1"/>
          <p:nvPr/>
        </p:nvSpPr>
        <p:spPr>
          <a:xfrm>
            <a:off x="12901510" y="6565321"/>
            <a:ext cx="7704564" cy="1329011"/>
          </a:xfrm>
          <a:prstGeom prst="rect">
            <a:avLst/>
          </a:prstGeom>
          <a:noFill/>
        </p:spPr>
        <p:txBody>
          <a:bodyPr wrap="square" lIns="218877" tIns="109439" rIns="218877" bIns="109439" rtlCol="0">
            <a:spAutoFit/>
          </a:bodyPr>
          <a:lstStyle/>
          <a:p>
            <a:pPr algn="r" defTabSz="2167880"/>
            <a:r>
              <a:rPr lang="en-US" sz="3600">
                <a:solidFill>
                  <a:prstClr val="white"/>
                </a:solidFill>
                <a:latin typeface="Lato" pitchFamily="34" charset="0"/>
                <a:ea typeface="Lato" pitchFamily="34" charset="0"/>
                <a:cs typeface="Lato" pitchFamily="34" charset="0"/>
              </a:rPr>
              <a:t>Các hình thức phổ biến của </a:t>
            </a:r>
            <a:endParaRPr lang="en-US" sz="3600" smtClean="0">
              <a:solidFill>
                <a:prstClr val="white"/>
              </a:solidFill>
              <a:latin typeface="Lato" pitchFamily="34" charset="0"/>
              <a:ea typeface="Lato" pitchFamily="34" charset="0"/>
              <a:cs typeface="Lato" pitchFamily="34" charset="0"/>
            </a:endParaRPr>
          </a:p>
          <a:p>
            <a:pPr algn="r" defTabSz="2167880"/>
            <a:r>
              <a:rPr lang="en-US" sz="3600" smtClean="0">
                <a:solidFill>
                  <a:prstClr val="white"/>
                </a:solidFill>
                <a:latin typeface="Lato" pitchFamily="34" charset="0"/>
                <a:ea typeface="Lato" pitchFamily="34" charset="0"/>
                <a:cs typeface="Lato" pitchFamily="34" charset="0"/>
              </a:rPr>
              <a:t>E-Marketing</a:t>
            </a:r>
            <a:endParaRPr lang="en-US" sz="3600" dirty="0">
              <a:solidFill>
                <a:prstClr val="white"/>
              </a:solidFill>
              <a:latin typeface="Lato" pitchFamily="34" charset="0"/>
              <a:ea typeface="Lato" pitchFamily="34" charset="0"/>
              <a:cs typeface="Lato" pitchFamily="34" charset="0"/>
            </a:endParaRPr>
          </a:p>
        </p:txBody>
      </p:sp>
      <p:sp>
        <p:nvSpPr>
          <p:cNvPr id="384" name="9Slide.vn 20"/>
          <p:cNvSpPr txBox="1"/>
          <p:nvPr/>
        </p:nvSpPr>
        <p:spPr>
          <a:xfrm>
            <a:off x="20606075" y="6664894"/>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ea typeface="Lato" pitchFamily="34" charset="0"/>
                <a:cs typeface="Lato" pitchFamily="34" charset="0"/>
              </a:rPr>
              <a:t>2</a:t>
            </a:r>
            <a:endParaRPr lang="id-ID" sz="3600" b="1" dirty="0">
              <a:solidFill>
                <a:prstClr val="white"/>
              </a:solidFill>
              <a:ea typeface="Lato" pitchFamily="34" charset="0"/>
              <a:cs typeface="Lato" pitchFamily="34" charset="0"/>
            </a:endParaRPr>
          </a:p>
        </p:txBody>
      </p:sp>
      <p:sp>
        <p:nvSpPr>
          <p:cNvPr id="385" name="9Slide.vn 21"/>
          <p:cNvSpPr txBox="1"/>
          <p:nvPr/>
        </p:nvSpPr>
        <p:spPr>
          <a:xfrm>
            <a:off x="14119363" y="8105065"/>
            <a:ext cx="7001565" cy="1329011"/>
          </a:xfrm>
          <a:prstGeom prst="rect">
            <a:avLst/>
          </a:prstGeom>
          <a:noFill/>
        </p:spPr>
        <p:txBody>
          <a:bodyPr wrap="square" lIns="218877" tIns="109439" rIns="218877" bIns="109439" rtlCol="0">
            <a:spAutoFit/>
          </a:bodyPr>
          <a:lstStyle/>
          <a:p>
            <a:pPr algn="r" defTabSz="2167880"/>
            <a:r>
              <a:rPr lang="vi-VN" sz="3600">
                <a:solidFill>
                  <a:prstClr val="white"/>
                </a:solidFill>
                <a:ea typeface="Lato" pitchFamily="34" charset="0"/>
                <a:cs typeface="Lato" pitchFamily="34" charset="0"/>
              </a:rPr>
              <a:t>Các lưu ý cần nắm rõ nếu muốn làm </a:t>
            </a:r>
            <a:r>
              <a:rPr lang="vi-VN" sz="3600" smtClean="0">
                <a:solidFill>
                  <a:prstClr val="white"/>
                </a:solidFill>
                <a:ea typeface="Lato" pitchFamily="34" charset="0"/>
                <a:cs typeface="Lato" pitchFamily="34" charset="0"/>
              </a:rPr>
              <a:t>E</a:t>
            </a:r>
            <a:r>
              <a:rPr lang="en-US" sz="3600" smtClean="0">
                <a:solidFill>
                  <a:prstClr val="white"/>
                </a:solidFill>
                <a:ea typeface="Lato" pitchFamily="34" charset="0"/>
                <a:cs typeface="Lato" pitchFamily="34" charset="0"/>
              </a:rPr>
              <a:t>-</a:t>
            </a:r>
            <a:r>
              <a:rPr lang="vi-VN" sz="3600" smtClean="0">
                <a:solidFill>
                  <a:prstClr val="white"/>
                </a:solidFill>
                <a:ea typeface="Lato" pitchFamily="34" charset="0"/>
                <a:cs typeface="Lato" pitchFamily="34" charset="0"/>
              </a:rPr>
              <a:t>Marketing </a:t>
            </a:r>
            <a:r>
              <a:rPr lang="vi-VN" sz="3600">
                <a:solidFill>
                  <a:prstClr val="white"/>
                </a:solidFill>
                <a:ea typeface="Lato" pitchFamily="34" charset="0"/>
                <a:cs typeface="Lato" pitchFamily="34" charset="0"/>
              </a:rPr>
              <a:t>thành công</a:t>
            </a:r>
            <a:endParaRPr lang="en-US" sz="3600" dirty="0">
              <a:solidFill>
                <a:prstClr val="white"/>
              </a:solidFill>
              <a:ea typeface="Lato" pitchFamily="34" charset="0"/>
              <a:cs typeface="Lato" pitchFamily="34" charset="0"/>
            </a:endParaRPr>
          </a:p>
        </p:txBody>
      </p:sp>
      <p:sp>
        <p:nvSpPr>
          <p:cNvPr id="386" name="9Slide.vn 22"/>
          <p:cNvSpPr txBox="1"/>
          <p:nvPr/>
        </p:nvSpPr>
        <p:spPr>
          <a:xfrm>
            <a:off x="21178504" y="8302219"/>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ea typeface="Lato" pitchFamily="34" charset="0"/>
                <a:cs typeface="Lato" pitchFamily="34" charset="0"/>
              </a:rPr>
              <a:t>3</a:t>
            </a:r>
            <a:endParaRPr lang="id-ID" sz="3600" b="1" dirty="0">
              <a:solidFill>
                <a:prstClr val="white"/>
              </a:solidFill>
              <a:ea typeface="Lato" pitchFamily="34" charset="0"/>
              <a:cs typeface="Lato" pitchFamily="34" charset="0"/>
            </a:endParaRPr>
          </a:p>
        </p:txBody>
      </p:sp>
      <p:sp>
        <p:nvSpPr>
          <p:cNvPr id="132" name="9Slide.vn 47"/>
          <p:cNvSpPr txBox="1"/>
          <p:nvPr/>
        </p:nvSpPr>
        <p:spPr>
          <a:xfrm>
            <a:off x="7970838" y="305051"/>
            <a:ext cx="7915566"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LÀ GÌ?</a:t>
            </a:r>
            <a:endParaRPr lang="en-US" sz="4489" b="1">
              <a:solidFill>
                <a:srgbClr val="48CFAD"/>
              </a:solidFill>
              <a:latin typeface="Lato" pitchFamily="34" charset="0"/>
              <a:ea typeface="Lato" pitchFamily="34" charset="0"/>
              <a:cs typeface="Lato" pitchFamily="34" charset="0"/>
            </a:endParaRPr>
          </a:p>
        </p:txBody>
      </p:sp>
      <p:pic>
        <p:nvPicPr>
          <p:cNvPr id="2" name="9Slide.vn 49">
            <a:extLst>
              <a:ext uri="{FF2B5EF4-FFF2-40B4-BE49-F238E27FC236}">
                <a16:creationId xmlns:a16="http://schemas.microsoft.com/office/drawing/2014/main" id="{59F881EC-8B57-4E5E-B86C-10753A7DD352}"/>
              </a:ext>
            </a:extLst>
          </p:cNvPr>
          <p:cNvPicPr>
            <a:picLocks noChangeAspect="1"/>
          </p:cNvPicPr>
          <p:nvPr/>
        </p:nvPicPr>
        <p:blipFill>
          <a:blip r:embed="rId3"/>
          <a:stretch>
            <a:fillRect/>
          </a:stretch>
        </p:blipFill>
        <p:spPr>
          <a:xfrm>
            <a:off x="6998924" y="2703781"/>
            <a:ext cx="7042314" cy="10995255"/>
          </a:xfrm>
          <a:prstGeom prst="rect">
            <a:avLst/>
          </a:prstGeom>
        </p:spPr>
      </p:pic>
    </p:spTree>
    <p:extLst>
      <p:ext uri="{BB962C8B-B14F-4D97-AF65-F5344CB8AC3E}">
        <p14:creationId xmlns:p14="http://schemas.microsoft.com/office/powerpoint/2010/main" val="1160807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a:t>
            </a:r>
            <a:r>
              <a:rPr lang="en-US" sz="4489" b="1">
                <a:solidFill>
                  <a:srgbClr val="48CFAD"/>
                </a:solidFill>
                <a:latin typeface="Lato" pitchFamily="34" charset="0"/>
                <a:ea typeface="Lato" pitchFamily="34" charset="0"/>
                <a:cs typeface="Lato" pitchFamily="34" charset="0"/>
              </a:rPr>
              <a:t>LÀ GÌ?</a:t>
            </a:r>
          </a:p>
        </p:txBody>
      </p:sp>
      <p:grpSp>
        <p:nvGrpSpPr>
          <p:cNvPr id="111" name="9Slide.vn 39"/>
          <p:cNvGrpSpPr/>
          <p:nvPr/>
        </p:nvGrpSpPr>
        <p:grpSpPr>
          <a:xfrm>
            <a:off x="1615883" y="1629391"/>
            <a:ext cx="20813082" cy="3791200"/>
            <a:chOff x="4482021" y="3410141"/>
            <a:chExt cx="18164903" cy="2215029"/>
          </a:xfrm>
        </p:grpSpPr>
        <p:sp>
          <p:nvSpPr>
            <p:cNvPr id="112" name="9Slide.vn 40"/>
            <p:cNvSpPr txBox="1">
              <a:spLocks/>
            </p:cNvSpPr>
            <p:nvPr/>
          </p:nvSpPr>
          <p:spPr bwMode="auto">
            <a:xfrm>
              <a:off x="4482021" y="3798547"/>
              <a:ext cx="18164903" cy="182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rgbClr val="0070C0"/>
                  </a:solidFill>
                  <a:latin typeface="+mn-lt"/>
                  <a:ea typeface="Lato" pitchFamily="34" charset="0"/>
                  <a:cs typeface="Lato" pitchFamily="34" charset="0"/>
                </a:rPr>
                <a:t>E</a:t>
              </a:r>
              <a:r>
                <a:rPr lang="en-US" sz="3600" smtClean="0">
                  <a:solidFill>
                    <a:srgbClr val="0070C0"/>
                  </a:solidFill>
                  <a:latin typeface="+mn-lt"/>
                  <a:ea typeface="Lato" pitchFamily="34" charset="0"/>
                  <a:cs typeface="Lato" pitchFamily="34" charset="0"/>
                </a:rPr>
                <a:t>-</a:t>
              </a:r>
              <a:r>
                <a:rPr lang="vi-VN" sz="3600" smtClean="0">
                  <a:solidFill>
                    <a:srgbClr val="0070C0"/>
                  </a:solidFill>
                  <a:latin typeface="+mn-lt"/>
                  <a:ea typeface="Lato" pitchFamily="34" charset="0"/>
                  <a:cs typeface="Lato" pitchFamily="34" charset="0"/>
                </a:rPr>
                <a:t>Marketing </a:t>
              </a:r>
              <a:r>
                <a:rPr lang="vi-VN" sz="3600">
                  <a:solidFill>
                    <a:srgbClr val="0070C0"/>
                  </a:solidFill>
                  <a:latin typeface="+mn-lt"/>
                  <a:ea typeface="Lato" pitchFamily="34" charset="0"/>
                  <a:cs typeface="Lato" pitchFamily="34" charset="0"/>
                </a:rPr>
                <a:t>hay còn gọi là online marketing, internet marketing hay web marketing là một hình thức quảng cáo dịch vụ, sản phẩm thông qua mạng internet. Một đích cuối cùng của cách làm này là phân phối được sản phẩm, dịch vụ đến thị trường, người tiêu dùng</a:t>
              </a:r>
              <a:r>
                <a:rPr lang="vi-VN" sz="3600" smtClean="0">
                  <a:solidFill>
                    <a:srgbClr val="0070C0"/>
                  </a:solidFill>
                  <a:latin typeface="+mn-lt"/>
                  <a:ea typeface="Lato" pitchFamily="34" charset="0"/>
                  <a:cs typeface="Lato" pitchFamily="34" charset="0"/>
                </a:rPr>
                <a:t>.</a:t>
              </a:r>
              <a:endParaRPr lang="en-US" sz="3600" smtClean="0">
                <a:solidFill>
                  <a:srgbClr val="0070C0"/>
                </a:solidFill>
                <a:latin typeface="+mn-lt"/>
                <a:ea typeface="Lato" pitchFamily="34" charset="0"/>
                <a:cs typeface="Lato" pitchFamily="34" charset="0"/>
              </a:endParaRPr>
            </a:p>
            <a:p>
              <a:pPr algn="just" defTabSz="456080">
                <a:lnSpc>
                  <a:spcPct val="130000"/>
                </a:lnSpc>
              </a:pPr>
              <a:r>
                <a:rPr lang="en-US" sz="3600" smtClean="0">
                  <a:solidFill>
                    <a:srgbClr val="5615B5"/>
                  </a:solidFill>
                  <a:latin typeface="+mn-lt"/>
                  <a:ea typeface="Lato" pitchFamily="34" charset="0"/>
                  <a:cs typeface="Lato" pitchFamily="34" charset="0"/>
                </a:rPr>
                <a:t>	</a:t>
              </a:r>
              <a:r>
                <a:rPr lang="vi-VN" sz="3600" smtClean="0">
                  <a:solidFill>
                    <a:srgbClr val="5615B5"/>
                  </a:solidFill>
                  <a:latin typeface="+mn-lt"/>
                  <a:ea typeface="Lato" pitchFamily="34" charset="0"/>
                  <a:cs typeface="Lato" pitchFamily="34" charset="0"/>
                </a:rPr>
                <a:t>Dưới </a:t>
              </a:r>
              <a:r>
                <a:rPr lang="vi-VN" sz="3600">
                  <a:solidFill>
                    <a:srgbClr val="5615B5"/>
                  </a:solidFill>
                  <a:latin typeface="+mn-lt"/>
                  <a:ea typeface="Lato" pitchFamily="34" charset="0"/>
                  <a:cs typeface="Lato" pitchFamily="34" charset="0"/>
                </a:rPr>
                <a:t>đây là một số đặc điểm giúp bạn phân biệt giữa chúng, cụ thể:</a:t>
              </a:r>
              <a:endParaRPr lang="en-US" sz="3600" dirty="0">
                <a:solidFill>
                  <a:srgbClr val="5615B5"/>
                </a:solidFill>
                <a:latin typeface="+mn-lt"/>
                <a:ea typeface="Lato" pitchFamily="34" charset="0"/>
                <a:cs typeface="Lato" pitchFamily="34" charset="0"/>
              </a:endParaRPr>
            </a:p>
          </p:txBody>
        </p:sp>
        <p:sp>
          <p:nvSpPr>
            <p:cNvPr id="113" name="9Slide.vn 41"/>
            <p:cNvSpPr txBox="1"/>
            <p:nvPr/>
          </p:nvSpPr>
          <p:spPr>
            <a:xfrm>
              <a:off x="4482021" y="3410141"/>
              <a:ext cx="17849724"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3.1 Khái niệm</a:t>
              </a:r>
              <a:endParaRPr lang="vi-VN" sz="4000" b="1">
                <a:solidFill>
                  <a:srgbClr val="48CFAD"/>
                </a:solidFill>
                <a:ea typeface="Lato Black" charset="0"/>
                <a:cs typeface="Lato Black" charset="0"/>
              </a:endParaRPr>
            </a:p>
          </p:txBody>
        </p:sp>
      </p:grpSp>
      <p:grpSp>
        <p:nvGrpSpPr>
          <p:cNvPr id="2" name="Group 1"/>
          <p:cNvGrpSpPr/>
          <p:nvPr/>
        </p:nvGrpSpPr>
        <p:grpSpPr>
          <a:xfrm>
            <a:off x="1485101" y="5449570"/>
            <a:ext cx="11362535" cy="1883009"/>
            <a:chOff x="1485102" y="5715000"/>
            <a:chExt cx="12721146" cy="1883009"/>
          </a:xfrm>
        </p:grpSpPr>
        <p:sp>
          <p:nvSpPr>
            <p:cNvPr id="20" name="9Slide.vn 9"/>
            <p:cNvSpPr txBox="1"/>
            <p:nvPr/>
          </p:nvSpPr>
          <p:spPr>
            <a:xfrm>
              <a:off x="2043268" y="5715000"/>
              <a:ext cx="12162980" cy="1883009"/>
            </a:xfrm>
            <a:prstGeom prst="rect">
              <a:avLst/>
            </a:prstGeom>
            <a:noFill/>
          </p:spPr>
          <p:txBody>
            <a:bodyPr wrap="square" lIns="218877" tIns="109439" rIns="218877" bIns="109439" rtlCol="0" anchor="t">
              <a:spAutoFit/>
            </a:bodyPr>
            <a:lstStyle/>
            <a:p>
              <a:pPr algn="just" defTabSz="2167880"/>
              <a:r>
                <a:rPr lang="vi-VN" sz="3600" smtClean="0">
                  <a:solidFill>
                    <a:srgbClr val="881818"/>
                  </a:solidFill>
                  <a:cs typeface="Arial" panose="020B0604020202020204" pitchFamily="34" charset="0"/>
                </a:rPr>
                <a:t>E</a:t>
              </a:r>
              <a:r>
                <a:rPr lang="en-US" sz="3600" smtClean="0">
                  <a:solidFill>
                    <a:srgbClr val="881818"/>
                  </a:solidFill>
                  <a:cs typeface="Arial" panose="020B0604020202020204" pitchFamily="34" charset="0"/>
                </a:rPr>
                <a:t>-</a:t>
              </a:r>
              <a:r>
                <a:rPr lang="vi-VN" sz="3600" smtClean="0">
                  <a:solidFill>
                    <a:srgbClr val="881818"/>
                  </a:solidFill>
                  <a:cs typeface="Arial" panose="020B0604020202020204" pitchFamily="34" charset="0"/>
                </a:rPr>
                <a:t>Marketing</a:t>
              </a:r>
              <a:r>
                <a:rPr lang="vi-VN" sz="3600">
                  <a:solidFill>
                    <a:srgbClr val="881818"/>
                  </a:solidFill>
                  <a:cs typeface="Arial" panose="020B0604020202020204" pitchFamily="34" charset="0"/>
                </a:rPr>
                <a:t>: Cách thức tiếp cận, giới thiệu, cung cấp thông tin sản phẩm dịch vụ và thuyết phục khách hàng sử dụng qua phương tiện điện tử</a:t>
              </a:r>
              <a:r>
                <a:rPr lang="vi-VN" sz="3600" smtClean="0">
                  <a:solidFill>
                    <a:srgbClr val="881818"/>
                  </a:solidFill>
                  <a:cs typeface="Arial" panose="020B0604020202020204" pitchFamily="34" charset="0"/>
                </a:rPr>
                <a:t>.</a:t>
              </a:r>
              <a:endParaRPr lang="vi-VN" sz="3600">
                <a:solidFill>
                  <a:srgbClr val="881818"/>
                </a:solidFill>
                <a:cs typeface="Arial" panose="020B0604020202020204" pitchFamily="34" charset="0"/>
              </a:endParaRPr>
            </a:p>
          </p:txBody>
        </p:sp>
        <p:sp>
          <p:nvSpPr>
            <p:cNvPr id="10" name="9Slide.vn 10"/>
            <p:cNvSpPr/>
            <p:nvPr/>
          </p:nvSpPr>
          <p:spPr>
            <a:xfrm>
              <a:off x="1485102" y="6382105"/>
              <a:ext cx="558166" cy="583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2167880"/>
              <a:endParaRPr lang="th-TH" sz="6600" dirty="0">
                <a:solidFill>
                  <a:prstClr val="white"/>
                </a:solidFill>
                <a:latin typeface="Calibri" panose="020F0502020204030204"/>
                <a:cs typeface="Cordia New" panose="020B0304020202020204" pitchFamily="34" charset="-34"/>
              </a:endParaRPr>
            </a:p>
          </p:txBody>
        </p:sp>
        <p:sp>
          <p:nvSpPr>
            <p:cNvPr id="11" name="9Slide.vn 11"/>
            <p:cNvSpPr>
              <a:spLocks noChangeArrowheads="1"/>
            </p:cNvSpPr>
            <p:nvPr/>
          </p:nvSpPr>
          <p:spPr bwMode="auto">
            <a:xfrm>
              <a:off x="1610202" y="6512223"/>
              <a:ext cx="275443" cy="312936"/>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t"/>
            <a:lstStyle/>
            <a:p>
              <a:pPr algn="just" defTabSz="2167880">
                <a:defRPr/>
              </a:pPr>
              <a:endParaRPr lang="en-US" sz="6600" dirty="0">
                <a:solidFill>
                  <a:prstClr val="black"/>
                </a:solidFill>
                <a:latin typeface="Calibri" panose="020F0502020204030204"/>
              </a:endParaRPr>
            </a:p>
          </p:txBody>
        </p:sp>
      </p:grpSp>
      <p:grpSp>
        <p:nvGrpSpPr>
          <p:cNvPr id="3" name="Group 2"/>
          <p:cNvGrpSpPr/>
          <p:nvPr/>
        </p:nvGrpSpPr>
        <p:grpSpPr>
          <a:xfrm>
            <a:off x="1459831" y="7462019"/>
            <a:ext cx="11133937" cy="1329011"/>
            <a:chOff x="1350246" y="8187091"/>
            <a:chExt cx="11133937" cy="1329011"/>
          </a:xfrm>
        </p:grpSpPr>
        <p:sp>
          <p:nvSpPr>
            <p:cNvPr id="21" name="9Slide.vn 13"/>
            <p:cNvSpPr txBox="1"/>
            <p:nvPr/>
          </p:nvSpPr>
          <p:spPr>
            <a:xfrm>
              <a:off x="1872346" y="8187091"/>
              <a:ext cx="10611837" cy="1329011"/>
            </a:xfrm>
            <a:prstGeom prst="rect">
              <a:avLst/>
            </a:prstGeom>
            <a:noFill/>
          </p:spPr>
          <p:txBody>
            <a:bodyPr wrap="square" lIns="218877" tIns="109439" rIns="218877" bIns="109439" rtlCol="0" anchor="t">
              <a:spAutoFit/>
            </a:bodyPr>
            <a:lstStyle/>
            <a:p>
              <a:pPr algn="just" defTabSz="2167880"/>
              <a:r>
                <a:rPr lang="vi-VN" sz="3600">
                  <a:solidFill>
                    <a:schemeClr val="accent6">
                      <a:lumMod val="50000"/>
                    </a:schemeClr>
                  </a:solidFill>
                  <a:cs typeface="Arial" panose="020B0604020202020204" pitchFamily="34" charset="0"/>
                </a:rPr>
                <a:t>E-commerce: Hoạt động mua bán các sản phẩm dịch vụ thông qua phương tiện điện tử</a:t>
              </a:r>
              <a:r>
                <a:rPr lang="vi-VN" sz="3600" smtClean="0">
                  <a:solidFill>
                    <a:schemeClr val="accent6">
                      <a:lumMod val="50000"/>
                    </a:schemeClr>
                  </a:solidFill>
                  <a:cs typeface="Arial" panose="020B0604020202020204" pitchFamily="34" charset="0"/>
                </a:rPr>
                <a:t>.</a:t>
              </a:r>
              <a:endParaRPr lang="en-US" sz="3200" dirty="0">
                <a:solidFill>
                  <a:schemeClr val="accent6">
                    <a:lumMod val="50000"/>
                  </a:schemeClr>
                </a:solidFill>
                <a:latin typeface="Arial" panose="020B0604020202020204" pitchFamily="34" charset="0"/>
                <a:ea typeface="Lato" pitchFamily="34" charset="0"/>
                <a:cs typeface="Arial" panose="020B0604020202020204" pitchFamily="34" charset="0"/>
              </a:endParaRPr>
            </a:p>
          </p:txBody>
        </p:sp>
        <p:sp>
          <p:nvSpPr>
            <p:cNvPr id="12" name="9Slide.vn 14"/>
            <p:cNvSpPr/>
            <p:nvPr/>
          </p:nvSpPr>
          <p:spPr>
            <a:xfrm>
              <a:off x="1350246" y="8620322"/>
              <a:ext cx="558167" cy="55756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18" name="9Slide.vn 11"/>
            <p:cNvSpPr>
              <a:spLocks noChangeArrowheads="1"/>
            </p:cNvSpPr>
            <p:nvPr/>
          </p:nvSpPr>
          <p:spPr bwMode="auto">
            <a:xfrm>
              <a:off x="1481028" y="8708153"/>
              <a:ext cx="328395" cy="43045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t"/>
            <a:lstStyle/>
            <a:p>
              <a:pPr defTabSz="2167880">
                <a:defRPr/>
              </a:pPr>
              <a:endParaRPr lang="en-US" sz="6600" dirty="0">
                <a:solidFill>
                  <a:prstClr val="black"/>
                </a:solidFill>
                <a:latin typeface="Calibri" panose="020F0502020204030204"/>
              </a:endParaRPr>
            </a:p>
          </p:txBody>
        </p:sp>
      </p:grpSp>
      <p:grpSp>
        <p:nvGrpSpPr>
          <p:cNvPr id="4" name="Group 3"/>
          <p:cNvGrpSpPr/>
          <p:nvPr/>
        </p:nvGrpSpPr>
        <p:grpSpPr>
          <a:xfrm>
            <a:off x="1567911" y="8983070"/>
            <a:ext cx="11362536" cy="1329011"/>
            <a:chOff x="1432148" y="10466914"/>
            <a:chExt cx="12765363" cy="1329011"/>
          </a:xfrm>
        </p:grpSpPr>
        <p:sp>
          <p:nvSpPr>
            <p:cNvPr id="22" name="9Slide.vn 17"/>
            <p:cNvSpPr txBox="1"/>
            <p:nvPr/>
          </p:nvSpPr>
          <p:spPr>
            <a:xfrm>
              <a:off x="2052005" y="10466914"/>
              <a:ext cx="12145506" cy="1329011"/>
            </a:xfrm>
            <a:prstGeom prst="rect">
              <a:avLst/>
            </a:prstGeom>
            <a:noFill/>
          </p:spPr>
          <p:txBody>
            <a:bodyPr wrap="square" lIns="218877" tIns="109439" rIns="218877" bIns="109439" rtlCol="0" anchor="t">
              <a:spAutoFit/>
            </a:bodyPr>
            <a:lstStyle/>
            <a:p>
              <a:pPr algn="just" defTabSz="2167880"/>
              <a:r>
                <a:rPr lang="vi-VN" sz="3600">
                  <a:solidFill>
                    <a:schemeClr val="accent1">
                      <a:lumMod val="75000"/>
                    </a:schemeClr>
                  </a:solidFill>
                  <a:cs typeface="Arial" panose="020B0604020202020204" pitchFamily="34" charset="0"/>
                </a:rPr>
                <a:t>E-business: Tất cả các hoạt động kiếm tiền từ mạng internet như bán hàng, tư vấn, đầu tư</a:t>
              </a:r>
              <a:r>
                <a:rPr lang="vi-VN" sz="3600" smtClean="0">
                  <a:solidFill>
                    <a:schemeClr val="accent1">
                      <a:lumMod val="75000"/>
                    </a:schemeClr>
                  </a:solidFill>
                  <a:cs typeface="Arial" panose="020B0604020202020204" pitchFamily="34" charset="0"/>
                </a:rPr>
                <a:t>….</a:t>
              </a:r>
              <a:endParaRPr lang="en-US" sz="3200" dirty="0">
                <a:solidFill>
                  <a:schemeClr val="accent1">
                    <a:lumMod val="75000"/>
                  </a:schemeClr>
                </a:solidFill>
                <a:latin typeface="Arial" panose="020B0604020202020204" pitchFamily="34" charset="0"/>
                <a:ea typeface="Lato" pitchFamily="34" charset="0"/>
                <a:cs typeface="Arial" panose="020B0604020202020204" pitchFamily="34" charset="0"/>
              </a:endParaRPr>
            </a:p>
          </p:txBody>
        </p:sp>
        <p:sp>
          <p:nvSpPr>
            <p:cNvPr id="14" name="9Slide.vn 18"/>
            <p:cNvSpPr/>
            <p:nvPr/>
          </p:nvSpPr>
          <p:spPr>
            <a:xfrm>
              <a:off x="1432148" y="10941109"/>
              <a:ext cx="558168" cy="5202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19" name="9Slide.vn 11"/>
            <p:cNvSpPr>
              <a:spLocks noChangeArrowheads="1"/>
            </p:cNvSpPr>
            <p:nvPr/>
          </p:nvSpPr>
          <p:spPr bwMode="auto">
            <a:xfrm>
              <a:off x="1530773" y="11028131"/>
              <a:ext cx="301920" cy="36870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t"/>
            <a:lstStyle/>
            <a:p>
              <a:pPr defTabSz="2167880">
                <a:defRPr/>
              </a:pPr>
              <a:endParaRPr lang="en-US" sz="6600" dirty="0">
                <a:solidFill>
                  <a:prstClr val="black"/>
                </a:solidFill>
                <a:latin typeface="Calibri" panose="020F0502020204030204"/>
              </a:endParaRPr>
            </a:p>
          </p:txBody>
        </p:sp>
      </p:grpSp>
      <p:pic>
        <p:nvPicPr>
          <p:cNvPr id="5" name="Picture 4"/>
          <p:cNvPicPr>
            <a:picLocks noChangeAspect="1"/>
          </p:cNvPicPr>
          <p:nvPr/>
        </p:nvPicPr>
        <p:blipFill>
          <a:blip r:embed="rId2"/>
          <a:stretch>
            <a:fillRect/>
          </a:stretch>
        </p:blipFill>
        <p:spPr>
          <a:xfrm>
            <a:off x="12847375" y="5483421"/>
            <a:ext cx="8991600" cy="6906131"/>
          </a:xfrm>
          <a:prstGeom prst="rect">
            <a:avLst/>
          </a:prstGeom>
        </p:spPr>
      </p:pic>
    </p:spTree>
    <p:extLst>
      <p:ext uri="{BB962C8B-B14F-4D97-AF65-F5344CB8AC3E}">
        <p14:creationId xmlns:p14="http://schemas.microsoft.com/office/powerpoint/2010/main" val="3946039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a:t>
            </a:r>
            <a:r>
              <a:rPr lang="en-US" sz="4489" b="1">
                <a:solidFill>
                  <a:srgbClr val="48CFAD"/>
                </a:solidFill>
                <a:latin typeface="Lato" pitchFamily="34" charset="0"/>
                <a:ea typeface="Lato" pitchFamily="34" charset="0"/>
                <a:cs typeface="Lato" pitchFamily="34" charset="0"/>
              </a:rPr>
              <a:t>LÀ GÌ?</a:t>
            </a:r>
          </a:p>
        </p:txBody>
      </p:sp>
      <p:grpSp>
        <p:nvGrpSpPr>
          <p:cNvPr id="111" name="9Slide.vn 39"/>
          <p:cNvGrpSpPr/>
          <p:nvPr/>
        </p:nvGrpSpPr>
        <p:grpSpPr>
          <a:xfrm>
            <a:off x="1615883" y="1629391"/>
            <a:ext cx="20922331" cy="3706822"/>
            <a:chOff x="4482021" y="3410141"/>
            <a:chExt cx="18260252" cy="2165731"/>
          </a:xfrm>
        </p:grpSpPr>
        <p:sp>
          <p:nvSpPr>
            <p:cNvPr id="112" name="9Slide.vn 40"/>
            <p:cNvSpPr txBox="1">
              <a:spLocks/>
            </p:cNvSpPr>
            <p:nvPr/>
          </p:nvSpPr>
          <p:spPr bwMode="auto">
            <a:xfrm>
              <a:off x="4577370" y="3749248"/>
              <a:ext cx="18164903" cy="182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smtClean="0">
                  <a:solidFill>
                    <a:srgbClr val="0070C0"/>
                  </a:solidFill>
                  <a:latin typeface="+mn-lt"/>
                  <a:ea typeface="Lato" pitchFamily="34" charset="0"/>
                  <a:cs typeface="Lato" pitchFamily="34" charset="0"/>
                </a:rPr>
                <a:t>Có </a:t>
              </a:r>
              <a:r>
                <a:rPr lang="vi-VN" sz="3600">
                  <a:solidFill>
                    <a:srgbClr val="0070C0"/>
                  </a:solidFill>
                  <a:latin typeface="+mn-lt"/>
                  <a:ea typeface="Lato" pitchFamily="34" charset="0"/>
                  <a:cs typeface="Lato" pitchFamily="34" charset="0"/>
                </a:rPr>
                <a:t>rất nhiều cách thức để quảng cáo, giới thiệu sản phẩm và bán hàng trên phương tiện điện tử. </a:t>
              </a:r>
              <a:r>
                <a:rPr lang="vi-VN" sz="3600">
                  <a:solidFill>
                    <a:srgbClr val="F20000"/>
                  </a:solidFill>
                  <a:latin typeface="+mn-lt"/>
                  <a:ea typeface="Lato" pitchFamily="34" charset="0"/>
                  <a:cs typeface="Lato" pitchFamily="34" charset="0"/>
                </a:rPr>
                <a:t>Cụ thể E Marketing bao gồm các hình thức</a:t>
              </a:r>
              <a:r>
                <a:rPr lang="vi-VN" sz="3600" smtClean="0">
                  <a:solidFill>
                    <a:srgbClr val="F20000"/>
                  </a:solidFill>
                  <a:latin typeface="+mn-lt"/>
                  <a:ea typeface="Lato" pitchFamily="34" charset="0"/>
                  <a:cs typeface="Lato" pitchFamily="34" charset="0"/>
                </a:rPr>
                <a:t>:</a:t>
              </a:r>
              <a:endParaRPr lang="en-US" sz="3600" smtClean="0">
                <a:solidFill>
                  <a:srgbClr val="F20000"/>
                </a:solidFill>
                <a:latin typeface="+mn-lt"/>
                <a:ea typeface="Lato" pitchFamily="34" charset="0"/>
                <a:cs typeface="Lato" pitchFamily="34" charset="0"/>
              </a:endParaRPr>
            </a:p>
            <a:p>
              <a:pPr algn="just" defTabSz="456080">
                <a:lnSpc>
                  <a:spcPct val="130000"/>
                </a:lnSpc>
              </a:pPr>
              <a:r>
                <a:rPr lang="en-US" sz="3600" smtClean="0">
                  <a:solidFill>
                    <a:srgbClr val="5615B5"/>
                  </a:solidFill>
                  <a:latin typeface="+mn-lt"/>
                  <a:ea typeface="Lato" pitchFamily="34" charset="0"/>
                  <a:cs typeface="Lato" pitchFamily="34" charset="0"/>
                </a:rPr>
                <a:t>	Email Marketing</a:t>
              </a:r>
            </a:p>
            <a:p>
              <a:pPr algn="just" defTabSz="456080">
                <a:lnSpc>
                  <a:spcPct val="130000"/>
                </a:lnSpc>
              </a:pPr>
              <a:r>
                <a:rPr lang="en-US" sz="3600" smtClean="0">
                  <a:solidFill>
                    <a:srgbClr val="5615B5"/>
                  </a:solidFill>
                  <a:latin typeface="+mn-lt"/>
                  <a:ea typeface="Lato" pitchFamily="34" charset="0"/>
                  <a:cs typeface="Lato" pitchFamily="34" charset="0"/>
                </a:rPr>
                <a:t>	Website </a:t>
              </a:r>
              <a:r>
                <a:rPr lang="en-US" sz="3600">
                  <a:solidFill>
                    <a:srgbClr val="5615B5"/>
                  </a:solidFill>
                  <a:latin typeface="+mn-lt"/>
                  <a:ea typeface="Lato" pitchFamily="34" charset="0"/>
                  <a:cs typeface="Lato" pitchFamily="34" charset="0"/>
                </a:rPr>
                <a:t>Marketing</a:t>
              </a:r>
              <a:endParaRPr lang="en-US" sz="3600" dirty="0">
                <a:solidFill>
                  <a:srgbClr val="5615B5"/>
                </a:solidFill>
                <a:latin typeface="+mn-lt"/>
                <a:ea typeface="Lato" pitchFamily="34" charset="0"/>
                <a:cs typeface="Lato" pitchFamily="34" charset="0"/>
              </a:endParaRPr>
            </a:p>
          </p:txBody>
        </p:sp>
        <p:sp>
          <p:nvSpPr>
            <p:cNvPr id="113" name="9Slide.vn 41"/>
            <p:cNvSpPr txBox="1"/>
            <p:nvPr/>
          </p:nvSpPr>
          <p:spPr>
            <a:xfrm>
              <a:off x="4482021" y="3410141"/>
              <a:ext cx="17849724"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3.2 </a:t>
              </a:r>
              <a:r>
                <a:rPr lang="en-US" sz="4000" b="1">
                  <a:solidFill>
                    <a:srgbClr val="48CFAD"/>
                  </a:solidFill>
                  <a:ea typeface="Lato Black" charset="0"/>
                  <a:cs typeface="Lato Black" charset="0"/>
                </a:rPr>
                <a:t>Các hình thức phổ biến của E Marketing</a:t>
              </a:r>
              <a:endParaRPr lang="vi-VN" sz="4000" b="1">
                <a:solidFill>
                  <a:srgbClr val="48CFAD"/>
                </a:solidFill>
                <a:ea typeface="Lato Black" charset="0"/>
                <a:cs typeface="Lato Black" charset="0"/>
              </a:endParaRPr>
            </a:p>
          </p:txBody>
        </p:sp>
      </p:grpSp>
      <p:pic>
        <p:nvPicPr>
          <p:cNvPr id="1026" name="Picture 2" descr="Các hình thức phổ biến của E Mark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837" y="3962400"/>
            <a:ext cx="12944475" cy="95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9914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a:t>
            </a:r>
            <a:r>
              <a:rPr lang="en-US" sz="4489" b="1">
                <a:solidFill>
                  <a:srgbClr val="48CFAD"/>
                </a:solidFill>
                <a:latin typeface="Lato" pitchFamily="34" charset="0"/>
                <a:ea typeface="Lato" pitchFamily="34" charset="0"/>
                <a:cs typeface="Lato" pitchFamily="34" charset="0"/>
              </a:rPr>
              <a:t>LÀ GÌ?</a:t>
            </a:r>
          </a:p>
        </p:txBody>
      </p:sp>
      <p:grpSp>
        <p:nvGrpSpPr>
          <p:cNvPr id="111" name="9Slide.vn 39"/>
          <p:cNvGrpSpPr/>
          <p:nvPr/>
        </p:nvGrpSpPr>
        <p:grpSpPr>
          <a:xfrm>
            <a:off x="1615884" y="1629386"/>
            <a:ext cx="20813082" cy="4533157"/>
            <a:chOff x="4482021" y="3410141"/>
            <a:chExt cx="18164903" cy="2648523"/>
          </a:xfrm>
        </p:grpSpPr>
        <p:sp>
          <p:nvSpPr>
            <p:cNvPr id="112" name="9Slide.vn 40"/>
            <p:cNvSpPr txBox="1">
              <a:spLocks/>
            </p:cNvSpPr>
            <p:nvPr/>
          </p:nvSpPr>
          <p:spPr bwMode="auto">
            <a:xfrm>
              <a:off x="4482021" y="3811261"/>
              <a:ext cx="18164903" cy="224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solidFill>
                    <a:srgbClr val="5615B5"/>
                  </a:solidFill>
                  <a:latin typeface="+mn-lt"/>
                  <a:ea typeface="Lato" pitchFamily="34" charset="0"/>
                  <a:cs typeface="Lato" pitchFamily="34" charset="0"/>
                </a:rPr>
                <a:t>	Email Marketing: </a:t>
              </a:r>
              <a:r>
                <a:rPr lang="vi-VN" sz="3600" smtClean="0">
                  <a:solidFill>
                    <a:srgbClr val="F20000"/>
                  </a:solidFill>
                  <a:latin typeface="+mn-lt"/>
                  <a:ea typeface="Lato" pitchFamily="34" charset="0"/>
                  <a:cs typeface="Lato" pitchFamily="34" charset="0"/>
                </a:rPr>
                <a:t>Đây </a:t>
              </a:r>
              <a:r>
                <a:rPr lang="vi-VN" sz="3600">
                  <a:solidFill>
                    <a:srgbClr val="F20000"/>
                  </a:solidFill>
                  <a:latin typeface="+mn-lt"/>
                  <a:ea typeface="Lato" pitchFamily="34" charset="0"/>
                  <a:cs typeface="Lato" pitchFamily="34" charset="0"/>
                </a:rPr>
                <a:t>là hình thức tiếp cận khách hàng phổ biến được nhiều doanh nghiệp sử dụng hiện nay. Chi phí cho hoạt động này cũng thấp, nó cũng không mang tính liên tục và đột ngột như tiếp thị qua smartphone. </a:t>
              </a:r>
              <a:endParaRPr lang="en-US" sz="3600" smtClean="0">
                <a:solidFill>
                  <a:srgbClr val="F20000"/>
                </a:solidFill>
                <a:latin typeface="+mn-lt"/>
                <a:ea typeface="Lato" pitchFamily="34" charset="0"/>
                <a:cs typeface="Lato" pitchFamily="34" charset="0"/>
              </a:endParaRPr>
            </a:p>
            <a:p>
              <a:pPr algn="just" defTabSz="456080">
                <a:lnSpc>
                  <a:spcPct val="130000"/>
                </a:lnSpc>
              </a:pPr>
              <a:r>
                <a:rPr lang="en-US" sz="3600" smtClean="0">
                  <a:solidFill>
                    <a:srgbClr val="F20000"/>
                  </a:solidFill>
                  <a:latin typeface="+mn-lt"/>
                  <a:ea typeface="Lato" pitchFamily="34" charset="0"/>
                  <a:cs typeface="Lato" pitchFamily="34" charset="0"/>
                </a:rPr>
                <a:t>	</a:t>
              </a:r>
              <a:r>
                <a:rPr lang="vi-VN" sz="3600" smtClean="0">
                  <a:solidFill>
                    <a:srgbClr val="F20000"/>
                  </a:solidFill>
                  <a:latin typeface="+mn-lt"/>
                  <a:ea typeface="Lato" pitchFamily="34" charset="0"/>
                  <a:cs typeface="Lato" pitchFamily="34" charset="0"/>
                </a:rPr>
                <a:t>Doanh </a:t>
              </a:r>
              <a:r>
                <a:rPr lang="vi-VN" sz="3600">
                  <a:solidFill>
                    <a:srgbClr val="F20000"/>
                  </a:solidFill>
                  <a:latin typeface="+mn-lt"/>
                  <a:ea typeface="Lato" pitchFamily="34" charset="0"/>
                  <a:cs typeface="Lato" pitchFamily="34" charset="0"/>
                </a:rPr>
                <a:t>nghiệp dễ dàng gửi thông điệp của mình đến hàng triệu người tiêu dùng khác nhau. Dù khách hàng ở bất kỳ nên đâu bạn cũng đều có thể tiếp cận.</a:t>
              </a:r>
              <a:endParaRPr lang="en-US" sz="3600" smtClean="0">
                <a:solidFill>
                  <a:srgbClr val="F20000"/>
                </a:solidFill>
                <a:latin typeface="+mn-lt"/>
                <a:ea typeface="Lato" pitchFamily="34" charset="0"/>
                <a:cs typeface="Lato" pitchFamily="34" charset="0"/>
              </a:endParaRPr>
            </a:p>
          </p:txBody>
        </p:sp>
        <p:sp>
          <p:nvSpPr>
            <p:cNvPr id="113" name="9Slide.vn 41"/>
            <p:cNvSpPr txBox="1"/>
            <p:nvPr/>
          </p:nvSpPr>
          <p:spPr>
            <a:xfrm>
              <a:off x="4482021" y="3410141"/>
              <a:ext cx="17849724"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3.2 </a:t>
              </a:r>
              <a:r>
                <a:rPr lang="en-US" sz="4000" b="1">
                  <a:solidFill>
                    <a:srgbClr val="48CFAD"/>
                  </a:solidFill>
                  <a:ea typeface="Lato Black" charset="0"/>
                  <a:cs typeface="Lato Black" charset="0"/>
                </a:rPr>
                <a:t>Các hình thức phổ biến của E Marketing</a:t>
              </a:r>
              <a:endParaRPr lang="vi-VN" sz="4000" b="1">
                <a:solidFill>
                  <a:srgbClr val="48CFAD"/>
                </a:solidFill>
                <a:ea typeface="Lato Black" charset="0"/>
                <a:cs typeface="Lato Black" charset="0"/>
              </a:endParaRPr>
            </a:p>
          </p:txBody>
        </p:sp>
      </p:grpSp>
      <p:pic>
        <p:nvPicPr>
          <p:cNvPr id="2052" name="Picture 4" descr="https://loyaltynetwork.com.vn/wp-content/uploads/2021/04/newsletters-for-email-marke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8437" y="6141206"/>
            <a:ext cx="11430000" cy="771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028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0" y="228600"/>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a:t>
            </a:r>
            <a:r>
              <a:rPr lang="en-US" sz="4489" b="1">
                <a:solidFill>
                  <a:srgbClr val="48CFAD"/>
                </a:solidFill>
                <a:latin typeface="Lato" pitchFamily="34" charset="0"/>
                <a:ea typeface="Lato" pitchFamily="34" charset="0"/>
                <a:cs typeface="Lato" pitchFamily="34" charset="0"/>
              </a:rPr>
              <a:t>LÀ GÌ?</a:t>
            </a:r>
          </a:p>
        </p:txBody>
      </p:sp>
      <p:grpSp>
        <p:nvGrpSpPr>
          <p:cNvPr id="111" name="9Slide.vn 39"/>
          <p:cNvGrpSpPr/>
          <p:nvPr/>
        </p:nvGrpSpPr>
        <p:grpSpPr>
          <a:xfrm>
            <a:off x="1254756" y="1629388"/>
            <a:ext cx="22032281" cy="11244410"/>
            <a:chOff x="4166842" y="3410141"/>
            <a:chExt cx="19228975" cy="6569613"/>
          </a:xfrm>
        </p:grpSpPr>
        <p:sp>
          <p:nvSpPr>
            <p:cNvPr id="112" name="9Slide.vn 40"/>
            <p:cNvSpPr txBox="1">
              <a:spLocks/>
            </p:cNvSpPr>
            <p:nvPr/>
          </p:nvSpPr>
          <p:spPr bwMode="auto">
            <a:xfrm>
              <a:off x="4166842" y="3823727"/>
              <a:ext cx="19228975" cy="182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solidFill>
                    <a:srgbClr val="5615B5"/>
                  </a:solidFill>
                  <a:latin typeface="+mn-lt"/>
                  <a:ea typeface="Lato" pitchFamily="34" charset="0"/>
                  <a:cs typeface="Lato" pitchFamily="34" charset="0"/>
                </a:rPr>
                <a:t>		Website Marketing: </a:t>
              </a:r>
              <a:r>
                <a:rPr lang="vi-VN" sz="3600" smtClean="0">
                  <a:solidFill>
                    <a:schemeClr val="accent6">
                      <a:lumMod val="50000"/>
                    </a:schemeClr>
                  </a:solidFill>
                  <a:latin typeface="+mn-lt"/>
                  <a:ea typeface="Lato" pitchFamily="34" charset="0"/>
                  <a:cs typeface="Lato" pitchFamily="34" charset="0"/>
                </a:rPr>
                <a:t>Đây </a:t>
              </a:r>
              <a:r>
                <a:rPr lang="vi-VN" sz="3600">
                  <a:solidFill>
                    <a:schemeClr val="accent6">
                      <a:lumMod val="50000"/>
                    </a:schemeClr>
                  </a:solidFill>
                  <a:latin typeface="+mn-lt"/>
                  <a:ea typeface="Lato" pitchFamily="34" charset="0"/>
                  <a:cs typeface="Lato" pitchFamily="34" charset="0"/>
                </a:rPr>
                <a:t>là hình thức giới thiệu doanh nghiệp đến khách hàng rất hiệu quả và được ứng dụng rộng rãi ngày nay. </a:t>
              </a:r>
              <a:endParaRPr lang="en-US" sz="3600" smtClean="0">
                <a:solidFill>
                  <a:schemeClr val="accent6">
                    <a:lumMod val="50000"/>
                  </a:schemeClr>
                </a:solidFill>
                <a:latin typeface="+mn-lt"/>
                <a:ea typeface="Lato" pitchFamily="34" charset="0"/>
                <a:cs typeface="Lato" pitchFamily="34" charset="0"/>
              </a:endParaRPr>
            </a:p>
            <a:p>
              <a:pPr algn="just" defTabSz="456080">
                <a:lnSpc>
                  <a:spcPct val="130000"/>
                </a:lnSpc>
              </a:pPr>
              <a:r>
                <a:rPr lang="en-US" sz="3600">
                  <a:solidFill>
                    <a:schemeClr val="accent6">
                      <a:lumMod val="50000"/>
                    </a:schemeClr>
                  </a:solidFill>
                  <a:latin typeface="+mn-lt"/>
                  <a:ea typeface="Lato" pitchFamily="34" charset="0"/>
                  <a:cs typeface="Lato" pitchFamily="34" charset="0"/>
                </a:rPr>
                <a:t>	</a:t>
              </a:r>
              <a:r>
                <a:rPr lang="en-US" sz="3600" smtClean="0">
                  <a:solidFill>
                    <a:schemeClr val="accent6">
                      <a:lumMod val="50000"/>
                    </a:schemeClr>
                  </a:solidFill>
                  <a:latin typeface="+mn-lt"/>
                  <a:ea typeface="Lato" pitchFamily="34" charset="0"/>
                  <a:cs typeface="Lato" pitchFamily="34" charset="0"/>
                </a:rPr>
                <a:t>	</a:t>
              </a:r>
              <a:r>
                <a:rPr lang="vi-VN" sz="3600" smtClean="0">
                  <a:solidFill>
                    <a:srgbClr val="002060"/>
                  </a:solidFill>
                  <a:latin typeface="+mn-lt"/>
                  <a:ea typeface="Lato" pitchFamily="34" charset="0"/>
                  <a:cs typeface="Lato" pitchFamily="34" charset="0"/>
                </a:rPr>
                <a:t>Hầu </a:t>
              </a:r>
              <a:r>
                <a:rPr lang="vi-VN" sz="3600">
                  <a:solidFill>
                    <a:srgbClr val="002060"/>
                  </a:solidFill>
                  <a:latin typeface="+mn-lt"/>
                  <a:ea typeface="Lato" pitchFamily="34" charset="0"/>
                  <a:cs typeface="Lato" pitchFamily="34" charset="0"/>
                </a:rPr>
                <a:t>như bất kỳ doanh nghiệp dù kinh doanh ngành nghề gì, lớn hay nhỏ đều có riêng một website cho mình.</a:t>
              </a:r>
              <a:r>
                <a:rPr lang="en-US" sz="3600" smtClean="0">
                  <a:solidFill>
                    <a:srgbClr val="002060"/>
                  </a:solidFill>
                  <a:latin typeface="+mn-lt"/>
                  <a:ea typeface="Lato" pitchFamily="34" charset="0"/>
                  <a:cs typeface="Lato" pitchFamily="34" charset="0"/>
                </a:rPr>
                <a:t>:  </a:t>
              </a:r>
              <a:endParaRPr lang="en-US" sz="3600" dirty="0">
                <a:solidFill>
                  <a:srgbClr val="002060"/>
                </a:solidFill>
                <a:latin typeface="+mn-lt"/>
                <a:ea typeface="Lato" pitchFamily="34" charset="0"/>
                <a:cs typeface="Lato" pitchFamily="34" charset="0"/>
              </a:endParaRPr>
            </a:p>
          </p:txBody>
        </p:sp>
        <p:sp>
          <p:nvSpPr>
            <p:cNvPr id="113" name="9Slide.vn 41"/>
            <p:cNvSpPr txBox="1"/>
            <p:nvPr/>
          </p:nvSpPr>
          <p:spPr>
            <a:xfrm>
              <a:off x="4482021" y="3410141"/>
              <a:ext cx="17849724"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3.2 </a:t>
              </a:r>
              <a:r>
                <a:rPr lang="en-US" sz="4000" b="1">
                  <a:solidFill>
                    <a:srgbClr val="48CFAD"/>
                  </a:solidFill>
                  <a:ea typeface="Lato Black" charset="0"/>
                  <a:cs typeface="Lato Black" charset="0"/>
                </a:rPr>
                <a:t>Các hình thức phổ biến của E Marketing</a:t>
              </a:r>
              <a:endParaRPr lang="vi-VN" sz="4000" b="1">
                <a:solidFill>
                  <a:srgbClr val="48CFAD"/>
                </a:solidFill>
                <a:ea typeface="Lato Black" charset="0"/>
                <a:cs typeface="Lato Black" charset="0"/>
              </a:endParaRPr>
            </a:p>
          </p:txBody>
        </p:sp>
        <p:sp>
          <p:nvSpPr>
            <p:cNvPr id="10" name="9Slide.vn 40"/>
            <p:cNvSpPr txBox="1">
              <a:spLocks/>
            </p:cNvSpPr>
            <p:nvPr/>
          </p:nvSpPr>
          <p:spPr bwMode="auto">
            <a:xfrm>
              <a:off x="4641521" y="5628453"/>
              <a:ext cx="10441222" cy="435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marL="571500" indent="-571500" algn="just" defTabSz="456080">
                <a:lnSpc>
                  <a:spcPct val="130000"/>
                </a:lnSpc>
                <a:buFont typeface="Arial" panose="020B0604020202020204" pitchFamily="34" charset="0"/>
                <a:buChar char="•"/>
              </a:pPr>
              <a:r>
                <a:rPr lang="en-US" sz="3600" smtClean="0">
                  <a:solidFill>
                    <a:schemeClr val="accent6">
                      <a:lumMod val="50000"/>
                    </a:schemeClr>
                  </a:solidFill>
                  <a:latin typeface="+mn-lt"/>
                  <a:ea typeface="Lato" pitchFamily="34" charset="0"/>
                  <a:cs typeface="Lato" pitchFamily="34" charset="0"/>
                </a:rPr>
                <a:t>	</a:t>
              </a:r>
              <a:r>
                <a:rPr lang="vi-VN" sz="3600" smtClean="0">
                  <a:solidFill>
                    <a:srgbClr val="F20000"/>
                  </a:solidFill>
                  <a:latin typeface="+mn-lt"/>
                  <a:ea typeface="Lato" pitchFamily="34" charset="0"/>
                  <a:cs typeface="Lato" pitchFamily="34" charset="0"/>
                </a:rPr>
                <a:t>Các </a:t>
              </a:r>
              <a:r>
                <a:rPr lang="vi-VN" sz="3600">
                  <a:solidFill>
                    <a:srgbClr val="F20000"/>
                  </a:solidFill>
                  <a:latin typeface="+mn-lt"/>
                  <a:ea typeface="Lato" pitchFamily="34" charset="0"/>
                  <a:cs typeface="Lato" pitchFamily="34" charset="0"/>
                </a:rPr>
                <a:t>thông tin về doanh nghiệp, hình ảnh, chất lượng sản phẩm, giá thành… đều được hiển thị đầy đủ tại đây. </a:t>
              </a:r>
              <a:endParaRPr lang="en-US" sz="3600" smtClean="0">
                <a:solidFill>
                  <a:srgbClr val="F20000"/>
                </a:solidFill>
                <a:latin typeface="+mn-lt"/>
                <a:ea typeface="Lato" pitchFamily="34" charset="0"/>
                <a:cs typeface="Lato" pitchFamily="34" charset="0"/>
              </a:endParaRPr>
            </a:p>
            <a:p>
              <a:pPr marL="571500" indent="-571500" algn="just" defTabSz="456080">
                <a:lnSpc>
                  <a:spcPct val="130000"/>
                </a:lnSpc>
                <a:buFont typeface="Arial" panose="020B0604020202020204" pitchFamily="34" charset="0"/>
                <a:buChar char="•"/>
              </a:pPr>
              <a:r>
                <a:rPr lang="en-US" sz="3600">
                  <a:solidFill>
                    <a:schemeClr val="accent6">
                      <a:lumMod val="50000"/>
                    </a:schemeClr>
                  </a:solidFill>
                  <a:latin typeface="+mn-lt"/>
                  <a:ea typeface="Lato" pitchFamily="34" charset="0"/>
                  <a:cs typeface="Lato" pitchFamily="34" charset="0"/>
                </a:rPr>
                <a:t>	</a:t>
              </a:r>
              <a:r>
                <a:rPr lang="vi-VN" sz="3600" smtClean="0">
                  <a:solidFill>
                    <a:srgbClr val="FF00FF"/>
                  </a:solidFill>
                  <a:latin typeface="+mn-lt"/>
                  <a:ea typeface="Lato" pitchFamily="34" charset="0"/>
                  <a:cs typeface="Lato" pitchFamily="34" charset="0"/>
                </a:rPr>
                <a:t>Thông </a:t>
              </a:r>
              <a:r>
                <a:rPr lang="vi-VN" sz="3600">
                  <a:solidFill>
                    <a:srgbClr val="FF00FF"/>
                  </a:solidFill>
                  <a:latin typeface="+mn-lt"/>
                  <a:ea typeface="Lato" pitchFamily="34" charset="0"/>
                  <a:cs typeface="Lato" pitchFamily="34" charset="0"/>
                </a:rPr>
                <a:t>qua trang web khách hàng có thể an tâm lựa chọn đặt hàng và thanh toán trực </a:t>
              </a:r>
              <a:r>
                <a:rPr lang="vi-VN" sz="3600" smtClean="0">
                  <a:solidFill>
                    <a:srgbClr val="FF00FF"/>
                  </a:solidFill>
                  <a:latin typeface="+mn-lt"/>
                  <a:ea typeface="Lato" pitchFamily="34" charset="0"/>
                  <a:cs typeface="Lato" pitchFamily="34" charset="0"/>
                </a:rPr>
                <a:t>tiếp. </a:t>
              </a:r>
              <a:endParaRPr lang="en-US" sz="3600" smtClean="0">
                <a:solidFill>
                  <a:srgbClr val="FF00FF"/>
                </a:solidFill>
                <a:latin typeface="+mn-lt"/>
                <a:ea typeface="Lato" pitchFamily="34" charset="0"/>
                <a:cs typeface="Lato" pitchFamily="34" charset="0"/>
              </a:endParaRPr>
            </a:p>
            <a:p>
              <a:pPr marL="571500" indent="-571500" algn="just" defTabSz="456080">
                <a:lnSpc>
                  <a:spcPct val="130000"/>
                </a:lnSpc>
                <a:buFont typeface="Arial" panose="020B0604020202020204" pitchFamily="34" charset="0"/>
                <a:buChar char="•"/>
              </a:pPr>
              <a:r>
                <a:rPr lang="en-US" sz="3600" smtClean="0">
                  <a:solidFill>
                    <a:schemeClr val="accent6">
                      <a:lumMod val="50000"/>
                    </a:schemeClr>
                  </a:solidFill>
                  <a:latin typeface="+mn-lt"/>
                  <a:ea typeface="Lato" pitchFamily="34" charset="0"/>
                  <a:cs typeface="Lato" pitchFamily="34" charset="0"/>
                </a:rPr>
                <a:t>	</a:t>
              </a:r>
              <a:r>
                <a:rPr lang="vi-VN" sz="3600" smtClean="0">
                  <a:solidFill>
                    <a:srgbClr val="00B0F0"/>
                  </a:solidFill>
                  <a:latin typeface="+mn-lt"/>
                  <a:ea typeface="Lato" pitchFamily="34" charset="0"/>
                  <a:cs typeface="Lato" pitchFamily="34" charset="0"/>
                </a:rPr>
                <a:t>Để </a:t>
              </a:r>
              <a:r>
                <a:rPr lang="vi-VN" sz="3600">
                  <a:solidFill>
                    <a:srgbClr val="00B0F0"/>
                  </a:solidFill>
                  <a:latin typeface="+mn-lt"/>
                  <a:ea typeface="Lato" pitchFamily="34" charset="0"/>
                  <a:cs typeface="Lato" pitchFamily="34" charset="0"/>
                </a:rPr>
                <a:t>thu hút sự chú ý, tạo dựng niềm tin nơi khách hàng doanh nghiệp cần đáp ứng đầy đủ các nhu cầu thị hiếu trên thị trường. </a:t>
              </a:r>
              <a:endParaRPr lang="en-US" sz="3600" smtClean="0">
                <a:solidFill>
                  <a:srgbClr val="00B0F0"/>
                </a:solidFill>
                <a:latin typeface="+mn-lt"/>
                <a:ea typeface="Lato" pitchFamily="34" charset="0"/>
                <a:cs typeface="Lato" pitchFamily="34" charset="0"/>
              </a:endParaRPr>
            </a:p>
            <a:p>
              <a:pPr marL="571500" indent="-571500" algn="just" defTabSz="456080">
                <a:lnSpc>
                  <a:spcPct val="130000"/>
                </a:lnSpc>
                <a:buFont typeface="Arial" panose="020B0604020202020204" pitchFamily="34" charset="0"/>
                <a:buChar char="•"/>
              </a:pPr>
              <a:r>
                <a:rPr lang="en-US" sz="3600">
                  <a:solidFill>
                    <a:schemeClr val="accent6">
                      <a:lumMod val="50000"/>
                    </a:schemeClr>
                  </a:solidFill>
                  <a:latin typeface="+mn-lt"/>
                  <a:ea typeface="Lato" pitchFamily="34" charset="0"/>
                  <a:cs typeface="Lato" pitchFamily="34" charset="0"/>
                </a:rPr>
                <a:t>	</a:t>
              </a:r>
              <a:r>
                <a:rPr lang="vi-VN" sz="3600" smtClean="0">
                  <a:solidFill>
                    <a:schemeClr val="accent6">
                      <a:lumMod val="50000"/>
                    </a:schemeClr>
                  </a:solidFill>
                  <a:latin typeface="+mn-lt"/>
                  <a:ea typeface="Lato" pitchFamily="34" charset="0"/>
                  <a:cs typeface="Lato" pitchFamily="34" charset="0"/>
                </a:rPr>
                <a:t>Ngoài </a:t>
              </a:r>
              <a:r>
                <a:rPr lang="vi-VN" sz="3600">
                  <a:solidFill>
                    <a:schemeClr val="accent6">
                      <a:lumMod val="50000"/>
                    </a:schemeClr>
                  </a:solidFill>
                  <a:latin typeface="+mn-lt"/>
                  <a:ea typeface="Lato" pitchFamily="34" charset="0"/>
                  <a:cs typeface="Lato" pitchFamily="34" charset="0"/>
                </a:rPr>
                <a:t>ra, trang web được xem như bộ mặt của doanh nghiệp nên bạn phải đầu tư chỉnh chu nhất.</a:t>
              </a:r>
              <a:endParaRPr lang="en-US" sz="3600" dirty="0">
                <a:solidFill>
                  <a:schemeClr val="accent6">
                    <a:lumMod val="50000"/>
                  </a:schemeClr>
                </a:solidFill>
                <a:latin typeface="+mn-lt"/>
                <a:ea typeface="Lato" pitchFamily="34" charset="0"/>
                <a:cs typeface="Lato" pitchFamily="34" charset="0"/>
              </a:endParaRPr>
            </a:p>
          </p:txBody>
        </p:sp>
      </p:grpSp>
      <p:pic>
        <p:nvPicPr>
          <p:cNvPr id="3074" name="Picture 2" descr="https://loyaltynetwork.com.vn/wp-content/uploads/2021/04/loi-ich-cua-Website-marke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037" y="5091505"/>
            <a:ext cx="9525000" cy="714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515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Slide.vn 1">
            <a:extLst>
              <a:ext uri="{FF2B5EF4-FFF2-40B4-BE49-F238E27FC236}">
                <a16:creationId xmlns:a16="http://schemas.microsoft.com/office/drawing/2014/main" id="{1AE03E89-71B1-467A-9E97-9FDE98528E72}"/>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464" t="964" r="5972" b="3202"/>
          <a:stretch/>
        </p:blipFill>
        <p:spPr>
          <a:xfrm>
            <a:off x="9153525" y="774829"/>
            <a:ext cx="15170150" cy="11541125"/>
          </a:xfrm>
          <a:custGeom>
            <a:avLst/>
            <a:gdLst>
              <a:gd name="connsiteX0" fmla="*/ 2228024 w 7732635"/>
              <a:gd name="connsiteY0" fmla="*/ 3875750 h 5881830"/>
              <a:gd name="connsiteX1" fmla="*/ 2283656 w 7732635"/>
              <a:gd name="connsiteY1" fmla="*/ 3886356 h 5881830"/>
              <a:gd name="connsiteX2" fmla="*/ 2377480 w 7732635"/>
              <a:gd name="connsiteY2" fmla="*/ 3903990 h 5881830"/>
              <a:gd name="connsiteX3" fmla="*/ 2353119 w 7732635"/>
              <a:gd name="connsiteY3" fmla="*/ 3894941 h 5881830"/>
              <a:gd name="connsiteX4" fmla="*/ 2296112 w 7732635"/>
              <a:gd name="connsiteY4" fmla="*/ 3888263 h 5881830"/>
              <a:gd name="connsiteX5" fmla="*/ 3404342 w 7732635"/>
              <a:gd name="connsiteY5" fmla="*/ 0 h 5881830"/>
              <a:gd name="connsiteX6" fmla="*/ 3875287 w 7732635"/>
              <a:gd name="connsiteY6" fmla="*/ 2077 h 5881830"/>
              <a:gd name="connsiteX7" fmla="*/ 4346130 w 7732635"/>
              <a:gd name="connsiteY7" fmla="*/ 23034 h 5881830"/>
              <a:gd name="connsiteX8" fmla="*/ 4898845 w 7732635"/>
              <a:gd name="connsiteY8" fmla="*/ 50291 h 5881830"/>
              <a:gd name="connsiteX9" fmla="*/ 5062873 w 7732635"/>
              <a:gd name="connsiteY9" fmla="*/ 55227 h 5881830"/>
              <a:gd name="connsiteX10" fmla="*/ 5064662 w 7732635"/>
              <a:gd name="connsiteY10" fmla="*/ 53420 h 5881830"/>
              <a:gd name="connsiteX11" fmla="*/ 7732635 w 7732635"/>
              <a:gd name="connsiteY11" fmla="*/ 172169 h 5881830"/>
              <a:gd name="connsiteX12" fmla="*/ 7702078 w 7732635"/>
              <a:gd name="connsiteY12" fmla="*/ 5881830 h 5881830"/>
              <a:gd name="connsiteX13" fmla="*/ 5997075 w 7732635"/>
              <a:gd name="connsiteY13" fmla="*/ 5248502 h 5881830"/>
              <a:gd name="connsiteX14" fmla="*/ 5951157 w 7732635"/>
              <a:gd name="connsiteY14" fmla="*/ 5236014 h 5881830"/>
              <a:gd name="connsiteX15" fmla="*/ 5509497 w 7732635"/>
              <a:gd name="connsiteY15" fmla="*/ 5132006 h 5881830"/>
              <a:gd name="connsiteX16" fmla="*/ 4955778 w 7732635"/>
              <a:gd name="connsiteY16" fmla="*/ 4973300 h 5881830"/>
              <a:gd name="connsiteX17" fmla="*/ 4402058 w 7732635"/>
              <a:gd name="connsiteY17" fmla="*/ 4814592 h 5881830"/>
              <a:gd name="connsiteX18" fmla="*/ 3896884 w 7732635"/>
              <a:gd name="connsiteY18" fmla="*/ 4668112 h 5881830"/>
              <a:gd name="connsiteX19" fmla="*/ 3808911 w 7732635"/>
              <a:gd name="connsiteY19" fmla="*/ 4607447 h 5881830"/>
              <a:gd name="connsiteX20" fmla="*/ 3619287 w 7732635"/>
              <a:gd name="connsiteY20" fmla="*/ 4540436 h 5881830"/>
              <a:gd name="connsiteX21" fmla="*/ 3570740 w 7732635"/>
              <a:gd name="connsiteY21" fmla="*/ 4528209 h 5881830"/>
              <a:gd name="connsiteX22" fmla="*/ 3429663 w 7732635"/>
              <a:gd name="connsiteY22" fmla="*/ 4473424 h 5881830"/>
              <a:gd name="connsiteX23" fmla="*/ 2919929 w 7732635"/>
              <a:gd name="connsiteY23" fmla="*/ 4345052 h 5881830"/>
              <a:gd name="connsiteX24" fmla="*/ 2822836 w 7732635"/>
              <a:gd name="connsiteY24" fmla="*/ 4320598 h 5881830"/>
              <a:gd name="connsiteX25" fmla="*/ 2701471 w 7732635"/>
              <a:gd name="connsiteY25" fmla="*/ 4290033 h 5881830"/>
              <a:gd name="connsiteX26" fmla="*/ 2434467 w 7732635"/>
              <a:gd name="connsiteY26" fmla="*/ 4222790 h 5881830"/>
              <a:gd name="connsiteX27" fmla="*/ 2317662 w 7732635"/>
              <a:gd name="connsiteY27" fmla="*/ 4174118 h 5881830"/>
              <a:gd name="connsiteX28" fmla="*/ 2123477 w 7732635"/>
              <a:gd name="connsiteY28" fmla="*/ 4125213 h 5881830"/>
              <a:gd name="connsiteX29" fmla="*/ 2099205 w 7732635"/>
              <a:gd name="connsiteY29" fmla="*/ 4119102 h 5881830"/>
              <a:gd name="connsiteX30" fmla="*/ 2026385 w 7732635"/>
              <a:gd name="connsiteY30" fmla="*/ 4100761 h 5881830"/>
              <a:gd name="connsiteX31" fmla="*/ 1929294 w 7732635"/>
              <a:gd name="connsiteY31" fmla="*/ 4076309 h 5881830"/>
              <a:gd name="connsiteX32" fmla="*/ 1832201 w 7732635"/>
              <a:gd name="connsiteY32" fmla="*/ 4051857 h 5881830"/>
              <a:gd name="connsiteX33" fmla="*/ 1885307 w 7732635"/>
              <a:gd name="connsiteY33" fmla="*/ 4045976 h 5881830"/>
              <a:gd name="connsiteX34" fmla="*/ 1982399 w 7732635"/>
              <a:gd name="connsiteY34" fmla="*/ 4070429 h 5881830"/>
              <a:gd name="connsiteX35" fmla="*/ 2035506 w 7732635"/>
              <a:gd name="connsiteY35" fmla="*/ 4064548 h 5881830"/>
              <a:gd name="connsiteX36" fmla="*/ 2253963 w 7732635"/>
              <a:gd name="connsiteY36" fmla="*/ 4119566 h 5881830"/>
              <a:gd name="connsiteX37" fmla="*/ 2278236 w 7732635"/>
              <a:gd name="connsiteY37" fmla="*/ 4125679 h 5881830"/>
              <a:gd name="connsiteX38" fmla="*/ 2399601 w 7732635"/>
              <a:gd name="connsiteY38" fmla="*/ 4156244 h 5881830"/>
              <a:gd name="connsiteX39" fmla="*/ 2448148 w 7732635"/>
              <a:gd name="connsiteY39" fmla="*/ 4168470 h 5881830"/>
              <a:gd name="connsiteX40" fmla="*/ 2545239 w 7732635"/>
              <a:gd name="connsiteY40" fmla="*/ 4192922 h 5881830"/>
              <a:gd name="connsiteX41" fmla="*/ 2574072 w 7732635"/>
              <a:gd name="connsiteY41" fmla="*/ 4180929 h 5881830"/>
              <a:gd name="connsiteX42" fmla="*/ 2841075 w 7732635"/>
              <a:gd name="connsiteY42" fmla="*/ 4248172 h 5881830"/>
              <a:gd name="connsiteX43" fmla="*/ 3035262 w 7732635"/>
              <a:gd name="connsiteY43" fmla="*/ 4297076 h 5881830"/>
              <a:gd name="connsiteX44" fmla="*/ 3083807 w 7732635"/>
              <a:gd name="connsiteY44" fmla="*/ 4309302 h 5881830"/>
              <a:gd name="connsiteX45" fmla="*/ 3180899 w 7732635"/>
              <a:gd name="connsiteY45" fmla="*/ 4333755 h 5881830"/>
              <a:gd name="connsiteX46" fmla="*/ 3277992 w 7732635"/>
              <a:gd name="connsiteY46" fmla="*/ 4358207 h 5881830"/>
              <a:gd name="connsiteX47" fmla="*/ 3331097 w 7732635"/>
              <a:gd name="connsiteY47" fmla="*/ 4352326 h 5881830"/>
              <a:gd name="connsiteX48" fmla="*/ 3403917 w 7732635"/>
              <a:gd name="connsiteY48" fmla="*/ 4370665 h 5881830"/>
              <a:gd name="connsiteX49" fmla="*/ 3428191 w 7732635"/>
              <a:gd name="connsiteY49" fmla="*/ 4376779 h 5881830"/>
              <a:gd name="connsiteX50" fmla="*/ 3501009 w 7732635"/>
              <a:gd name="connsiteY50" fmla="*/ 4395117 h 5881830"/>
              <a:gd name="connsiteX51" fmla="*/ 3573828 w 7732635"/>
              <a:gd name="connsiteY51" fmla="*/ 4413457 h 5881830"/>
              <a:gd name="connsiteX52" fmla="*/ 3622374 w 7732635"/>
              <a:gd name="connsiteY52" fmla="*/ 4425684 h 5881830"/>
              <a:gd name="connsiteX53" fmla="*/ 3719467 w 7732635"/>
              <a:gd name="connsiteY53" fmla="*/ 4450135 h 5881830"/>
              <a:gd name="connsiteX54" fmla="*/ 3772573 w 7732635"/>
              <a:gd name="connsiteY54" fmla="*/ 4444255 h 5881830"/>
              <a:gd name="connsiteX55" fmla="*/ 3796901 w 7732635"/>
              <a:gd name="connsiteY55" fmla="*/ 4434134 h 5881830"/>
              <a:gd name="connsiteX56" fmla="*/ 3800579 w 7732635"/>
              <a:gd name="connsiteY56" fmla="*/ 4432604 h 5881830"/>
              <a:gd name="connsiteX57" fmla="*/ 3795962 w 7732635"/>
              <a:gd name="connsiteY57" fmla="*/ 4430890 h 5881830"/>
              <a:gd name="connsiteX58" fmla="*/ 3789270 w 7732635"/>
              <a:gd name="connsiteY58" fmla="*/ 4429204 h 5881830"/>
              <a:gd name="connsiteX59" fmla="*/ 3777133 w 7732635"/>
              <a:gd name="connsiteY59" fmla="*/ 4426149 h 5881830"/>
              <a:gd name="connsiteX60" fmla="*/ 3745608 w 7732635"/>
              <a:gd name="connsiteY60" fmla="*/ 4415200 h 5881830"/>
              <a:gd name="connsiteX61" fmla="*/ 3726530 w 7732635"/>
              <a:gd name="connsiteY61" fmla="*/ 4405099 h 5881830"/>
              <a:gd name="connsiteX62" fmla="*/ 3549220 w 7732635"/>
              <a:gd name="connsiteY62" fmla="*/ 4339237 h 5881830"/>
              <a:gd name="connsiteX63" fmla="*/ 3523323 w 7732635"/>
              <a:gd name="connsiteY63" fmla="*/ 4332141 h 5881830"/>
              <a:gd name="connsiteX64" fmla="*/ 3470703 w 7732635"/>
              <a:gd name="connsiteY64" fmla="*/ 4310465 h 5881830"/>
              <a:gd name="connsiteX65" fmla="*/ 3446430 w 7732635"/>
              <a:gd name="connsiteY65" fmla="*/ 4304352 h 5881830"/>
              <a:gd name="connsiteX66" fmla="*/ 3422158 w 7732635"/>
              <a:gd name="connsiteY66" fmla="*/ 4298239 h 5881830"/>
              <a:gd name="connsiteX67" fmla="*/ 3397884 w 7732635"/>
              <a:gd name="connsiteY67" fmla="*/ 4292126 h 5881830"/>
              <a:gd name="connsiteX68" fmla="*/ 3373611 w 7732635"/>
              <a:gd name="connsiteY68" fmla="*/ 4286014 h 5881830"/>
              <a:gd name="connsiteX69" fmla="*/ 3373232 w 7732635"/>
              <a:gd name="connsiteY69" fmla="*/ 4285918 h 5881830"/>
              <a:gd name="connsiteX70" fmla="*/ 3370577 w 7732635"/>
              <a:gd name="connsiteY70" fmla="*/ 4285250 h 5881830"/>
              <a:gd name="connsiteX71" fmla="*/ 3369818 w 7732635"/>
              <a:gd name="connsiteY71" fmla="*/ 4285057 h 5881830"/>
              <a:gd name="connsiteX72" fmla="*/ 3363371 w 7732635"/>
              <a:gd name="connsiteY72" fmla="*/ 4283434 h 5881830"/>
              <a:gd name="connsiteX73" fmla="*/ 3361475 w 7732635"/>
              <a:gd name="connsiteY73" fmla="*/ 4282956 h 5881830"/>
              <a:gd name="connsiteX74" fmla="*/ 3349338 w 7732635"/>
              <a:gd name="connsiteY74" fmla="*/ 4279900 h 5881830"/>
              <a:gd name="connsiteX75" fmla="*/ 3333409 w 7732635"/>
              <a:gd name="connsiteY75" fmla="*/ 4275888 h 5881830"/>
              <a:gd name="connsiteX76" fmla="*/ 3203700 w 7732635"/>
              <a:gd name="connsiteY76" fmla="*/ 4243221 h 5881830"/>
              <a:gd name="connsiteX77" fmla="*/ 3155153 w 7732635"/>
              <a:gd name="connsiteY77" fmla="*/ 4230995 h 5881830"/>
              <a:gd name="connsiteX78" fmla="*/ 2815331 w 7732635"/>
              <a:gd name="connsiteY78" fmla="*/ 4145413 h 5881830"/>
              <a:gd name="connsiteX79" fmla="*/ 2800178 w 7732635"/>
              <a:gd name="connsiteY79" fmla="*/ 4103086 h 5881830"/>
              <a:gd name="connsiteX80" fmla="*/ 2926103 w 7732635"/>
              <a:gd name="connsiteY80" fmla="*/ 4115545 h 5881830"/>
              <a:gd name="connsiteX81" fmla="*/ 2663659 w 7732635"/>
              <a:gd name="connsiteY81" fmla="*/ 4030195 h 5881830"/>
              <a:gd name="connsiteX82" fmla="*/ 2420929 w 7732635"/>
              <a:gd name="connsiteY82" fmla="*/ 3969065 h 5881830"/>
              <a:gd name="connsiteX83" fmla="*/ 2003854 w 7732635"/>
              <a:gd name="connsiteY83" fmla="*/ 3866734 h 5881830"/>
              <a:gd name="connsiteX84" fmla="*/ 1908585 w 7732635"/>
              <a:gd name="connsiteY84" fmla="*/ 3840914 h 5881830"/>
              <a:gd name="connsiteX85" fmla="*/ 1857633 w 7732635"/>
              <a:gd name="connsiteY85" fmla="*/ 3836199 h 5881830"/>
              <a:gd name="connsiteX86" fmla="*/ 1645210 w 7732635"/>
              <a:gd name="connsiteY86" fmla="*/ 3810910 h 5881830"/>
              <a:gd name="connsiteX87" fmla="*/ 1593302 w 7732635"/>
              <a:gd name="connsiteY87" fmla="*/ 3771068 h 5881830"/>
              <a:gd name="connsiteX88" fmla="*/ 1489184 w 7732635"/>
              <a:gd name="connsiteY88" fmla="*/ 3747668 h 5881830"/>
              <a:gd name="connsiteX89" fmla="*/ 1463129 w 7732635"/>
              <a:gd name="connsiteY89" fmla="*/ 3746509 h 5881830"/>
              <a:gd name="connsiteX90" fmla="*/ 1385066 w 7732635"/>
              <a:gd name="connsiteY90" fmla="*/ 3724268 h 5881830"/>
              <a:gd name="connsiteX91" fmla="*/ 1111493 w 7732635"/>
              <a:gd name="connsiteY91" fmla="*/ 3712091 h 5881830"/>
              <a:gd name="connsiteX92" fmla="*/ 1059383 w 7732635"/>
              <a:gd name="connsiteY92" fmla="*/ 3709771 h 5881830"/>
              <a:gd name="connsiteX93" fmla="*/ 994247 w 7732635"/>
              <a:gd name="connsiteY93" fmla="*/ 3706874 h 5881830"/>
              <a:gd name="connsiteX94" fmla="*/ 850947 w 7732635"/>
              <a:gd name="connsiteY94" fmla="*/ 3700494 h 5881830"/>
              <a:gd name="connsiteX95" fmla="*/ 785911 w 7732635"/>
              <a:gd name="connsiteY95" fmla="*/ 3678833 h 5881830"/>
              <a:gd name="connsiteX96" fmla="*/ 681692 w 7732635"/>
              <a:gd name="connsiteY96" fmla="*/ 3674194 h 5881830"/>
              <a:gd name="connsiteX97" fmla="*/ 668665 w 7732635"/>
              <a:gd name="connsiteY97" fmla="*/ 3673615 h 5881830"/>
              <a:gd name="connsiteX98" fmla="*/ 629584 w 7732635"/>
              <a:gd name="connsiteY98" fmla="*/ 3671875 h 5881830"/>
              <a:gd name="connsiteX99" fmla="*/ 577474 w 7732635"/>
              <a:gd name="connsiteY99" fmla="*/ 3669556 h 5881830"/>
              <a:gd name="connsiteX100" fmla="*/ 525365 w 7732635"/>
              <a:gd name="connsiteY100" fmla="*/ 3667238 h 5881830"/>
              <a:gd name="connsiteX101" fmla="*/ 551520 w 7732635"/>
              <a:gd name="connsiteY101" fmla="*/ 3649635 h 5881830"/>
              <a:gd name="connsiteX102" fmla="*/ 603629 w 7732635"/>
              <a:gd name="connsiteY102" fmla="*/ 3651954 h 5881830"/>
              <a:gd name="connsiteX103" fmla="*/ 629785 w 7732635"/>
              <a:gd name="connsiteY103" fmla="*/ 3634352 h 5881830"/>
              <a:gd name="connsiteX104" fmla="*/ 747029 w 7732635"/>
              <a:gd name="connsiteY104" fmla="*/ 3639572 h 5881830"/>
              <a:gd name="connsiteX105" fmla="*/ 760056 w 7732635"/>
              <a:gd name="connsiteY105" fmla="*/ 3640151 h 5881830"/>
              <a:gd name="connsiteX106" fmla="*/ 825194 w 7732635"/>
              <a:gd name="connsiteY106" fmla="*/ 3643050 h 5881830"/>
              <a:gd name="connsiteX107" fmla="*/ 851248 w 7732635"/>
              <a:gd name="connsiteY107" fmla="*/ 3644210 h 5881830"/>
              <a:gd name="connsiteX108" fmla="*/ 903358 w 7732635"/>
              <a:gd name="connsiteY108" fmla="*/ 3646530 h 5881830"/>
              <a:gd name="connsiteX109" fmla="*/ 916485 w 7732635"/>
              <a:gd name="connsiteY109" fmla="*/ 3628347 h 5881830"/>
              <a:gd name="connsiteX110" fmla="*/ 1059785 w 7732635"/>
              <a:gd name="connsiteY110" fmla="*/ 3634727 h 5881830"/>
              <a:gd name="connsiteX111" fmla="*/ 1164004 w 7732635"/>
              <a:gd name="connsiteY111" fmla="*/ 3639364 h 5881830"/>
              <a:gd name="connsiteX112" fmla="*/ 1190058 w 7732635"/>
              <a:gd name="connsiteY112" fmla="*/ 3640524 h 5881830"/>
              <a:gd name="connsiteX113" fmla="*/ 1242167 w 7732635"/>
              <a:gd name="connsiteY113" fmla="*/ 3642843 h 5881830"/>
              <a:gd name="connsiteX114" fmla="*/ 1294276 w 7732635"/>
              <a:gd name="connsiteY114" fmla="*/ 3645163 h 5881830"/>
              <a:gd name="connsiteX115" fmla="*/ 1320431 w 7732635"/>
              <a:gd name="connsiteY115" fmla="*/ 3627560 h 5881830"/>
              <a:gd name="connsiteX116" fmla="*/ 1359514 w 7732635"/>
              <a:gd name="connsiteY116" fmla="*/ 3629300 h 5881830"/>
              <a:gd name="connsiteX117" fmla="*/ 1372541 w 7732635"/>
              <a:gd name="connsiteY117" fmla="*/ 3629880 h 5881830"/>
              <a:gd name="connsiteX118" fmla="*/ 1411622 w 7732635"/>
              <a:gd name="connsiteY118" fmla="*/ 3631619 h 5881830"/>
              <a:gd name="connsiteX119" fmla="*/ 1450704 w 7732635"/>
              <a:gd name="connsiteY119" fmla="*/ 3633359 h 5881830"/>
              <a:gd name="connsiteX120" fmla="*/ 1476760 w 7732635"/>
              <a:gd name="connsiteY120" fmla="*/ 3634519 h 5881830"/>
              <a:gd name="connsiteX121" fmla="*/ 1528868 w 7732635"/>
              <a:gd name="connsiteY121" fmla="*/ 3636839 h 5881830"/>
              <a:gd name="connsiteX122" fmla="*/ 1555023 w 7732635"/>
              <a:gd name="connsiteY122" fmla="*/ 3619236 h 5881830"/>
              <a:gd name="connsiteX123" fmla="*/ 1566100 w 7732635"/>
              <a:gd name="connsiteY123" fmla="*/ 3603895 h 5881830"/>
              <a:gd name="connsiteX124" fmla="*/ 1566838 w 7732635"/>
              <a:gd name="connsiteY124" fmla="*/ 3602873 h 5881830"/>
              <a:gd name="connsiteX125" fmla="*/ 1561097 w 7732635"/>
              <a:gd name="connsiteY125" fmla="*/ 3600741 h 5881830"/>
              <a:gd name="connsiteX126" fmla="*/ 1557159 w 7732635"/>
              <a:gd name="connsiteY126" fmla="*/ 3600566 h 5881830"/>
              <a:gd name="connsiteX127" fmla="*/ 1555124 w 7732635"/>
              <a:gd name="connsiteY127" fmla="*/ 3600476 h 5881830"/>
              <a:gd name="connsiteX128" fmla="*/ 1503115 w 7732635"/>
              <a:gd name="connsiteY128" fmla="*/ 3579394 h 5881830"/>
              <a:gd name="connsiteX129" fmla="*/ 1385969 w 7732635"/>
              <a:gd name="connsiteY129" fmla="*/ 3555414 h 5881830"/>
              <a:gd name="connsiteX130" fmla="*/ 1372942 w 7732635"/>
              <a:gd name="connsiteY130" fmla="*/ 3554835 h 5881830"/>
              <a:gd name="connsiteX131" fmla="*/ 1359915 w 7732635"/>
              <a:gd name="connsiteY131" fmla="*/ 3554254 h 5881830"/>
              <a:gd name="connsiteX132" fmla="*/ 1346888 w 7732635"/>
              <a:gd name="connsiteY132" fmla="*/ 3553674 h 5881830"/>
              <a:gd name="connsiteX133" fmla="*/ 1333861 w 7732635"/>
              <a:gd name="connsiteY133" fmla="*/ 3553094 h 5881830"/>
              <a:gd name="connsiteX134" fmla="*/ 1333657 w 7732635"/>
              <a:gd name="connsiteY134" fmla="*/ 3553085 h 5881830"/>
              <a:gd name="connsiteX135" fmla="*/ 1332231 w 7732635"/>
              <a:gd name="connsiteY135" fmla="*/ 3553022 h 5881830"/>
              <a:gd name="connsiteX136" fmla="*/ 1331824 w 7732635"/>
              <a:gd name="connsiteY136" fmla="*/ 3553004 h 5881830"/>
              <a:gd name="connsiteX137" fmla="*/ 1328364 w 7732635"/>
              <a:gd name="connsiteY137" fmla="*/ 3552850 h 5881830"/>
              <a:gd name="connsiteX138" fmla="*/ 1327346 w 7732635"/>
              <a:gd name="connsiteY138" fmla="*/ 3552805 h 5881830"/>
              <a:gd name="connsiteX139" fmla="*/ 1320833 w 7732635"/>
              <a:gd name="connsiteY139" fmla="*/ 3552515 h 5881830"/>
              <a:gd name="connsiteX140" fmla="*/ 1312283 w 7732635"/>
              <a:gd name="connsiteY140" fmla="*/ 3552134 h 5881830"/>
              <a:gd name="connsiteX141" fmla="*/ 1242670 w 7732635"/>
              <a:gd name="connsiteY141" fmla="*/ 3549036 h 5881830"/>
              <a:gd name="connsiteX142" fmla="*/ 1216614 w 7732635"/>
              <a:gd name="connsiteY142" fmla="*/ 3547876 h 5881830"/>
              <a:gd name="connsiteX143" fmla="*/ 1034232 w 7732635"/>
              <a:gd name="connsiteY143" fmla="*/ 3539759 h 5881830"/>
              <a:gd name="connsiteX144" fmla="*/ 1021406 w 7732635"/>
              <a:gd name="connsiteY144" fmla="*/ 3501656 h 5881830"/>
              <a:gd name="connsiteX145" fmla="*/ 1086643 w 7732635"/>
              <a:gd name="connsiteY145" fmla="*/ 3485793 h 5881830"/>
              <a:gd name="connsiteX146" fmla="*/ 943444 w 7732635"/>
              <a:gd name="connsiteY146" fmla="*/ 3460654 h 5881830"/>
              <a:gd name="connsiteX147" fmla="*/ 813170 w 7732635"/>
              <a:gd name="connsiteY147" fmla="*/ 3454855 h 5881830"/>
              <a:gd name="connsiteX148" fmla="*/ 513543 w 7732635"/>
              <a:gd name="connsiteY148" fmla="*/ 3441519 h 5881830"/>
              <a:gd name="connsiteX149" fmla="*/ 409325 w 7732635"/>
              <a:gd name="connsiteY149" fmla="*/ 3436880 h 5881830"/>
              <a:gd name="connsiteX150" fmla="*/ 448507 w 7732635"/>
              <a:gd name="connsiteY150" fmla="*/ 3419858 h 5881830"/>
              <a:gd name="connsiteX151" fmla="*/ 591908 w 7732635"/>
              <a:gd name="connsiteY151" fmla="*/ 3407474 h 5881830"/>
              <a:gd name="connsiteX152" fmla="*/ 617962 w 7732635"/>
              <a:gd name="connsiteY152" fmla="*/ 3408634 h 5881830"/>
              <a:gd name="connsiteX153" fmla="*/ 839527 w 7732635"/>
              <a:gd name="connsiteY153" fmla="*/ 3399730 h 5881830"/>
              <a:gd name="connsiteX154" fmla="*/ 1321736 w 7732635"/>
              <a:gd name="connsiteY154" fmla="*/ 3383661 h 5881830"/>
              <a:gd name="connsiteX155" fmla="*/ 1374047 w 7732635"/>
              <a:gd name="connsiteY155" fmla="*/ 3348458 h 5881830"/>
              <a:gd name="connsiteX156" fmla="*/ 1308909 w 7732635"/>
              <a:gd name="connsiteY156" fmla="*/ 3345560 h 5881830"/>
              <a:gd name="connsiteX157" fmla="*/ 957274 w 7732635"/>
              <a:gd name="connsiteY157" fmla="*/ 3311142 h 5881830"/>
              <a:gd name="connsiteX158" fmla="*/ 879109 w 7732635"/>
              <a:gd name="connsiteY158" fmla="*/ 3307662 h 5881830"/>
              <a:gd name="connsiteX159" fmla="*/ 866284 w 7732635"/>
              <a:gd name="connsiteY159" fmla="*/ 3269559 h 5881830"/>
              <a:gd name="connsiteX160" fmla="*/ 905366 w 7732635"/>
              <a:gd name="connsiteY160" fmla="*/ 3271299 h 5881830"/>
              <a:gd name="connsiteX161" fmla="*/ 944648 w 7732635"/>
              <a:gd name="connsiteY161" fmla="*/ 3235515 h 5881830"/>
              <a:gd name="connsiteX162" fmla="*/ 996958 w 7732635"/>
              <a:gd name="connsiteY162" fmla="*/ 3200311 h 5881830"/>
              <a:gd name="connsiteX163" fmla="*/ 1023012 w 7732635"/>
              <a:gd name="connsiteY163" fmla="*/ 3201472 h 5881830"/>
              <a:gd name="connsiteX164" fmla="*/ 1192569 w 7732635"/>
              <a:gd name="connsiteY164" fmla="*/ 3171486 h 5881830"/>
              <a:gd name="connsiteX165" fmla="*/ 1227451 w 7732635"/>
              <a:gd name="connsiteY165" fmla="*/ 3158964 h 5881830"/>
              <a:gd name="connsiteX166" fmla="*/ 1231724 w 7732635"/>
              <a:gd name="connsiteY166" fmla="*/ 3157065 h 5881830"/>
              <a:gd name="connsiteX167" fmla="*/ 1194673 w 7732635"/>
              <a:gd name="connsiteY167" fmla="*/ 3155415 h 5881830"/>
              <a:gd name="connsiteX168" fmla="*/ 1186046 w 7732635"/>
              <a:gd name="connsiteY168" fmla="*/ 3155032 h 5881830"/>
              <a:gd name="connsiteX169" fmla="*/ 1160161 w 7732635"/>
              <a:gd name="connsiteY169" fmla="*/ 3153880 h 5881830"/>
              <a:gd name="connsiteX170" fmla="*/ 1125646 w 7732635"/>
              <a:gd name="connsiteY170" fmla="*/ 3152343 h 5881830"/>
              <a:gd name="connsiteX171" fmla="*/ 1091132 w 7732635"/>
              <a:gd name="connsiteY171" fmla="*/ 3150807 h 5881830"/>
              <a:gd name="connsiteX172" fmla="*/ 1108489 w 7732635"/>
              <a:gd name="connsiteY172" fmla="*/ 3132814 h 5881830"/>
              <a:gd name="connsiteX173" fmla="*/ 1143003 w 7732635"/>
              <a:gd name="connsiteY173" fmla="*/ 3134350 h 5881830"/>
              <a:gd name="connsiteX174" fmla="*/ 1160361 w 7732635"/>
              <a:gd name="connsiteY174" fmla="*/ 3116356 h 5881830"/>
              <a:gd name="connsiteX175" fmla="*/ 1238018 w 7732635"/>
              <a:gd name="connsiteY175" fmla="*/ 3119812 h 5881830"/>
              <a:gd name="connsiteX176" fmla="*/ 1246646 w 7732635"/>
              <a:gd name="connsiteY176" fmla="*/ 3120198 h 5881830"/>
              <a:gd name="connsiteX177" fmla="*/ 1289788 w 7732635"/>
              <a:gd name="connsiteY177" fmla="*/ 3122117 h 5881830"/>
              <a:gd name="connsiteX178" fmla="*/ 1304349 w 7732635"/>
              <a:gd name="connsiteY178" fmla="*/ 3122766 h 5881830"/>
              <a:gd name="connsiteX179" fmla="*/ 1305021 w 7732635"/>
              <a:gd name="connsiteY179" fmla="*/ 3122796 h 5881830"/>
              <a:gd name="connsiteX180" fmla="*/ 1310115 w 7732635"/>
              <a:gd name="connsiteY180" fmla="*/ 3120420 h 5881830"/>
              <a:gd name="connsiteX181" fmla="*/ 1336271 w 7732635"/>
              <a:gd name="connsiteY181" fmla="*/ 3102819 h 5881830"/>
              <a:gd name="connsiteX182" fmla="*/ 1375351 w 7732635"/>
              <a:gd name="connsiteY182" fmla="*/ 3104559 h 5881830"/>
              <a:gd name="connsiteX183" fmla="*/ 1448527 w 7732635"/>
              <a:gd name="connsiteY183" fmla="*/ 3107815 h 5881830"/>
              <a:gd name="connsiteX184" fmla="*/ 1452089 w 7732635"/>
              <a:gd name="connsiteY184" fmla="*/ 3105187 h 5881830"/>
              <a:gd name="connsiteX185" fmla="*/ 1459669 w 7732635"/>
              <a:gd name="connsiteY185" fmla="*/ 3102996 h 5881830"/>
              <a:gd name="connsiteX186" fmla="*/ 1466391 w 7732635"/>
              <a:gd name="connsiteY186" fmla="*/ 3103646 h 5881830"/>
              <a:gd name="connsiteX187" fmla="*/ 1473107 w 7732635"/>
              <a:gd name="connsiteY187" fmla="*/ 3099526 h 5881830"/>
              <a:gd name="connsiteX188" fmla="*/ 1492698 w 7732635"/>
              <a:gd name="connsiteY188" fmla="*/ 3091016 h 5881830"/>
              <a:gd name="connsiteX189" fmla="*/ 1492798 w 7732635"/>
              <a:gd name="connsiteY189" fmla="*/ 3072253 h 5881830"/>
              <a:gd name="connsiteX190" fmla="*/ 1518853 w 7732635"/>
              <a:gd name="connsiteY190" fmla="*/ 3073413 h 5881830"/>
              <a:gd name="connsiteX191" fmla="*/ 1479972 w 7732635"/>
              <a:gd name="connsiteY191" fmla="*/ 3034150 h 5881830"/>
              <a:gd name="connsiteX192" fmla="*/ 1450724 w 7732635"/>
              <a:gd name="connsiteY192" fmla="*/ 3021120 h 5881830"/>
              <a:gd name="connsiteX193" fmla="*/ 1449105 w 7732635"/>
              <a:gd name="connsiteY193" fmla="*/ 3018371 h 5881830"/>
              <a:gd name="connsiteX194" fmla="*/ 1428446 w 7732635"/>
              <a:gd name="connsiteY194" fmla="*/ 3015693 h 5881830"/>
              <a:gd name="connsiteX195" fmla="*/ 1415227 w 7732635"/>
              <a:gd name="connsiteY195" fmla="*/ 2991354 h 5881830"/>
              <a:gd name="connsiteX196" fmla="*/ 1418878 w 7732635"/>
              <a:gd name="connsiteY196" fmla="*/ 2981017 h 5881830"/>
              <a:gd name="connsiteX197" fmla="*/ 1410239 w 7732635"/>
              <a:gd name="connsiteY197" fmla="*/ 2977094 h 5881830"/>
              <a:gd name="connsiteX198" fmla="*/ 1389082 w 7732635"/>
              <a:gd name="connsiteY198" fmla="*/ 2973808 h 5881830"/>
              <a:gd name="connsiteX199" fmla="*/ 1376155 w 7732635"/>
              <a:gd name="connsiteY199" fmla="*/ 2954466 h 5881830"/>
              <a:gd name="connsiteX200" fmla="*/ 1290682 w 7732635"/>
              <a:gd name="connsiteY200" fmla="*/ 2947143 h 5881830"/>
              <a:gd name="connsiteX201" fmla="*/ 1244605 w 7732635"/>
              <a:gd name="connsiteY201" fmla="*/ 2939053 h 5881830"/>
              <a:gd name="connsiteX202" fmla="*/ 1231698 w 7732635"/>
              <a:gd name="connsiteY202" fmla="*/ 2939790 h 5881830"/>
              <a:gd name="connsiteX203" fmla="*/ 1083708 w 7732635"/>
              <a:gd name="connsiteY203" fmla="*/ 2925285 h 5881830"/>
              <a:gd name="connsiteX204" fmla="*/ 1014681 w 7732635"/>
              <a:gd name="connsiteY204" fmla="*/ 2922212 h 5881830"/>
              <a:gd name="connsiteX205" fmla="*/ 1040668 w 7732635"/>
              <a:gd name="connsiteY205" fmla="*/ 2904603 h 5881830"/>
              <a:gd name="connsiteX206" fmla="*/ 1084939 w 7732635"/>
              <a:gd name="connsiteY206" fmla="*/ 2897190 h 5881830"/>
              <a:gd name="connsiteX207" fmla="*/ 1092556 w 7732635"/>
              <a:gd name="connsiteY207" fmla="*/ 2895562 h 5881830"/>
              <a:gd name="connsiteX208" fmla="*/ 1063800 w 7732635"/>
              <a:gd name="connsiteY208" fmla="*/ 2884265 h 5881830"/>
              <a:gd name="connsiteX209" fmla="*/ 1077029 w 7732635"/>
              <a:gd name="connsiteY209" fmla="*/ 2847322 h 5881830"/>
              <a:gd name="connsiteX210" fmla="*/ 1090158 w 7732635"/>
              <a:gd name="connsiteY210" fmla="*/ 2829140 h 5881830"/>
              <a:gd name="connsiteX211" fmla="*/ 1103185 w 7732635"/>
              <a:gd name="connsiteY211" fmla="*/ 2829720 h 5881830"/>
              <a:gd name="connsiteX212" fmla="*/ 1181349 w 7732635"/>
              <a:gd name="connsiteY212" fmla="*/ 2833200 h 5881830"/>
              <a:gd name="connsiteX213" fmla="*/ 1194476 w 7732635"/>
              <a:gd name="connsiteY213" fmla="*/ 2815017 h 5881830"/>
              <a:gd name="connsiteX214" fmla="*/ 1220731 w 7732635"/>
              <a:gd name="connsiteY214" fmla="*/ 2778654 h 5881830"/>
              <a:gd name="connsiteX215" fmla="*/ 1103586 w 7732635"/>
              <a:gd name="connsiteY215" fmla="*/ 2754674 h 5881830"/>
              <a:gd name="connsiteX216" fmla="*/ 1064605 w 7732635"/>
              <a:gd name="connsiteY216" fmla="*/ 2734173 h 5881830"/>
              <a:gd name="connsiteX217" fmla="*/ 999469 w 7732635"/>
              <a:gd name="connsiteY217" fmla="*/ 2731274 h 5881830"/>
              <a:gd name="connsiteX218" fmla="*/ 973413 w 7732635"/>
              <a:gd name="connsiteY218" fmla="*/ 2730114 h 5881830"/>
              <a:gd name="connsiteX219" fmla="*/ 908378 w 7732635"/>
              <a:gd name="connsiteY219" fmla="*/ 2708454 h 5881830"/>
              <a:gd name="connsiteX220" fmla="*/ 908478 w 7732635"/>
              <a:gd name="connsiteY220" fmla="*/ 2689692 h 5881830"/>
              <a:gd name="connsiteX221" fmla="*/ 986642 w 7732635"/>
              <a:gd name="connsiteY221" fmla="*/ 2693172 h 5881830"/>
              <a:gd name="connsiteX222" fmla="*/ 999670 w 7732635"/>
              <a:gd name="connsiteY222" fmla="*/ 2693751 h 5881830"/>
              <a:gd name="connsiteX223" fmla="*/ 1012697 w 7732635"/>
              <a:gd name="connsiteY223" fmla="*/ 2694330 h 5881830"/>
              <a:gd name="connsiteX224" fmla="*/ 1090759 w 7732635"/>
              <a:gd name="connsiteY224" fmla="*/ 2716573 h 5881830"/>
              <a:gd name="connsiteX225" fmla="*/ 1116813 w 7732635"/>
              <a:gd name="connsiteY225" fmla="*/ 2717732 h 5881830"/>
              <a:gd name="connsiteX226" fmla="*/ 1273142 w 7732635"/>
              <a:gd name="connsiteY226" fmla="*/ 2724690 h 5881830"/>
              <a:gd name="connsiteX227" fmla="*/ 1338378 w 7732635"/>
              <a:gd name="connsiteY227" fmla="*/ 2708826 h 5881830"/>
              <a:gd name="connsiteX228" fmla="*/ 1299396 w 7732635"/>
              <a:gd name="connsiteY228" fmla="*/ 2688326 h 5881830"/>
              <a:gd name="connsiteX229" fmla="*/ 1182353 w 7732635"/>
              <a:gd name="connsiteY229" fmla="*/ 2645584 h 5881830"/>
              <a:gd name="connsiteX230" fmla="*/ 1299697 w 7732635"/>
              <a:gd name="connsiteY230" fmla="*/ 2632042 h 5881830"/>
              <a:gd name="connsiteX231" fmla="*/ 1469053 w 7732635"/>
              <a:gd name="connsiteY231" fmla="*/ 2639580 h 5881830"/>
              <a:gd name="connsiteX232" fmla="*/ 1482081 w 7732635"/>
              <a:gd name="connsiteY232" fmla="*/ 2640159 h 5881830"/>
              <a:gd name="connsiteX233" fmla="*/ 1540745 w 7732635"/>
              <a:gd name="connsiteY233" fmla="*/ 2634853 h 5881830"/>
              <a:gd name="connsiteX234" fmla="*/ 1548134 w 7732635"/>
              <a:gd name="connsiteY234" fmla="*/ 2637098 h 5881830"/>
              <a:gd name="connsiteX235" fmla="*/ 1557126 w 7732635"/>
              <a:gd name="connsiteY235" fmla="*/ 2632026 h 5881830"/>
              <a:gd name="connsiteX236" fmla="*/ 1611954 w 7732635"/>
              <a:gd name="connsiteY236" fmla="*/ 2592243 h 5881830"/>
              <a:gd name="connsiteX237" fmla="*/ 1629311 w 7732635"/>
              <a:gd name="connsiteY237" fmla="*/ 2574250 h 5881830"/>
              <a:gd name="connsiteX238" fmla="*/ 1655196 w 7732635"/>
              <a:gd name="connsiteY238" fmla="*/ 2575402 h 5881830"/>
              <a:gd name="connsiteX239" fmla="*/ 1706967 w 7732635"/>
              <a:gd name="connsiteY239" fmla="*/ 2577706 h 5881830"/>
              <a:gd name="connsiteX240" fmla="*/ 1732952 w 7732635"/>
              <a:gd name="connsiteY240" fmla="*/ 2560097 h 5881830"/>
              <a:gd name="connsiteX241" fmla="*/ 1733053 w 7732635"/>
              <a:gd name="connsiteY241" fmla="*/ 2541337 h 5881830"/>
              <a:gd name="connsiteX242" fmla="*/ 1750310 w 7732635"/>
              <a:gd name="connsiteY242" fmla="*/ 2542104 h 5881830"/>
              <a:gd name="connsiteX243" fmla="*/ 1724626 w 7732635"/>
              <a:gd name="connsiteY243" fmla="*/ 2503428 h 5881830"/>
              <a:gd name="connsiteX244" fmla="*/ 1698940 w 7732635"/>
              <a:gd name="connsiteY244" fmla="*/ 2464753 h 5881830"/>
              <a:gd name="connsiteX245" fmla="*/ 1664527 w 7732635"/>
              <a:gd name="connsiteY245" fmla="*/ 2444455 h 5881830"/>
              <a:gd name="connsiteX246" fmla="*/ 1656000 w 7732635"/>
              <a:gd name="connsiteY246" fmla="*/ 2425311 h 5881830"/>
              <a:gd name="connsiteX247" fmla="*/ 1546061 w 7732635"/>
              <a:gd name="connsiteY247" fmla="*/ 2406342 h 5881830"/>
              <a:gd name="connsiteX248" fmla="*/ 1505083 w 7732635"/>
              <a:gd name="connsiteY248" fmla="*/ 2390116 h 5881830"/>
              <a:gd name="connsiteX249" fmla="*/ 1490135 w 7732635"/>
              <a:gd name="connsiteY249" fmla="*/ 2388853 h 5881830"/>
              <a:gd name="connsiteX250" fmla="*/ 1437395 w 7732635"/>
              <a:gd name="connsiteY250" fmla="*/ 2378060 h 5881830"/>
              <a:gd name="connsiteX251" fmla="*/ 1419799 w 7732635"/>
              <a:gd name="connsiteY251" fmla="*/ 2377277 h 5881830"/>
              <a:gd name="connsiteX252" fmla="*/ 1191060 w 7732635"/>
              <a:gd name="connsiteY252" fmla="*/ 2367096 h 5881830"/>
              <a:gd name="connsiteX253" fmla="*/ 1032823 w 7732635"/>
              <a:gd name="connsiteY253" fmla="*/ 2337534 h 5881830"/>
              <a:gd name="connsiteX254" fmla="*/ 1191421 w 7732635"/>
              <a:gd name="connsiteY254" fmla="*/ 2299554 h 5881830"/>
              <a:gd name="connsiteX255" fmla="*/ 1244327 w 7732635"/>
              <a:gd name="connsiteY255" fmla="*/ 2279391 h 5881830"/>
              <a:gd name="connsiteX256" fmla="*/ 1156472 w 7732635"/>
              <a:gd name="connsiteY256" fmla="*/ 2252962 h 5881830"/>
              <a:gd name="connsiteX257" fmla="*/ 945329 w 7732635"/>
              <a:gd name="connsiteY257" fmla="*/ 2243563 h 5881830"/>
              <a:gd name="connsiteX258" fmla="*/ 910138 w 7732635"/>
              <a:gd name="connsiteY258" fmla="*/ 2241997 h 5881830"/>
              <a:gd name="connsiteX259" fmla="*/ 804445 w 7732635"/>
              <a:gd name="connsiteY259" fmla="*/ 2259813 h 5881830"/>
              <a:gd name="connsiteX260" fmla="*/ 786851 w 7732635"/>
              <a:gd name="connsiteY260" fmla="*/ 2259029 h 5881830"/>
              <a:gd name="connsiteX261" fmla="*/ 769254 w 7732635"/>
              <a:gd name="connsiteY261" fmla="*/ 2258246 h 5881830"/>
              <a:gd name="connsiteX262" fmla="*/ 663682 w 7732635"/>
              <a:gd name="connsiteY262" fmla="*/ 2253547 h 5881830"/>
              <a:gd name="connsiteX263" fmla="*/ 663803 w 7732635"/>
              <a:gd name="connsiteY263" fmla="*/ 2231033 h 5881830"/>
              <a:gd name="connsiteX264" fmla="*/ 751901 w 7732635"/>
              <a:gd name="connsiteY264" fmla="*/ 2212436 h 5881830"/>
              <a:gd name="connsiteX265" fmla="*/ 787091 w 7732635"/>
              <a:gd name="connsiteY265" fmla="*/ 2214001 h 5881830"/>
              <a:gd name="connsiteX266" fmla="*/ 875068 w 7732635"/>
              <a:gd name="connsiteY266" fmla="*/ 2217916 h 5881830"/>
              <a:gd name="connsiteX267" fmla="*/ 927974 w 7732635"/>
              <a:gd name="connsiteY267" fmla="*/ 2197753 h 5881830"/>
              <a:gd name="connsiteX268" fmla="*/ 1086453 w 7732635"/>
              <a:gd name="connsiteY268" fmla="*/ 2182287 h 5881830"/>
              <a:gd name="connsiteX269" fmla="*/ 1051502 w 7732635"/>
              <a:gd name="connsiteY269" fmla="*/ 2135694 h 5881830"/>
              <a:gd name="connsiteX270" fmla="*/ 1034028 w 7732635"/>
              <a:gd name="connsiteY270" fmla="*/ 2112397 h 5881830"/>
              <a:gd name="connsiteX271" fmla="*/ 928457 w 7732635"/>
              <a:gd name="connsiteY271" fmla="*/ 2107699 h 5881830"/>
              <a:gd name="connsiteX272" fmla="*/ 910860 w 7732635"/>
              <a:gd name="connsiteY272" fmla="*/ 2106914 h 5881830"/>
              <a:gd name="connsiteX273" fmla="*/ 893386 w 7732635"/>
              <a:gd name="connsiteY273" fmla="*/ 2083617 h 5881830"/>
              <a:gd name="connsiteX274" fmla="*/ 876032 w 7732635"/>
              <a:gd name="connsiteY274" fmla="*/ 2037807 h 5881830"/>
              <a:gd name="connsiteX275" fmla="*/ 1298680 w 7732635"/>
              <a:gd name="connsiteY275" fmla="*/ 1989061 h 5881830"/>
              <a:gd name="connsiteX276" fmla="*/ 1316396 w 7732635"/>
              <a:gd name="connsiteY276" fmla="*/ 1967329 h 5881830"/>
              <a:gd name="connsiteX277" fmla="*/ 1386898 w 7732635"/>
              <a:gd name="connsiteY277" fmla="*/ 1947949 h 5881830"/>
              <a:gd name="connsiteX278" fmla="*/ 1439924 w 7732635"/>
              <a:gd name="connsiteY278" fmla="*/ 1905271 h 5881830"/>
              <a:gd name="connsiteX279" fmla="*/ 1492952 w 7732635"/>
              <a:gd name="connsiteY279" fmla="*/ 1862592 h 5881830"/>
              <a:gd name="connsiteX280" fmla="*/ 1457761 w 7732635"/>
              <a:gd name="connsiteY280" fmla="*/ 1861026 h 5881830"/>
              <a:gd name="connsiteX281" fmla="*/ 1457881 w 7732635"/>
              <a:gd name="connsiteY281" fmla="*/ 1838513 h 5881830"/>
              <a:gd name="connsiteX282" fmla="*/ 1405216 w 7732635"/>
              <a:gd name="connsiteY282" fmla="*/ 1813649 h 5881830"/>
              <a:gd name="connsiteX283" fmla="*/ 1299644 w 7732635"/>
              <a:gd name="connsiteY283" fmla="*/ 1808950 h 5881830"/>
              <a:gd name="connsiteX284" fmla="*/ 1246858 w 7732635"/>
              <a:gd name="connsiteY284" fmla="*/ 1806601 h 5881830"/>
              <a:gd name="connsiteX285" fmla="*/ 1211788 w 7732635"/>
              <a:gd name="connsiteY285" fmla="*/ 1782521 h 5881830"/>
              <a:gd name="connsiteX286" fmla="*/ 1053792 w 7732635"/>
              <a:gd name="connsiteY286" fmla="*/ 1707930 h 5881830"/>
              <a:gd name="connsiteX287" fmla="*/ 825295 w 7732635"/>
              <a:gd name="connsiteY287" fmla="*/ 1652722 h 5881830"/>
              <a:gd name="connsiteX288" fmla="*/ 790103 w 7732635"/>
              <a:gd name="connsiteY288" fmla="*/ 1651156 h 5881830"/>
              <a:gd name="connsiteX289" fmla="*/ 719963 w 7732635"/>
              <a:gd name="connsiteY289" fmla="*/ 1602995 h 5881830"/>
              <a:gd name="connsiteX290" fmla="*/ 667418 w 7732635"/>
              <a:gd name="connsiteY290" fmla="*/ 1555619 h 5881830"/>
              <a:gd name="connsiteX291" fmla="*/ 614631 w 7732635"/>
              <a:gd name="connsiteY291" fmla="*/ 1553269 h 5881830"/>
              <a:gd name="connsiteX292" fmla="*/ 632469 w 7732635"/>
              <a:gd name="connsiteY292" fmla="*/ 1509025 h 5881830"/>
              <a:gd name="connsiteX293" fmla="*/ 738041 w 7732635"/>
              <a:gd name="connsiteY293" fmla="*/ 1513724 h 5881830"/>
              <a:gd name="connsiteX294" fmla="*/ 1213234 w 7732635"/>
              <a:gd name="connsiteY294" fmla="*/ 1512356 h 5881830"/>
              <a:gd name="connsiteX295" fmla="*/ 1301210 w 7732635"/>
              <a:gd name="connsiteY295" fmla="*/ 1516271 h 5881830"/>
              <a:gd name="connsiteX296" fmla="*/ 1231070 w 7732635"/>
              <a:gd name="connsiteY296" fmla="*/ 1468111 h 5881830"/>
              <a:gd name="connsiteX297" fmla="*/ 580285 w 7732635"/>
              <a:gd name="connsiteY297" fmla="*/ 1394106 h 5881830"/>
              <a:gd name="connsiteX298" fmla="*/ 281286 w 7732635"/>
              <a:gd name="connsiteY298" fmla="*/ 1358278 h 5881830"/>
              <a:gd name="connsiteX299" fmla="*/ 246095 w 7732635"/>
              <a:gd name="connsiteY299" fmla="*/ 1356713 h 5881830"/>
              <a:gd name="connsiteX300" fmla="*/ 52668 w 7732635"/>
              <a:gd name="connsiteY300" fmla="*/ 1325584 h 5881830"/>
              <a:gd name="connsiteX301" fmla="*/ 1 w 7732635"/>
              <a:gd name="connsiteY301" fmla="*/ 1300721 h 5881830"/>
              <a:gd name="connsiteX302" fmla="*/ 140765 w 7732635"/>
              <a:gd name="connsiteY302" fmla="*/ 1306986 h 5881830"/>
              <a:gd name="connsiteX303" fmla="*/ 545457 w 7732635"/>
              <a:gd name="connsiteY303" fmla="*/ 1324999 h 5881830"/>
              <a:gd name="connsiteX304" fmla="*/ 721409 w 7732635"/>
              <a:gd name="connsiteY304" fmla="*/ 1332831 h 5881830"/>
              <a:gd name="connsiteX305" fmla="*/ 915077 w 7732635"/>
              <a:gd name="connsiteY305" fmla="*/ 1318931 h 5881830"/>
              <a:gd name="connsiteX306" fmla="*/ 827222 w 7732635"/>
              <a:gd name="connsiteY306" fmla="*/ 1292501 h 5881830"/>
              <a:gd name="connsiteX307" fmla="*/ 845057 w 7732635"/>
              <a:gd name="connsiteY307" fmla="*/ 1248257 h 5881830"/>
              <a:gd name="connsiteX308" fmla="*/ 1091391 w 7732635"/>
              <a:gd name="connsiteY308" fmla="*/ 1259221 h 5881830"/>
              <a:gd name="connsiteX309" fmla="*/ 1126583 w 7732635"/>
              <a:gd name="connsiteY309" fmla="*/ 1260787 h 5881830"/>
              <a:gd name="connsiteX310" fmla="*/ 1220607 w 7732635"/>
              <a:gd name="connsiteY310" fmla="*/ 1264973 h 5881830"/>
              <a:gd name="connsiteX311" fmla="*/ 1232155 w 7732635"/>
              <a:gd name="connsiteY311" fmla="*/ 1265486 h 5881830"/>
              <a:gd name="connsiteX312" fmla="*/ 1240951 w 7732635"/>
              <a:gd name="connsiteY312" fmla="*/ 1265878 h 5881830"/>
              <a:gd name="connsiteX313" fmla="*/ 1242326 w 7732635"/>
              <a:gd name="connsiteY313" fmla="*/ 1265939 h 5881830"/>
              <a:gd name="connsiteX314" fmla="*/ 1247001 w 7732635"/>
              <a:gd name="connsiteY314" fmla="*/ 1266148 h 5881830"/>
              <a:gd name="connsiteX315" fmla="*/ 1247550 w 7732635"/>
              <a:gd name="connsiteY315" fmla="*/ 1266172 h 5881830"/>
              <a:gd name="connsiteX316" fmla="*/ 1249475 w 7732635"/>
              <a:gd name="connsiteY316" fmla="*/ 1266258 h 5881830"/>
              <a:gd name="connsiteX317" fmla="*/ 1249749 w 7732635"/>
              <a:gd name="connsiteY317" fmla="*/ 1266270 h 5881830"/>
              <a:gd name="connsiteX318" fmla="*/ 1267345 w 7732635"/>
              <a:gd name="connsiteY318" fmla="*/ 1267053 h 5881830"/>
              <a:gd name="connsiteX319" fmla="*/ 1284940 w 7732635"/>
              <a:gd name="connsiteY319" fmla="*/ 1267836 h 5881830"/>
              <a:gd name="connsiteX320" fmla="*/ 1302537 w 7732635"/>
              <a:gd name="connsiteY320" fmla="*/ 1268619 h 5881830"/>
              <a:gd name="connsiteX321" fmla="*/ 1320130 w 7732635"/>
              <a:gd name="connsiteY321" fmla="*/ 1269402 h 5881830"/>
              <a:gd name="connsiteX322" fmla="*/ 1478609 w 7732635"/>
              <a:gd name="connsiteY322" fmla="*/ 1253936 h 5881830"/>
              <a:gd name="connsiteX323" fmla="*/ 1549111 w 7732635"/>
              <a:gd name="connsiteY323" fmla="*/ 1234556 h 5881830"/>
              <a:gd name="connsiteX324" fmla="*/ 1566706 w 7732635"/>
              <a:gd name="connsiteY324" fmla="*/ 1235339 h 5881830"/>
              <a:gd name="connsiteX325" fmla="*/ 1549231 w 7732635"/>
              <a:gd name="connsiteY325" fmla="*/ 1212042 h 5881830"/>
              <a:gd name="connsiteX326" fmla="*/ 1514161 w 7732635"/>
              <a:gd name="connsiteY326" fmla="*/ 1187962 h 5881830"/>
              <a:gd name="connsiteX327" fmla="*/ 1443780 w 7732635"/>
              <a:gd name="connsiteY327" fmla="*/ 1184829 h 5881830"/>
              <a:gd name="connsiteX328" fmla="*/ 1408590 w 7732635"/>
              <a:gd name="connsiteY328" fmla="*/ 1183262 h 5881830"/>
              <a:gd name="connsiteX329" fmla="*/ 1355803 w 7732635"/>
              <a:gd name="connsiteY329" fmla="*/ 1180914 h 5881830"/>
              <a:gd name="connsiteX330" fmla="*/ 1303018 w 7732635"/>
              <a:gd name="connsiteY330" fmla="*/ 1178563 h 5881830"/>
              <a:gd name="connsiteX331" fmla="*/ 1285422 w 7732635"/>
              <a:gd name="connsiteY331" fmla="*/ 1177780 h 5881830"/>
              <a:gd name="connsiteX332" fmla="*/ 1232636 w 7732635"/>
              <a:gd name="connsiteY332" fmla="*/ 1175431 h 5881830"/>
              <a:gd name="connsiteX333" fmla="*/ 1197567 w 7732635"/>
              <a:gd name="connsiteY333" fmla="*/ 1151350 h 5881830"/>
              <a:gd name="connsiteX334" fmla="*/ 1127185 w 7732635"/>
              <a:gd name="connsiteY334" fmla="*/ 1148218 h 5881830"/>
              <a:gd name="connsiteX335" fmla="*/ 1056803 w 7732635"/>
              <a:gd name="connsiteY335" fmla="*/ 1145085 h 5881830"/>
              <a:gd name="connsiteX336" fmla="*/ 1021612 w 7732635"/>
              <a:gd name="connsiteY336" fmla="*/ 1143520 h 5881830"/>
              <a:gd name="connsiteX337" fmla="*/ 880851 w 7732635"/>
              <a:gd name="connsiteY337" fmla="*/ 1137254 h 5881830"/>
              <a:gd name="connsiteX338" fmla="*/ 687302 w 7732635"/>
              <a:gd name="connsiteY338" fmla="*/ 1128639 h 5881830"/>
              <a:gd name="connsiteX339" fmla="*/ 669828 w 7732635"/>
              <a:gd name="connsiteY339" fmla="*/ 1105342 h 5881830"/>
              <a:gd name="connsiteX340" fmla="*/ 599447 w 7732635"/>
              <a:gd name="connsiteY340" fmla="*/ 1102210 h 5881830"/>
              <a:gd name="connsiteX341" fmla="*/ 564257 w 7732635"/>
              <a:gd name="connsiteY341" fmla="*/ 1100643 h 5881830"/>
              <a:gd name="connsiteX342" fmla="*/ 476280 w 7732635"/>
              <a:gd name="connsiteY342" fmla="*/ 1096727 h 5881830"/>
              <a:gd name="connsiteX343" fmla="*/ 458684 w 7732635"/>
              <a:gd name="connsiteY343" fmla="*/ 1095944 h 5881830"/>
              <a:gd name="connsiteX344" fmla="*/ 300326 w 7732635"/>
              <a:gd name="connsiteY344" fmla="*/ 1088897 h 5881830"/>
              <a:gd name="connsiteX345" fmla="*/ 265257 w 7732635"/>
              <a:gd name="connsiteY345" fmla="*/ 1064816 h 5881830"/>
              <a:gd name="connsiteX346" fmla="*/ 194876 w 7732635"/>
              <a:gd name="connsiteY346" fmla="*/ 1061683 h 5881830"/>
              <a:gd name="connsiteX347" fmla="*/ 159806 w 7732635"/>
              <a:gd name="connsiteY347" fmla="*/ 1037603 h 5881830"/>
              <a:gd name="connsiteX348" fmla="*/ 230185 w 7732635"/>
              <a:gd name="connsiteY348" fmla="*/ 1040736 h 5881830"/>
              <a:gd name="connsiteX349" fmla="*/ 300568 w 7732635"/>
              <a:gd name="connsiteY349" fmla="*/ 1043868 h 5881830"/>
              <a:gd name="connsiteX350" fmla="*/ 353353 w 7732635"/>
              <a:gd name="connsiteY350" fmla="*/ 1046218 h 5881830"/>
              <a:gd name="connsiteX351" fmla="*/ 370949 w 7732635"/>
              <a:gd name="connsiteY351" fmla="*/ 1047001 h 5881830"/>
              <a:gd name="connsiteX352" fmla="*/ 511711 w 7732635"/>
              <a:gd name="connsiteY352" fmla="*/ 1053266 h 5881830"/>
              <a:gd name="connsiteX353" fmla="*/ 599808 w 7732635"/>
              <a:gd name="connsiteY353" fmla="*/ 1034668 h 5881830"/>
              <a:gd name="connsiteX354" fmla="*/ 793355 w 7732635"/>
              <a:gd name="connsiteY354" fmla="*/ 1043283 h 5881830"/>
              <a:gd name="connsiteX355" fmla="*/ 881333 w 7732635"/>
              <a:gd name="connsiteY355" fmla="*/ 1047198 h 5881830"/>
              <a:gd name="connsiteX356" fmla="*/ 951715 w 7732635"/>
              <a:gd name="connsiteY356" fmla="*/ 1050332 h 5881830"/>
              <a:gd name="connsiteX357" fmla="*/ 1321216 w 7732635"/>
              <a:gd name="connsiteY357" fmla="*/ 1066778 h 5881830"/>
              <a:gd name="connsiteX358" fmla="*/ 1426907 w 7732635"/>
              <a:gd name="connsiteY358" fmla="*/ 1048963 h 5881830"/>
              <a:gd name="connsiteX359" fmla="*/ 1462098 w 7732635"/>
              <a:gd name="connsiteY359" fmla="*/ 1050530 h 5881830"/>
              <a:gd name="connsiteX360" fmla="*/ 1602981 w 7732635"/>
              <a:gd name="connsiteY360" fmla="*/ 1034280 h 5881830"/>
              <a:gd name="connsiteX361" fmla="*/ 1673603 w 7732635"/>
              <a:gd name="connsiteY361" fmla="*/ 992386 h 5881830"/>
              <a:gd name="connsiteX362" fmla="*/ 2043225 w 7732635"/>
              <a:gd name="connsiteY362" fmla="*/ 986319 h 5881830"/>
              <a:gd name="connsiteX363" fmla="*/ 2252275 w 7732635"/>
              <a:gd name="connsiteY363" fmla="*/ 975919 h 5881830"/>
              <a:gd name="connsiteX364" fmla="*/ 2253419 w 7732635"/>
              <a:gd name="connsiteY364" fmla="*/ 975942 h 5881830"/>
              <a:gd name="connsiteX365" fmla="*/ 2247030 w 7732635"/>
              <a:gd name="connsiteY365" fmla="*/ 971473 h 5881830"/>
              <a:gd name="connsiteX366" fmla="*/ 2232015 w 7732635"/>
              <a:gd name="connsiteY366" fmla="*/ 967560 h 5881830"/>
              <a:gd name="connsiteX367" fmla="*/ 2232115 w 7732635"/>
              <a:gd name="connsiteY367" fmla="*/ 948681 h 5881830"/>
              <a:gd name="connsiteX368" fmla="*/ 2088814 w 7732635"/>
              <a:gd name="connsiteY368" fmla="*/ 942302 h 5881830"/>
              <a:gd name="connsiteX369" fmla="*/ 2068343 w 7732635"/>
              <a:gd name="connsiteY369" fmla="*/ 941391 h 5881830"/>
              <a:gd name="connsiteX370" fmla="*/ 2047972 w 7732635"/>
              <a:gd name="connsiteY370" fmla="*/ 921599 h 5881830"/>
              <a:gd name="connsiteX371" fmla="*/ 2048175 w 7732635"/>
              <a:gd name="connsiteY371" fmla="*/ 883842 h 5881830"/>
              <a:gd name="connsiteX372" fmla="*/ 2519320 w 7732635"/>
              <a:gd name="connsiteY372" fmla="*/ 848159 h 5881830"/>
              <a:gd name="connsiteX373" fmla="*/ 2539893 w 7732635"/>
              <a:gd name="connsiteY373" fmla="*/ 830191 h 5881830"/>
              <a:gd name="connsiteX374" fmla="*/ 2621881 w 7732635"/>
              <a:gd name="connsiteY374" fmla="*/ 814956 h 5881830"/>
              <a:gd name="connsiteX375" fmla="*/ 2703968 w 7732635"/>
              <a:gd name="connsiteY375" fmla="*/ 780841 h 5881830"/>
              <a:gd name="connsiteX376" fmla="*/ 2745114 w 7732635"/>
              <a:gd name="connsiteY376" fmla="*/ 744904 h 5881830"/>
              <a:gd name="connsiteX377" fmla="*/ 2724642 w 7732635"/>
              <a:gd name="connsiteY377" fmla="*/ 743994 h 5881830"/>
              <a:gd name="connsiteX378" fmla="*/ 2724742 w 7732635"/>
              <a:gd name="connsiteY378" fmla="*/ 725114 h 5881830"/>
              <a:gd name="connsiteX379" fmla="*/ 2642958 w 7732635"/>
              <a:gd name="connsiteY379" fmla="*/ 702590 h 5881830"/>
              <a:gd name="connsiteX380" fmla="*/ 2520129 w 7732635"/>
              <a:gd name="connsiteY380" fmla="*/ 697123 h 5881830"/>
              <a:gd name="connsiteX381" fmla="*/ 2479186 w 7732635"/>
              <a:gd name="connsiteY381" fmla="*/ 695301 h 5881830"/>
              <a:gd name="connsiteX382" fmla="*/ 2417873 w 7732635"/>
              <a:gd name="connsiteY382" fmla="*/ 673687 h 5881830"/>
              <a:gd name="connsiteX383" fmla="*/ 2254403 w 7732635"/>
              <a:gd name="connsiteY383" fmla="*/ 609758 h 5881830"/>
              <a:gd name="connsiteX384" fmla="*/ 1988478 w 7732635"/>
              <a:gd name="connsiteY384" fmla="*/ 560155 h 5881830"/>
              <a:gd name="connsiteX385" fmla="*/ 1927063 w 7732635"/>
              <a:gd name="connsiteY385" fmla="*/ 557421 h 5881830"/>
              <a:gd name="connsiteX386" fmla="*/ 1947636 w 7732635"/>
              <a:gd name="connsiteY386" fmla="*/ 539453 h 5881830"/>
              <a:gd name="connsiteX387" fmla="*/ 1927063 w 7732635"/>
              <a:gd name="connsiteY387" fmla="*/ 557421 h 5881830"/>
              <a:gd name="connsiteX388" fmla="*/ 1865850 w 7732635"/>
              <a:gd name="connsiteY388" fmla="*/ 516928 h 5881830"/>
              <a:gd name="connsiteX389" fmla="*/ 1784168 w 7732635"/>
              <a:gd name="connsiteY389" fmla="*/ 475524 h 5881830"/>
              <a:gd name="connsiteX390" fmla="*/ 1743225 w 7732635"/>
              <a:gd name="connsiteY390" fmla="*/ 473702 h 5881830"/>
              <a:gd name="connsiteX391" fmla="*/ 1743426 w 7732635"/>
              <a:gd name="connsiteY391" fmla="*/ 435943 h 5881830"/>
              <a:gd name="connsiteX392" fmla="*/ 1866254 w 7732635"/>
              <a:gd name="connsiteY392" fmla="*/ 441409 h 5881830"/>
              <a:gd name="connsiteX393" fmla="*/ 2419086 w 7732635"/>
              <a:gd name="connsiteY393" fmla="*/ 447132 h 5881830"/>
              <a:gd name="connsiteX394" fmla="*/ 2521443 w 7732635"/>
              <a:gd name="connsiteY394" fmla="*/ 451688 h 5881830"/>
              <a:gd name="connsiteX395" fmla="*/ 2439759 w 7732635"/>
              <a:gd name="connsiteY395" fmla="*/ 410283 h 5881830"/>
              <a:gd name="connsiteX396" fmla="*/ 1702988 w 7732635"/>
              <a:gd name="connsiteY396" fmla="*/ 339723 h 5881830"/>
              <a:gd name="connsiteX397" fmla="*/ 1355075 w 7732635"/>
              <a:gd name="connsiteY397" fmla="*/ 305353 h 5881830"/>
              <a:gd name="connsiteX398" fmla="*/ 1293762 w 7732635"/>
              <a:gd name="connsiteY398" fmla="*/ 283741 h 5881830"/>
              <a:gd name="connsiteX399" fmla="*/ 1068575 w 7732635"/>
              <a:gd name="connsiteY399" fmla="*/ 273717 h 5881830"/>
              <a:gd name="connsiteX400" fmla="*/ 1027734 w 7732635"/>
              <a:gd name="connsiteY400" fmla="*/ 253015 h 5881830"/>
              <a:gd name="connsiteX401" fmla="*/ 1171034 w 7732635"/>
              <a:gd name="connsiteY401" fmla="*/ 259394 h 5881830"/>
              <a:gd name="connsiteX402" fmla="*/ 1662350 w 7732635"/>
              <a:gd name="connsiteY402" fmla="*/ 281262 h 5881830"/>
              <a:gd name="connsiteX403" fmla="*/ 1867062 w 7732635"/>
              <a:gd name="connsiteY403" fmla="*/ 290373 h 5881830"/>
              <a:gd name="connsiteX404" fmla="*/ 2092350 w 7732635"/>
              <a:gd name="connsiteY404" fmla="*/ 281517 h 5881830"/>
              <a:gd name="connsiteX405" fmla="*/ 1990095 w 7732635"/>
              <a:gd name="connsiteY405" fmla="*/ 258081 h 5881830"/>
              <a:gd name="connsiteX406" fmla="*/ 2010768 w 7732635"/>
              <a:gd name="connsiteY406" fmla="*/ 221233 h 5881830"/>
              <a:gd name="connsiteX407" fmla="*/ 2276896 w 7732635"/>
              <a:gd name="connsiteY407" fmla="*/ 233078 h 5881830"/>
              <a:gd name="connsiteX408" fmla="*/ 2317839 w 7732635"/>
              <a:gd name="connsiteY408" fmla="*/ 234901 h 5881830"/>
              <a:gd name="connsiteX409" fmla="*/ 2438748 w 7732635"/>
              <a:gd name="connsiteY409" fmla="*/ 240283 h 5881830"/>
              <a:gd name="connsiteX410" fmla="*/ 2440668 w 7732635"/>
              <a:gd name="connsiteY410" fmla="*/ 240368 h 5881830"/>
              <a:gd name="connsiteX411" fmla="*/ 2452503 w 7732635"/>
              <a:gd name="connsiteY411" fmla="*/ 240895 h 5881830"/>
              <a:gd name="connsiteX412" fmla="*/ 2452822 w 7732635"/>
              <a:gd name="connsiteY412" fmla="*/ 240909 h 5881830"/>
              <a:gd name="connsiteX413" fmla="*/ 2458580 w 7732635"/>
              <a:gd name="connsiteY413" fmla="*/ 241165 h 5881830"/>
              <a:gd name="connsiteX414" fmla="*/ 2461139 w 7732635"/>
              <a:gd name="connsiteY414" fmla="*/ 241280 h 5881830"/>
              <a:gd name="connsiteX415" fmla="*/ 2461458 w 7732635"/>
              <a:gd name="connsiteY415" fmla="*/ 241294 h 5881830"/>
              <a:gd name="connsiteX416" fmla="*/ 2463699 w 7732635"/>
              <a:gd name="connsiteY416" fmla="*/ 241393 h 5881830"/>
              <a:gd name="connsiteX417" fmla="*/ 2469456 w 7732635"/>
              <a:gd name="connsiteY417" fmla="*/ 241650 h 5881830"/>
              <a:gd name="connsiteX418" fmla="*/ 2469775 w 7732635"/>
              <a:gd name="connsiteY418" fmla="*/ 241664 h 5881830"/>
              <a:gd name="connsiteX419" fmla="*/ 2481611 w 7732635"/>
              <a:gd name="connsiteY419" fmla="*/ 242191 h 5881830"/>
              <a:gd name="connsiteX420" fmla="*/ 2502083 w 7732635"/>
              <a:gd name="connsiteY420" fmla="*/ 243102 h 5881830"/>
              <a:gd name="connsiteX421" fmla="*/ 2522554 w 7732635"/>
              <a:gd name="connsiteY421" fmla="*/ 244013 h 5881830"/>
              <a:gd name="connsiteX422" fmla="*/ 2543026 w 7732635"/>
              <a:gd name="connsiteY422" fmla="*/ 244924 h 5881830"/>
              <a:gd name="connsiteX423" fmla="*/ 2747842 w 7732635"/>
              <a:gd name="connsiteY423" fmla="*/ 235156 h 5881830"/>
              <a:gd name="connsiteX424" fmla="*/ 2809356 w 7732635"/>
              <a:gd name="connsiteY424" fmla="*/ 219010 h 5881830"/>
              <a:gd name="connsiteX425" fmla="*/ 2850299 w 7732635"/>
              <a:gd name="connsiteY425" fmla="*/ 220833 h 5881830"/>
              <a:gd name="connsiteX426" fmla="*/ 2809458 w 7732635"/>
              <a:gd name="connsiteY426" fmla="*/ 200130 h 5881830"/>
              <a:gd name="connsiteX427" fmla="*/ 2768616 w 7732635"/>
              <a:gd name="connsiteY427" fmla="*/ 179428 h 5881830"/>
              <a:gd name="connsiteX428" fmla="*/ 2686730 w 7732635"/>
              <a:gd name="connsiteY428" fmla="*/ 175784 h 5881830"/>
              <a:gd name="connsiteX429" fmla="*/ 2645786 w 7732635"/>
              <a:gd name="connsiteY429" fmla="*/ 173961 h 5881830"/>
              <a:gd name="connsiteX430" fmla="*/ 2604844 w 7732635"/>
              <a:gd name="connsiteY430" fmla="*/ 172139 h 5881830"/>
              <a:gd name="connsiteX431" fmla="*/ 2522958 w 7732635"/>
              <a:gd name="connsiteY431" fmla="*/ 168495 h 5881830"/>
              <a:gd name="connsiteX432" fmla="*/ 2502486 w 7732635"/>
              <a:gd name="connsiteY432" fmla="*/ 167584 h 5881830"/>
              <a:gd name="connsiteX433" fmla="*/ 2461543 w 7732635"/>
              <a:gd name="connsiteY433" fmla="*/ 165760 h 5881830"/>
              <a:gd name="connsiteX434" fmla="*/ 2400231 w 7732635"/>
              <a:gd name="connsiteY434" fmla="*/ 144148 h 5881830"/>
              <a:gd name="connsiteX435" fmla="*/ 2318344 w 7732635"/>
              <a:gd name="connsiteY435" fmla="*/ 140503 h 5881830"/>
              <a:gd name="connsiteX436" fmla="*/ 2256929 w 7732635"/>
              <a:gd name="connsiteY436" fmla="*/ 137770 h 5881830"/>
              <a:gd name="connsiteX437" fmla="*/ 2195516 w 7732635"/>
              <a:gd name="connsiteY437" fmla="*/ 135036 h 5881830"/>
              <a:gd name="connsiteX438" fmla="*/ 2031745 w 7732635"/>
              <a:gd name="connsiteY438" fmla="*/ 127746 h 5881830"/>
              <a:gd name="connsiteX439" fmla="*/ 1806559 w 7732635"/>
              <a:gd name="connsiteY439" fmla="*/ 117724 h 5881830"/>
              <a:gd name="connsiteX440" fmla="*/ 1786188 w 7732635"/>
              <a:gd name="connsiteY440" fmla="*/ 97933 h 5881830"/>
              <a:gd name="connsiteX441" fmla="*/ 1724773 w 7732635"/>
              <a:gd name="connsiteY441" fmla="*/ 95199 h 5881830"/>
              <a:gd name="connsiteX442" fmla="*/ 1663359 w 7732635"/>
              <a:gd name="connsiteY442" fmla="*/ 92466 h 5881830"/>
              <a:gd name="connsiteX443" fmla="*/ 1561002 w 7732635"/>
              <a:gd name="connsiteY443" fmla="*/ 87911 h 5881830"/>
              <a:gd name="connsiteX444" fmla="*/ 1540530 w 7732635"/>
              <a:gd name="connsiteY444" fmla="*/ 86998 h 5881830"/>
              <a:gd name="connsiteX445" fmla="*/ 1376859 w 7732635"/>
              <a:gd name="connsiteY445" fmla="*/ 60831 h 5881830"/>
              <a:gd name="connsiteX446" fmla="*/ 1315444 w 7732635"/>
              <a:gd name="connsiteY446" fmla="*/ 58096 h 5881830"/>
              <a:gd name="connsiteX447" fmla="*/ 1254032 w 7732635"/>
              <a:gd name="connsiteY447" fmla="*/ 55363 h 5881830"/>
              <a:gd name="connsiteX448" fmla="*/ 1213189 w 7732635"/>
              <a:gd name="connsiteY448" fmla="*/ 34661 h 5881830"/>
              <a:gd name="connsiteX449" fmla="*/ 1274604 w 7732635"/>
              <a:gd name="connsiteY449" fmla="*/ 37394 h 5881830"/>
              <a:gd name="connsiteX450" fmla="*/ 1376961 w 7732635"/>
              <a:gd name="connsiteY450" fmla="*/ 41951 h 5881830"/>
              <a:gd name="connsiteX451" fmla="*/ 1417904 w 7732635"/>
              <a:gd name="connsiteY451" fmla="*/ 43773 h 5881830"/>
              <a:gd name="connsiteX452" fmla="*/ 1438375 w 7732635"/>
              <a:gd name="connsiteY452" fmla="*/ 44684 h 5881830"/>
              <a:gd name="connsiteX453" fmla="*/ 1458847 w 7732635"/>
              <a:gd name="connsiteY453" fmla="*/ 45595 h 5881830"/>
              <a:gd name="connsiteX454" fmla="*/ 1622618 w 7732635"/>
              <a:gd name="connsiteY454" fmla="*/ 52885 h 5881830"/>
              <a:gd name="connsiteX455" fmla="*/ 1704604 w 7732635"/>
              <a:gd name="connsiteY455" fmla="*/ 37649 h 5881830"/>
              <a:gd name="connsiteX456" fmla="*/ 1929790 w 7732635"/>
              <a:gd name="connsiteY456" fmla="*/ 47672 h 5881830"/>
              <a:gd name="connsiteX457" fmla="*/ 2032149 w 7732635"/>
              <a:gd name="connsiteY457" fmla="*/ 52228 h 5881830"/>
              <a:gd name="connsiteX458" fmla="*/ 2134506 w 7732635"/>
              <a:gd name="connsiteY458" fmla="*/ 56785 h 5881830"/>
              <a:gd name="connsiteX459" fmla="*/ 2543935 w 7732635"/>
              <a:gd name="connsiteY459" fmla="*/ 75008 h 5881830"/>
              <a:gd name="connsiteX460" fmla="*/ 2666865 w 7732635"/>
              <a:gd name="connsiteY460" fmla="*/ 61596 h 5881830"/>
              <a:gd name="connsiteX461" fmla="*/ 2728279 w 7732635"/>
              <a:gd name="connsiteY461" fmla="*/ 64329 h 5881830"/>
              <a:gd name="connsiteX462" fmla="*/ 2871680 w 7732635"/>
              <a:gd name="connsiteY462" fmla="*/ 51827 h 5881830"/>
              <a:gd name="connsiteX463" fmla="*/ 2974238 w 7732635"/>
              <a:gd name="connsiteY463" fmla="*/ 18624 h 5881830"/>
              <a:gd name="connsiteX464" fmla="*/ 3404342 w 7732635"/>
              <a:gd name="connsiteY464" fmla="*/ 0 h 588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Lst>
            <a:rect l="l" t="t" r="r" b="b"/>
            <a:pathLst>
              <a:path w="7732635" h="5881830">
                <a:moveTo>
                  <a:pt x="2228024" y="3875750"/>
                </a:moveTo>
                <a:lnTo>
                  <a:pt x="2283656" y="3886356"/>
                </a:lnTo>
                <a:lnTo>
                  <a:pt x="2377480" y="3903990"/>
                </a:lnTo>
                <a:lnTo>
                  <a:pt x="2353119" y="3894941"/>
                </a:lnTo>
                <a:lnTo>
                  <a:pt x="2296112" y="3888263"/>
                </a:lnTo>
                <a:close/>
                <a:moveTo>
                  <a:pt x="3404342" y="0"/>
                </a:moveTo>
                <a:cubicBezTo>
                  <a:pt x="3547642" y="6378"/>
                  <a:pt x="3711414" y="13667"/>
                  <a:pt x="3875287" y="2077"/>
                </a:cubicBezTo>
                <a:cubicBezTo>
                  <a:pt x="4018586" y="8456"/>
                  <a:pt x="4182357" y="15744"/>
                  <a:pt x="4346130" y="23034"/>
                </a:cubicBezTo>
                <a:cubicBezTo>
                  <a:pt x="4530297" y="45395"/>
                  <a:pt x="4714578" y="46515"/>
                  <a:pt x="4898845" y="50291"/>
                </a:cubicBezTo>
                <a:lnTo>
                  <a:pt x="5062873" y="55227"/>
                </a:lnTo>
                <a:lnTo>
                  <a:pt x="5064662" y="53420"/>
                </a:lnTo>
                <a:lnTo>
                  <a:pt x="7732635" y="172169"/>
                </a:lnTo>
                <a:lnTo>
                  <a:pt x="7702078" y="5881830"/>
                </a:lnTo>
                <a:lnTo>
                  <a:pt x="5997075" y="5248502"/>
                </a:lnTo>
                <a:lnTo>
                  <a:pt x="5951157" y="5236014"/>
                </a:lnTo>
                <a:cubicBezTo>
                  <a:pt x="5803055" y="5196308"/>
                  <a:pt x="5657416" y="5159631"/>
                  <a:pt x="5509497" y="5132006"/>
                </a:cubicBezTo>
                <a:cubicBezTo>
                  <a:pt x="5339587" y="5089215"/>
                  <a:pt x="5145403" y="5040310"/>
                  <a:pt x="4955778" y="4973300"/>
                </a:cubicBezTo>
                <a:cubicBezTo>
                  <a:pt x="4785866" y="4930508"/>
                  <a:pt x="4591682" y="4881603"/>
                  <a:pt x="4402058" y="4814592"/>
                </a:cubicBezTo>
                <a:cubicBezTo>
                  <a:pt x="4256419" y="4777914"/>
                  <a:pt x="4091068" y="4717016"/>
                  <a:pt x="3896884" y="4668112"/>
                </a:cubicBezTo>
                <a:cubicBezTo>
                  <a:pt x="3751245" y="4631435"/>
                  <a:pt x="3751245" y="4631435"/>
                  <a:pt x="3808911" y="4607447"/>
                </a:cubicBezTo>
                <a:cubicBezTo>
                  <a:pt x="3764926" y="4577114"/>
                  <a:pt x="3663273" y="4570768"/>
                  <a:pt x="3619287" y="4540436"/>
                </a:cubicBezTo>
                <a:cubicBezTo>
                  <a:pt x="3595014" y="4534322"/>
                  <a:pt x="3595014" y="4534322"/>
                  <a:pt x="3570740" y="4528209"/>
                </a:cubicBezTo>
                <a:cubicBezTo>
                  <a:pt x="3522195" y="4515983"/>
                  <a:pt x="3473648" y="4503757"/>
                  <a:pt x="3429663" y="4473424"/>
                </a:cubicBezTo>
                <a:cubicBezTo>
                  <a:pt x="3259752" y="4430634"/>
                  <a:pt x="3089840" y="4387842"/>
                  <a:pt x="2919929" y="4345052"/>
                </a:cubicBezTo>
                <a:cubicBezTo>
                  <a:pt x="2895656" y="4338939"/>
                  <a:pt x="2842549" y="4344818"/>
                  <a:pt x="2822836" y="4320598"/>
                </a:cubicBezTo>
                <a:cubicBezTo>
                  <a:pt x="2774290" y="4308372"/>
                  <a:pt x="2750018" y="4302259"/>
                  <a:pt x="2701471" y="4290033"/>
                </a:cubicBezTo>
                <a:cubicBezTo>
                  <a:pt x="2604379" y="4265581"/>
                  <a:pt x="2531559" y="4247243"/>
                  <a:pt x="2434467" y="4222790"/>
                </a:cubicBezTo>
                <a:cubicBezTo>
                  <a:pt x="2385921" y="4210564"/>
                  <a:pt x="2361648" y="4204451"/>
                  <a:pt x="2317662" y="4174118"/>
                </a:cubicBezTo>
                <a:cubicBezTo>
                  <a:pt x="2269116" y="4161893"/>
                  <a:pt x="2196296" y="4143553"/>
                  <a:pt x="2123477" y="4125213"/>
                </a:cubicBezTo>
                <a:cubicBezTo>
                  <a:pt x="2123477" y="4125213"/>
                  <a:pt x="2123477" y="4125213"/>
                  <a:pt x="2099205" y="4119102"/>
                </a:cubicBezTo>
                <a:cubicBezTo>
                  <a:pt x="2074932" y="4112988"/>
                  <a:pt x="2050658" y="4106874"/>
                  <a:pt x="2026385" y="4100761"/>
                </a:cubicBezTo>
                <a:cubicBezTo>
                  <a:pt x="2002113" y="4094648"/>
                  <a:pt x="1949006" y="4100530"/>
                  <a:pt x="1929294" y="4076309"/>
                </a:cubicBezTo>
                <a:cubicBezTo>
                  <a:pt x="1880747" y="4064083"/>
                  <a:pt x="1856474" y="4057970"/>
                  <a:pt x="1832201" y="4051857"/>
                </a:cubicBezTo>
                <a:cubicBezTo>
                  <a:pt x="1812488" y="4027637"/>
                  <a:pt x="1812488" y="4027637"/>
                  <a:pt x="1885307" y="4045976"/>
                </a:cubicBezTo>
                <a:cubicBezTo>
                  <a:pt x="1933853" y="4058202"/>
                  <a:pt x="1958127" y="4064317"/>
                  <a:pt x="1982399" y="4070429"/>
                </a:cubicBezTo>
                <a:cubicBezTo>
                  <a:pt x="2006672" y="4076543"/>
                  <a:pt x="2030945" y="4082656"/>
                  <a:pt x="2035506" y="4064548"/>
                </a:cubicBezTo>
                <a:cubicBezTo>
                  <a:pt x="2108324" y="4082887"/>
                  <a:pt x="2181144" y="4101226"/>
                  <a:pt x="2253963" y="4119566"/>
                </a:cubicBezTo>
                <a:cubicBezTo>
                  <a:pt x="2253963" y="4119566"/>
                  <a:pt x="2278236" y="4125679"/>
                  <a:pt x="2278236" y="4125679"/>
                </a:cubicBezTo>
                <a:cubicBezTo>
                  <a:pt x="2326782" y="4137905"/>
                  <a:pt x="2351056" y="4144017"/>
                  <a:pt x="2399601" y="4156244"/>
                </a:cubicBezTo>
                <a:cubicBezTo>
                  <a:pt x="2399601" y="4156244"/>
                  <a:pt x="2448148" y="4168470"/>
                  <a:pt x="2448148" y="4168470"/>
                </a:cubicBezTo>
                <a:cubicBezTo>
                  <a:pt x="2472421" y="4174583"/>
                  <a:pt x="2520968" y="4186809"/>
                  <a:pt x="2545239" y="4192922"/>
                </a:cubicBezTo>
                <a:cubicBezTo>
                  <a:pt x="2549799" y="4174816"/>
                  <a:pt x="2574072" y="4180929"/>
                  <a:pt x="2574072" y="4180929"/>
                </a:cubicBezTo>
                <a:cubicBezTo>
                  <a:pt x="2671165" y="4205381"/>
                  <a:pt x="2743985" y="4223720"/>
                  <a:pt x="2841075" y="4248172"/>
                </a:cubicBezTo>
                <a:cubicBezTo>
                  <a:pt x="2894183" y="4242291"/>
                  <a:pt x="2962443" y="4278737"/>
                  <a:pt x="3035262" y="4297076"/>
                </a:cubicBezTo>
                <a:cubicBezTo>
                  <a:pt x="3059534" y="4303189"/>
                  <a:pt x="3083807" y="4309302"/>
                  <a:pt x="3083807" y="4309302"/>
                </a:cubicBezTo>
                <a:cubicBezTo>
                  <a:pt x="3132354" y="4321530"/>
                  <a:pt x="3156626" y="4327642"/>
                  <a:pt x="3180899" y="4333755"/>
                </a:cubicBezTo>
                <a:cubicBezTo>
                  <a:pt x="3205173" y="4339869"/>
                  <a:pt x="3229445" y="4345982"/>
                  <a:pt x="3277992" y="4358207"/>
                </a:cubicBezTo>
                <a:cubicBezTo>
                  <a:pt x="3282552" y="4340100"/>
                  <a:pt x="3306825" y="4346213"/>
                  <a:pt x="3331097" y="4352326"/>
                </a:cubicBezTo>
                <a:cubicBezTo>
                  <a:pt x="3355371" y="4358440"/>
                  <a:pt x="3379644" y="4364552"/>
                  <a:pt x="3403917" y="4370665"/>
                </a:cubicBezTo>
                <a:cubicBezTo>
                  <a:pt x="3403917" y="4370665"/>
                  <a:pt x="3403917" y="4370665"/>
                  <a:pt x="3428191" y="4376779"/>
                </a:cubicBezTo>
                <a:cubicBezTo>
                  <a:pt x="3452464" y="4382892"/>
                  <a:pt x="3476737" y="4389005"/>
                  <a:pt x="3501009" y="4395117"/>
                </a:cubicBezTo>
                <a:cubicBezTo>
                  <a:pt x="3525282" y="4401231"/>
                  <a:pt x="3549555" y="4407344"/>
                  <a:pt x="3573828" y="4413457"/>
                </a:cubicBezTo>
                <a:cubicBezTo>
                  <a:pt x="3573828" y="4413457"/>
                  <a:pt x="3598101" y="4419571"/>
                  <a:pt x="3622374" y="4425684"/>
                </a:cubicBezTo>
                <a:cubicBezTo>
                  <a:pt x="3646649" y="4431796"/>
                  <a:pt x="3670921" y="4437909"/>
                  <a:pt x="3719467" y="4450135"/>
                </a:cubicBezTo>
                <a:cubicBezTo>
                  <a:pt x="3724027" y="4432028"/>
                  <a:pt x="3748300" y="4438141"/>
                  <a:pt x="3772573" y="4444255"/>
                </a:cubicBezTo>
                <a:cubicBezTo>
                  <a:pt x="3772573" y="4444255"/>
                  <a:pt x="3788791" y="4437508"/>
                  <a:pt x="3796901" y="4434134"/>
                </a:cubicBezTo>
                <a:lnTo>
                  <a:pt x="3800579" y="4432604"/>
                </a:lnTo>
                <a:lnTo>
                  <a:pt x="3795962" y="4430890"/>
                </a:lnTo>
                <a:lnTo>
                  <a:pt x="3789270" y="4429204"/>
                </a:lnTo>
                <a:cubicBezTo>
                  <a:pt x="3783202" y="4427676"/>
                  <a:pt x="3777133" y="4426149"/>
                  <a:pt x="3777133" y="4426149"/>
                </a:cubicBezTo>
                <a:cubicBezTo>
                  <a:pt x="3764997" y="4423091"/>
                  <a:pt x="3754662" y="4419285"/>
                  <a:pt x="3745608" y="4415200"/>
                </a:cubicBezTo>
                <a:lnTo>
                  <a:pt x="3726530" y="4405099"/>
                </a:lnTo>
                <a:lnTo>
                  <a:pt x="3549220" y="4339237"/>
                </a:lnTo>
                <a:lnTo>
                  <a:pt x="3523323" y="4332141"/>
                </a:lnTo>
                <a:cubicBezTo>
                  <a:pt x="3505402" y="4326424"/>
                  <a:pt x="3487768" y="4319576"/>
                  <a:pt x="3470703" y="4310465"/>
                </a:cubicBezTo>
                <a:cubicBezTo>
                  <a:pt x="3446430" y="4304352"/>
                  <a:pt x="3446430" y="4304352"/>
                  <a:pt x="3446430" y="4304352"/>
                </a:cubicBezTo>
                <a:cubicBezTo>
                  <a:pt x="3422158" y="4298239"/>
                  <a:pt x="3422158" y="4298239"/>
                  <a:pt x="3422158" y="4298239"/>
                </a:cubicBezTo>
                <a:cubicBezTo>
                  <a:pt x="3422158" y="4298239"/>
                  <a:pt x="3397884" y="4292126"/>
                  <a:pt x="3397884" y="4292126"/>
                </a:cubicBezTo>
                <a:cubicBezTo>
                  <a:pt x="3397884" y="4292126"/>
                  <a:pt x="3397884" y="4292126"/>
                  <a:pt x="3373611" y="4286014"/>
                </a:cubicBezTo>
                <a:lnTo>
                  <a:pt x="3373232" y="4285918"/>
                </a:lnTo>
                <a:cubicBezTo>
                  <a:pt x="3372852" y="4285823"/>
                  <a:pt x="3372093" y="4285631"/>
                  <a:pt x="3370577" y="4285250"/>
                </a:cubicBezTo>
                <a:lnTo>
                  <a:pt x="3369818" y="4285057"/>
                </a:lnTo>
                <a:lnTo>
                  <a:pt x="3363371" y="4283434"/>
                </a:lnTo>
                <a:lnTo>
                  <a:pt x="3361475" y="4282956"/>
                </a:lnTo>
                <a:cubicBezTo>
                  <a:pt x="3355406" y="4281428"/>
                  <a:pt x="3349338" y="4279900"/>
                  <a:pt x="3349338" y="4279900"/>
                </a:cubicBezTo>
                <a:lnTo>
                  <a:pt x="3333409" y="4275888"/>
                </a:lnTo>
                <a:cubicBezTo>
                  <a:pt x="3290172" y="4264999"/>
                  <a:pt x="3240109" y="4252391"/>
                  <a:pt x="3203700" y="4243221"/>
                </a:cubicBezTo>
                <a:cubicBezTo>
                  <a:pt x="3179427" y="4237108"/>
                  <a:pt x="3155153" y="4230995"/>
                  <a:pt x="3155153" y="4230995"/>
                </a:cubicBezTo>
                <a:cubicBezTo>
                  <a:pt x="3029228" y="4218538"/>
                  <a:pt x="2936697" y="4175978"/>
                  <a:pt x="2815331" y="4145413"/>
                </a:cubicBezTo>
                <a:cubicBezTo>
                  <a:pt x="2766785" y="4133188"/>
                  <a:pt x="2771345" y="4115080"/>
                  <a:pt x="2800178" y="4103086"/>
                </a:cubicBezTo>
                <a:cubicBezTo>
                  <a:pt x="2824451" y="4109199"/>
                  <a:pt x="2901830" y="4109432"/>
                  <a:pt x="2926103" y="4115545"/>
                </a:cubicBezTo>
                <a:cubicBezTo>
                  <a:pt x="2853284" y="4097206"/>
                  <a:pt x="2756192" y="4072753"/>
                  <a:pt x="2663659" y="4030195"/>
                </a:cubicBezTo>
                <a:cubicBezTo>
                  <a:pt x="2590841" y="4011856"/>
                  <a:pt x="2518021" y="3993517"/>
                  <a:pt x="2420929" y="3969065"/>
                </a:cubicBezTo>
                <a:cubicBezTo>
                  <a:pt x="2271871" y="3945966"/>
                  <a:pt x="2141596" y="3905937"/>
                  <a:pt x="2003854" y="3866734"/>
                </a:cubicBezTo>
                <a:lnTo>
                  <a:pt x="1908585" y="3840914"/>
                </a:lnTo>
                <a:lnTo>
                  <a:pt x="1857633" y="3836199"/>
                </a:lnTo>
                <a:cubicBezTo>
                  <a:pt x="1794155" y="3828096"/>
                  <a:pt x="1723374" y="3814389"/>
                  <a:pt x="1645210" y="3810910"/>
                </a:cubicBezTo>
                <a:cubicBezTo>
                  <a:pt x="1567047" y="3807432"/>
                  <a:pt x="1567047" y="3807432"/>
                  <a:pt x="1593302" y="3771068"/>
                </a:cubicBezTo>
                <a:cubicBezTo>
                  <a:pt x="1567348" y="3751147"/>
                  <a:pt x="1515138" y="3767589"/>
                  <a:pt x="1489184" y="3747668"/>
                </a:cubicBezTo>
                <a:cubicBezTo>
                  <a:pt x="1476157" y="3747088"/>
                  <a:pt x="1476157" y="3747088"/>
                  <a:pt x="1463129" y="3746509"/>
                </a:cubicBezTo>
                <a:cubicBezTo>
                  <a:pt x="1437074" y="3745348"/>
                  <a:pt x="1411020" y="3744189"/>
                  <a:pt x="1385066" y="3724268"/>
                </a:cubicBezTo>
                <a:cubicBezTo>
                  <a:pt x="1293875" y="3720209"/>
                  <a:pt x="1202684" y="3716151"/>
                  <a:pt x="1111493" y="3712091"/>
                </a:cubicBezTo>
                <a:cubicBezTo>
                  <a:pt x="1098466" y="3711511"/>
                  <a:pt x="1072312" y="3729114"/>
                  <a:pt x="1059383" y="3709771"/>
                </a:cubicBezTo>
                <a:cubicBezTo>
                  <a:pt x="1033329" y="3708612"/>
                  <a:pt x="1020302" y="3708032"/>
                  <a:pt x="994247" y="3706874"/>
                </a:cubicBezTo>
                <a:cubicBezTo>
                  <a:pt x="942138" y="3704553"/>
                  <a:pt x="903055" y="3702813"/>
                  <a:pt x="850947" y="3700494"/>
                </a:cubicBezTo>
                <a:cubicBezTo>
                  <a:pt x="824893" y="3699334"/>
                  <a:pt x="811865" y="3698754"/>
                  <a:pt x="785911" y="3678833"/>
                </a:cubicBezTo>
                <a:cubicBezTo>
                  <a:pt x="759857" y="3677674"/>
                  <a:pt x="720775" y="3675935"/>
                  <a:pt x="681692" y="3674194"/>
                </a:cubicBezTo>
                <a:cubicBezTo>
                  <a:pt x="681692" y="3674194"/>
                  <a:pt x="681692" y="3674194"/>
                  <a:pt x="668665" y="3673615"/>
                </a:cubicBezTo>
                <a:cubicBezTo>
                  <a:pt x="655639" y="3673035"/>
                  <a:pt x="642611" y="3672455"/>
                  <a:pt x="629584" y="3671875"/>
                </a:cubicBezTo>
                <a:cubicBezTo>
                  <a:pt x="616555" y="3671295"/>
                  <a:pt x="590401" y="3688898"/>
                  <a:pt x="577474" y="3669556"/>
                </a:cubicBezTo>
                <a:cubicBezTo>
                  <a:pt x="551421" y="3668396"/>
                  <a:pt x="538393" y="3667817"/>
                  <a:pt x="525365" y="3667238"/>
                </a:cubicBezTo>
                <a:cubicBezTo>
                  <a:pt x="512437" y="3647895"/>
                  <a:pt x="512437" y="3647895"/>
                  <a:pt x="551520" y="3649635"/>
                </a:cubicBezTo>
                <a:cubicBezTo>
                  <a:pt x="577575" y="3650794"/>
                  <a:pt x="590602" y="3651374"/>
                  <a:pt x="603629" y="3651954"/>
                </a:cubicBezTo>
                <a:cubicBezTo>
                  <a:pt x="616657" y="3652535"/>
                  <a:pt x="629685" y="3653114"/>
                  <a:pt x="629785" y="3634352"/>
                </a:cubicBezTo>
                <a:cubicBezTo>
                  <a:pt x="668866" y="3636092"/>
                  <a:pt x="707948" y="3637831"/>
                  <a:pt x="747029" y="3639572"/>
                </a:cubicBezTo>
                <a:cubicBezTo>
                  <a:pt x="747029" y="3639572"/>
                  <a:pt x="760056" y="3640151"/>
                  <a:pt x="760056" y="3640151"/>
                </a:cubicBezTo>
                <a:cubicBezTo>
                  <a:pt x="786112" y="3641311"/>
                  <a:pt x="799139" y="3641890"/>
                  <a:pt x="825194" y="3643050"/>
                </a:cubicBezTo>
                <a:cubicBezTo>
                  <a:pt x="825194" y="3643050"/>
                  <a:pt x="851248" y="3644210"/>
                  <a:pt x="851248" y="3644210"/>
                </a:cubicBezTo>
                <a:cubicBezTo>
                  <a:pt x="864276" y="3644790"/>
                  <a:pt x="890331" y="3645950"/>
                  <a:pt x="903358" y="3646530"/>
                </a:cubicBezTo>
                <a:cubicBezTo>
                  <a:pt x="903458" y="3627767"/>
                  <a:pt x="916485" y="3628347"/>
                  <a:pt x="916485" y="3628347"/>
                </a:cubicBezTo>
                <a:cubicBezTo>
                  <a:pt x="968595" y="3630667"/>
                  <a:pt x="1007677" y="3632407"/>
                  <a:pt x="1059785" y="3634727"/>
                </a:cubicBezTo>
                <a:cubicBezTo>
                  <a:pt x="1085941" y="3617123"/>
                  <a:pt x="1124921" y="3637625"/>
                  <a:pt x="1164004" y="3639364"/>
                </a:cubicBezTo>
                <a:cubicBezTo>
                  <a:pt x="1177031" y="3639944"/>
                  <a:pt x="1190058" y="3640524"/>
                  <a:pt x="1190058" y="3640524"/>
                </a:cubicBezTo>
                <a:cubicBezTo>
                  <a:pt x="1216112" y="3641684"/>
                  <a:pt x="1229139" y="3642264"/>
                  <a:pt x="1242167" y="3642843"/>
                </a:cubicBezTo>
                <a:cubicBezTo>
                  <a:pt x="1255195" y="3643423"/>
                  <a:pt x="1268222" y="3644003"/>
                  <a:pt x="1294276" y="3645163"/>
                </a:cubicBezTo>
                <a:cubicBezTo>
                  <a:pt x="1294376" y="3626401"/>
                  <a:pt x="1307403" y="3626981"/>
                  <a:pt x="1320431" y="3627560"/>
                </a:cubicBezTo>
                <a:cubicBezTo>
                  <a:pt x="1333459" y="3628142"/>
                  <a:pt x="1346486" y="3628721"/>
                  <a:pt x="1359514" y="3629300"/>
                </a:cubicBezTo>
                <a:cubicBezTo>
                  <a:pt x="1359514" y="3629300"/>
                  <a:pt x="1359514" y="3629300"/>
                  <a:pt x="1372541" y="3629880"/>
                </a:cubicBezTo>
                <a:cubicBezTo>
                  <a:pt x="1385568" y="3630460"/>
                  <a:pt x="1398595" y="3631039"/>
                  <a:pt x="1411622" y="3631619"/>
                </a:cubicBezTo>
                <a:cubicBezTo>
                  <a:pt x="1424649" y="3632199"/>
                  <a:pt x="1437678" y="3632779"/>
                  <a:pt x="1450704" y="3633359"/>
                </a:cubicBezTo>
                <a:cubicBezTo>
                  <a:pt x="1450704" y="3633359"/>
                  <a:pt x="1463732" y="3633939"/>
                  <a:pt x="1476760" y="3634519"/>
                </a:cubicBezTo>
                <a:cubicBezTo>
                  <a:pt x="1489786" y="3635098"/>
                  <a:pt x="1502814" y="3635678"/>
                  <a:pt x="1528868" y="3636839"/>
                </a:cubicBezTo>
                <a:cubicBezTo>
                  <a:pt x="1528969" y="3618076"/>
                  <a:pt x="1541996" y="3618656"/>
                  <a:pt x="1555023" y="3619236"/>
                </a:cubicBezTo>
                <a:cubicBezTo>
                  <a:pt x="1555023" y="3619236"/>
                  <a:pt x="1562407" y="3609010"/>
                  <a:pt x="1566100" y="3603895"/>
                </a:cubicBezTo>
                <a:lnTo>
                  <a:pt x="1566838" y="3602873"/>
                </a:lnTo>
                <a:lnTo>
                  <a:pt x="1561097" y="3600741"/>
                </a:lnTo>
                <a:lnTo>
                  <a:pt x="1557159" y="3600566"/>
                </a:lnTo>
                <a:cubicBezTo>
                  <a:pt x="1555937" y="3600512"/>
                  <a:pt x="1555124" y="3600476"/>
                  <a:pt x="1555124" y="3600476"/>
                </a:cubicBezTo>
                <a:cubicBezTo>
                  <a:pt x="1529069" y="3599316"/>
                  <a:pt x="1516142" y="3579974"/>
                  <a:pt x="1503115" y="3579394"/>
                </a:cubicBezTo>
                <a:cubicBezTo>
                  <a:pt x="1464133" y="3558893"/>
                  <a:pt x="1424951" y="3575915"/>
                  <a:pt x="1385969" y="3555414"/>
                </a:cubicBezTo>
                <a:cubicBezTo>
                  <a:pt x="1372942" y="3554835"/>
                  <a:pt x="1372942" y="3554835"/>
                  <a:pt x="1372942" y="3554835"/>
                </a:cubicBezTo>
                <a:cubicBezTo>
                  <a:pt x="1359915" y="3554254"/>
                  <a:pt x="1359915" y="3554254"/>
                  <a:pt x="1359915" y="3554254"/>
                </a:cubicBezTo>
                <a:cubicBezTo>
                  <a:pt x="1359915" y="3554254"/>
                  <a:pt x="1346888" y="3553674"/>
                  <a:pt x="1346888" y="3553674"/>
                </a:cubicBezTo>
                <a:cubicBezTo>
                  <a:pt x="1346888" y="3553674"/>
                  <a:pt x="1346888" y="3553674"/>
                  <a:pt x="1333861" y="3553094"/>
                </a:cubicBezTo>
                <a:lnTo>
                  <a:pt x="1333657" y="3553085"/>
                </a:lnTo>
                <a:cubicBezTo>
                  <a:pt x="1333454" y="3553077"/>
                  <a:pt x="1333045" y="3553058"/>
                  <a:pt x="1332231" y="3553022"/>
                </a:cubicBezTo>
                <a:lnTo>
                  <a:pt x="1331824" y="3553004"/>
                </a:lnTo>
                <a:lnTo>
                  <a:pt x="1328364" y="3552850"/>
                </a:lnTo>
                <a:lnTo>
                  <a:pt x="1327346" y="3552805"/>
                </a:lnTo>
                <a:cubicBezTo>
                  <a:pt x="1324089" y="3552660"/>
                  <a:pt x="1320833" y="3552515"/>
                  <a:pt x="1320833" y="3552515"/>
                </a:cubicBezTo>
                <a:lnTo>
                  <a:pt x="1312283" y="3552134"/>
                </a:lnTo>
                <a:cubicBezTo>
                  <a:pt x="1289080" y="3551102"/>
                  <a:pt x="1262210" y="3549906"/>
                  <a:pt x="1242670" y="3549036"/>
                </a:cubicBezTo>
                <a:cubicBezTo>
                  <a:pt x="1229642" y="3548457"/>
                  <a:pt x="1216614" y="3547876"/>
                  <a:pt x="1216614" y="3547876"/>
                </a:cubicBezTo>
                <a:cubicBezTo>
                  <a:pt x="1151378" y="3563738"/>
                  <a:pt x="1099369" y="3542657"/>
                  <a:pt x="1034232" y="3539759"/>
                </a:cubicBezTo>
                <a:cubicBezTo>
                  <a:pt x="1008178" y="3538598"/>
                  <a:pt x="1008278" y="3519837"/>
                  <a:pt x="1021406" y="3501656"/>
                </a:cubicBezTo>
                <a:cubicBezTo>
                  <a:pt x="1034433" y="3502235"/>
                  <a:pt x="1073617" y="3485213"/>
                  <a:pt x="1086643" y="3485793"/>
                </a:cubicBezTo>
                <a:cubicBezTo>
                  <a:pt x="1047562" y="3484054"/>
                  <a:pt x="995453" y="3481734"/>
                  <a:pt x="943444" y="3460654"/>
                </a:cubicBezTo>
                <a:cubicBezTo>
                  <a:pt x="904360" y="3458914"/>
                  <a:pt x="865280" y="3457175"/>
                  <a:pt x="813170" y="3454855"/>
                </a:cubicBezTo>
                <a:cubicBezTo>
                  <a:pt x="708852" y="3468978"/>
                  <a:pt x="617762" y="3446157"/>
                  <a:pt x="513543" y="3441519"/>
                </a:cubicBezTo>
                <a:cubicBezTo>
                  <a:pt x="474460" y="3439779"/>
                  <a:pt x="448407" y="3438619"/>
                  <a:pt x="409325" y="3436880"/>
                </a:cubicBezTo>
                <a:cubicBezTo>
                  <a:pt x="409425" y="3418118"/>
                  <a:pt x="435479" y="3419279"/>
                  <a:pt x="448507" y="3419858"/>
                </a:cubicBezTo>
                <a:cubicBezTo>
                  <a:pt x="487588" y="3421599"/>
                  <a:pt x="539799" y="3405155"/>
                  <a:pt x="591908" y="3407474"/>
                </a:cubicBezTo>
                <a:cubicBezTo>
                  <a:pt x="604935" y="3408054"/>
                  <a:pt x="617962" y="3408634"/>
                  <a:pt x="617962" y="3408634"/>
                </a:cubicBezTo>
                <a:cubicBezTo>
                  <a:pt x="696126" y="3412113"/>
                  <a:pt x="774391" y="3396832"/>
                  <a:pt x="839527" y="3399730"/>
                </a:cubicBezTo>
                <a:cubicBezTo>
                  <a:pt x="1008880" y="3407268"/>
                  <a:pt x="1165309" y="3395465"/>
                  <a:pt x="1321736" y="3383661"/>
                </a:cubicBezTo>
                <a:cubicBezTo>
                  <a:pt x="1347891" y="3366059"/>
                  <a:pt x="1360918" y="3366639"/>
                  <a:pt x="1374047" y="3348458"/>
                </a:cubicBezTo>
                <a:cubicBezTo>
                  <a:pt x="1347991" y="3347298"/>
                  <a:pt x="1321938" y="3346138"/>
                  <a:pt x="1308909" y="3345560"/>
                </a:cubicBezTo>
                <a:cubicBezTo>
                  <a:pt x="1191665" y="3340340"/>
                  <a:pt x="1074519" y="3316360"/>
                  <a:pt x="957274" y="3311142"/>
                </a:cubicBezTo>
                <a:cubicBezTo>
                  <a:pt x="931220" y="3309981"/>
                  <a:pt x="905164" y="3308821"/>
                  <a:pt x="879109" y="3307662"/>
                </a:cubicBezTo>
                <a:cubicBezTo>
                  <a:pt x="853156" y="3287741"/>
                  <a:pt x="853156" y="3287741"/>
                  <a:pt x="866284" y="3269559"/>
                </a:cubicBezTo>
                <a:cubicBezTo>
                  <a:pt x="879311" y="3270139"/>
                  <a:pt x="892338" y="3270719"/>
                  <a:pt x="905366" y="3271299"/>
                </a:cubicBezTo>
                <a:cubicBezTo>
                  <a:pt x="918493" y="3253117"/>
                  <a:pt x="931521" y="3253698"/>
                  <a:pt x="944648" y="3235515"/>
                </a:cubicBezTo>
                <a:cubicBezTo>
                  <a:pt x="944748" y="3216754"/>
                  <a:pt x="957776" y="3217335"/>
                  <a:pt x="996958" y="3200311"/>
                </a:cubicBezTo>
                <a:cubicBezTo>
                  <a:pt x="996958" y="3200311"/>
                  <a:pt x="1009986" y="3200891"/>
                  <a:pt x="1023012" y="3201472"/>
                </a:cubicBezTo>
                <a:cubicBezTo>
                  <a:pt x="1088250" y="3185609"/>
                  <a:pt x="1127432" y="3168587"/>
                  <a:pt x="1192569" y="3171486"/>
                </a:cubicBezTo>
                <a:cubicBezTo>
                  <a:pt x="1205621" y="3167375"/>
                  <a:pt x="1217044" y="3163193"/>
                  <a:pt x="1227451" y="3158964"/>
                </a:cubicBezTo>
                <a:lnTo>
                  <a:pt x="1231724" y="3157065"/>
                </a:lnTo>
                <a:lnTo>
                  <a:pt x="1194673" y="3155415"/>
                </a:lnTo>
                <a:cubicBezTo>
                  <a:pt x="1194673" y="3155415"/>
                  <a:pt x="1194673" y="3155415"/>
                  <a:pt x="1186046" y="3155032"/>
                </a:cubicBezTo>
                <a:cubicBezTo>
                  <a:pt x="1177418" y="3154648"/>
                  <a:pt x="1168789" y="3154263"/>
                  <a:pt x="1160161" y="3153880"/>
                </a:cubicBezTo>
                <a:cubicBezTo>
                  <a:pt x="1151532" y="3153497"/>
                  <a:pt x="1134175" y="3171489"/>
                  <a:pt x="1125646" y="3152343"/>
                </a:cubicBezTo>
                <a:cubicBezTo>
                  <a:pt x="1108389" y="3151575"/>
                  <a:pt x="1099762" y="3151191"/>
                  <a:pt x="1091132" y="3150807"/>
                </a:cubicBezTo>
                <a:cubicBezTo>
                  <a:pt x="1082605" y="3131661"/>
                  <a:pt x="1082605" y="3131661"/>
                  <a:pt x="1108489" y="3132814"/>
                </a:cubicBezTo>
                <a:cubicBezTo>
                  <a:pt x="1125747" y="3133582"/>
                  <a:pt x="1134376" y="3133966"/>
                  <a:pt x="1143003" y="3134350"/>
                </a:cubicBezTo>
                <a:cubicBezTo>
                  <a:pt x="1151633" y="3134734"/>
                  <a:pt x="1160260" y="3135118"/>
                  <a:pt x="1160361" y="3116356"/>
                </a:cubicBezTo>
                <a:cubicBezTo>
                  <a:pt x="1186247" y="3117509"/>
                  <a:pt x="1212131" y="3118660"/>
                  <a:pt x="1238018" y="3119812"/>
                </a:cubicBezTo>
                <a:cubicBezTo>
                  <a:pt x="1238018" y="3119812"/>
                  <a:pt x="1246646" y="3120198"/>
                  <a:pt x="1246646" y="3120198"/>
                </a:cubicBezTo>
                <a:cubicBezTo>
                  <a:pt x="1263903" y="3120965"/>
                  <a:pt x="1272531" y="3121349"/>
                  <a:pt x="1289788" y="3122117"/>
                </a:cubicBezTo>
                <a:cubicBezTo>
                  <a:pt x="1289788" y="3122117"/>
                  <a:pt x="1299495" y="3122550"/>
                  <a:pt x="1304349" y="3122766"/>
                </a:cubicBezTo>
                <a:lnTo>
                  <a:pt x="1305021" y="3122796"/>
                </a:lnTo>
                <a:lnTo>
                  <a:pt x="1310115" y="3120420"/>
                </a:lnTo>
                <a:cubicBezTo>
                  <a:pt x="1310215" y="3101659"/>
                  <a:pt x="1323243" y="3102239"/>
                  <a:pt x="1336271" y="3102819"/>
                </a:cubicBezTo>
                <a:cubicBezTo>
                  <a:pt x="1349297" y="3103398"/>
                  <a:pt x="1362324" y="3103979"/>
                  <a:pt x="1375351" y="3104559"/>
                </a:cubicBezTo>
                <a:lnTo>
                  <a:pt x="1448527" y="3107815"/>
                </a:lnTo>
                <a:lnTo>
                  <a:pt x="1452089" y="3105187"/>
                </a:lnTo>
                <a:cubicBezTo>
                  <a:pt x="1454505" y="3104012"/>
                  <a:pt x="1457038" y="3103318"/>
                  <a:pt x="1459669" y="3102996"/>
                </a:cubicBezTo>
                <a:lnTo>
                  <a:pt x="1466391" y="3103646"/>
                </a:lnTo>
                <a:lnTo>
                  <a:pt x="1473107" y="3099526"/>
                </a:lnTo>
                <a:cubicBezTo>
                  <a:pt x="1479645" y="3095125"/>
                  <a:pt x="1486185" y="3090725"/>
                  <a:pt x="1492698" y="3091016"/>
                </a:cubicBezTo>
                <a:cubicBezTo>
                  <a:pt x="1492798" y="3072253"/>
                  <a:pt x="1492798" y="3072253"/>
                  <a:pt x="1492798" y="3072253"/>
                </a:cubicBezTo>
                <a:cubicBezTo>
                  <a:pt x="1505826" y="3072833"/>
                  <a:pt x="1505826" y="3072833"/>
                  <a:pt x="1518853" y="3073413"/>
                </a:cubicBezTo>
                <a:cubicBezTo>
                  <a:pt x="1518954" y="3054652"/>
                  <a:pt x="1532082" y="3036470"/>
                  <a:pt x="1479972" y="3034150"/>
                </a:cubicBezTo>
                <a:cubicBezTo>
                  <a:pt x="1466945" y="3033571"/>
                  <a:pt x="1457200" y="3028446"/>
                  <a:pt x="1450724" y="3021120"/>
                </a:cubicBezTo>
                <a:lnTo>
                  <a:pt x="1449105" y="3018371"/>
                </a:lnTo>
                <a:lnTo>
                  <a:pt x="1428446" y="3015693"/>
                </a:lnTo>
                <a:cubicBezTo>
                  <a:pt x="1415503" y="3015117"/>
                  <a:pt x="1412325" y="3004419"/>
                  <a:pt x="1415227" y="2991354"/>
                </a:cubicBezTo>
                <a:lnTo>
                  <a:pt x="1418878" y="2981017"/>
                </a:lnTo>
                <a:lnTo>
                  <a:pt x="1410239" y="2977094"/>
                </a:lnTo>
                <a:cubicBezTo>
                  <a:pt x="1402109" y="2974386"/>
                  <a:pt x="1395596" y="2974097"/>
                  <a:pt x="1389082" y="2973808"/>
                </a:cubicBezTo>
                <a:cubicBezTo>
                  <a:pt x="1376155" y="2954466"/>
                  <a:pt x="1376155" y="2954466"/>
                  <a:pt x="1376155" y="2954466"/>
                </a:cubicBezTo>
                <a:cubicBezTo>
                  <a:pt x="1346843" y="2953161"/>
                  <a:pt x="1318354" y="2950720"/>
                  <a:pt x="1290682" y="2947143"/>
                </a:cubicBezTo>
                <a:lnTo>
                  <a:pt x="1244605" y="2939053"/>
                </a:lnTo>
                <a:lnTo>
                  <a:pt x="1231698" y="2939790"/>
                </a:lnTo>
                <a:cubicBezTo>
                  <a:pt x="1182340" y="2940231"/>
                  <a:pt x="1135479" y="2927590"/>
                  <a:pt x="1083708" y="2925285"/>
                </a:cubicBezTo>
                <a:cubicBezTo>
                  <a:pt x="1057824" y="2924133"/>
                  <a:pt x="1040567" y="2923365"/>
                  <a:pt x="1014681" y="2922212"/>
                </a:cubicBezTo>
                <a:cubicBezTo>
                  <a:pt x="1014782" y="2903451"/>
                  <a:pt x="1032039" y="2904219"/>
                  <a:pt x="1040668" y="2904603"/>
                </a:cubicBezTo>
                <a:cubicBezTo>
                  <a:pt x="1053610" y="2905179"/>
                  <a:pt x="1068735" y="2901161"/>
                  <a:pt x="1084939" y="2897190"/>
                </a:cubicBezTo>
                <a:lnTo>
                  <a:pt x="1092556" y="2895562"/>
                </a:lnTo>
                <a:lnTo>
                  <a:pt x="1063800" y="2884265"/>
                </a:lnTo>
                <a:cubicBezTo>
                  <a:pt x="1050874" y="2864924"/>
                  <a:pt x="1050974" y="2846162"/>
                  <a:pt x="1077029" y="2847322"/>
                </a:cubicBezTo>
                <a:cubicBezTo>
                  <a:pt x="1077029" y="2847322"/>
                  <a:pt x="1077129" y="2828560"/>
                  <a:pt x="1090158" y="2829140"/>
                </a:cubicBezTo>
                <a:cubicBezTo>
                  <a:pt x="1090158" y="2829140"/>
                  <a:pt x="1103185" y="2829720"/>
                  <a:pt x="1103185" y="2829720"/>
                </a:cubicBezTo>
                <a:cubicBezTo>
                  <a:pt x="1129238" y="2830880"/>
                  <a:pt x="1155293" y="2832039"/>
                  <a:pt x="1181349" y="2833200"/>
                </a:cubicBezTo>
                <a:cubicBezTo>
                  <a:pt x="1194376" y="2833780"/>
                  <a:pt x="1194376" y="2833780"/>
                  <a:pt x="1194476" y="2815017"/>
                </a:cubicBezTo>
                <a:cubicBezTo>
                  <a:pt x="1194476" y="2815017"/>
                  <a:pt x="1220630" y="2797416"/>
                  <a:pt x="1220731" y="2778654"/>
                </a:cubicBezTo>
                <a:cubicBezTo>
                  <a:pt x="1168521" y="2795096"/>
                  <a:pt x="1142667" y="2756413"/>
                  <a:pt x="1103586" y="2754674"/>
                </a:cubicBezTo>
                <a:cubicBezTo>
                  <a:pt x="1090660" y="2735332"/>
                  <a:pt x="1077633" y="2734753"/>
                  <a:pt x="1064605" y="2734173"/>
                </a:cubicBezTo>
                <a:cubicBezTo>
                  <a:pt x="1038550" y="2733014"/>
                  <a:pt x="1012496" y="2731853"/>
                  <a:pt x="999469" y="2731274"/>
                </a:cubicBezTo>
                <a:cubicBezTo>
                  <a:pt x="986441" y="2730695"/>
                  <a:pt x="973413" y="2730114"/>
                  <a:pt x="973413" y="2730114"/>
                </a:cubicBezTo>
                <a:cubicBezTo>
                  <a:pt x="947358" y="2728954"/>
                  <a:pt x="921405" y="2709034"/>
                  <a:pt x="908378" y="2708454"/>
                </a:cubicBezTo>
                <a:cubicBezTo>
                  <a:pt x="908478" y="2689692"/>
                  <a:pt x="908478" y="2689692"/>
                  <a:pt x="908478" y="2689692"/>
                </a:cubicBezTo>
                <a:cubicBezTo>
                  <a:pt x="934533" y="2690852"/>
                  <a:pt x="960688" y="2673250"/>
                  <a:pt x="986642" y="2693172"/>
                </a:cubicBezTo>
                <a:cubicBezTo>
                  <a:pt x="986642" y="2693172"/>
                  <a:pt x="986642" y="2693172"/>
                  <a:pt x="999670" y="2693751"/>
                </a:cubicBezTo>
                <a:cubicBezTo>
                  <a:pt x="999670" y="2693751"/>
                  <a:pt x="1012697" y="2694330"/>
                  <a:pt x="1012697" y="2694330"/>
                </a:cubicBezTo>
                <a:cubicBezTo>
                  <a:pt x="1038750" y="2695491"/>
                  <a:pt x="1064805" y="2696650"/>
                  <a:pt x="1090759" y="2716573"/>
                </a:cubicBezTo>
                <a:cubicBezTo>
                  <a:pt x="1103786" y="2717152"/>
                  <a:pt x="1116813" y="2717732"/>
                  <a:pt x="1116813" y="2717732"/>
                </a:cubicBezTo>
                <a:cubicBezTo>
                  <a:pt x="1168924" y="2720051"/>
                  <a:pt x="1221133" y="2703608"/>
                  <a:pt x="1273142" y="2724690"/>
                </a:cubicBezTo>
                <a:cubicBezTo>
                  <a:pt x="1299195" y="2725849"/>
                  <a:pt x="1325250" y="2727008"/>
                  <a:pt x="1338378" y="2708826"/>
                </a:cubicBezTo>
                <a:cubicBezTo>
                  <a:pt x="1351406" y="2709406"/>
                  <a:pt x="1312424" y="2688906"/>
                  <a:pt x="1299396" y="2688326"/>
                </a:cubicBezTo>
                <a:cubicBezTo>
                  <a:pt x="1260416" y="2667824"/>
                  <a:pt x="1221333" y="2666085"/>
                  <a:pt x="1182353" y="2645584"/>
                </a:cubicBezTo>
                <a:cubicBezTo>
                  <a:pt x="1221534" y="2628562"/>
                  <a:pt x="1260617" y="2630302"/>
                  <a:pt x="1299697" y="2632042"/>
                </a:cubicBezTo>
                <a:cubicBezTo>
                  <a:pt x="1351908" y="2615599"/>
                  <a:pt x="1404017" y="2617919"/>
                  <a:pt x="1469053" y="2639580"/>
                </a:cubicBezTo>
                <a:cubicBezTo>
                  <a:pt x="1469053" y="2639580"/>
                  <a:pt x="1469053" y="2639580"/>
                  <a:pt x="1482081" y="2640159"/>
                </a:cubicBezTo>
                <a:cubicBezTo>
                  <a:pt x="1501621" y="2641028"/>
                  <a:pt x="1521219" y="2631345"/>
                  <a:pt x="1540745" y="2634853"/>
                </a:cubicBezTo>
                <a:lnTo>
                  <a:pt x="1548134" y="2637098"/>
                </a:lnTo>
                <a:lnTo>
                  <a:pt x="1557126" y="2632026"/>
                </a:lnTo>
                <a:cubicBezTo>
                  <a:pt x="1577828" y="2618874"/>
                  <a:pt x="1592463" y="2605450"/>
                  <a:pt x="1611954" y="2592243"/>
                </a:cubicBezTo>
                <a:cubicBezTo>
                  <a:pt x="1612054" y="2573481"/>
                  <a:pt x="1620682" y="2573867"/>
                  <a:pt x="1629311" y="2574250"/>
                </a:cubicBezTo>
                <a:cubicBezTo>
                  <a:pt x="1637938" y="2574633"/>
                  <a:pt x="1646567" y="2575018"/>
                  <a:pt x="1655196" y="2575402"/>
                </a:cubicBezTo>
                <a:cubicBezTo>
                  <a:pt x="1672453" y="2576170"/>
                  <a:pt x="1689710" y="2576939"/>
                  <a:pt x="1706967" y="2577706"/>
                </a:cubicBezTo>
                <a:cubicBezTo>
                  <a:pt x="1715595" y="2578090"/>
                  <a:pt x="1724325" y="2559714"/>
                  <a:pt x="1732952" y="2560097"/>
                </a:cubicBezTo>
                <a:cubicBezTo>
                  <a:pt x="1733053" y="2541337"/>
                  <a:pt x="1733053" y="2541337"/>
                  <a:pt x="1733053" y="2541337"/>
                </a:cubicBezTo>
                <a:cubicBezTo>
                  <a:pt x="1741681" y="2541719"/>
                  <a:pt x="1741681" y="2541719"/>
                  <a:pt x="1750310" y="2542104"/>
                </a:cubicBezTo>
                <a:cubicBezTo>
                  <a:pt x="1750409" y="2523342"/>
                  <a:pt x="1759139" y="2504964"/>
                  <a:pt x="1724626" y="2503428"/>
                </a:cubicBezTo>
                <a:cubicBezTo>
                  <a:pt x="1707368" y="2502660"/>
                  <a:pt x="1698840" y="2483515"/>
                  <a:pt x="1698940" y="2464753"/>
                </a:cubicBezTo>
                <a:cubicBezTo>
                  <a:pt x="1681783" y="2445223"/>
                  <a:pt x="1673156" y="2444840"/>
                  <a:pt x="1664527" y="2444455"/>
                </a:cubicBezTo>
                <a:cubicBezTo>
                  <a:pt x="1656000" y="2425311"/>
                  <a:pt x="1656000" y="2425311"/>
                  <a:pt x="1656000" y="2425311"/>
                </a:cubicBezTo>
                <a:cubicBezTo>
                  <a:pt x="1617171" y="2423583"/>
                  <a:pt x="1580526" y="2417260"/>
                  <a:pt x="1546061" y="2406342"/>
                </a:cubicBezTo>
                <a:lnTo>
                  <a:pt x="1505083" y="2390116"/>
                </a:lnTo>
                <a:lnTo>
                  <a:pt x="1490135" y="2388853"/>
                </a:lnTo>
                <a:cubicBezTo>
                  <a:pt x="1472555" y="2385256"/>
                  <a:pt x="1454989" y="2378843"/>
                  <a:pt x="1437395" y="2378060"/>
                </a:cubicBezTo>
                <a:cubicBezTo>
                  <a:pt x="1419799" y="2377277"/>
                  <a:pt x="1419799" y="2377277"/>
                  <a:pt x="1419799" y="2377277"/>
                </a:cubicBezTo>
                <a:cubicBezTo>
                  <a:pt x="1331701" y="2395877"/>
                  <a:pt x="1261320" y="2392743"/>
                  <a:pt x="1191060" y="2367096"/>
                </a:cubicBezTo>
                <a:cubicBezTo>
                  <a:pt x="1138275" y="2364747"/>
                  <a:pt x="1085488" y="2362397"/>
                  <a:pt x="1032823" y="2337534"/>
                </a:cubicBezTo>
                <a:cubicBezTo>
                  <a:pt x="1085730" y="2317370"/>
                  <a:pt x="1138516" y="2319719"/>
                  <a:pt x="1191421" y="2299554"/>
                </a:cubicBezTo>
                <a:cubicBezTo>
                  <a:pt x="1209018" y="2300338"/>
                  <a:pt x="1261924" y="2280174"/>
                  <a:pt x="1244327" y="2279391"/>
                </a:cubicBezTo>
                <a:cubicBezTo>
                  <a:pt x="1226853" y="2256094"/>
                  <a:pt x="1191663" y="2254528"/>
                  <a:pt x="1156472" y="2252962"/>
                </a:cubicBezTo>
                <a:cubicBezTo>
                  <a:pt x="1085971" y="2272343"/>
                  <a:pt x="1015710" y="2246696"/>
                  <a:pt x="945329" y="2243563"/>
                </a:cubicBezTo>
                <a:cubicBezTo>
                  <a:pt x="945329" y="2243563"/>
                  <a:pt x="927732" y="2242780"/>
                  <a:pt x="910138" y="2241997"/>
                </a:cubicBezTo>
                <a:cubicBezTo>
                  <a:pt x="874826" y="2262945"/>
                  <a:pt x="839636" y="2261378"/>
                  <a:pt x="804445" y="2259813"/>
                </a:cubicBezTo>
                <a:cubicBezTo>
                  <a:pt x="804445" y="2259813"/>
                  <a:pt x="786851" y="2259029"/>
                  <a:pt x="786851" y="2259029"/>
                </a:cubicBezTo>
                <a:cubicBezTo>
                  <a:pt x="769254" y="2258246"/>
                  <a:pt x="769254" y="2258246"/>
                  <a:pt x="769254" y="2258246"/>
                </a:cubicBezTo>
                <a:cubicBezTo>
                  <a:pt x="733943" y="2279194"/>
                  <a:pt x="698873" y="2255113"/>
                  <a:pt x="663682" y="2253547"/>
                </a:cubicBezTo>
                <a:cubicBezTo>
                  <a:pt x="663682" y="2253547"/>
                  <a:pt x="663682" y="2253547"/>
                  <a:pt x="663803" y="2231033"/>
                </a:cubicBezTo>
                <a:cubicBezTo>
                  <a:pt x="681399" y="2231817"/>
                  <a:pt x="716710" y="2210868"/>
                  <a:pt x="751901" y="2212436"/>
                </a:cubicBezTo>
                <a:cubicBezTo>
                  <a:pt x="751901" y="2212436"/>
                  <a:pt x="769495" y="2213218"/>
                  <a:pt x="787091" y="2214001"/>
                </a:cubicBezTo>
                <a:cubicBezTo>
                  <a:pt x="804686" y="2214784"/>
                  <a:pt x="839878" y="2216350"/>
                  <a:pt x="875068" y="2217916"/>
                </a:cubicBezTo>
                <a:cubicBezTo>
                  <a:pt x="892663" y="2218699"/>
                  <a:pt x="910259" y="2219483"/>
                  <a:pt x="927974" y="2197753"/>
                </a:cubicBezTo>
                <a:cubicBezTo>
                  <a:pt x="980760" y="2200102"/>
                  <a:pt x="1016191" y="2156641"/>
                  <a:pt x="1086453" y="2182287"/>
                </a:cubicBezTo>
                <a:cubicBezTo>
                  <a:pt x="1086572" y="2159774"/>
                  <a:pt x="1051502" y="2135694"/>
                  <a:pt x="1051502" y="2135694"/>
                </a:cubicBezTo>
                <a:cubicBezTo>
                  <a:pt x="1051623" y="2113180"/>
                  <a:pt x="1051623" y="2113180"/>
                  <a:pt x="1034028" y="2112397"/>
                </a:cubicBezTo>
                <a:cubicBezTo>
                  <a:pt x="998837" y="2110831"/>
                  <a:pt x="963647" y="2109264"/>
                  <a:pt x="928457" y="2107699"/>
                </a:cubicBezTo>
                <a:cubicBezTo>
                  <a:pt x="928457" y="2107699"/>
                  <a:pt x="910860" y="2106914"/>
                  <a:pt x="910860" y="2106914"/>
                </a:cubicBezTo>
                <a:cubicBezTo>
                  <a:pt x="893266" y="2106132"/>
                  <a:pt x="893386" y="2083617"/>
                  <a:pt x="893386" y="2083617"/>
                </a:cubicBezTo>
                <a:cubicBezTo>
                  <a:pt x="858196" y="2082051"/>
                  <a:pt x="858316" y="2059537"/>
                  <a:pt x="876032" y="2037807"/>
                </a:cubicBezTo>
                <a:cubicBezTo>
                  <a:pt x="999439" y="1998260"/>
                  <a:pt x="1140323" y="1982012"/>
                  <a:pt x="1298680" y="1989061"/>
                </a:cubicBezTo>
                <a:cubicBezTo>
                  <a:pt x="1298680" y="1989061"/>
                  <a:pt x="1298680" y="1989061"/>
                  <a:pt x="1316396" y="1967329"/>
                </a:cubicBezTo>
                <a:cubicBezTo>
                  <a:pt x="1333990" y="1968113"/>
                  <a:pt x="1351587" y="1968896"/>
                  <a:pt x="1386898" y="1947949"/>
                </a:cubicBezTo>
                <a:cubicBezTo>
                  <a:pt x="1387018" y="1925435"/>
                  <a:pt x="1404733" y="1903705"/>
                  <a:pt x="1439924" y="1905271"/>
                </a:cubicBezTo>
                <a:cubicBezTo>
                  <a:pt x="1510306" y="1908403"/>
                  <a:pt x="1492831" y="1885106"/>
                  <a:pt x="1492952" y="1862592"/>
                </a:cubicBezTo>
                <a:cubicBezTo>
                  <a:pt x="1475356" y="1861809"/>
                  <a:pt x="1475356" y="1861809"/>
                  <a:pt x="1457761" y="1861026"/>
                </a:cubicBezTo>
                <a:cubicBezTo>
                  <a:pt x="1457761" y="1861026"/>
                  <a:pt x="1457761" y="1861026"/>
                  <a:pt x="1457881" y="1838513"/>
                </a:cubicBezTo>
                <a:cubicBezTo>
                  <a:pt x="1440286" y="1837729"/>
                  <a:pt x="1422811" y="1814432"/>
                  <a:pt x="1405216" y="1813649"/>
                </a:cubicBezTo>
                <a:cubicBezTo>
                  <a:pt x="1370026" y="1812083"/>
                  <a:pt x="1334835" y="1810517"/>
                  <a:pt x="1299644" y="1808950"/>
                </a:cubicBezTo>
                <a:cubicBezTo>
                  <a:pt x="1282049" y="1808167"/>
                  <a:pt x="1264454" y="1807384"/>
                  <a:pt x="1246858" y="1806601"/>
                </a:cubicBezTo>
                <a:cubicBezTo>
                  <a:pt x="1229263" y="1805817"/>
                  <a:pt x="1211667" y="1805034"/>
                  <a:pt x="1211788" y="1782521"/>
                </a:cubicBezTo>
                <a:cubicBezTo>
                  <a:pt x="1159123" y="1757657"/>
                  <a:pt x="1124052" y="1733577"/>
                  <a:pt x="1053792" y="1707930"/>
                </a:cubicBezTo>
                <a:cubicBezTo>
                  <a:pt x="965816" y="1704015"/>
                  <a:pt x="913150" y="1679151"/>
                  <a:pt x="825295" y="1652722"/>
                </a:cubicBezTo>
                <a:cubicBezTo>
                  <a:pt x="807698" y="1651938"/>
                  <a:pt x="790103" y="1651156"/>
                  <a:pt x="790103" y="1651156"/>
                </a:cubicBezTo>
                <a:cubicBezTo>
                  <a:pt x="737438" y="1626292"/>
                  <a:pt x="719842" y="1625510"/>
                  <a:pt x="719963" y="1602995"/>
                </a:cubicBezTo>
                <a:cubicBezTo>
                  <a:pt x="702489" y="1579698"/>
                  <a:pt x="684892" y="1578916"/>
                  <a:pt x="667418" y="1555619"/>
                </a:cubicBezTo>
                <a:cubicBezTo>
                  <a:pt x="649822" y="1554835"/>
                  <a:pt x="632227" y="1554052"/>
                  <a:pt x="614631" y="1553269"/>
                </a:cubicBezTo>
                <a:cubicBezTo>
                  <a:pt x="597157" y="1529972"/>
                  <a:pt x="597157" y="1529972"/>
                  <a:pt x="632469" y="1509025"/>
                </a:cubicBezTo>
                <a:cubicBezTo>
                  <a:pt x="667659" y="1510590"/>
                  <a:pt x="702850" y="1512157"/>
                  <a:pt x="738041" y="1513724"/>
                </a:cubicBezTo>
                <a:cubicBezTo>
                  <a:pt x="896398" y="1520772"/>
                  <a:pt x="1054877" y="1505307"/>
                  <a:pt x="1213234" y="1512356"/>
                </a:cubicBezTo>
                <a:cubicBezTo>
                  <a:pt x="1230828" y="1513138"/>
                  <a:pt x="1266019" y="1514705"/>
                  <a:pt x="1301210" y="1516271"/>
                </a:cubicBezTo>
                <a:cubicBezTo>
                  <a:pt x="1283737" y="1492973"/>
                  <a:pt x="1266139" y="1492191"/>
                  <a:pt x="1231070" y="1468111"/>
                </a:cubicBezTo>
                <a:cubicBezTo>
                  <a:pt x="1020047" y="1436200"/>
                  <a:pt x="809023" y="1404287"/>
                  <a:pt x="580285" y="1394106"/>
                </a:cubicBezTo>
                <a:cubicBezTo>
                  <a:pt x="492308" y="1390190"/>
                  <a:pt x="386857" y="1362979"/>
                  <a:pt x="281286" y="1358278"/>
                </a:cubicBezTo>
                <a:cubicBezTo>
                  <a:pt x="281286" y="1358278"/>
                  <a:pt x="263689" y="1357496"/>
                  <a:pt x="246095" y="1356713"/>
                </a:cubicBezTo>
                <a:cubicBezTo>
                  <a:pt x="175714" y="1353580"/>
                  <a:pt x="105453" y="1327933"/>
                  <a:pt x="52668" y="1325584"/>
                </a:cubicBezTo>
                <a:cubicBezTo>
                  <a:pt x="35072" y="1324800"/>
                  <a:pt x="-120" y="1323234"/>
                  <a:pt x="1" y="1300721"/>
                </a:cubicBezTo>
                <a:cubicBezTo>
                  <a:pt x="52788" y="1303071"/>
                  <a:pt x="87979" y="1304636"/>
                  <a:pt x="140765" y="1306986"/>
                </a:cubicBezTo>
                <a:cubicBezTo>
                  <a:pt x="281527" y="1313251"/>
                  <a:pt x="404813" y="1296219"/>
                  <a:pt x="545457" y="1324999"/>
                </a:cubicBezTo>
                <a:cubicBezTo>
                  <a:pt x="615836" y="1328132"/>
                  <a:pt x="668622" y="1330481"/>
                  <a:pt x="721409" y="1332831"/>
                </a:cubicBezTo>
                <a:cubicBezTo>
                  <a:pt x="791911" y="1313449"/>
                  <a:pt x="862292" y="1316582"/>
                  <a:pt x="915077" y="1318931"/>
                </a:cubicBezTo>
                <a:cubicBezTo>
                  <a:pt x="897483" y="1318148"/>
                  <a:pt x="844816" y="1293284"/>
                  <a:pt x="827222" y="1292501"/>
                </a:cubicBezTo>
                <a:cubicBezTo>
                  <a:pt x="809747" y="1269205"/>
                  <a:pt x="809868" y="1246691"/>
                  <a:pt x="845057" y="1248257"/>
                </a:cubicBezTo>
                <a:cubicBezTo>
                  <a:pt x="933034" y="1252173"/>
                  <a:pt x="1003536" y="1232791"/>
                  <a:pt x="1091391" y="1259221"/>
                </a:cubicBezTo>
                <a:cubicBezTo>
                  <a:pt x="1091391" y="1259221"/>
                  <a:pt x="1108988" y="1260005"/>
                  <a:pt x="1126583" y="1260787"/>
                </a:cubicBezTo>
                <a:cubicBezTo>
                  <a:pt x="1152975" y="1261962"/>
                  <a:pt x="1189265" y="1263577"/>
                  <a:pt x="1220607" y="1264973"/>
                </a:cubicBezTo>
                <a:lnTo>
                  <a:pt x="1232155" y="1265486"/>
                </a:lnTo>
                <a:cubicBezTo>
                  <a:pt x="1232155" y="1265486"/>
                  <a:pt x="1236553" y="1265682"/>
                  <a:pt x="1240951" y="1265878"/>
                </a:cubicBezTo>
                <a:lnTo>
                  <a:pt x="1242326" y="1265939"/>
                </a:lnTo>
                <a:lnTo>
                  <a:pt x="1247001" y="1266148"/>
                </a:lnTo>
                <a:lnTo>
                  <a:pt x="1247550" y="1266172"/>
                </a:lnTo>
                <a:cubicBezTo>
                  <a:pt x="1248650" y="1266221"/>
                  <a:pt x="1249199" y="1266246"/>
                  <a:pt x="1249475" y="1266258"/>
                </a:cubicBezTo>
                <a:lnTo>
                  <a:pt x="1249749" y="1266270"/>
                </a:lnTo>
                <a:cubicBezTo>
                  <a:pt x="1267345" y="1267053"/>
                  <a:pt x="1267345" y="1267053"/>
                  <a:pt x="1267345" y="1267053"/>
                </a:cubicBezTo>
                <a:cubicBezTo>
                  <a:pt x="1267345" y="1267053"/>
                  <a:pt x="1284940" y="1267836"/>
                  <a:pt x="1284940" y="1267836"/>
                </a:cubicBezTo>
                <a:cubicBezTo>
                  <a:pt x="1284940" y="1267836"/>
                  <a:pt x="1284940" y="1267836"/>
                  <a:pt x="1302537" y="1268619"/>
                </a:cubicBezTo>
                <a:cubicBezTo>
                  <a:pt x="1302537" y="1268619"/>
                  <a:pt x="1302537" y="1268619"/>
                  <a:pt x="1320130" y="1269402"/>
                </a:cubicBezTo>
                <a:cubicBezTo>
                  <a:pt x="1373038" y="1249238"/>
                  <a:pt x="1425703" y="1274101"/>
                  <a:pt x="1478609" y="1253936"/>
                </a:cubicBezTo>
                <a:cubicBezTo>
                  <a:pt x="1496205" y="1254720"/>
                  <a:pt x="1513920" y="1232990"/>
                  <a:pt x="1549111" y="1234556"/>
                </a:cubicBezTo>
                <a:cubicBezTo>
                  <a:pt x="1549111" y="1234556"/>
                  <a:pt x="1566706" y="1235339"/>
                  <a:pt x="1566706" y="1235339"/>
                </a:cubicBezTo>
                <a:cubicBezTo>
                  <a:pt x="1566706" y="1235339"/>
                  <a:pt x="1549231" y="1212042"/>
                  <a:pt x="1549231" y="1212042"/>
                </a:cubicBezTo>
                <a:cubicBezTo>
                  <a:pt x="1531635" y="1211259"/>
                  <a:pt x="1514041" y="1210476"/>
                  <a:pt x="1514161" y="1187962"/>
                </a:cubicBezTo>
                <a:cubicBezTo>
                  <a:pt x="1478970" y="1186395"/>
                  <a:pt x="1461376" y="1185612"/>
                  <a:pt x="1443780" y="1184829"/>
                </a:cubicBezTo>
                <a:cubicBezTo>
                  <a:pt x="1426183" y="1184046"/>
                  <a:pt x="1408590" y="1183262"/>
                  <a:pt x="1408590" y="1183262"/>
                </a:cubicBezTo>
                <a:cubicBezTo>
                  <a:pt x="1390993" y="1182479"/>
                  <a:pt x="1373399" y="1181697"/>
                  <a:pt x="1355803" y="1180914"/>
                </a:cubicBezTo>
                <a:cubicBezTo>
                  <a:pt x="1338207" y="1180131"/>
                  <a:pt x="1320613" y="1179347"/>
                  <a:pt x="1303018" y="1178563"/>
                </a:cubicBezTo>
                <a:cubicBezTo>
                  <a:pt x="1285422" y="1177780"/>
                  <a:pt x="1285422" y="1177780"/>
                  <a:pt x="1285422" y="1177780"/>
                </a:cubicBezTo>
                <a:cubicBezTo>
                  <a:pt x="1267826" y="1176998"/>
                  <a:pt x="1250232" y="1176214"/>
                  <a:pt x="1232636" y="1175431"/>
                </a:cubicBezTo>
                <a:cubicBezTo>
                  <a:pt x="1215041" y="1174648"/>
                  <a:pt x="1197445" y="1173865"/>
                  <a:pt x="1197567" y="1151350"/>
                </a:cubicBezTo>
                <a:cubicBezTo>
                  <a:pt x="1162375" y="1149784"/>
                  <a:pt x="1144781" y="1149002"/>
                  <a:pt x="1127185" y="1148218"/>
                </a:cubicBezTo>
                <a:cubicBezTo>
                  <a:pt x="1109590" y="1147435"/>
                  <a:pt x="1091994" y="1146652"/>
                  <a:pt x="1056803" y="1145085"/>
                </a:cubicBezTo>
                <a:cubicBezTo>
                  <a:pt x="1056803" y="1145085"/>
                  <a:pt x="1039209" y="1144303"/>
                  <a:pt x="1021612" y="1143520"/>
                </a:cubicBezTo>
                <a:cubicBezTo>
                  <a:pt x="968828" y="1141170"/>
                  <a:pt x="915920" y="1161334"/>
                  <a:pt x="880851" y="1137254"/>
                </a:cubicBezTo>
                <a:cubicBezTo>
                  <a:pt x="810470" y="1134122"/>
                  <a:pt x="757683" y="1131772"/>
                  <a:pt x="687302" y="1128639"/>
                </a:cubicBezTo>
                <a:cubicBezTo>
                  <a:pt x="687302" y="1128639"/>
                  <a:pt x="669707" y="1127856"/>
                  <a:pt x="669828" y="1105342"/>
                </a:cubicBezTo>
                <a:cubicBezTo>
                  <a:pt x="652233" y="1104561"/>
                  <a:pt x="617042" y="1102993"/>
                  <a:pt x="599447" y="1102210"/>
                </a:cubicBezTo>
                <a:cubicBezTo>
                  <a:pt x="599447" y="1102210"/>
                  <a:pt x="564257" y="1100643"/>
                  <a:pt x="564257" y="1100643"/>
                </a:cubicBezTo>
                <a:cubicBezTo>
                  <a:pt x="529066" y="1099077"/>
                  <a:pt x="511470" y="1098294"/>
                  <a:pt x="476280" y="1096727"/>
                </a:cubicBezTo>
                <a:cubicBezTo>
                  <a:pt x="476280" y="1096727"/>
                  <a:pt x="458684" y="1095944"/>
                  <a:pt x="458684" y="1095944"/>
                </a:cubicBezTo>
                <a:cubicBezTo>
                  <a:pt x="405899" y="1093595"/>
                  <a:pt x="353112" y="1091245"/>
                  <a:pt x="300326" y="1088897"/>
                </a:cubicBezTo>
                <a:cubicBezTo>
                  <a:pt x="300447" y="1066383"/>
                  <a:pt x="282851" y="1065599"/>
                  <a:pt x="265257" y="1064816"/>
                </a:cubicBezTo>
                <a:cubicBezTo>
                  <a:pt x="247661" y="1064033"/>
                  <a:pt x="230065" y="1063250"/>
                  <a:pt x="194876" y="1061683"/>
                </a:cubicBezTo>
                <a:cubicBezTo>
                  <a:pt x="142090" y="1059334"/>
                  <a:pt x="142090" y="1059334"/>
                  <a:pt x="159806" y="1037603"/>
                </a:cubicBezTo>
                <a:cubicBezTo>
                  <a:pt x="177400" y="1038387"/>
                  <a:pt x="194995" y="1039169"/>
                  <a:pt x="230185" y="1040736"/>
                </a:cubicBezTo>
                <a:cubicBezTo>
                  <a:pt x="247902" y="1019006"/>
                  <a:pt x="282971" y="1043085"/>
                  <a:pt x="300568" y="1043868"/>
                </a:cubicBezTo>
                <a:cubicBezTo>
                  <a:pt x="318162" y="1044651"/>
                  <a:pt x="335758" y="1045435"/>
                  <a:pt x="353353" y="1046218"/>
                </a:cubicBezTo>
                <a:cubicBezTo>
                  <a:pt x="370949" y="1047001"/>
                  <a:pt x="370949" y="1047001"/>
                  <a:pt x="370949" y="1047001"/>
                </a:cubicBezTo>
                <a:cubicBezTo>
                  <a:pt x="423734" y="1049350"/>
                  <a:pt x="476521" y="1051700"/>
                  <a:pt x="511711" y="1053266"/>
                </a:cubicBezTo>
                <a:cubicBezTo>
                  <a:pt x="547023" y="1032319"/>
                  <a:pt x="564617" y="1033102"/>
                  <a:pt x="599808" y="1034668"/>
                </a:cubicBezTo>
                <a:cubicBezTo>
                  <a:pt x="670188" y="1037801"/>
                  <a:pt x="722975" y="1040151"/>
                  <a:pt x="793355" y="1043283"/>
                </a:cubicBezTo>
                <a:cubicBezTo>
                  <a:pt x="828547" y="1044850"/>
                  <a:pt x="846142" y="1045632"/>
                  <a:pt x="881333" y="1047198"/>
                </a:cubicBezTo>
                <a:cubicBezTo>
                  <a:pt x="899049" y="1025468"/>
                  <a:pt x="934118" y="1049549"/>
                  <a:pt x="951715" y="1050332"/>
                </a:cubicBezTo>
                <a:cubicBezTo>
                  <a:pt x="1074880" y="1055814"/>
                  <a:pt x="1198047" y="1061296"/>
                  <a:pt x="1321216" y="1066778"/>
                </a:cubicBezTo>
                <a:cubicBezTo>
                  <a:pt x="1356526" y="1045831"/>
                  <a:pt x="1391718" y="1047397"/>
                  <a:pt x="1426907" y="1048963"/>
                </a:cubicBezTo>
                <a:cubicBezTo>
                  <a:pt x="1444503" y="1049746"/>
                  <a:pt x="1444503" y="1049746"/>
                  <a:pt x="1462098" y="1050530"/>
                </a:cubicBezTo>
                <a:cubicBezTo>
                  <a:pt x="1497410" y="1029582"/>
                  <a:pt x="1567671" y="1055229"/>
                  <a:pt x="1602981" y="1034280"/>
                </a:cubicBezTo>
                <a:cubicBezTo>
                  <a:pt x="1568032" y="987687"/>
                  <a:pt x="1568032" y="987687"/>
                  <a:pt x="1673603" y="992386"/>
                </a:cubicBezTo>
                <a:cubicBezTo>
                  <a:pt x="1814365" y="998651"/>
                  <a:pt x="1937654" y="981619"/>
                  <a:pt x="2043225" y="986319"/>
                </a:cubicBezTo>
                <a:cubicBezTo>
                  <a:pt x="2113668" y="978194"/>
                  <a:pt x="2184078" y="975698"/>
                  <a:pt x="2252275" y="975919"/>
                </a:cubicBezTo>
                <a:lnTo>
                  <a:pt x="2253419" y="975942"/>
                </a:lnTo>
                <a:lnTo>
                  <a:pt x="2247030" y="971473"/>
                </a:lnTo>
                <a:cubicBezTo>
                  <a:pt x="2242243" y="969195"/>
                  <a:pt x="2237133" y="967788"/>
                  <a:pt x="2232015" y="967560"/>
                </a:cubicBezTo>
                <a:cubicBezTo>
                  <a:pt x="2232115" y="948681"/>
                  <a:pt x="2232115" y="948681"/>
                  <a:pt x="2232115" y="948681"/>
                </a:cubicBezTo>
                <a:cubicBezTo>
                  <a:pt x="2191172" y="946857"/>
                  <a:pt x="2150229" y="945036"/>
                  <a:pt x="2088814" y="942302"/>
                </a:cubicBezTo>
                <a:cubicBezTo>
                  <a:pt x="2088814" y="942302"/>
                  <a:pt x="2088814" y="942302"/>
                  <a:pt x="2068343" y="941391"/>
                </a:cubicBezTo>
                <a:cubicBezTo>
                  <a:pt x="2068343" y="941391"/>
                  <a:pt x="2068443" y="922511"/>
                  <a:pt x="2047972" y="921599"/>
                </a:cubicBezTo>
                <a:cubicBezTo>
                  <a:pt x="2027502" y="920689"/>
                  <a:pt x="2007130" y="900898"/>
                  <a:pt x="2048175" y="883842"/>
                </a:cubicBezTo>
                <a:cubicBezTo>
                  <a:pt x="2171206" y="851549"/>
                  <a:pt x="2335078" y="839959"/>
                  <a:pt x="2519320" y="848159"/>
                </a:cubicBezTo>
                <a:cubicBezTo>
                  <a:pt x="2539793" y="849070"/>
                  <a:pt x="2539793" y="849070"/>
                  <a:pt x="2539893" y="830191"/>
                </a:cubicBezTo>
                <a:cubicBezTo>
                  <a:pt x="2580837" y="832013"/>
                  <a:pt x="2601308" y="832924"/>
                  <a:pt x="2621881" y="814956"/>
                </a:cubicBezTo>
                <a:cubicBezTo>
                  <a:pt x="2642452" y="796987"/>
                  <a:pt x="2642553" y="778107"/>
                  <a:pt x="2703968" y="780841"/>
                </a:cubicBezTo>
                <a:cubicBezTo>
                  <a:pt x="2765383" y="783575"/>
                  <a:pt x="2745012" y="763784"/>
                  <a:pt x="2745114" y="744904"/>
                </a:cubicBezTo>
                <a:cubicBezTo>
                  <a:pt x="2724642" y="743994"/>
                  <a:pt x="2724642" y="743994"/>
                  <a:pt x="2724642" y="743994"/>
                </a:cubicBezTo>
                <a:cubicBezTo>
                  <a:pt x="2724742" y="725114"/>
                  <a:pt x="2724742" y="725114"/>
                  <a:pt x="2724742" y="725114"/>
                </a:cubicBezTo>
                <a:cubicBezTo>
                  <a:pt x="2704272" y="724202"/>
                  <a:pt x="2683901" y="704412"/>
                  <a:pt x="2642958" y="702590"/>
                </a:cubicBezTo>
                <a:cubicBezTo>
                  <a:pt x="2602015" y="700767"/>
                  <a:pt x="2561072" y="698945"/>
                  <a:pt x="2520129" y="697123"/>
                </a:cubicBezTo>
                <a:cubicBezTo>
                  <a:pt x="2499657" y="696212"/>
                  <a:pt x="2499657" y="696212"/>
                  <a:pt x="2479186" y="695301"/>
                </a:cubicBezTo>
                <a:cubicBezTo>
                  <a:pt x="2458714" y="694389"/>
                  <a:pt x="2438244" y="693479"/>
                  <a:pt x="2417873" y="673687"/>
                </a:cubicBezTo>
                <a:cubicBezTo>
                  <a:pt x="2356561" y="652074"/>
                  <a:pt x="2336189" y="632283"/>
                  <a:pt x="2254403" y="609758"/>
                </a:cubicBezTo>
                <a:cubicBezTo>
                  <a:pt x="2152047" y="605203"/>
                  <a:pt x="2070261" y="582678"/>
                  <a:pt x="1988478" y="560155"/>
                </a:cubicBezTo>
                <a:cubicBezTo>
                  <a:pt x="1968006" y="559244"/>
                  <a:pt x="1947535" y="558332"/>
                  <a:pt x="1927063" y="557421"/>
                </a:cubicBezTo>
                <a:cubicBezTo>
                  <a:pt x="1947636" y="539453"/>
                  <a:pt x="1947636" y="539453"/>
                  <a:pt x="1947636" y="539453"/>
                </a:cubicBezTo>
                <a:cubicBezTo>
                  <a:pt x="1927163" y="538542"/>
                  <a:pt x="1927063" y="557421"/>
                  <a:pt x="1927063" y="557421"/>
                </a:cubicBezTo>
                <a:cubicBezTo>
                  <a:pt x="1865749" y="535807"/>
                  <a:pt x="1865749" y="535807"/>
                  <a:pt x="1865850" y="516928"/>
                </a:cubicBezTo>
                <a:cubicBezTo>
                  <a:pt x="1825009" y="496226"/>
                  <a:pt x="1804539" y="495316"/>
                  <a:pt x="1784168" y="475524"/>
                </a:cubicBezTo>
                <a:cubicBezTo>
                  <a:pt x="1763696" y="474613"/>
                  <a:pt x="1743225" y="473702"/>
                  <a:pt x="1743225" y="473702"/>
                </a:cubicBezTo>
                <a:cubicBezTo>
                  <a:pt x="1702382" y="453000"/>
                  <a:pt x="1702382" y="453000"/>
                  <a:pt x="1743426" y="435943"/>
                </a:cubicBezTo>
                <a:cubicBezTo>
                  <a:pt x="1784369" y="437765"/>
                  <a:pt x="1825313" y="439588"/>
                  <a:pt x="1866254" y="441409"/>
                </a:cubicBezTo>
                <a:cubicBezTo>
                  <a:pt x="2050500" y="449611"/>
                  <a:pt x="2234843" y="438932"/>
                  <a:pt x="2419086" y="447132"/>
                </a:cubicBezTo>
                <a:cubicBezTo>
                  <a:pt x="2460028" y="448955"/>
                  <a:pt x="2480500" y="449866"/>
                  <a:pt x="2521443" y="451688"/>
                </a:cubicBezTo>
                <a:cubicBezTo>
                  <a:pt x="2501072" y="431897"/>
                  <a:pt x="2480601" y="430986"/>
                  <a:pt x="2439759" y="410283"/>
                </a:cubicBezTo>
                <a:cubicBezTo>
                  <a:pt x="2194203" y="380470"/>
                  <a:pt x="1948646" y="350657"/>
                  <a:pt x="1702988" y="339723"/>
                </a:cubicBezTo>
                <a:cubicBezTo>
                  <a:pt x="1580160" y="334256"/>
                  <a:pt x="1457433" y="309908"/>
                  <a:pt x="1355075" y="305353"/>
                </a:cubicBezTo>
                <a:cubicBezTo>
                  <a:pt x="1334603" y="304443"/>
                  <a:pt x="1314131" y="303531"/>
                  <a:pt x="1293762" y="283741"/>
                </a:cubicBezTo>
                <a:cubicBezTo>
                  <a:pt x="1211775" y="298975"/>
                  <a:pt x="1150461" y="277362"/>
                  <a:pt x="1068575" y="273717"/>
                </a:cubicBezTo>
                <a:cubicBezTo>
                  <a:pt x="1048104" y="272805"/>
                  <a:pt x="1027633" y="271894"/>
                  <a:pt x="1027734" y="253015"/>
                </a:cubicBezTo>
                <a:cubicBezTo>
                  <a:pt x="1068676" y="254838"/>
                  <a:pt x="1130089" y="257571"/>
                  <a:pt x="1171034" y="259394"/>
                </a:cubicBezTo>
                <a:cubicBezTo>
                  <a:pt x="1334805" y="266683"/>
                  <a:pt x="1498677" y="255092"/>
                  <a:pt x="1662350" y="281262"/>
                </a:cubicBezTo>
                <a:cubicBezTo>
                  <a:pt x="1723763" y="283995"/>
                  <a:pt x="1785178" y="286728"/>
                  <a:pt x="1867062" y="290373"/>
                </a:cubicBezTo>
                <a:cubicBezTo>
                  <a:pt x="1928579" y="274228"/>
                  <a:pt x="2010465" y="277872"/>
                  <a:pt x="2092350" y="281517"/>
                </a:cubicBezTo>
                <a:cubicBezTo>
                  <a:pt x="2051409" y="279695"/>
                  <a:pt x="2010567" y="258993"/>
                  <a:pt x="1990095" y="258081"/>
                </a:cubicBezTo>
                <a:cubicBezTo>
                  <a:pt x="1949252" y="237380"/>
                  <a:pt x="1969825" y="219410"/>
                  <a:pt x="2010768" y="221233"/>
                </a:cubicBezTo>
                <a:cubicBezTo>
                  <a:pt x="2092653" y="224877"/>
                  <a:pt x="2195111" y="210555"/>
                  <a:pt x="2276896" y="233078"/>
                </a:cubicBezTo>
                <a:cubicBezTo>
                  <a:pt x="2297367" y="233989"/>
                  <a:pt x="2317839" y="234901"/>
                  <a:pt x="2317839" y="234901"/>
                </a:cubicBezTo>
                <a:cubicBezTo>
                  <a:pt x="2363901" y="236951"/>
                  <a:pt x="2398446" y="238489"/>
                  <a:pt x="2438748" y="240283"/>
                </a:cubicBezTo>
                <a:lnTo>
                  <a:pt x="2440668" y="240368"/>
                </a:lnTo>
                <a:cubicBezTo>
                  <a:pt x="2445786" y="240596"/>
                  <a:pt x="2449625" y="240767"/>
                  <a:pt x="2452503" y="240895"/>
                </a:cubicBezTo>
                <a:lnTo>
                  <a:pt x="2452822" y="240909"/>
                </a:lnTo>
                <a:lnTo>
                  <a:pt x="2458580" y="241165"/>
                </a:lnTo>
                <a:cubicBezTo>
                  <a:pt x="2461139" y="241280"/>
                  <a:pt x="2461139" y="241280"/>
                  <a:pt x="2461139" y="241280"/>
                </a:cubicBezTo>
                <a:lnTo>
                  <a:pt x="2461458" y="241294"/>
                </a:lnTo>
                <a:cubicBezTo>
                  <a:pt x="2461779" y="241308"/>
                  <a:pt x="2462419" y="241337"/>
                  <a:pt x="2463699" y="241393"/>
                </a:cubicBezTo>
                <a:lnTo>
                  <a:pt x="2469456" y="241650"/>
                </a:lnTo>
                <a:lnTo>
                  <a:pt x="2469775" y="241664"/>
                </a:lnTo>
                <a:cubicBezTo>
                  <a:pt x="2472655" y="241792"/>
                  <a:pt x="2476493" y="241963"/>
                  <a:pt x="2481611" y="242191"/>
                </a:cubicBezTo>
                <a:cubicBezTo>
                  <a:pt x="2481611" y="242191"/>
                  <a:pt x="2502083" y="243102"/>
                  <a:pt x="2502083" y="243102"/>
                </a:cubicBezTo>
                <a:cubicBezTo>
                  <a:pt x="2522554" y="244013"/>
                  <a:pt x="2522554" y="244013"/>
                  <a:pt x="2522554" y="244013"/>
                </a:cubicBezTo>
                <a:cubicBezTo>
                  <a:pt x="2543026" y="244924"/>
                  <a:pt x="2543026" y="244924"/>
                  <a:pt x="2543026" y="244924"/>
                </a:cubicBezTo>
                <a:cubicBezTo>
                  <a:pt x="2604541" y="228777"/>
                  <a:pt x="2686326" y="251303"/>
                  <a:pt x="2747842" y="235156"/>
                </a:cubicBezTo>
                <a:cubicBezTo>
                  <a:pt x="2768313" y="236067"/>
                  <a:pt x="2788885" y="218099"/>
                  <a:pt x="2809356" y="219010"/>
                </a:cubicBezTo>
                <a:cubicBezTo>
                  <a:pt x="2829827" y="219921"/>
                  <a:pt x="2829827" y="219921"/>
                  <a:pt x="2850299" y="220833"/>
                </a:cubicBezTo>
                <a:cubicBezTo>
                  <a:pt x="2829827" y="219921"/>
                  <a:pt x="2829929" y="201041"/>
                  <a:pt x="2809458" y="200130"/>
                </a:cubicBezTo>
                <a:cubicBezTo>
                  <a:pt x="2788986" y="199219"/>
                  <a:pt x="2788986" y="199219"/>
                  <a:pt x="2768616" y="179428"/>
                </a:cubicBezTo>
                <a:cubicBezTo>
                  <a:pt x="2748145" y="178517"/>
                  <a:pt x="2727673" y="177606"/>
                  <a:pt x="2686730" y="175784"/>
                </a:cubicBezTo>
                <a:cubicBezTo>
                  <a:pt x="2666258" y="174872"/>
                  <a:pt x="2666258" y="174872"/>
                  <a:pt x="2645786" y="173961"/>
                </a:cubicBezTo>
                <a:cubicBezTo>
                  <a:pt x="2625315" y="173050"/>
                  <a:pt x="2604844" y="172139"/>
                  <a:pt x="2604844" y="172139"/>
                </a:cubicBezTo>
                <a:cubicBezTo>
                  <a:pt x="2563901" y="170317"/>
                  <a:pt x="2543430" y="169406"/>
                  <a:pt x="2522958" y="168495"/>
                </a:cubicBezTo>
                <a:cubicBezTo>
                  <a:pt x="2522958" y="168495"/>
                  <a:pt x="2502486" y="167584"/>
                  <a:pt x="2502486" y="167584"/>
                </a:cubicBezTo>
                <a:cubicBezTo>
                  <a:pt x="2482015" y="166672"/>
                  <a:pt x="2461543" y="165760"/>
                  <a:pt x="2461543" y="165760"/>
                </a:cubicBezTo>
                <a:cubicBezTo>
                  <a:pt x="2441072" y="164849"/>
                  <a:pt x="2420601" y="163938"/>
                  <a:pt x="2400231" y="144148"/>
                </a:cubicBezTo>
                <a:cubicBezTo>
                  <a:pt x="2379759" y="143237"/>
                  <a:pt x="2359288" y="142325"/>
                  <a:pt x="2318344" y="140503"/>
                </a:cubicBezTo>
                <a:cubicBezTo>
                  <a:pt x="2297872" y="139592"/>
                  <a:pt x="2277401" y="138680"/>
                  <a:pt x="2256929" y="137770"/>
                </a:cubicBezTo>
                <a:cubicBezTo>
                  <a:pt x="2236459" y="136858"/>
                  <a:pt x="2215988" y="135948"/>
                  <a:pt x="2195516" y="135036"/>
                </a:cubicBezTo>
                <a:cubicBezTo>
                  <a:pt x="2154574" y="133213"/>
                  <a:pt x="2093057" y="149359"/>
                  <a:pt x="2031745" y="127746"/>
                </a:cubicBezTo>
                <a:cubicBezTo>
                  <a:pt x="1970330" y="125013"/>
                  <a:pt x="1888444" y="121367"/>
                  <a:pt x="1806559" y="117724"/>
                </a:cubicBezTo>
                <a:cubicBezTo>
                  <a:pt x="1806559" y="117724"/>
                  <a:pt x="1806559" y="117724"/>
                  <a:pt x="1786188" y="97933"/>
                </a:cubicBezTo>
                <a:cubicBezTo>
                  <a:pt x="1765717" y="97022"/>
                  <a:pt x="1745245" y="96111"/>
                  <a:pt x="1724773" y="95199"/>
                </a:cubicBezTo>
                <a:cubicBezTo>
                  <a:pt x="1704302" y="94288"/>
                  <a:pt x="1683830" y="93377"/>
                  <a:pt x="1663359" y="92466"/>
                </a:cubicBezTo>
                <a:cubicBezTo>
                  <a:pt x="1642889" y="91555"/>
                  <a:pt x="1601945" y="89732"/>
                  <a:pt x="1561002" y="87911"/>
                </a:cubicBezTo>
                <a:cubicBezTo>
                  <a:pt x="1561002" y="87911"/>
                  <a:pt x="1561002" y="87911"/>
                  <a:pt x="1540530" y="86998"/>
                </a:cubicBezTo>
                <a:cubicBezTo>
                  <a:pt x="1499587" y="85176"/>
                  <a:pt x="1438174" y="82443"/>
                  <a:pt x="1376859" y="60831"/>
                </a:cubicBezTo>
                <a:cubicBezTo>
                  <a:pt x="1356388" y="59919"/>
                  <a:pt x="1335916" y="59007"/>
                  <a:pt x="1315444" y="58096"/>
                </a:cubicBezTo>
                <a:cubicBezTo>
                  <a:pt x="1294975" y="57186"/>
                  <a:pt x="1274503" y="56274"/>
                  <a:pt x="1254032" y="55363"/>
                </a:cubicBezTo>
                <a:cubicBezTo>
                  <a:pt x="1172145" y="51719"/>
                  <a:pt x="1172145" y="51719"/>
                  <a:pt x="1213189" y="34661"/>
                </a:cubicBezTo>
                <a:cubicBezTo>
                  <a:pt x="1233661" y="35572"/>
                  <a:pt x="1254133" y="36483"/>
                  <a:pt x="1274604" y="37394"/>
                </a:cubicBezTo>
                <a:cubicBezTo>
                  <a:pt x="1295177" y="19425"/>
                  <a:pt x="1336017" y="40128"/>
                  <a:pt x="1376961" y="41951"/>
                </a:cubicBezTo>
                <a:cubicBezTo>
                  <a:pt x="1397433" y="42861"/>
                  <a:pt x="1417904" y="43773"/>
                  <a:pt x="1417904" y="43773"/>
                </a:cubicBezTo>
                <a:cubicBezTo>
                  <a:pt x="1417904" y="43773"/>
                  <a:pt x="1417904" y="43773"/>
                  <a:pt x="1438375" y="44684"/>
                </a:cubicBezTo>
                <a:cubicBezTo>
                  <a:pt x="1438375" y="44684"/>
                  <a:pt x="1438375" y="44684"/>
                  <a:pt x="1458847" y="45595"/>
                </a:cubicBezTo>
                <a:cubicBezTo>
                  <a:pt x="1499788" y="47418"/>
                  <a:pt x="1561203" y="50151"/>
                  <a:pt x="1622618" y="52885"/>
                </a:cubicBezTo>
                <a:cubicBezTo>
                  <a:pt x="1643191" y="34916"/>
                  <a:pt x="1684133" y="36738"/>
                  <a:pt x="1704604" y="37649"/>
                </a:cubicBezTo>
                <a:cubicBezTo>
                  <a:pt x="1786491" y="41294"/>
                  <a:pt x="1868375" y="44939"/>
                  <a:pt x="1929790" y="47672"/>
                </a:cubicBezTo>
                <a:cubicBezTo>
                  <a:pt x="1970734" y="49495"/>
                  <a:pt x="2011678" y="51317"/>
                  <a:pt x="2032149" y="52228"/>
                </a:cubicBezTo>
                <a:cubicBezTo>
                  <a:pt x="2052722" y="34259"/>
                  <a:pt x="2093562" y="54961"/>
                  <a:pt x="2134506" y="56785"/>
                </a:cubicBezTo>
                <a:cubicBezTo>
                  <a:pt x="2277805" y="63163"/>
                  <a:pt x="2400635" y="68629"/>
                  <a:pt x="2543935" y="75008"/>
                </a:cubicBezTo>
                <a:cubicBezTo>
                  <a:pt x="2584979" y="57952"/>
                  <a:pt x="2625922" y="59773"/>
                  <a:pt x="2666865" y="61596"/>
                </a:cubicBezTo>
                <a:cubicBezTo>
                  <a:pt x="2687336" y="62506"/>
                  <a:pt x="2707807" y="63418"/>
                  <a:pt x="2728279" y="64329"/>
                </a:cubicBezTo>
                <a:cubicBezTo>
                  <a:pt x="2769324" y="47271"/>
                  <a:pt x="2830635" y="68885"/>
                  <a:pt x="2871680" y="51827"/>
                </a:cubicBezTo>
                <a:cubicBezTo>
                  <a:pt x="2830939" y="12246"/>
                  <a:pt x="2851410" y="13156"/>
                  <a:pt x="2974238" y="18624"/>
                </a:cubicBezTo>
                <a:cubicBezTo>
                  <a:pt x="3117541" y="25002"/>
                  <a:pt x="3260941" y="12501"/>
                  <a:pt x="3404342" y="0"/>
                </a:cubicBezTo>
                <a:close/>
              </a:path>
            </a:pathLst>
          </a:custGeom>
        </p:spPr>
      </p:pic>
      <p:grpSp>
        <p:nvGrpSpPr>
          <p:cNvPr id="9" name="Group 8"/>
          <p:cNvGrpSpPr/>
          <p:nvPr/>
        </p:nvGrpSpPr>
        <p:grpSpPr>
          <a:xfrm>
            <a:off x="707157" y="8074945"/>
            <a:ext cx="14190322" cy="4685984"/>
            <a:chOff x="968011" y="5837018"/>
            <a:chExt cx="14190322" cy="4685984"/>
          </a:xfrm>
        </p:grpSpPr>
        <p:grpSp>
          <p:nvGrpSpPr>
            <p:cNvPr id="6" name="Group 5"/>
            <p:cNvGrpSpPr/>
            <p:nvPr/>
          </p:nvGrpSpPr>
          <p:grpSpPr>
            <a:xfrm>
              <a:off x="1922541" y="5837018"/>
              <a:ext cx="13235792" cy="4685984"/>
              <a:chOff x="1922541" y="5837018"/>
              <a:chExt cx="13235792" cy="4685984"/>
            </a:xfrm>
          </p:grpSpPr>
          <p:sp>
            <p:nvSpPr>
              <p:cNvPr id="15" name="9Slide.vn 9"/>
              <p:cNvSpPr txBox="1"/>
              <p:nvPr/>
            </p:nvSpPr>
            <p:spPr>
              <a:xfrm>
                <a:off x="1938526" y="5837018"/>
                <a:ext cx="9385111" cy="836569"/>
              </a:xfrm>
              <a:prstGeom prst="rect">
                <a:avLst/>
              </a:prstGeom>
              <a:noFill/>
            </p:spPr>
            <p:txBody>
              <a:bodyPr wrap="square" lIns="218877" tIns="109439" rIns="218877" bIns="109439" rtlCol="0">
                <a:spAutoFit/>
              </a:bodyPr>
              <a:lstStyle/>
              <a:p>
                <a:pPr defTabSz="2167880"/>
                <a:r>
                  <a:rPr lang="en-US" sz="4000">
                    <a:solidFill>
                      <a:srgbClr val="881818"/>
                    </a:solidFill>
                    <a:latin typeface="Arial" panose="020B0604020202020204" pitchFamily="34" charset="0"/>
                    <a:cs typeface="Arial" panose="020B0604020202020204" pitchFamily="34" charset="0"/>
                  </a:rPr>
                  <a:t>Nghiên cứu thị trường TMĐT</a:t>
                </a:r>
                <a:endParaRPr lang="en-US" sz="3600" dirty="0">
                  <a:solidFill>
                    <a:srgbClr val="881818"/>
                  </a:solidFill>
                  <a:latin typeface="Arial" panose="020B0604020202020204" pitchFamily="34" charset="0"/>
                  <a:ea typeface="Lato" pitchFamily="34" charset="0"/>
                  <a:cs typeface="Arial" panose="020B0604020202020204" pitchFamily="34" charset="0"/>
                </a:endParaRPr>
              </a:p>
            </p:txBody>
          </p:sp>
          <p:sp>
            <p:nvSpPr>
              <p:cNvPr id="20" name="9Slide.vn 13"/>
              <p:cNvSpPr txBox="1"/>
              <p:nvPr/>
            </p:nvSpPr>
            <p:spPr>
              <a:xfrm>
                <a:off x="1922541" y="6807293"/>
                <a:ext cx="12217686" cy="836569"/>
              </a:xfrm>
              <a:prstGeom prst="rect">
                <a:avLst/>
              </a:prstGeom>
              <a:noFill/>
            </p:spPr>
            <p:txBody>
              <a:bodyPr wrap="square" lIns="218877" tIns="109439" rIns="218877" bIns="109439" rtlCol="0">
                <a:spAutoFit/>
              </a:bodyPr>
              <a:lstStyle/>
              <a:p>
                <a:pPr defTabSz="2167880"/>
                <a:r>
                  <a:rPr lang="en-US" sz="4000">
                    <a:solidFill>
                      <a:schemeClr val="accent6">
                        <a:lumMod val="50000"/>
                      </a:schemeClr>
                    </a:solidFill>
                    <a:latin typeface="Arial" panose="020B0604020202020204" pitchFamily="34" charset="0"/>
                    <a:cs typeface="Arial" panose="020B0604020202020204" pitchFamily="34" charset="0"/>
                  </a:rPr>
                  <a:t>Các công nghệ sử dụng để phát triển TMĐT</a:t>
                </a:r>
                <a:endParaRPr lang="en-US" sz="3600" dirty="0">
                  <a:solidFill>
                    <a:schemeClr val="accent6">
                      <a:lumMod val="50000"/>
                    </a:schemeClr>
                  </a:solidFill>
                  <a:latin typeface="Arial" panose="020B0604020202020204" pitchFamily="34" charset="0"/>
                  <a:ea typeface="Lato" pitchFamily="34" charset="0"/>
                  <a:cs typeface="Arial" panose="020B0604020202020204" pitchFamily="34" charset="0"/>
                </a:endParaRPr>
              </a:p>
            </p:txBody>
          </p:sp>
          <p:sp>
            <p:nvSpPr>
              <p:cNvPr id="25" name="9Slide.vn 17"/>
              <p:cNvSpPr txBox="1"/>
              <p:nvPr/>
            </p:nvSpPr>
            <p:spPr>
              <a:xfrm>
                <a:off x="1966906" y="7783077"/>
                <a:ext cx="8610411" cy="836569"/>
              </a:xfrm>
              <a:prstGeom prst="rect">
                <a:avLst/>
              </a:prstGeom>
              <a:noFill/>
            </p:spPr>
            <p:txBody>
              <a:bodyPr wrap="square" lIns="218877" tIns="109439" rIns="218877" bIns="109439" rtlCol="0">
                <a:spAutoFit/>
              </a:bodyPr>
              <a:lstStyle/>
              <a:p>
                <a:pPr defTabSz="2167880"/>
                <a:r>
                  <a:rPr lang="en-US" sz="4000">
                    <a:solidFill>
                      <a:schemeClr val="accent1">
                        <a:lumMod val="75000"/>
                      </a:schemeClr>
                    </a:solidFill>
                    <a:latin typeface="Arial" panose="020B0604020202020204" pitchFamily="34" charset="0"/>
                    <a:cs typeface="Arial" panose="020B0604020202020204" pitchFamily="34" charset="0"/>
                  </a:rPr>
                  <a:t>E-Marketing là gì?</a:t>
                </a:r>
                <a:endParaRPr lang="en-US" sz="3600" dirty="0">
                  <a:solidFill>
                    <a:schemeClr val="accent1">
                      <a:lumMod val="75000"/>
                    </a:schemeClr>
                  </a:solidFill>
                  <a:latin typeface="Arial" panose="020B0604020202020204" pitchFamily="34" charset="0"/>
                  <a:ea typeface="Lato" pitchFamily="34" charset="0"/>
                  <a:cs typeface="Arial" panose="020B0604020202020204" pitchFamily="34" charset="0"/>
                </a:endParaRPr>
              </a:p>
            </p:txBody>
          </p:sp>
          <p:sp>
            <p:nvSpPr>
              <p:cNvPr id="21" name="9Slide.vn 13"/>
              <p:cNvSpPr txBox="1"/>
              <p:nvPr/>
            </p:nvSpPr>
            <p:spPr>
              <a:xfrm>
                <a:off x="1966906" y="8823173"/>
                <a:ext cx="9408865" cy="836569"/>
              </a:xfrm>
              <a:prstGeom prst="rect">
                <a:avLst/>
              </a:prstGeom>
              <a:noFill/>
            </p:spPr>
            <p:txBody>
              <a:bodyPr wrap="square" lIns="218877" tIns="109439" rIns="218877" bIns="109439" rtlCol="0">
                <a:spAutoFit/>
              </a:bodyPr>
              <a:lstStyle/>
              <a:p>
                <a:pPr lvl="0"/>
                <a:r>
                  <a:rPr lang="en-US" sz="4000">
                    <a:solidFill>
                      <a:srgbClr val="7030A0"/>
                    </a:solidFill>
                    <a:latin typeface="Arial" panose="020B0604020202020204" pitchFamily="34" charset="0"/>
                    <a:cs typeface="Arial" panose="020B0604020202020204" pitchFamily="34" charset="0"/>
                  </a:rPr>
                  <a:t>Các bước triển khai TMĐT</a:t>
                </a:r>
                <a:endParaRPr lang="en-US" sz="4000" dirty="0">
                  <a:solidFill>
                    <a:srgbClr val="7030A0"/>
                  </a:solidFill>
                  <a:latin typeface="Arial" panose="020B0604020202020204" pitchFamily="34" charset="0"/>
                  <a:cs typeface="Arial" panose="020B0604020202020204" pitchFamily="34" charset="0"/>
                </a:endParaRPr>
              </a:p>
            </p:txBody>
          </p:sp>
          <p:sp>
            <p:nvSpPr>
              <p:cNvPr id="24" name="9Slide.vn 13"/>
              <p:cNvSpPr txBox="1"/>
              <p:nvPr/>
            </p:nvSpPr>
            <p:spPr>
              <a:xfrm>
                <a:off x="1966906" y="9686433"/>
                <a:ext cx="13191427" cy="836569"/>
              </a:xfrm>
              <a:prstGeom prst="rect">
                <a:avLst/>
              </a:prstGeom>
              <a:noFill/>
            </p:spPr>
            <p:txBody>
              <a:bodyPr wrap="square" lIns="218877" tIns="109439" rIns="218877" bIns="109439" rtlCol="0">
                <a:spAutoFit/>
              </a:bodyPr>
              <a:lstStyle/>
              <a:p>
                <a:pPr lvl="0"/>
                <a:r>
                  <a:rPr lang="en-US" sz="4000">
                    <a:solidFill>
                      <a:schemeClr val="tx2">
                        <a:lumMod val="60000"/>
                        <a:lumOff val="40000"/>
                      </a:schemeClr>
                    </a:solidFill>
                    <a:latin typeface="Arial" panose="020B0604020202020204" pitchFamily="34" charset="0"/>
                    <a:cs typeface="Arial" panose="020B0604020202020204" pitchFamily="34" charset="0"/>
                  </a:rPr>
                  <a:t>Thuận lới và khó khăn khi phát triển TMĐT ở Việt Nam</a:t>
                </a:r>
                <a:endParaRPr lang="en-US" sz="4000" dirty="0">
                  <a:solidFill>
                    <a:schemeClr val="tx2">
                      <a:lumMod val="60000"/>
                      <a:lumOff val="40000"/>
                    </a:schemeClr>
                  </a:solidFill>
                  <a:latin typeface="Arial" panose="020B0604020202020204" pitchFamily="34" charset="0"/>
                  <a:cs typeface="Arial" panose="020B0604020202020204" pitchFamily="34" charset="0"/>
                </a:endParaRPr>
              </a:p>
            </p:txBody>
          </p:sp>
        </p:grpSp>
        <p:grpSp>
          <p:nvGrpSpPr>
            <p:cNvPr id="5" name="Group 4"/>
            <p:cNvGrpSpPr/>
            <p:nvPr/>
          </p:nvGrpSpPr>
          <p:grpSpPr>
            <a:xfrm>
              <a:off x="968011" y="5902379"/>
              <a:ext cx="792873" cy="4615196"/>
              <a:chOff x="968011" y="5902379"/>
              <a:chExt cx="792873" cy="4615196"/>
            </a:xfrm>
          </p:grpSpPr>
          <p:sp>
            <p:nvSpPr>
              <p:cNvPr id="17" name="9Slide.vn 10"/>
              <p:cNvSpPr/>
              <p:nvPr/>
            </p:nvSpPr>
            <p:spPr>
              <a:xfrm>
                <a:off x="986570" y="5902379"/>
                <a:ext cx="774314" cy="7743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18" name="9Slide.vn 11"/>
              <p:cNvSpPr>
                <a:spLocks noChangeArrowheads="1"/>
              </p:cNvSpPr>
              <p:nvPr/>
            </p:nvSpPr>
            <p:spPr bwMode="auto">
              <a:xfrm>
                <a:off x="1135052" y="6061913"/>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22" name="9Slide.vn 14"/>
              <p:cNvSpPr/>
              <p:nvPr/>
            </p:nvSpPr>
            <p:spPr>
              <a:xfrm>
                <a:off x="983878" y="6740100"/>
                <a:ext cx="774314" cy="774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23" name="9Slide.vn 15"/>
              <p:cNvSpPr>
                <a:spLocks noChangeArrowheads="1"/>
              </p:cNvSpPr>
              <p:nvPr/>
            </p:nvSpPr>
            <p:spPr bwMode="auto">
              <a:xfrm>
                <a:off x="1153611" y="6900113"/>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27" name="9Slide.vn 18"/>
              <p:cNvSpPr/>
              <p:nvPr/>
            </p:nvSpPr>
            <p:spPr>
              <a:xfrm>
                <a:off x="986570" y="7779943"/>
                <a:ext cx="774314" cy="7743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28" name="9Slide.vn 19"/>
              <p:cNvSpPr>
                <a:spLocks noChangeArrowheads="1"/>
              </p:cNvSpPr>
              <p:nvPr/>
            </p:nvSpPr>
            <p:spPr bwMode="auto">
              <a:xfrm>
                <a:off x="1172170" y="7909821"/>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26" name="9Slide.vn 18"/>
              <p:cNvSpPr/>
              <p:nvPr/>
            </p:nvSpPr>
            <p:spPr>
              <a:xfrm>
                <a:off x="986570" y="8769260"/>
                <a:ext cx="774314" cy="774315"/>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84" dirty="0">
                  <a:solidFill>
                    <a:srgbClr val="FF0000"/>
                  </a:solidFill>
                  <a:latin typeface="Calibri" panose="020F0502020204030204"/>
                  <a:cs typeface="Cordia New" panose="020B0304020202020204" pitchFamily="34" charset="-34"/>
                </a:endParaRPr>
              </a:p>
            </p:txBody>
          </p:sp>
          <p:sp>
            <p:nvSpPr>
              <p:cNvPr id="29" name="9Slide.vn 19"/>
              <p:cNvSpPr>
                <a:spLocks noChangeArrowheads="1"/>
              </p:cNvSpPr>
              <p:nvPr/>
            </p:nvSpPr>
            <p:spPr bwMode="auto">
              <a:xfrm>
                <a:off x="1172170" y="889913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30" name="9Slide.vn 18"/>
              <p:cNvSpPr/>
              <p:nvPr/>
            </p:nvSpPr>
            <p:spPr>
              <a:xfrm>
                <a:off x="968011" y="9743260"/>
                <a:ext cx="774314" cy="774315"/>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31" name="9Slide.vn 19"/>
              <p:cNvSpPr>
                <a:spLocks noChangeArrowheads="1"/>
              </p:cNvSpPr>
              <p:nvPr/>
            </p:nvSpPr>
            <p:spPr bwMode="auto">
              <a:xfrm>
                <a:off x="1153611" y="987313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grpSp>
      </p:grpSp>
      <p:sp>
        <p:nvSpPr>
          <p:cNvPr id="32" name="9Slide.vn 4"/>
          <p:cNvSpPr txBox="1"/>
          <p:nvPr/>
        </p:nvSpPr>
        <p:spPr>
          <a:xfrm>
            <a:off x="707157" y="329854"/>
            <a:ext cx="11021476" cy="1934504"/>
          </a:xfrm>
          <a:prstGeom prst="rect">
            <a:avLst/>
          </a:prstGeom>
          <a:noFill/>
        </p:spPr>
        <p:txBody>
          <a:bodyPr wrap="square" rtlCol="0">
            <a:spAutoFit/>
          </a:bodyPr>
          <a:lstStyle/>
          <a:p>
            <a:pPr defTabSz="2167880"/>
            <a:r>
              <a:rPr lang="en-US" sz="11971" b="1" smtClean="0">
                <a:solidFill>
                  <a:srgbClr val="48CFAD"/>
                </a:solidFill>
                <a:latin typeface="Lato Black" charset="0"/>
                <a:ea typeface="Lato Black" charset="0"/>
                <a:cs typeface="Lato Black" charset="0"/>
              </a:rPr>
              <a:t>CÁC DỊCH VỤ</a:t>
            </a:r>
            <a:endParaRPr lang="en-US" sz="11971" b="1" dirty="0">
              <a:solidFill>
                <a:srgbClr val="48CFAD"/>
              </a:solidFill>
              <a:latin typeface="Lato Black" charset="0"/>
              <a:ea typeface="Lato Black" charset="0"/>
              <a:cs typeface="Lato Black" charset="0"/>
            </a:endParaRPr>
          </a:p>
        </p:txBody>
      </p:sp>
      <p:sp>
        <p:nvSpPr>
          <p:cNvPr id="33" name="9Slide.vn 5"/>
          <p:cNvSpPr txBox="1"/>
          <p:nvPr/>
        </p:nvSpPr>
        <p:spPr>
          <a:xfrm>
            <a:off x="707157" y="2102420"/>
            <a:ext cx="9413534" cy="1934504"/>
          </a:xfrm>
          <a:prstGeom prst="rect">
            <a:avLst/>
          </a:prstGeom>
          <a:noFill/>
        </p:spPr>
        <p:txBody>
          <a:bodyPr wrap="square" rtlCol="0">
            <a:spAutoFit/>
          </a:bodyPr>
          <a:lstStyle/>
          <a:p>
            <a:pPr defTabSz="2167880"/>
            <a:r>
              <a:rPr lang="en-US" sz="11971" b="1" smtClean="0">
                <a:solidFill>
                  <a:srgbClr val="44546A"/>
                </a:solidFill>
                <a:latin typeface="Lato Black" charset="0"/>
                <a:ea typeface="Lato Black" charset="0"/>
                <a:cs typeface="Lato Black" charset="0"/>
              </a:rPr>
              <a:t>CỦA</a:t>
            </a:r>
            <a:endParaRPr lang="en-US" sz="11971" b="1" dirty="0">
              <a:solidFill>
                <a:srgbClr val="44546A"/>
              </a:solidFill>
              <a:latin typeface="Lato Black" charset="0"/>
              <a:ea typeface="Lato Black" charset="0"/>
              <a:cs typeface="Lato Black" charset="0"/>
            </a:endParaRPr>
          </a:p>
        </p:txBody>
      </p:sp>
      <p:sp>
        <p:nvSpPr>
          <p:cNvPr id="34" name="9Slide.vn 6"/>
          <p:cNvSpPr txBox="1"/>
          <p:nvPr/>
        </p:nvSpPr>
        <p:spPr>
          <a:xfrm>
            <a:off x="707157" y="3757176"/>
            <a:ext cx="10667815" cy="1934504"/>
          </a:xfrm>
          <a:prstGeom prst="rect">
            <a:avLst/>
          </a:prstGeom>
          <a:noFill/>
        </p:spPr>
        <p:txBody>
          <a:bodyPr wrap="square" rtlCol="0">
            <a:spAutoFit/>
          </a:bodyPr>
          <a:lstStyle/>
          <a:p>
            <a:pPr defTabSz="2167880"/>
            <a:r>
              <a:rPr lang="en-US" sz="11971" b="1" smtClean="0">
                <a:solidFill>
                  <a:srgbClr val="FFCE54"/>
                </a:solidFill>
                <a:latin typeface="Lato Black" charset="0"/>
                <a:ea typeface="Lato Black" charset="0"/>
                <a:cs typeface="Lato Black" charset="0"/>
              </a:rPr>
              <a:t>THƯƠNG MẠI</a:t>
            </a:r>
            <a:endParaRPr lang="en-US" sz="11971" b="1" dirty="0">
              <a:solidFill>
                <a:srgbClr val="FFCE54"/>
              </a:solidFill>
              <a:latin typeface="Lato Black" charset="0"/>
              <a:ea typeface="Lato Black" charset="0"/>
              <a:cs typeface="Lato Black" charset="0"/>
            </a:endParaRPr>
          </a:p>
        </p:txBody>
      </p:sp>
      <p:sp>
        <p:nvSpPr>
          <p:cNvPr id="35" name="9Slide.vn 5"/>
          <p:cNvSpPr txBox="1"/>
          <p:nvPr/>
        </p:nvSpPr>
        <p:spPr>
          <a:xfrm>
            <a:off x="707157" y="5660849"/>
            <a:ext cx="9413534" cy="1934504"/>
          </a:xfrm>
          <a:prstGeom prst="rect">
            <a:avLst/>
          </a:prstGeom>
          <a:noFill/>
        </p:spPr>
        <p:txBody>
          <a:bodyPr wrap="square" rtlCol="0">
            <a:spAutoFit/>
          </a:bodyPr>
          <a:lstStyle/>
          <a:p>
            <a:pPr defTabSz="2167880"/>
            <a:r>
              <a:rPr lang="en-US" sz="11971" b="1" smtClean="0">
                <a:solidFill>
                  <a:srgbClr val="FF0000"/>
                </a:solidFill>
                <a:latin typeface="Lato Black" charset="0"/>
                <a:ea typeface="Lato Black" charset="0"/>
                <a:cs typeface="Lato Black" charset="0"/>
              </a:rPr>
              <a:t>ĐIỆN TỬ</a:t>
            </a:r>
            <a:endParaRPr lang="en-US" sz="11971" b="1" dirty="0">
              <a:solidFill>
                <a:srgbClr val="FF0000"/>
              </a:solidFill>
              <a:latin typeface="Lato Black" charset="0"/>
              <a:ea typeface="Lato Black" charset="0"/>
              <a:cs typeface="Lato Black" charset="0"/>
            </a:endParaRPr>
          </a:p>
        </p:txBody>
      </p:sp>
    </p:spTree>
    <p:extLst>
      <p:ext uri="{BB962C8B-B14F-4D97-AF65-F5344CB8AC3E}">
        <p14:creationId xmlns:p14="http://schemas.microsoft.com/office/powerpoint/2010/main" val="471272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804156" y="3927370"/>
            <a:ext cx="7354105" cy="1662994"/>
            <a:chOff x="14442182" y="3902814"/>
            <a:chExt cx="7354105" cy="1662994"/>
          </a:xfrm>
        </p:grpSpPr>
        <p:grpSp>
          <p:nvGrpSpPr>
            <p:cNvPr id="183" name="9Slide.vn 4"/>
            <p:cNvGrpSpPr/>
            <p:nvPr/>
          </p:nvGrpSpPr>
          <p:grpSpPr>
            <a:xfrm>
              <a:off x="14442182" y="3902814"/>
              <a:ext cx="7354105" cy="1662994"/>
              <a:chOff x="8871348" y="3276600"/>
              <a:chExt cx="20762203" cy="4694984"/>
            </a:xfrm>
          </p:grpSpPr>
          <p:sp>
            <p:nvSpPr>
              <p:cNvPr id="184" name="9Slide.vn 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endParaRPr>
              </a:p>
            </p:txBody>
          </p:sp>
          <p:sp>
            <p:nvSpPr>
              <p:cNvPr id="185" name="9Slide.vn 6"/>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endParaRPr>
              </a:p>
            </p:txBody>
          </p:sp>
          <p:pic>
            <p:nvPicPr>
              <p:cNvPr id="186"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199" name="9Slide.vn 16"/>
            <p:cNvSpPr txBox="1"/>
            <p:nvPr/>
          </p:nvSpPr>
          <p:spPr>
            <a:xfrm>
              <a:off x="15557098" y="4259764"/>
              <a:ext cx="4903423" cy="775013"/>
            </a:xfrm>
            <a:prstGeom prst="rect">
              <a:avLst/>
            </a:prstGeom>
            <a:noFill/>
          </p:spPr>
          <p:txBody>
            <a:bodyPr wrap="square" lIns="218877" tIns="109439" rIns="218877" bIns="109439" rtlCol="0">
              <a:spAutoFit/>
            </a:bodyPr>
            <a:lstStyle/>
            <a:p>
              <a:pPr algn="r" defTabSz="2167880"/>
              <a:r>
                <a:rPr lang="en-US" sz="3600">
                  <a:solidFill>
                    <a:prstClr val="white"/>
                  </a:solidFill>
                  <a:ea typeface="Lato" pitchFamily="34" charset="0"/>
                  <a:cs typeface="Lato" pitchFamily="34" charset="0"/>
                </a:rPr>
                <a:t>Xây dựng hình ảnh</a:t>
              </a:r>
              <a:endParaRPr lang="en-US" sz="3600" dirty="0">
                <a:solidFill>
                  <a:prstClr val="white"/>
                </a:solidFill>
                <a:ea typeface="Lato" pitchFamily="34" charset="0"/>
                <a:cs typeface="Lato" pitchFamily="34" charset="0"/>
              </a:endParaRPr>
            </a:p>
          </p:txBody>
        </p:sp>
      </p:grpSp>
      <p:grpSp>
        <p:nvGrpSpPr>
          <p:cNvPr id="5" name="Group 4"/>
          <p:cNvGrpSpPr/>
          <p:nvPr/>
        </p:nvGrpSpPr>
        <p:grpSpPr>
          <a:xfrm>
            <a:off x="5497327" y="5740350"/>
            <a:ext cx="7354105" cy="1650973"/>
            <a:chOff x="5776872" y="4524246"/>
            <a:chExt cx="7354105" cy="1650973"/>
          </a:xfrm>
        </p:grpSpPr>
        <p:grpSp>
          <p:nvGrpSpPr>
            <p:cNvPr id="187" name="9Slide.vn 8"/>
            <p:cNvGrpSpPr/>
            <p:nvPr/>
          </p:nvGrpSpPr>
          <p:grpSpPr>
            <a:xfrm rot="10800000">
              <a:off x="5776872" y="4524246"/>
              <a:ext cx="7354105" cy="1650973"/>
              <a:chOff x="8871348" y="3276600"/>
              <a:chExt cx="20762203" cy="4661049"/>
            </a:xfrm>
          </p:grpSpPr>
          <p:sp>
            <p:nvSpPr>
              <p:cNvPr id="188" name="9Slide.vn 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endParaRPr>
              </a:p>
            </p:txBody>
          </p:sp>
          <p:sp>
            <p:nvSpPr>
              <p:cNvPr id="189" name="9Slide.vn 10"/>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endParaRPr>
              </a:p>
            </p:txBody>
          </p:sp>
          <p:pic>
            <p:nvPicPr>
              <p:cNvPr id="190" name="9Slide.v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203" name="9Slide.vn 18"/>
            <p:cNvSpPr txBox="1"/>
            <p:nvPr/>
          </p:nvSpPr>
          <p:spPr>
            <a:xfrm>
              <a:off x="7415700" y="4866883"/>
              <a:ext cx="4903423" cy="775013"/>
            </a:xfrm>
            <a:prstGeom prst="rect">
              <a:avLst/>
            </a:prstGeom>
            <a:noFill/>
          </p:spPr>
          <p:txBody>
            <a:bodyPr wrap="square" lIns="218877" tIns="109439" rIns="218877" bIns="109439" rtlCol="0">
              <a:spAutoFit/>
            </a:bodyPr>
            <a:lstStyle/>
            <a:p>
              <a:pPr defTabSz="2167880"/>
              <a:r>
                <a:rPr lang="vi-VN" sz="3600">
                  <a:solidFill>
                    <a:prstClr val="white"/>
                  </a:solidFill>
                  <a:ea typeface="Lato" pitchFamily="34" charset="0"/>
                  <a:cs typeface="Lato" pitchFamily="34" charset="0"/>
                </a:rPr>
                <a:t>Tương tác trực tiếp</a:t>
              </a:r>
              <a:endParaRPr lang="en-US" sz="3600" dirty="0">
                <a:solidFill>
                  <a:prstClr val="white"/>
                </a:solidFill>
                <a:ea typeface="Lato" pitchFamily="34" charset="0"/>
                <a:cs typeface="Lato" pitchFamily="34" charset="0"/>
              </a:endParaRPr>
            </a:p>
          </p:txBody>
        </p:sp>
      </p:grpSp>
      <p:grpSp>
        <p:nvGrpSpPr>
          <p:cNvPr id="4" name="Group 3"/>
          <p:cNvGrpSpPr/>
          <p:nvPr/>
        </p:nvGrpSpPr>
        <p:grpSpPr>
          <a:xfrm>
            <a:off x="5761895" y="9054317"/>
            <a:ext cx="7354105" cy="1662994"/>
            <a:chOff x="5636927" y="7162047"/>
            <a:chExt cx="7354105" cy="1662994"/>
          </a:xfrm>
        </p:grpSpPr>
        <p:grpSp>
          <p:nvGrpSpPr>
            <p:cNvPr id="195" name="9Slide.vn 12"/>
            <p:cNvGrpSpPr/>
            <p:nvPr/>
          </p:nvGrpSpPr>
          <p:grpSpPr>
            <a:xfrm rot="10800000">
              <a:off x="5636927" y="7162047"/>
              <a:ext cx="7354105" cy="1662994"/>
              <a:chOff x="8871348" y="3276600"/>
              <a:chExt cx="20762203" cy="4694984"/>
            </a:xfrm>
          </p:grpSpPr>
          <p:sp>
            <p:nvSpPr>
              <p:cNvPr id="196" name="9Slide.vn 1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endParaRPr>
              </a:p>
            </p:txBody>
          </p:sp>
          <p:sp>
            <p:nvSpPr>
              <p:cNvPr id="197" name="9Slide.vn 14"/>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endParaRPr>
              </a:p>
            </p:txBody>
          </p:sp>
          <p:pic>
            <p:nvPicPr>
              <p:cNvPr id="198" name="9Slide.vn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205" name="9Slide.vn 20"/>
            <p:cNvSpPr txBox="1"/>
            <p:nvPr/>
          </p:nvSpPr>
          <p:spPr>
            <a:xfrm>
              <a:off x="7174901" y="7569406"/>
              <a:ext cx="4903423" cy="775013"/>
            </a:xfrm>
            <a:prstGeom prst="rect">
              <a:avLst/>
            </a:prstGeom>
            <a:noFill/>
          </p:spPr>
          <p:txBody>
            <a:bodyPr wrap="square" lIns="218877" tIns="109439" rIns="218877" bIns="109439" rtlCol="0">
              <a:spAutoFit/>
            </a:bodyPr>
            <a:lstStyle/>
            <a:p>
              <a:pPr defTabSz="2167880"/>
              <a:r>
                <a:rPr lang="en-US" sz="3600">
                  <a:solidFill>
                    <a:prstClr val="white"/>
                  </a:solidFill>
                  <a:ea typeface="Lato" pitchFamily="34" charset="0"/>
                  <a:cs typeface="Lato" pitchFamily="34" charset="0"/>
                </a:rPr>
                <a:t>Cung cấp thông tin</a:t>
              </a:r>
              <a:endParaRPr lang="en-US" sz="3600" dirty="0">
                <a:solidFill>
                  <a:prstClr val="white"/>
                </a:solidFill>
                <a:ea typeface="Lato" pitchFamily="34" charset="0"/>
                <a:cs typeface="Lato" pitchFamily="34" charset="0"/>
              </a:endParaRPr>
            </a:p>
          </p:txBody>
        </p:sp>
      </p:grpSp>
      <p:grpSp>
        <p:nvGrpSpPr>
          <p:cNvPr id="3" name="Group 2"/>
          <p:cNvGrpSpPr/>
          <p:nvPr/>
        </p:nvGrpSpPr>
        <p:grpSpPr>
          <a:xfrm>
            <a:off x="14266604" y="7391323"/>
            <a:ext cx="7354105" cy="1662994"/>
            <a:chOff x="14713733" y="6927186"/>
            <a:chExt cx="7354105" cy="1662994"/>
          </a:xfrm>
        </p:grpSpPr>
        <p:grpSp>
          <p:nvGrpSpPr>
            <p:cNvPr id="207" name="9Slide.vn 22"/>
            <p:cNvGrpSpPr/>
            <p:nvPr/>
          </p:nvGrpSpPr>
          <p:grpSpPr>
            <a:xfrm>
              <a:off x="14713733" y="6927186"/>
              <a:ext cx="7354105" cy="1662994"/>
              <a:chOff x="8871348" y="3276600"/>
              <a:chExt cx="20762203" cy="4694984"/>
            </a:xfrm>
          </p:grpSpPr>
          <p:sp>
            <p:nvSpPr>
              <p:cNvPr id="208" name="9Slide.vn 2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endParaRPr>
              </a:p>
            </p:txBody>
          </p:sp>
          <p:sp>
            <p:nvSpPr>
              <p:cNvPr id="209" name="9Slide.vn 24"/>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endParaRPr>
              </a:p>
            </p:txBody>
          </p:sp>
          <p:pic>
            <p:nvPicPr>
              <p:cNvPr id="210" name="9Slide.vn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211" name="9Slide.vn 26"/>
            <p:cNvSpPr txBox="1"/>
            <p:nvPr/>
          </p:nvSpPr>
          <p:spPr>
            <a:xfrm>
              <a:off x="15570597" y="7319857"/>
              <a:ext cx="6202502" cy="775013"/>
            </a:xfrm>
            <a:prstGeom prst="rect">
              <a:avLst/>
            </a:prstGeom>
            <a:noFill/>
          </p:spPr>
          <p:txBody>
            <a:bodyPr wrap="square" lIns="218877" tIns="109439" rIns="218877" bIns="109439" rtlCol="0">
              <a:spAutoFit/>
            </a:bodyPr>
            <a:lstStyle/>
            <a:p>
              <a:pPr algn="r" defTabSz="2167880"/>
              <a:r>
                <a:rPr lang="en-US" sz="3600">
                  <a:solidFill>
                    <a:prstClr val="white"/>
                  </a:solidFill>
                  <a:ea typeface="Lato" pitchFamily="34" charset="0"/>
                  <a:cs typeface="Lato" pitchFamily="34" charset="0"/>
                </a:rPr>
                <a:t>Nội dung độc đáo, riêng biệt</a:t>
              </a:r>
              <a:endParaRPr lang="en-US" sz="3600" dirty="0">
                <a:solidFill>
                  <a:prstClr val="white"/>
                </a:solidFill>
                <a:ea typeface="Lato" pitchFamily="34" charset="0"/>
                <a:cs typeface="Lato" pitchFamily="34" charset="0"/>
              </a:endParaRPr>
            </a:p>
          </p:txBody>
        </p:sp>
      </p:grpSp>
      <p:pic>
        <p:nvPicPr>
          <p:cNvPr id="2" name="9Slide.vn 61">
            <a:extLst>
              <a:ext uri="{FF2B5EF4-FFF2-40B4-BE49-F238E27FC236}">
                <a16:creationId xmlns:a16="http://schemas.microsoft.com/office/drawing/2014/main" id="{78FE08D6-DCA0-4352-9718-C90FC08802CB}"/>
              </a:ext>
            </a:extLst>
          </p:cNvPr>
          <p:cNvPicPr>
            <a:picLocks noChangeAspect="1"/>
          </p:cNvPicPr>
          <p:nvPr/>
        </p:nvPicPr>
        <p:blipFill>
          <a:blip r:embed="rId3"/>
          <a:stretch>
            <a:fillRect/>
          </a:stretch>
        </p:blipFill>
        <p:spPr>
          <a:xfrm>
            <a:off x="11487338" y="2937746"/>
            <a:ext cx="4044162" cy="10815187"/>
          </a:xfrm>
          <a:prstGeom prst="rect">
            <a:avLst/>
          </a:prstGeom>
        </p:spPr>
      </p:pic>
      <p:sp>
        <p:nvSpPr>
          <p:cNvPr id="63"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3. E-MARKETING </a:t>
            </a:r>
            <a:r>
              <a:rPr lang="en-US" sz="4489" b="1">
                <a:solidFill>
                  <a:srgbClr val="48CFAD"/>
                </a:solidFill>
                <a:latin typeface="Lato" pitchFamily="34" charset="0"/>
                <a:ea typeface="Lato" pitchFamily="34" charset="0"/>
                <a:cs typeface="Lato" pitchFamily="34" charset="0"/>
              </a:rPr>
              <a:t>LÀ GÌ?</a:t>
            </a:r>
          </a:p>
        </p:txBody>
      </p:sp>
      <p:sp>
        <p:nvSpPr>
          <p:cNvPr id="64" name="9Slide.vn 41"/>
          <p:cNvSpPr txBox="1"/>
          <p:nvPr/>
        </p:nvSpPr>
        <p:spPr>
          <a:xfrm>
            <a:off x="1615883" y="1629388"/>
            <a:ext cx="20451955" cy="707885"/>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3.3 </a:t>
            </a:r>
            <a:r>
              <a:rPr lang="vi-VN" sz="4000" b="1">
                <a:solidFill>
                  <a:srgbClr val="48CFAD"/>
                </a:solidFill>
                <a:ea typeface="Lato Black" charset="0"/>
                <a:cs typeface="Lato Black" charset="0"/>
              </a:rPr>
              <a:t>Các lưu ý cần nắm rõ nếu muốn làm E Marketing thành công</a:t>
            </a:r>
          </a:p>
        </p:txBody>
      </p:sp>
    </p:spTree>
    <p:extLst>
      <p:ext uri="{BB962C8B-B14F-4D97-AF65-F5344CB8AC3E}">
        <p14:creationId xmlns:p14="http://schemas.microsoft.com/office/powerpoint/2010/main" val="17505877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179146" y="1904975"/>
            <a:ext cx="7980939" cy="2303647"/>
            <a:chOff x="14925439" y="3498851"/>
            <a:chExt cx="7980939" cy="2303647"/>
          </a:xfrm>
        </p:grpSpPr>
        <p:sp>
          <p:nvSpPr>
            <p:cNvPr id="2" name="9Slide.vn 1"/>
            <p:cNvSpPr>
              <a:spLocks/>
            </p:cNvSpPr>
            <p:nvPr/>
          </p:nvSpPr>
          <p:spPr bwMode="auto">
            <a:xfrm>
              <a:off x="15126285" y="3513495"/>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2"/>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10" name="Group 9"/>
            <p:cNvGrpSpPr/>
            <p:nvPr/>
          </p:nvGrpSpPr>
          <p:grpSpPr>
            <a:xfrm>
              <a:off x="14925439" y="3498851"/>
              <a:ext cx="7339864" cy="2303647"/>
              <a:chOff x="14925439" y="3498851"/>
              <a:chExt cx="7339864" cy="2303647"/>
            </a:xfrm>
          </p:grpSpPr>
          <p:sp>
            <p:nvSpPr>
              <p:cNvPr id="4" name="9Slide.vn 4"/>
              <p:cNvSpPr txBox="1"/>
              <p:nvPr/>
            </p:nvSpPr>
            <p:spPr bwMode="auto">
              <a:xfrm>
                <a:off x="17356730" y="3781964"/>
                <a:ext cx="4908573" cy="1105559"/>
              </a:xfrm>
              <a:prstGeom prst="rect">
                <a:avLst/>
              </a:prstGeom>
              <a:noFill/>
            </p:spPr>
            <p:txBody>
              <a:bodyPr wrap="square">
                <a:spAutoFit/>
              </a:bodyPr>
              <a:lstStyle/>
              <a:p>
                <a:pPr defTabSz="1823954">
                  <a:defRPr/>
                </a:pPr>
                <a:r>
                  <a:rPr lang="vi-VN" sz="3292" b="1">
                    <a:solidFill>
                      <a:prstClr val="white"/>
                    </a:solidFill>
                    <a:latin typeface="Lato" pitchFamily="34" charset="0"/>
                    <a:ea typeface="Lato" pitchFamily="34" charset="0"/>
                    <a:cs typeface="Lato" pitchFamily="34" charset="0"/>
                  </a:rPr>
                  <a:t>Lập kế hoạch và hoạch định chiến lược</a:t>
                </a:r>
                <a:endParaRPr lang="id-ID" sz="3292" b="1" dirty="0">
                  <a:solidFill>
                    <a:prstClr val="white"/>
                  </a:solidFill>
                  <a:latin typeface="Lato" pitchFamily="34" charset="0"/>
                  <a:ea typeface="Lato" pitchFamily="34" charset="0"/>
                  <a:cs typeface="Lato" pitchFamily="34" charset="0"/>
                </a:endParaRPr>
              </a:p>
            </p:txBody>
          </p:sp>
          <p:grpSp>
            <p:nvGrpSpPr>
              <p:cNvPr id="27" name="9Slide.vn 11"/>
              <p:cNvGrpSpPr/>
              <p:nvPr/>
            </p:nvGrpSpPr>
            <p:grpSpPr>
              <a:xfrm>
                <a:off x="14925439" y="3498851"/>
                <a:ext cx="2303647" cy="2303647"/>
                <a:chOff x="-251721" y="12002175"/>
                <a:chExt cx="2309359" cy="2309359"/>
              </a:xfrm>
            </p:grpSpPr>
            <p:pic>
              <p:nvPicPr>
                <p:cNvPr id="28" name="9Slide.v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29" name="9Slide.vn 13"/>
                <p:cNvSpPr/>
                <p:nvPr/>
              </p:nvSpPr>
              <p:spPr>
                <a:xfrm>
                  <a:off x="294512" y="12344400"/>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30" name="9Slide.vn 14"/>
              <p:cNvSpPr txBox="1"/>
              <p:nvPr/>
            </p:nvSpPr>
            <p:spPr bwMode="auto">
              <a:xfrm>
                <a:off x="15512323" y="3993082"/>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1</a:t>
                </a:r>
                <a:endParaRPr lang="id-ID" sz="4788" b="1" dirty="0">
                  <a:solidFill>
                    <a:prstClr val="white"/>
                  </a:solidFill>
                  <a:latin typeface="Lato" pitchFamily="34" charset="0"/>
                  <a:ea typeface="Lato" pitchFamily="34" charset="0"/>
                  <a:cs typeface="Lato" pitchFamily="34" charset="0"/>
                </a:endParaRPr>
              </a:p>
            </p:txBody>
          </p:sp>
        </p:grpSp>
      </p:grpSp>
      <p:grpSp>
        <p:nvGrpSpPr>
          <p:cNvPr id="12" name="Group 11"/>
          <p:cNvGrpSpPr/>
          <p:nvPr/>
        </p:nvGrpSpPr>
        <p:grpSpPr>
          <a:xfrm>
            <a:off x="9482793" y="4446936"/>
            <a:ext cx="7963528" cy="2303647"/>
            <a:chOff x="14937704" y="5620748"/>
            <a:chExt cx="7963528" cy="2303647"/>
          </a:xfrm>
        </p:grpSpPr>
        <p:sp>
          <p:nvSpPr>
            <p:cNvPr id="6" name="9Slide.vn 6"/>
            <p:cNvSpPr>
              <a:spLocks/>
            </p:cNvSpPr>
            <p:nvPr/>
          </p:nvSpPr>
          <p:spPr bwMode="auto">
            <a:xfrm>
              <a:off x="15121139" y="5644159"/>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6"/>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24" name="9Slide.vn 8"/>
            <p:cNvGrpSpPr/>
            <p:nvPr/>
          </p:nvGrpSpPr>
          <p:grpSpPr>
            <a:xfrm>
              <a:off x="14937704" y="5620748"/>
              <a:ext cx="2303647" cy="2303647"/>
              <a:chOff x="-251721" y="12002175"/>
              <a:chExt cx="2309359" cy="2309359"/>
            </a:xfrm>
          </p:grpSpPr>
          <p:pic>
            <p:nvPicPr>
              <p:cNvPr id="25" name="9Slide.v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26" name="9Slide.vn 10"/>
              <p:cNvSpPr/>
              <p:nvPr/>
            </p:nvSpPr>
            <p:spPr>
              <a:xfrm>
                <a:off x="294512" y="12344400"/>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31" name="9Slide.vn 15"/>
            <p:cNvSpPr txBox="1"/>
            <p:nvPr/>
          </p:nvSpPr>
          <p:spPr bwMode="auto">
            <a:xfrm>
              <a:off x="15508106" y="6146938"/>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2</a:t>
              </a:r>
              <a:endParaRPr lang="id-ID" sz="4788" b="1" dirty="0">
                <a:solidFill>
                  <a:prstClr val="white"/>
                </a:solidFill>
                <a:latin typeface="Lato" pitchFamily="34" charset="0"/>
                <a:ea typeface="Lato" pitchFamily="34" charset="0"/>
                <a:cs typeface="Lato" pitchFamily="34" charset="0"/>
              </a:endParaRPr>
            </a:p>
          </p:txBody>
        </p:sp>
        <p:sp>
          <p:nvSpPr>
            <p:cNvPr id="36" name="9Slide.vn 17"/>
            <p:cNvSpPr txBox="1"/>
            <p:nvPr/>
          </p:nvSpPr>
          <p:spPr bwMode="auto">
            <a:xfrm>
              <a:off x="17304572" y="5864866"/>
              <a:ext cx="4943773" cy="1105559"/>
            </a:xfrm>
            <a:prstGeom prst="rect">
              <a:avLst/>
            </a:prstGeom>
            <a:noFill/>
          </p:spPr>
          <p:txBody>
            <a:bodyPr wrap="square">
              <a:spAutoFit/>
            </a:bodyPr>
            <a:lstStyle/>
            <a:p>
              <a:pPr defTabSz="1823954">
                <a:defRPr/>
              </a:pPr>
              <a:r>
                <a:rPr lang="en-US" sz="3292" b="1">
                  <a:solidFill>
                    <a:prstClr val="white"/>
                  </a:solidFill>
                  <a:latin typeface="Lato" pitchFamily="34" charset="0"/>
                  <a:ea typeface="Lato" pitchFamily="34" charset="0"/>
                  <a:cs typeface="Lato" pitchFamily="34" charset="0"/>
                </a:rPr>
                <a:t>Lựa chọn phần cứng, phần mềm</a:t>
              </a:r>
              <a:endParaRPr lang="id-ID" sz="3292" b="1" dirty="0">
                <a:solidFill>
                  <a:prstClr val="white"/>
                </a:solidFill>
                <a:latin typeface="Lato" pitchFamily="34" charset="0"/>
                <a:ea typeface="Lato" pitchFamily="34" charset="0"/>
                <a:cs typeface="Lato" pitchFamily="34" charset="0"/>
              </a:endParaRPr>
            </a:p>
          </p:txBody>
        </p:sp>
      </p:grpSp>
      <p:grpSp>
        <p:nvGrpSpPr>
          <p:cNvPr id="13" name="Group 12"/>
          <p:cNvGrpSpPr/>
          <p:nvPr/>
        </p:nvGrpSpPr>
        <p:grpSpPr>
          <a:xfrm>
            <a:off x="9655463" y="7025233"/>
            <a:ext cx="7937462" cy="2303647"/>
            <a:chOff x="14963770" y="7777787"/>
            <a:chExt cx="7937462" cy="2303647"/>
          </a:xfrm>
        </p:grpSpPr>
        <p:sp>
          <p:nvSpPr>
            <p:cNvPr id="394" name="9Slide.vn 19"/>
            <p:cNvSpPr>
              <a:spLocks/>
            </p:cNvSpPr>
            <p:nvPr/>
          </p:nvSpPr>
          <p:spPr bwMode="auto">
            <a:xfrm>
              <a:off x="15121139" y="7778837"/>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3"/>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401" name="9Slide.vn 26"/>
            <p:cNvGrpSpPr/>
            <p:nvPr/>
          </p:nvGrpSpPr>
          <p:grpSpPr>
            <a:xfrm>
              <a:off x="14963770" y="7777787"/>
              <a:ext cx="2303647" cy="2303647"/>
              <a:chOff x="-251721" y="12002175"/>
              <a:chExt cx="2309359" cy="2309359"/>
            </a:xfrm>
          </p:grpSpPr>
          <p:pic>
            <p:nvPicPr>
              <p:cNvPr id="402" name="9Slide.vn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403" name="9Slide.vn 28"/>
              <p:cNvSpPr/>
              <p:nvPr/>
            </p:nvSpPr>
            <p:spPr>
              <a:xfrm>
                <a:off x="294512" y="1234440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404" name="9Slide.vn 29"/>
            <p:cNvSpPr txBox="1"/>
            <p:nvPr/>
          </p:nvSpPr>
          <p:spPr bwMode="auto">
            <a:xfrm>
              <a:off x="15494739" y="8330073"/>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3</a:t>
              </a:r>
              <a:endParaRPr lang="id-ID" sz="4788" b="1" dirty="0">
                <a:solidFill>
                  <a:prstClr val="white"/>
                </a:solidFill>
                <a:latin typeface="Lato" pitchFamily="34" charset="0"/>
                <a:ea typeface="Lato" pitchFamily="34" charset="0"/>
                <a:cs typeface="Lato" pitchFamily="34" charset="0"/>
              </a:endParaRPr>
            </a:p>
          </p:txBody>
        </p:sp>
        <p:sp>
          <p:nvSpPr>
            <p:cNvPr id="407" name="9Slide.vn 32"/>
            <p:cNvSpPr txBox="1"/>
            <p:nvPr/>
          </p:nvSpPr>
          <p:spPr bwMode="auto">
            <a:xfrm>
              <a:off x="17347443" y="8018006"/>
              <a:ext cx="4900901" cy="1105559"/>
            </a:xfrm>
            <a:prstGeom prst="rect">
              <a:avLst/>
            </a:prstGeom>
            <a:noFill/>
          </p:spPr>
          <p:txBody>
            <a:bodyPr wrap="square">
              <a:spAutoFit/>
            </a:bodyPr>
            <a:lstStyle/>
            <a:p>
              <a:pPr defTabSz="1823954">
                <a:defRPr/>
              </a:pPr>
              <a:r>
                <a:rPr lang="en-US" sz="3292" b="1">
                  <a:solidFill>
                    <a:prstClr val="white"/>
                  </a:solidFill>
                  <a:latin typeface="Lato" pitchFamily="34" charset="0"/>
                  <a:ea typeface="Lato" pitchFamily="34" charset="0"/>
                  <a:cs typeface="Lato" pitchFamily="34" charset="0"/>
                </a:rPr>
                <a:t>Mua tên miền, thuê máy chủ</a:t>
              </a:r>
              <a:endParaRPr lang="id-ID" sz="3292" b="1" dirty="0">
                <a:solidFill>
                  <a:prstClr val="white"/>
                </a:solidFill>
                <a:latin typeface="Lato" pitchFamily="34" charset="0"/>
                <a:ea typeface="Lato" pitchFamily="34" charset="0"/>
                <a:cs typeface="Lato" pitchFamily="34" charset="0"/>
              </a:endParaRPr>
            </a:p>
          </p:txBody>
        </p:sp>
      </p:grpSp>
      <p:grpSp>
        <p:nvGrpSpPr>
          <p:cNvPr id="15" name="Group 14"/>
          <p:cNvGrpSpPr/>
          <p:nvPr/>
        </p:nvGrpSpPr>
        <p:grpSpPr>
          <a:xfrm>
            <a:off x="7489983" y="9415631"/>
            <a:ext cx="7932866" cy="2303647"/>
            <a:chOff x="15143730" y="10046292"/>
            <a:chExt cx="7932866" cy="2303647"/>
          </a:xfrm>
        </p:grpSpPr>
        <p:sp>
          <p:nvSpPr>
            <p:cNvPr id="396" name="9Slide.vn 21"/>
            <p:cNvSpPr>
              <a:spLocks/>
            </p:cNvSpPr>
            <p:nvPr/>
          </p:nvSpPr>
          <p:spPr bwMode="auto">
            <a:xfrm>
              <a:off x="15296503" y="10055059"/>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4"/>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398" name="9Slide.vn 23"/>
            <p:cNvGrpSpPr/>
            <p:nvPr/>
          </p:nvGrpSpPr>
          <p:grpSpPr>
            <a:xfrm>
              <a:off x="15143730" y="10046292"/>
              <a:ext cx="2303647" cy="2303647"/>
              <a:chOff x="-251721" y="12002175"/>
              <a:chExt cx="2309359" cy="2309359"/>
            </a:xfrm>
          </p:grpSpPr>
          <p:pic>
            <p:nvPicPr>
              <p:cNvPr id="399" name="9Slide.v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400" name="9Slide.vn 25"/>
              <p:cNvSpPr/>
              <p:nvPr/>
            </p:nvSpPr>
            <p:spPr>
              <a:xfrm>
                <a:off x="294512" y="12344400"/>
                <a:ext cx="1278870" cy="12792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405" name="9Slide.vn 30"/>
            <p:cNvSpPr txBox="1"/>
            <p:nvPr/>
          </p:nvSpPr>
          <p:spPr bwMode="auto">
            <a:xfrm>
              <a:off x="15663476" y="10634761"/>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4</a:t>
              </a:r>
              <a:endParaRPr lang="id-ID" sz="4788" b="1" dirty="0">
                <a:solidFill>
                  <a:prstClr val="white"/>
                </a:solidFill>
                <a:latin typeface="Lato" pitchFamily="34" charset="0"/>
                <a:ea typeface="Lato" pitchFamily="34" charset="0"/>
                <a:cs typeface="Lato" pitchFamily="34" charset="0"/>
              </a:endParaRPr>
            </a:p>
          </p:txBody>
        </p:sp>
        <p:sp>
          <p:nvSpPr>
            <p:cNvPr id="410" name="9Slide.vn 35"/>
            <p:cNvSpPr txBox="1"/>
            <p:nvPr/>
          </p:nvSpPr>
          <p:spPr bwMode="auto">
            <a:xfrm>
              <a:off x="17462729" y="10747317"/>
              <a:ext cx="4011936" cy="598947"/>
            </a:xfrm>
            <a:prstGeom prst="rect">
              <a:avLst/>
            </a:prstGeom>
            <a:noFill/>
          </p:spPr>
          <p:txBody>
            <a:bodyPr wrap="square">
              <a:spAutoFit/>
            </a:bodyPr>
            <a:lstStyle/>
            <a:p>
              <a:pPr defTabSz="1823954">
                <a:defRPr/>
              </a:pPr>
              <a:r>
                <a:rPr lang="en-US" sz="3292" b="1">
                  <a:solidFill>
                    <a:prstClr val="white"/>
                  </a:solidFill>
                  <a:latin typeface="Lato" pitchFamily="34" charset="0"/>
                  <a:ea typeface="Lato" pitchFamily="34" charset="0"/>
                  <a:cs typeface="Lato" pitchFamily="34" charset="0"/>
                </a:rPr>
                <a:t>Thiết kế webste</a:t>
              </a:r>
              <a:endParaRPr lang="id-ID" sz="3292" b="1" dirty="0">
                <a:solidFill>
                  <a:prstClr val="white"/>
                </a:solidFill>
                <a:latin typeface="Lato" pitchFamily="34" charset="0"/>
                <a:ea typeface="Lato" pitchFamily="34" charset="0"/>
                <a:cs typeface="Lato" pitchFamily="34" charset="0"/>
              </a:endParaRPr>
            </a:p>
          </p:txBody>
        </p:sp>
      </p:grpSp>
      <p:sp>
        <p:nvSpPr>
          <p:cNvPr id="179" name="9Slide.vn 45"/>
          <p:cNvSpPr>
            <a:spLocks noChangeArrowheads="1"/>
          </p:cNvSpPr>
          <p:nvPr/>
        </p:nvSpPr>
        <p:spPr bwMode="auto">
          <a:xfrm>
            <a:off x="1581700" y="6935924"/>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184" name="9Slide.vn 49"/>
          <p:cNvSpPr>
            <a:spLocks noChangeArrowheads="1"/>
          </p:cNvSpPr>
          <p:nvPr/>
        </p:nvSpPr>
        <p:spPr bwMode="auto">
          <a:xfrm>
            <a:off x="1568524" y="8157012"/>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pic>
        <p:nvPicPr>
          <p:cNvPr id="8" name="9Slide.vn 53">
            <a:extLst>
              <a:ext uri="{FF2B5EF4-FFF2-40B4-BE49-F238E27FC236}">
                <a16:creationId xmlns:a16="http://schemas.microsoft.com/office/drawing/2014/main" id="{E23D6678-C9CB-4F79-A98B-1893C835F909}"/>
              </a:ext>
            </a:extLst>
          </p:cNvPr>
          <p:cNvPicPr>
            <a:picLocks noChangeAspect="1"/>
          </p:cNvPicPr>
          <p:nvPr/>
        </p:nvPicPr>
        <p:blipFill>
          <a:blip r:embed="rId3"/>
          <a:stretch>
            <a:fillRect/>
          </a:stretch>
        </p:blipFill>
        <p:spPr>
          <a:xfrm>
            <a:off x="1175652" y="3609145"/>
            <a:ext cx="8222114" cy="8063999"/>
          </a:xfrm>
          <a:prstGeom prst="rect">
            <a:avLst/>
          </a:prstGeom>
        </p:spPr>
      </p:pic>
      <p:grpSp>
        <p:nvGrpSpPr>
          <p:cNvPr id="55" name="Group 54"/>
          <p:cNvGrpSpPr/>
          <p:nvPr/>
        </p:nvGrpSpPr>
        <p:grpSpPr>
          <a:xfrm>
            <a:off x="15928733" y="1613542"/>
            <a:ext cx="7932866" cy="2303647"/>
            <a:chOff x="14968366" y="9941201"/>
            <a:chExt cx="7932866" cy="2303647"/>
          </a:xfrm>
        </p:grpSpPr>
        <p:sp>
          <p:nvSpPr>
            <p:cNvPr id="56" name="9Slide.vn 21"/>
            <p:cNvSpPr>
              <a:spLocks/>
            </p:cNvSpPr>
            <p:nvPr/>
          </p:nvSpPr>
          <p:spPr bwMode="auto">
            <a:xfrm>
              <a:off x="15121139" y="9949968"/>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rgbClr val="4BACC6"/>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57" name="9Slide.vn 23"/>
            <p:cNvGrpSpPr/>
            <p:nvPr/>
          </p:nvGrpSpPr>
          <p:grpSpPr>
            <a:xfrm>
              <a:off x="14968366" y="9941201"/>
              <a:ext cx="2303647" cy="2303647"/>
              <a:chOff x="-251721" y="12002175"/>
              <a:chExt cx="2309359" cy="2309359"/>
            </a:xfrm>
          </p:grpSpPr>
          <p:pic>
            <p:nvPicPr>
              <p:cNvPr id="60" name="9Slide.v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61" name="9Slide.vn 25"/>
              <p:cNvSpPr/>
              <p:nvPr/>
            </p:nvSpPr>
            <p:spPr>
              <a:xfrm>
                <a:off x="294512" y="12344400"/>
                <a:ext cx="1278870" cy="1279204"/>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58" name="9Slide.vn 30"/>
            <p:cNvSpPr txBox="1"/>
            <p:nvPr/>
          </p:nvSpPr>
          <p:spPr bwMode="auto">
            <a:xfrm>
              <a:off x="15488112" y="10529670"/>
              <a:ext cx="1183832" cy="829138"/>
            </a:xfrm>
            <a:prstGeom prst="rect">
              <a:avLst/>
            </a:prstGeom>
            <a:noFill/>
          </p:spPr>
          <p:txBody>
            <a:bodyPr wrap="square">
              <a:spAutoFit/>
            </a:bodyPr>
            <a:lstStyle/>
            <a:p>
              <a:pPr algn="ctr" defTabSz="1823954">
                <a:defRPr/>
              </a:pPr>
              <a:r>
                <a:rPr lang="en-US" sz="4788" b="1" smtClean="0">
                  <a:solidFill>
                    <a:prstClr val="white"/>
                  </a:solidFill>
                  <a:latin typeface="Lato" pitchFamily="34" charset="0"/>
                  <a:ea typeface="Lato" pitchFamily="34" charset="0"/>
                  <a:cs typeface="Lato" pitchFamily="34" charset="0"/>
                </a:rPr>
                <a:t>5</a:t>
              </a:r>
              <a:endParaRPr lang="id-ID" sz="4788" b="1" dirty="0">
                <a:solidFill>
                  <a:prstClr val="white"/>
                </a:solidFill>
                <a:latin typeface="Lato" pitchFamily="34" charset="0"/>
                <a:ea typeface="Lato" pitchFamily="34" charset="0"/>
                <a:cs typeface="Lato" pitchFamily="34" charset="0"/>
              </a:endParaRPr>
            </a:p>
          </p:txBody>
        </p:sp>
        <p:sp>
          <p:nvSpPr>
            <p:cNvPr id="59" name="9Slide.vn 35"/>
            <p:cNvSpPr txBox="1"/>
            <p:nvPr/>
          </p:nvSpPr>
          <p:spPr bwMode="auto">
            <a:xfrm>
              <a:off x="17288507" y="10644765"/>
              <a:ext cx="4011936" cy="598947"/>
            </a:xfrm>
            <a:prstGeom prst="rect">
              <a:avLst/>
            </a:prstGeom>
            <a:noFill/>
          </p:spPr>
          <p:txBody>
            <a:bodyPr wrap="square">
              <a:spAutoFit/>
            </a:bodyPr>
            <a:lstStyle/>
            <a:p>
              <a:pPr defTabSz="1823954">
                <a:defRPr/>
              </a:pPr>
              <a:r>
                <a:rPr lang="en-US" sz="3292" b="1">
                  <a:solidFill>
                    <a:prstClr val="white"/>
                  </a:solidFill>
                  <a:latin typeface="Lato" pitchFamily="34" charset="0"/>
                  <a:ea typeface="Lato" pitchFamily="34" charset="0"/>
                  <a:cs typeface="Lato" pitchFamily="34" charset="0"/>
                </a:rPr>
                <a:t>Xây dựng hệ thống</a:t>
              </a:r>
              <a:endParaRPr lang="id-ID" sz="3292" b="1" dirty="0">
                <a:solidFill>
                  <a:prstClr val="white"/>
                </a:solidFill>
                <a:latin typeface="Lato" pitchFamily="34" charset="0"/>
                <a:ea typeface="Lato" pitchFamily="34" charset="0"/>
                <a:cs typeface="Lato" pitchFamily="34" charset="0"/>
              </a:endParaRPr>
            </a:p>
          </p:txBody>
        </p:sp>
      </p:grpSp>
      <p:grpSp>
        <p:nvGrpSpPr>
          <p:cNvPr id="63" name="Group 62"/>
          <p:cNvGrpSpPr/>
          <p:nvPr/>
        </p:nvGrpSpPr>
        <p:grpSpPr>
          <a:xfrm>
            <a:off x="17533452" y="5796613"/>
            <a:ext cx="6328147" cy="2303647"/>
            <a:chOff x="14968366" y="9941201"/>
            <a:chExt cx="7932866" cy="2303647"/>
          </a:xfrm>
        </p:grpSpPr>
        <p:sp>
          <p:nvSpPr>
            <p:cNvPr id="64" name="9Slide.vn 21"/>
            <p:cNvSpPr>
              <a:spLocks/>
            </p:cNvSpPr>
            <p:nvPr/>
          </p:nvSpPr>
          <p:spPr bwMode="auto">
            <a:xfrm>
              <a:off x="15121139" y="9949968"/>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rgbClr val="00B0F0"/>
            </a:solidFill>
            <a:ln>
              <a:noFill/>
            </a:ln>
          </p:spPr>
          <p:txBody>
            <a:bodyPr vert="horz" wrap="square" lIns="91214" tIns="45607" rIns="91214" bIns="45607" numCol="1" anchor="t" anchorCtr="0" compatLnSpc="1">
              <a:prstTxWarp prst="textNoShape">
                <a:avLst/>
              </a:prstTxWarp>
            </a:bodyPr>
            <a:lstStyle/>
            <a:p>
              <a:pPr defTabSz="2167880"/>
              <a:endParaRPr lang="th-TH" sz="3600">
                <a:solidFill>
                  <a:prstClr val="black"/>
                </a:solidFill>
                <a:latin typeface="Calibri" panose="020F0502020204030204"/>
                <a:cs typeface="Cordia New" panose="020B0304020202020204" pitchFamily="34" charset="-34"/>
              </a:endParaRPr>
            </a:p>
          </p:txBody>
        </p:sp>
        <p:grpSp>
          <p:nvGrpSpPr>
            <p:cNvPr id="65" name="9Slide.vn 23"/>
            <p:cNvGrpSpPr/>
            <p:nvPr/>
          </p:nvGrpSpPr>
          <p:grpSpPr>
            <a:xfrm>
              <a:off x="14968366" y="9941201"/>
              <a:ext cx="2303647" cy="2303647"/>
              <a:chOff x="-251721" y="12002175"/>
              <a:chExt cx="2309359" cy="2309359"/>
            </a:xfrm>
          </p:grpSpPr>
          <p:pic>
            <p:nvPicPr>
              <p:cNvPr id="68" name="9Slide.v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69" name="9Slide.vn 25"/>
              <p:cNvSpPr/>
              <p:nvPr/>
            </p:nvSpPr>
            <p:spPr>
              <a:xfrm>
                <a:off x="294512" y="12344400"/>
                <a:ext cx="1278870" cy="127920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3600">
                  <a:solidFill>
                    <a:prstClr val="white"/>
                  </a:solidFill>
                  <a:latin typeface="Calibri" panose="020F0502020204030204"/>
                </a:endParaRPr>
              </a:p>
            </p:txBody>
          </p:sp>
        </p:grpSp>
        <p:sp>
          <p:nvSpPr>
            <p:cNvPr id="66" name="9Slide.vn 30"/>
            <p:cNvSpPr txBox="1"/>
            <p:nvPr/>
          </p:nvSpPr>
          <p:spPr bwMode="auto">
            <a:xfrm>
              <a:off x="15488113" y="10529670"/>
              <a:ext cx="1183832" cy="646331"/>
            </a:xfrm>
            <a:prstGeom prst="rect">
              <a:avLst/>
            </a:prstGeom>
            <a:noFill/>
          </p:spPr>
          <p:txBody>
            <a:bodyPr wrap="square">
              <a:spAutoFit/>
            </a:bodyPr>
            <a:lstStyle/>
            <a:p>
              <a:pPr algn="ctr" defTabSz="1823954">
                <a:defRPr/>
              </a:pPr>
              <a:r>
                <a:rPr lang="en-US" sz="3600" b="1" smtClean="0">
                  <a:solidFill>
                    <a:prstClr val="white"/>
                  </a:solidFill>
                  <a:latin typeface="Lato" pitchFamily="34" charset="0"/>
                  <a:ea typeface="Lato" pitchFamily="34" charset="0"/>
                  <a:cs typeface="Lato" pitchFamily="34" charset="0"/>
                </a:rPr>
                <a:t>6</a:t>
              </a:r>
              <a:endParaRPr lang="id-ID" sz="3600" b="1" dirty="0">
                <a:solidFill>
                  <a:prstClr val="white"/>
                </a:solidFill>
                <a:latin typeface="Lato" pitchFamily="34" charset="0"/>
                <a:ea typeface="Lato" pitchFamily="34" charset="0"/>
                <a:cs typeface="Lato" pitchFamily="34" charset="0"/>
              </a:endParaRPr>
            </a:p>
          </p:txBody>
        </p:sp>
        <p:sp>
          <p:nvSpPr>
            <p:cNvPr id="67" name="9Slide.vn 35"/>
            <p:cNvSpPr txBox="1"/>
            <p:nvPr/>
          </p:nvSpPr>
          <p:spPr bwMode="auto">
            <a:xfrm>
              <a:off x="17192714" y="10370111"/>
              <a:ext cx="5442464" cy="1200329"/>
            </a:xfrm>
            <a:prstGeom prst="rect">
              <a:avLst/>
            </a:prstGeom>
            <a:noFill/>
          </p:spPr>
          <p:txBody>
            <a:bodyPr wrap="square">
              <a:spAutoFit/>
            </a:bodyPr>
            <a:lstStyle/>
            <a:p>
              <a:pPr defTabSz="1823954">
                <a:defRPr/>
              </a:pPr>
              <a:r>
                <a:rPr lang="en-US" sz="3600" b="1">
                  <a:solidFill>
                    <a:prstClr val="white"/>
                  </a:solidFill>
                  <a:latin typeface="Lato" pitchFamily="34" charset="0"/>
                  <a:ea typeface="Lato" pitchFamily="34" charset="0"/>
                  <a:cs typeface="Lato" pitchFamily="34" charset="0"/>
                </a:rPr>
                <a:t>Quảng cáo cho trang web</a:t>
              </a:r>
              <a:endParaRPr lang="id-ID" sz="3600" b="1" dirty="0">
                <a:solidFill>
                  <a:prstClr val="white"/>
                </a:solidFill>
                <a:latin typeface="Lato" pitchFamily="34" charset="0"/>
                <a:ea typeface="Lato" pitchFamily="34" charset="0"/>
                <a:cs typeface="Lato" pitchFamily="34" charset="0"/>
              </a:endParaRPr>
            </a:p>
          </p:txBody>
        </p:sp>
      </p:grpSp>
      <p:grpSp>
        <p:nvGrpSpPr>
          <p:cNvPr id="73" name="Group 72"/>
          <p:cNvGrpSpPr/>
          <p:nvPr/>
        </p:nvGrpSpPr>
        <p:grpSpPr>
          <a:xfrm>
            <a:off x="16554929" y="9415631"/>
            <a:ext cx="7762029" cy="2303647"/>
            <a:chOff x="14968366" y="9941201"/>
            <a:chExt cx="7932866" cy="2303647"/>
          </a:xfrm>
        </p:grpSpPr>
        <p:sp>
          <p:nvSpPr>
            <p:cNvPr id="74" name="9Slide.vn 21"/>
            <p:cNvSpPr>
              <a:spLocks/>
            </p:cNvSpPr>
            <p:nvPr/>
          </p:nvSpPr>
          <p:spPr bwMode="auto">
            <a:xfrm>
              <a:off x="15121139" y="9949968"/>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tx2">
                <a:lumMod val="60000"/>
                <a:lumOff val="40000"/>
              </a:schemeClr>
            </a:solidFill>
            <a:ln>
              <a:noFill/>
            </a:ln>
          </p:spPr>
          <p:txBody>
            <a:bodyPr vert="horz" wrap="square" lIns="91214" tIns="45607" rIns="91214" bIns="45607" numCol="1" anchor="t" anchorCtr="0" compatLnSpc="1">
              <a:prstTxWarp prst="textNoShape">
                <a:avLst/>
              </a:prstTxWarp>
            </a:bodyPr>
            <a:lstStyle/>
            <a:p>
              <a:pPr defTabSz="2167880"/>
              <a:endParaRPr lang="th-TH" sz="3600">
                <a:solidFill>
                  <a:prstClr val="black"/>
                </a:solidFill>
                <a:latin typeface="Calibri" panose="020F0502020204030204"/>
                <a:cs typeface="Cordia New" panose="020B0304020202020204" pitchFamily="34" charset="-34"/>
              </a:endParaRPr>
            </a:p>
          </p:txBody>
        </p:sp>
        <p:grpSp>
          <p:nvGrpSpPr>
            <p:cNvPr id="75" name="9Slide.vn 23"/>
            <p:cNvGrpSpPr/>
            <p:nvPr/>
          </p:nvGrpSpPr>
          <p:grpSpPr>
            <a:xfrm>
              <a:off x="14968366" y="9941201"/>
              <a:ext cx="2303647" cy="2303647"/>
              <a:chOff x="-251721" y="12002175"/>
              <a:chExt cx="2309359" cy="2309359"/>
            </a:xfrm>
          </p:grpSpPr>
          <p:pic>
            <p:nvPicPr>
              <p:cNvPr id="78" name="9Slide.vn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79" name="9Slide.vn 25"/>
              <p:cNvSpPr/>
              <p:nvPr/>
            </p:nvSpPr>
            <p:spPr>
              <a:xfrm>
                <a:off x="294512" y="12344400"/>
                <a:ext cx="1278870" cy="127920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3600">
                  <a:solidFill>
                    <a:prstClr val="white"/>
                  </a:solidFill>
                  <a:latin typeface="Calibri" panose="020F0502020204030204"/>
                </a:endParaRPr>
              </a:p>
            </p:txBody>
          </p:sp>
        </p:grpSp>
        <p:sp>
          <p:nvSpPr>
            <p:cNvPr id="76" name="9Slide.vn 30"/>
            <p:cNvSpPr txBox="1"/>
            <p:nvPr/>
          </p:nvSpPr>
          <p:spPr bwMode="auto">
            <a:xfrm>
              <a:off x="15488112" y="10529670"/>
              <a:ext cx="1183831" cy="646331"/>
            </a:xfrm>
            <a:prstGeom prst="rect">
              <a:avLst/>
            </a:prstGeom>
            <a:noFill/>
          </p:spPr>
          <p:txBody>
            <a:bodyPr wrap="square">
              <a:spAutoFit/>
            </a:bodyPr>
            <a:lstStyle/>
            <a:p>
              <a:pPr algn="ctr" defTabSz="1823954">
                <a:defRPr/>
              </a:pPr>
              <a:r>
                <a:rPr lang="en-US" sz="3600" b="1" smtClean="0">
                  <a:solidFill>
                    <a:prstClr val="white"/>
                  </a:solidFill>
                  <a:latin typeface="Lato" pitchFamily="34" charset="0"/>
                  <a:ea typeface="Lato" pitchFamily="34" charset="0"/>
                  <a:cs typeface="Lato" pitchFamily="34" charset="0"/>
                </a:rPr>
                <a:t>7</a:t>
              </a:r>
              <a:endParaRPr lang="id-ID" sz="3600" b="1" dirty="0">
                <a:solidFill>
                  <a:prstClr val="white"/>
                </a:solidFill>
                <a:latin typeface="Lato" pitchFamily="34" charset="0"/>
                <a:ea typeface="Lato" pitchFamily="34" charset="0"/>
                <a:cs typeface="Lato" pitchFamily="34" charset="0"/>
              </a:endParaRPr>
            </a:p>
          </p:txBody>
        </p:sp>
        <p:sp>
          <p:nvSpPr>
            <p:cNvPr id="77" name="9Slide.vn 35"/>
            <p:cNvSpPr txBox="1"/>
            <p:nvPr/>
          </p:nvSpPr>
          <p:spPr bwMode="auto">
            <a:xfrm>
              <a:off x="17255053" y="10345292"/>
              <a:ext cx="5226441" cy="646331"/>
            </a:xfrm>
            <a:prstGeom prst="rect">
              <a:avLst/>
            </a:prstGeom>
            <a:noFill/>
          </p:spPr>
          <p:txBody>
            <a:bodyPr wrap="square">
              <a:spAutoFit/>
            </a:bodyPr>
            <a:lstStyle/>
            <a:p>
              <a:pPr defTabSz="1823954">
                <a:defRPr/>
              </a:pPr>
              <a:r>
                <a:rPr lang="en-US" sz="3600" b="1">
                  <a:solidFill>
                    <a:prstClr val="white"/>
                  </a:solidFill>
                  <a:latin typeface="Lato" pitchFamily="34" charset="0"/>
                  <a:ea typeface="Lato" pitchFamily="34" charset="0"/>
                  <a:cs typeface="Lato" pitchFamily="34" charset="0"/>
                </a:rPr>
                <a:t>Đánh giá hệ thống</a:t>
              </a:r>
              <a:endParaRPr lang="id-ID" sz="3600" b="1" dirty="0">
                <a:solidFill>
                  <a:prstClr val="white"/>
                </a:solidFill>
                <a:latin typeface="Lato" pitchFamily="34" charset="0"/>
                <a:ea typeface="Lato" pitchFamily="34" charset="0"/>
                <a:cs typeface="Lato" pitchFamily="34" charset="0"/>
              </a:endParaRPr>
            </a:p>
          </p:txBody>
        </p:sp>
      </p:grpSp>
    </p:spTree>
    <p:extLst>
      <p:ext uri="{BB962C8B-B14F-4D97-AF65-F5344CB8AC3E}">
        <p14:creationId xmlns:p14="http://schemas.microsoft.com/office/powerpoint/2010/main" val="8632965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5"/>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4.1 </a:t>
            </a:r>
            <a:r>
              <a:rPr lang="vi-VN" sz="4000" b="1">
                <a:solidFill>
                  <a:srgbClr val="48CFAD"/>
                </a:solidFill>
                <a:ea typeface="Lato Black" charset="0"/>
                <a:cs typeface="Lato Black" charset="0"/>
              </a:rPr>
              <a:t>Lập kế hoạch và hoạch định chiến lược</a:t>
            </a:r>
          </a:p>
        </p:txBody>
      </p:sp>
      <p:sp>
        <p:nvSpPr>
          <p:cNvPr id="2" name="TextBox 1"/>
          <p:cNvSpPr txBox="1"/>
          <p:nvPr/>
        </p:nvSpPr>
        <p:spPr>
          <a:xfrm>
            <a:off x="1615883" y="2743200"/>
            <a:ext cx="20756754" cy="2862322"/>
          </a:xfrm>
          <a:prstGeom prst="rect">
            <a:avLst/>
          </a:prstGeom>
          <a:noFill/>
        </p:spPr>
        <p:txBody>
          <a:bodyPr wrap="square" rtlCol="0">
            <a:spAutoFit/>
          </a:bodyPr>
          <a:lstStyle/>
          <a:p>
            <a:pPr algn="just">
              <a:tabLst>
                <a:tab pos="914400" algn="l"/>
              </a:tabLst>
            </a:pPr>
            <a:r>
              <a:rPr lang="en-US" sz="3600"/>
              <a:t>	</a:t>
            </a:r>
            <a:r>
              <a:rPr lang="vi-VN" sz="3600" smtClean="0"/>
              <a:t>Để </a:t>
            </a:r>
            <a:r>
              <a:rPr lang="vi-VN" sz="3600"/>
              <a:t>triển khai công việc kinh doanh trên Internet, cần có chiến lược, kế hoạch rõ ràng và có khả năng tài chính. Vạch chiến lược bao gồm đánh giá vị thế của mình, của đối thủ, đặt ra mục tiêu và cách để đạt mục tiêu. Cần chú là giao dịch trong EC là giao </a:t>
            </a:r>
            <a:r>
              <a:rPr lang="vi-VN" sz="3600"/>
              <a:t>dịch </a:t>
            </a:r>
            <a:r>
              <a:rPr lang="vi-VN" sz="3600" smtClean="0"/>
              <a:t>một-một.</a:t>
            </a:r>
            <a:endParaRPr lang="en-US" sz="3600" smtClean="0"/>
          </a:p>
          <a:p>
            <a:pPr algn="just">
              <a:tabLst>
                <a:tab pos="914400" algn="l"/>
              </a:tabLst>
            </a:pPr>
            <a:r>
              <a:rPr lang="en-US" sz="3600"/>
              <a:t>	</a:t>
            </a:r>
            <a:r>
              <a:rPr lang="vi-VN" sz="3600" smtClean="0"/>
              <a:t>Kế </a:t>
            </a:r>
            <a:r>
              <a:rPr lang="vi-VN" sz="3600"/>
              <a:t>hoạch cần chi tiết hóa chiến lược đã vạch. Cần xác định sản phẩm và dịch vụ chào bán trên Internet. Xác định nhu cầu của khách hàng về sản phẩm (dịch vụ) đó</a:t>
            </a:r>
            <a:r>
              <a:rPr lang="vi-VN" sz="3600"/>
              <a:t>. </a:t>
            </a:r>
            <a:endParaRPr lang="en-US" sz="3600"/>
          </a:p>
        </p:txBody>
      </p:sp>
    </p:spTree>
    <p:extLst>
      <p:ext uri="{BB962C8B-B14F-4D97-AF65-F5344CB8AC3E}">
        <p14:creationId xmlns:p14="http://schemas.microsoft.com/office/powerpoint/2010/main" val="1935168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5"/>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4.1 </a:t>
            </a:r>
            <a:r>
              <a:rPr lang="vi-VN" sz="4000" b="1">
                <a:solidFill>
                  <a:srgbClr val="48CFAD"/>
                </a:solidFill>
                <a:ea typeface="Lato Black" charset="0"/>
                <a:cs typeface="Lato Black" charset="0"/>
              </a:rPr>
              <a:t>Lập kế hoạch và hoạch định chiến lược</a:t>
            </a:r>
          </a:p>
        </p:txBody>
      </p:sp>
      <p:sp>
        <p:nvSpPr>
          <p:cNvPr id="2" name="TextBox 1"/>
          <p:cNvSpPr txBox="1"/>
          <p:nvPr/>
        </p:nvSpPr>
        <p:spPr>
          <a:xfrm>
            <a:off x="2636837" y="2337273"/>
            <a:ext cx="20756754" cy="646331"/>
          </a:xfrm>
          <a:prstGeom prst="rect">
            <a:avLst/>
          </a:prstGeom>
          <a:noFill/>
        </p:spPr>
        <p:txBody>
          <a:bodyPr wrap="square" rtlCol="0">
            <a:spAutoFit/>
          </a:bodyPr>
          <a:lstStyle/>
          <a:p>
            <a:pPr algn="just">
              <a:tabLst>
                <a:tab pos="914400" algn="l"/>
              </a:tabLst>
            </a:pPr>
            <a:r>
              <a:rPr lang="vi-VN" sz="3600" smtClean="0"/>
              <a:t>Một </a:t>
            </a:r>
            <a:r>
              <a:rPr lang="vi-VN" sz="3600"/>
              <a:t>số câu hỏi đặt ra khi lập kế hoạch:</a:t>
            </a:r>
            <a:endParaRPr lang="en-US" sz="3600"/>
          </a:p>
        </p:txBody>
      </p:sp>
      <p:sp>
        <p:nvSpPr>
          <p:cNvPr id="3" name="Rectangle 2"/>
          <p:cNvSpPr/>
          <p:nvPr/>
        </p:nvSpPr>
        <p:spPr>
          <a:xfrm>
            <a:off x="3017837" y="3047420"/>
            <a:ext cx="13873705" cy="6186309"/>
          </a:xfrm>
          <a:prstGeom prst="rect">
            <a:avLst/>
          </a:prstGeom>
        </p:spPr>
        <p:txBody>
          <a:bodyPr wrap="square">
            <a:spAutoFit/>
          </a:bodyPr>
          <a:lstStyle/>
          <a:p>
            <a:r>
              <a:rPr lang="vi-VN" sz="3600" smtClean="0"/>
              <a:t>+</a:t>
            </a:r>
            <a:r>
              <a:rPr lang="en-US" sz="3600" smtClean="0"/>
              <a:t> </a:t>
            </a:r>
            <a:r>
              <a:rPr lang="vi-VN" sz="3600" smtClean="0"/>
              <a:t>Ai </a:t>
            </a:r>
            <a:r>
              <a:rPr lang="vi-VN" sz="3600"/>
              <a:t>mua hàng hóa của ta?</a:t>
            </a:r>
          </a:p>
          <a:p>
            <a:r>
              <a:rPr lang="vi-VN" sz="3600" smtClean="0"/>
              <a:t>+</a:t>
            </a:r>
            <a:r>
              <a:rPr lang="en-US" sz="3600" smtClean="0"/>
              <a:t> </a:t>
            </a:r>
            <a:r>
              <a:rPr lang="vi-VN" sz="3600" smtClean="0"/>
              <a:t>Ta </a:t>
            </a:r>
            <a:r>
              <a:rPr lang="vi-VN" sz="3600"/>
              <a:t>có kiến thức và kĩ năng gì về </a:t>
            </a:r>
            <a:r>
              <a:rPr lang="vi-VN" sz="3600"/>
              <a:t>Internet</a:t>
            </a:r>
            <a:r>
              <a:rPr lang="vi-VN" sz="3600" smtClean="0"/>
              <a:t>?</a:t>
            </a:r>
            <a:endParaRPr lang="vi-VN" sz="3600"/>
          </a:p>
          <a:p>
            <a:r>
              <a:rPr lang="vi-VN" sz="3600" smtClean="0"/>
              <a:t>+</a:t>
            </a:r>
            <a:r>
              <a:rPr lang="en-US" sz="3600" smtClean="0"/>
              <a:t> </a:t>
            </a:r>
            <a:r>
              <a:rPr lang="vi-VN" sz="3600" smtClean="0"/>
              <a:t>Ta </a:t>
            </a:r>
            <a:r>
              <a:rPr lang="vi-VN" sz="3600"/>
              <a:t>muốn kinh doanh dài hạn hay ngắn </a:t>
            </a:r>
            <a:r>
              <a:rPr lang="vi-VN" sz="3600"/>
              <a:t>hạn</a:t>
            </a:r>
            <a:r>
              <a:rPr lang="vi-VN" sz="3600" smtClean="0"/>
              <a:t>?</a:t>
            </a:r>
            <a:endParaRPr lang="vi-VN" sz="3600"/>
          </a:p>
          <a:p>
            <a:r>
              <a:rPr lang="vi-VN" sz="3600" smtClean="0"/>
              <a:t>+</a:t>
            </a:r>
            <a:r>
              <a:rPr lang="en-US" sz="3600" smtClean="0"/>
              <a:t> </a:t>
            </a:r>
            <a:r>
              <a:rPr lang="vi-VN" sz="3600" smtClean="0"/>
              <a:t>Đối </a:t>
            </a:r>
            <a:r>
              <a:rPr lang="vi-VN" sz="3600"/>
              <a:t>thủ cạnh tranh là </a:t>
            </a:r>
            <a:r>
              <a:rPr lang="vi-VN" sz="3600"/>
              <a:t>ai</a:t>
            </a:r>
            <a:r>
              <a:rPr lang="vi-VN" sz="3600" smtClean="0"/>
              <a:t>?</a:t>
            </a:r>
            <a:endParaRPr lang="vi-VN" sz="3600"/>
          </a:p>
          <a:p>
            <a:r>
              <a:rPr lang="vi-VN" sz="3600" smtClean="0"/>
              <a:t>+</a:t>
            </a:r>
            <a:r>
              <a:rPr lang="en-US" sz="3600" smtClean="0"/>
              <a:t> </a:t>
            </a:r>
            <a:r>
              <a:rPr lang="vi-VN" sz="3600" smtClean="0"/>
              <a:t>Sản </a:t>
            </a:r>
            <a:r>
              <a:rPr lang="vi-VN" sz="3600"/>
              <a:t>phẩm của ta nhìn có hấp dẫn </a:t>
            </a:r>
            <a:r>
              <a:rPr lang="vi-VN" sz="3600"/>
              <a:t>không</a:t>
            </a:r>
            <a:r>
              <a:rPr lang="vi-VN" sz="3600" smtClean="0"/>
              <a:t>?</a:t>
            </a:r>
            <a:endParaRPr lang="vi-VN" sz="3600"/>
          </a:p>
          <a:p>
            <a:r>
              <a:rPr lang="vi-VN" sz="3600" smtClean="0"/>
              <a:t>+</a:t>
            </a:r>
            <a:r>
              <a:rPr lang="en-US" sz="3600" smtClean="0"/>
              <a:t> </a:t>
            </a:r>
            <a:r>
              <a:rPr lang="vi-VN" sz="3600" smtClean="0"/>
              <a:t>Ta </a:t>
            </a:r>
            <a:r>
              <a:rPr lang="vi-VN" sz="3600"/>
              <a:t>dự định bày các sản phẩm trực tuyến thế </a:t>
            </a:r>
            <a:r>
              <a:rPr lang="vi-VN" sz="3600"/>
              <a:t>nào</a:t>
            </a:r>
            <a:r>
              <a:rPr lang="vi-VN" sz="3600" smtClean="0"/>
              <a:t>?</a:t>
            </a:r>
            <a:endParaRPr lang="vi-VN" sz="3600"/>
          </a:p>
          <a:p>
            <a:r>
              <a:rPr lang="vi-VN" sz="3600" smtClean="0"/>
              <a:t>+</a:t>
            </a:r>
            <a:r>
              <a:rPr lang="en-US" sz="3600" smtClean="0"/>
              <a:t> </a:t>
            </a:r>
            <a:r>
              <a:rPr lang="vi-VN" sz="3600" smtClean="0"/>
              <a:t>Ta </a:t>
            </a:r>
            <a:r>
              <a:rPr lang="vi-VN" sz="3600"/>
              <a:t>sẽ quản lí và xử lí các giao dịch thế </a:t>
            </a:r>
            <a:r>
              <a:rPr lang="vi-VN" sz="3600"/>
              <a:t>nào</a:t>
            </a:r>
            <a:r>
              <a:rPr lang="vi-VN" sz="3600" smtClean="0"/>
              <a:t>?</a:t>
            </a:r>
            <a:endParaRPr lang="vi-VN" sz="3600"/>
          </a:p>
          <a:p>
            <a:r>
              <a:rPr lang="vi-VN" sz="3600" smtClean="0"/>
              <a:t>+</a:t>
            </a:r>
            <a:r>
              <a:rPr lang="en-US" sz="3600" smtClean="0"/>
              <a:t> </a:t>
            </a:r>
            <a:r>
              <a:rPr lang="vi-VN" sz="3600" smtClean="0"/>
              <a:t>Sử </a:t>
            </a:r>
            <a:r>
              <a:rPr lang="vi-VN" sz="3600"/>
              <a:t>dụng phương tiện vận chuyển gì để giao </a:t>
            </a:r>
            <a:r>
              <a:rPr lang="vi-VN" sz="3600"/>
              <a:t>hàng</a:t>
            </a:r>
            <a:r>
              <a:rPr lang="vi-VN" sz="3600" smtClean="0"/>
              <a:t>?</a:t>
            </a:r>
            <a:endParaRPr lang="vi-VN" sz="3600"/>
          </a:p>
          <a:p>
            <a:r>
              <a:rPr lang="vi-VN" sz="3600" smtClean="0"/>
              <a:t>+</a:t>
            </a:r>
            <a:r>
              <a:rPr lang="en-US" sz="3600" smtClean="0"/>
              <a:t> </a:t>
            </a:r>
            <a:r>
              <a:rPr lang="vi-VN" sz="3600" smtClean="0"/>
              <a:t>Quản </a:t>
            </a:r>
            <a:r>
              <a:rPr lang="vi-VN" sz="3600"/>
              <a:t>lí các thay đổi không mong muốn thế </a:t>
            </a:r>
            <a:r>
              <a:rPr lang="vi-VN" sz="3600"/>
              <a:t>nào</a:t>
            </a:r>
            <a:r>
              <a:rPr lang="vi-VN" sz="3600" smtClean="0"/>
              <a:t>?</a:t>
            </a:r>
            <a:endParaRPr lang="vi-VN" sz="3600"/>
          </a:p>
          <a:p>
            <a:r>
              <a:rPr lang="vi-VN" sz="3600" smtClean="0"/>
              <a:t>+</a:t>
            </a:r>
            <a:r>
              <a:rPr lang="en-US" sz="3600" smtClean="0"/>
              <a:t> </a:t>
            </a:r>
            <a:r>
              <a:rPr lang="vi-VN" sz="3600" smtClean="0"/>
              <a:t>Nhận </a:t>
            </a:r>
            <a:r>
              <a:rPr lang="vi-VN" sz="3600"/>
              <a:t>và xử lí các ý kiến phản hồi (feed back) thế nào?</a:t>
            </a:r>
          </a:p>
          <a:p>
            <a:endParaRPr lang="vi-VN" sz="3600"/>
          </a:p>
        </p:txBody>
      </p:sp>
    </p:spTree>
    <p:extLst>
      <p:ext uri="{BB962C8B-B14F-4D97-AF65-F5344CB8AC3E}">
        <p14:creationId xmlns:p14="http://schemas.microsoft.com/office/powerpoint/2010/main" val="4136898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4.2 Lựa </a:t>
            </a:r>
            <a:r>
              <a:rPr lang="en-US" sz="4000" b="1">
                <a:solidFill>
                  <a:srgbClr val="48CFAD"/>
                </a:solidFill>
                <a:ea typeface="Lato Black" charset="0"/>
                <a:cs typeface="Lato Black" charset="0"/>
              </a:rPr>
              <a:t>chọn phần cứng, phần </a:t>
            </a:r>
            <a:r>
              <a:rPr lang="en-US" sz="4000" b="1" smtClean="0">
                <a:solidFill>
                  <a:srgbClr val="48CFAD"/>
                </a:solidFill>
                <a:ea typeface="Lato Black" charset="0"/>
                <a:cs typeface="Lato Black" charset="0"/>
              </a:rPr>
              <a:t>mềm </a:t>
            </a:r>
            <a:endParaRPr lang="vi-VN" sz="4000" b="1">
              <a:solidFill>
                <a:srgbClr val="48CFAD"/>
              </a:solidFill>
              <a:ea typeface="Lato Black" charset="0"/>
              <a:cs typeface="Lato Black" charset="0"/>
            </a:endParaRPr>
          </a:p>
        </p:txBody>
      </p:sp>
      <p:sp>
        <p:nvSpPr>
          <p:cNvPr id="2" name="Rectangle 1"/>
          <p:cNvSpPr/>
          <p:nvPr/>
        </p:nvSpPr>
        <p:spPr>
          <a:xfrm>
            <a:off x="2484438" y="2337274"/>
            <a:ext cx="20193000" cy="5078313"/>
          </a:xfrm>
          <a:prstGeom prst="rect">
            <a:avLst/>
          </a:prstGeom>
        </p:spPr>
        <p:txBody>
          <a:bodyPr wrap="square">
            <a:spAutoFit/>
          </a:bodyPr>
          <a:lstStyle/>
          <a:p>
            <a:pPr algn="just"/>
            <a:r>
              <a:rPr lang="vi-VN" sz="3600"/>
              <a:t>Lựa chọn phần cứng:</a:t>
            </a:r>
          </a:p>
          <a:p>
            <a:pPr algn="just"/>
            <a:r>
              <a:rPr lang="vi-VN" sz="3600"/>
              <a:t>Các phần cứng máy tính và mạng máy tính đang càng ngày càng rẻ, và có tính năng cao. Để xây dựng hệ thống TMĐT cần một máy tính có cấu hình mạnh. Cần kết nối Internet băng thông rộng. Các thiết bị hỗ trợ kết nối Internet như modem, router..</a:t>
            </a:r>
          </a:p>
          <a:p>
            <a:pPr algn="just"/>
            <a:r>
              <a:rPr lang="vi-VN" sz="3600"/>
              <a:t>Lựa chọn phần mềm:</a:t>
            </a:r>
          </a:p>
          <a:p>
            <a:pPr algn="just"/>
            <a:r>
              <a:rPr lang="vi-VN" sz="3600"/>
              <a:t>Chương trình phần mềm cần có các modul tính toán thuế, chọn phương thức vận chuyển, tính toán và lựa chọn các hình thức thanh toán (shopping cart). Sử dụng FTP để upload trang web lên Internet Telnet để truy cập một máy tính từ xa. Các phần mềm hỗ trợ lập trình mạng (PHP, ASP, Java,..). Các phần mềm hỗ trợ tạo đồ họa (flash, photo shop, gifanimation..).</a:t>
            </a:r>
            <a:endParaRPr lang="en-US" sz="3600"/>
          </a:p>
        </p:txBody>
      </p:sp>
    </p:spTree>
    <p:extLst>
      <p:ext uri="{BB962C8B-B14F-4D97-AF65-F5344CB8AC3E}">
        <p14:creationId xmlns:p14="http://schemas.microsoft.com/office/powerpoint/2010/main" val="3216067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4.3 Mua </a:t>
            </a:r>
            <a:r>
              <a:rPr lang="en-US" sz="4000" b="1">
                <a:solidFill>
                  <a:srgbClr val="48CFAD"/>
                </a:solidFill>
                <a:ea typeface="Lato Black" charset="0"/>
                <a:cs typeface="Lato Black" charset="0"/>
              </a:rPr>
              <a:t>tên miền, thuê máy </a:t>
            </a:r>
            <a:r>
              <a:rPr lang="en-US" sz="4000" b="1" smtClean="0">
                <a:solidFill>
                  <a:srgbClr val="48CFAD"/>
                </a:solidFill>
                <a:ea typeface="Lato Black" charset="0"/>
                <a:cs typeface="Lato Black" charset="0"/>
              </a:rPr>
              <a:t>chủ </a:t>
            </a:r>
            <a:endParaRPr lang="vi-VN" sz="4000" b="1">
              <a:solidFill>
                <a:srgbClr val="48CFAD"/>
              </a:solidFill>
              <a:ea typeface="Lato Black" charset="0"/>
              <a:cs typeface="Lato Black" charset="0"/>
            </a:endParaRPr>
          </a:p>
        </p:txBody>
      </p:sp>
      <p:sp>
        <p:nvSpPr>
          <p:cNvPr id="2" name="Rectangle 1"/>
          <p:cNvSpPr/>
          <p:nvPr/>
        </p:nvSpPr>
        <p:spPr>
          <a:xfrm>
            <a:off x="2021932" y="2337274"/>
            <a:ext cx="20655505" cy="10618291"/>
          </a:xfrm>
          <a:prstGeom prst="rect">
            <a:avLst/>
          </a:prstGeom>
        </p:spPr>
        <p:txBody>
          <a:bodyPr wrap="square">
            <a:spAutoFit/>
          </a:bodyPr>
          <a:lstStyle/>
          <a:p>
            <a:r>
              <a:rPr lang="vi-VN" sz="3600"/>
              <a:t>Tên miền là tên địa chỉ chính của website. Một website nhất thiết phải có tên miền (như là địa chỉ nhà, hoặc số điện thoại của công ty). Các doanh nghiệp thương mại điện tử thường đăng kí một tên miền .COM hoặc .BIZ. Vì vậy mà xuất hiện thuật ngữ các công ty dotcom.</a:t>
            </a:r>
          </a:p>
          <a:p>
            <a:endParaRPr lang="vi-VN" sz="3600"/>
          </a:p>
          <a:p>
            <a:endParaRPr lang="vi-VN" sz="3600"/>
          </a:p>
          <a:p>
            <a:r>
              <a:rPr lang="vi-VN" sz="3600"/>
              <a:t>Nên chọn tên miền dễ nhớ, mô tả được dịch vụ, tính chất kinh doanh của công ty. Cũng nên chọn tên miền ngắn gọn, dễ nhớ, không quá khó viết, đặc biệt là với người nước ngoài. Một tên miền tưởng như đơn giản với người Việt nam nhưng khó nhớ và khó viết đối với người nước ngoài.</a:t>
            </a:r>
          </a:p>
          <a:p>
            <a:r>
              <a:rPr lang="vi-VN" sz="3600"/>
              <a:t>Thuê máy chủ (hosting) là thuê dịch vụ lưu trữ website, có nghĩa là một nơi để lưu nội dung website nhằm làm cho bất kỳ ai cũng có thể truy cập vào những nội dung này bất kỳ lúc nào, bất kỳ nơi nào. Máy tính lưu những nội dung website này, được gọi là máy chủ (server), phải hoạt động 24/24. Một website nhất định phải có hosting thì mới hoạt động được.</a:t>
            </a:r>
          </a:p>
          <a:p>
            <a:r>
              <a:rPr lang="vi-VN" sz="3600"/>
              <a:t>Khi mua hosting, cần lưu ý chất lượng hosting như: tỷ lệ % cam kết hoạt động liên tục, không bị sự cố (bởi vì nếu server lưu trữ nội dung website bị sự cố phải ngưng hoạt động thì vào thời điểm đó không ai truy cập được website); hosting hỗ trợ ngôn ngữ, phần mềm nào; hosting cho phép dung lượng (để chứa dữ liệu) là bao nhiêu MB hay GB; dung lượng truyền (băng thông) là bao nhiêu MB hay GB mỗi tháng (càng nhiều người truy cập website thì dung lượng truyền càng nhiều). Những vấn đề này đôi khi hơi khó hiểu đối với doanh nghiệp, nên cách tốt nhất là doanh nghiệp nên “chọn mặt gửi vàng” nhờ một đơn vị uy tín, chuyên nghiệp để lưu trữ website của mình.</a:t>
            </a:r>
          </a:p>
        </p:txBody>
      </p:sp>
    </p:spTree>
    <p:extLst>
      <p:ext uri="{BB962C8B-B14F-4D97-AF65-F5344CB8AC3E}">
        <p14:creationId xmlns:p14="http://schemas.microsoft.com/office/powerpoint/2010/main" val="834966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6"/>
          </a:xfrm>
          <a:prstGeom prst="rect">
            <a:avLst/>
          </a:prstGeom>
          <a:noFill/>
        </p:spPr>
        <p:txBody>
          <a:bodyPr wrap="square" rtlCol="0">
            <a:spAutoFit/>
          </a:bodyPr>
          <a:lstStyle/>
          <a:p>
            <a:pPr defTabSz="2167880"/>
            <a:r>
              <a:rPr lang="en-US" sz="4000" b="1">
                <a:solidFill>
                  <a:srgbClr val="48CFAD"/>
                </a:solidFill>
                <a:ea typeface="Lato Black" charset="0"/>
                <a:cs typeface="Lato Black" charset="0"/>
              </a:rPr>
              <a:t>4.4 Thiết kế </a:t>
            </a:r>
            <a:r>
              <a:rPr lang="en-US" sz="4000" b="1" smtClean="0">
                <a:solidFill>
                  <a:srgbClr val="48CFAD"/>
                </a:solidFill>
                <a:ea typeface="Lato Black" charset="0"/>
                <a:cs typeface="Lato Black" charset="0"/>
              </a:rPr>
              <a:t>webste</a:t>
            </a:r>
            <a:endParaRPr lang="en-US" sz="4000" b="1">
              <a:solidFill>
                <a:srgbClr val="48CFAD"/>
              </a:solidFill>
              <a:ea typeface="Lato Black" charset="0"/>
              <a:cs typeface="Lato Black" charset="0"/>
            </a:endParaRPr>
          </a:p>
        </p:txBody>
      </p:sp>
      <p:sp>
        <p:nvSpPr>
          <p:cNvPr id="2" name="Rectangle 1"/>
          <p:cNvSpPr/>
          <p:nvPr/>
        </p:nvSpPr>
        <p:spPr>
          <a:xfrm>
            <a:off x="2021932" y="2337274"/>
            <a:ext cx="19613754" cy="10618291"/>
          </a:xfrm>
          <a:prstGeom prst="rect">
            <a:avLst/>
          </a:prstGeom>
        </p:spPr>
        <p:txBody>
          <a:bodyPr wrap="square">
            <a:spAutoFit/>
          </a:bodyPr>
          <a:lstStyle/>
          <a:p>
            <a:pPr algn="just"/>
            <a:r>
              <a:rPr lang="vi-VN" sz="3600"/>
              <a:t>Việc thiết kế Website trải qua các giai đoạn </a:t>
            </a:r>
            <a:r>
              <a:rPr lang="vi-VN" sz="3600"/>
              <a:t>sau</a:t>
            </a:r>
            <a:r>
              <a:rPr lang="vi-VN" sz="3600" smtClean="0"/>
              <a:t>:</a:t>
            </a:r>
            <a:endParaRPr lang="vi-VN" sz="3600"/>
          </a:p>
          <a:p>
            <a:pPr algn="just"/>
            <a:r>
              <a:rPr lang="vi-VN" sz="3600"/>
              <a:t>- Lập </a:t>
            </a:r>
            <a:r>
              <a:rPr lang="vi-VN" sz="3600"/>
              <a:t>kế </a:t>
            </a:r>
            <a:r>
              <a:rPr lang="vi-VN" sz="3600" smtClean="0"/>
              <a:t>hoạch</a:t>
            </a:r>
            <a:endParaRPr lang="vi-VN" sz="3600"/>
          </a:p>
          <a:p>
            <a:pPr algn="just"/>
            <a:r>
              <a:rPr lang="vi-VN" sz="3600"/>
              <a:t>- Xác định khán giả và </a:t>
            </a:r>
            <a:r>
              <a:rPr lang="vi-VN" sz="3600"/>
              <a:t>đối </a:t>
            </a:r>
            <a:r>
              <a:rPr lang="vi-VN" sz="3600" smtClean="0"/>
              <a:t>thủ</a:t>
            </a:r>
            <a:endParaRPr lang="vi-VN" sz="3600"/>
          </a:p>
          <a:p>
            <a:pPr algn="just"/>
            <a:r>
              <a:rPr lang="vi-VN" sz="3600"/>
              <a:t>- Xây dựng </a:t>
            </a:r>
            <a:r>
              <a:rPr lang="vi-VN" sz="3600"/>
              <a:t>trang </a:t>
            </a:r>
            <a:r>
              <a:rPr lang="vi-VN" sz="3600" smtClean="0"/>
              <a:t>Web</a:t>
            </a:r>
            <a:endParaRPr lang="vi-VN" sz="3600"/>
          </a:p>
          <a:p>
            <a:pPr algn="just"/>
            <a:r>
              <a:rPr lang="vi-VN" sz="3600"/>
              <a:t>- Xác định cấu trúc </a:t>
            </a:r>
            <a:r>
              <a:rPr lang="vi-VN" sz="3600"/>
              <a:t>Wesite</a:t>
            </a:r>
            <a:r>
              <a:rPr lang="vi-VN" sz="3600" smtClean="0"/>
              <a:t>.</a:t>
            </a:r>
            <a:endParaRPr lang="vi-VN" sz="3600"/>
          </a:p>
          <a:p>
            <a:pPr algn="just"/>
            <a:r>
              <a:rPr lang="vi-VN" sz="3600"/>
              <a:t>- Thiết kế giao diện</a:t>
            </a:r>
          </a:p>
          <a:p>
            <a:pPr algn="just"/>
            <a:r>
              <a:rPr lang="vi-VN" sz="3600"/>
              <a:t>Tiêu chuẩn chung để đánh giá một website thương mại điện tử nói riêng </a:t>
            </a:r>
            <a:r>
              <a:rPr lang="vi-VN" sz="3600"/>
              <a:t>là</a:t>
            </a:r>
            <a:r>
              <a:rPr lang="vi-VN" sz="3600" smtClean="0"/>
              <a:t>:</a:t>
            </a:r>
            <a:endParaRPr lang="vi-VN" sz="3600"/>
          </a:p>
          <a:p>
            <a:pPr algn="just"/>
            <a:r>
              <a:rPr lang="vi-VN" sz="3600"/>
              <a:t>- Tính hấp dẫn và chất lượng thiết </a:t>
            </a:r>
            <a:r>
              <a:rPr lang="vi-VN" sz="3600"/>
              <a:t>kế</a:t>
            </a:r>
            <a:r>
              <a:rPr lang="vi-VN" sz="3600" smtClean="0"/>
              <a:t>.</a:t>
            </a:r>
            <a:endParaRPr lang="vi-VN" sz="3600"/>
          </a:p>
          <a:p>
            <a:pPr algn="just"/>
            <a:r>
              <a:rPr lang="vi-VN" sz="3600"/>
              <a:t>- Tính phổ </a:t>
            </a:r>
            <a:r>
              <a:rPr lang="vi-VN" sz="3600"/>
              <a:t>dụng</a:t>
            </a:r>
            <a:r>
              <a:rPr lang="vi-VN" sz="3600" smtClean="0"/>
              <a:t>.</a:t>
            </a:r>
            <a:endParaRPr lang="vi-VN" sz="3600"/>
          </a:p>
          <a:p>
            <a:pPr algn="just"/>
            <a:r>
              <a:rPr lang="vi-VN" sz="3600"/>
              <a:t>- Tính nhất </a:t>
            </a:r>
            <a:r>
              <a:rPr lang="vi-VN" sz="3600"/>
              <a:t>quán</a:t>
            </a:r>
            <a:r>
              <a:rPr lang="vi-VN" sz="3600" smtClean="0"/>
              <a:t>.</a:t>
            </a:r>
            <a:endParaRPr lang="vi-VN" sz="3600"/>
          </a:p>
          <a:p>
            <a:pPr algn="just"/>
            <a:r>
              <a:rPr lang="vi-VN" sz="3600"/>
              <a:t>- Khả năng dễ nâng </a:t>
            </a:r>
            <a:r>
              <a:rPr lang="vi-VN" sz="3600"/>
              <a:t>cấp</a:t>
            </a:r>
            <a:r>
              <a:rPr lang="vi-VN" sz="3600" smtClean="0"/>
              <a:t>.</a:t>
            </a:r>
            <a:endParaRPr lang="vi-VN" sz="3600"/>
          </a:p>
          <a:p>
            <a:pPr algn="just"/>
            <a:r>
              <a:rPr lang="vi-VN" sz="3600"/>
              <a:t>- An toàn </a:t>
            </a:r>
            <a:r>
              <a:rPr lang="vi-VN" sz="3600"/>
              <a:t>thông </a:t>
            </a:r>
            <a:r>
              <a:rPr lang="vi-VN" sz="3600" smtClean="0"/>
              <a:t>tin</a:t>
            </a:r>
            <a:endParaRPr lang="vi-VN" sz="3600"/>
          </a:p>
          <a:p>
            <a:pPr algn="just"/>
            <a:r>
              <a:rPr lang="vi-VN" sz="3600"/>
              <a:t>- Tốc độ </a:t>
            </a:r>
            <a:r>
              <a:rPr lang="vi-VN" sz="3600"/>
              <a:t>hiển </a:t>
            </a:r>
            <a:r>
              <a:rPr lang="vi-VN" sz="3600" smtClean="0"/>
              <a:t>thị</a:t>
            </a:r>
            <a:endParaRPr lang="vi-VN" sz="3600"/>
          </a:p>
          <a:p>
            <a:pPr algn="just"/>
            <a:r>
              <a:rPr lang="vi-VN" sz="3600"/>
              <a:t>- Liên kết và tương </a:t>
            </a:r>
            <a:r>
              <a:rPr lang="vi-VN" sz="3600"/>
              <a:t>tác</a:t>
            </a:r>
            <a:r>
              <a:rPr lang="vi-VN" sz="3600" smtClean="0"/>
              <a:t>.</a:t>
            </a:r>
            <a:endParaRPr lang="vi-VN" sz="3600"/>
          </a:p>
          <a:p>
            <a:pPr algn="just"/>
            <a:r>
              <a:rPr lang="vi-VN" sz="3600"/>
              <a:t>Nội dung của trang Web cần bao gồm các yếu tố chủ yếu sau:</a:t>
            </a:r>
          </a:p>
          <a:p>
            <a:pPr algn="just"/>
            <a:r>
              <a:rPr lang="vi-VN" sz="3600"/>
              <a:t>- Logo của </a:t>
            </a:r>
            <a:r>
              <a:rPr lang="vi-VN" sz="3600"/>
              <a:t>công </a:t>
            </a:r>
            <a:r>
              <a:rPr lang="vi-VN" sz="3600" smtClean="0"/>
              <a:t>ty</a:t>
            </a:r>
            <a:endParaRPr lang="vi-VN" sz="3600"/>
          </a:p>
          <a:p>
            <a:pPr algn="just"/>
            <a:r>
              <a:rPr lang="vi-VN" sz="3600"/>
              <a:t>- Danh mục các sản phẩm chủ yếu có kèm hình ảnh (</a:t>
            </a:r>
            <a:r>
              <a:rPr lang="vi-VN" sz="3600"/>
              <a:t>catalogue</a:t>
            </a:r>
            <a:r>
              <a:rPr lang="vi-VN" sz="3600" smtClean="0"/>
              <a:t>).</a:t>
            </a:r>
            <a:endParaRPr lang="vi-VN" sz="3600"/>
          </a:p>
          <a:p>
            <a:pPr algn="just"/>
            <a:r>
              <a:rPr lang="vi-VN" sz="3600"/>
              <a:t>- Ảnh doanh nghiệp và chủ doanh </a:t>
            </a:r>
            <a:r>
              <a:rPr lang="vi-VN" sz="3600"/>
              <a:t>nghiệp</a:t>
            </a:r>
            <a:r>
              <a:rPr lang="vi-VN" sz="3600" smtClean="0"/>
              <a:t>.</a:t>
            </a:r>
            <a:endParaRPr lang="vi-VN" sz="3600"/>
          </a:p>
          <a:p>
            <a:pPr algn="just"/>
            <a:r>
              <a:rPr lang="vi-VN" sz="3600"/>
              <a:t>- Mẫu đơn đặt hàng trực tuyến</a:t>
            </a:r>
            <a:endParaRPr lang="en-US" sz="3600"/>
          </a:p>
        </p:txBody>
      </p:sp>
    </p:spTree>
    <p:extLst>
      <p:ext uri="{BB962C8B-B14F-4D97-AF65-F5344CB8AC3E}">
        <p14:creationId xmlns:p14="http://schemas.microsoft.com/office/powerpoint/2010/main" val="162162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4.5 Xây </a:t>
            </a:r>
            <a:r>
              <a:rPr lang="en-US" sz="4000" b="1">
                <a:solidFill>
                  <a:srgbClr val="48CFAD"/>
                </a:solidFill>
                <a:ea typeface="Lato Black" charset="0"/>
                <a:cs typeface="Lato Black" charset="0"/>
              </a:rPr>
              <a:t>dựng hệ </a:t>
            </a:r>
            <a:r>
              <a:rPr lang="en-US" sz="4000" b="1" smtClean="0">
                <a:solidFill>
                  <a:srgbClr val="48CFAD"/>
                </a:solidFill>
                <a:ea typeface="Lato Black" charset="0"/>
                <a:cs typeface="Lato Black" charset="0"/>
              </a:rPr>
              <a:t>thống </a:t>
            </a:r>
            <a:endParaRPr lang="vi-VN" sz="4000" b="1">
              <a:solidFill>
                <a:srgbClr val="48CFAD"/>
              </a:solidFill>
              <a:ea typeface="Lato Black" charset="0"/>
              <a:cs typeface="Lato Black" charset="0"/>
            </a:endParaRPr>
          </a:p>
        </p:txBody>
      </p:sp>
    </p:spTree>
    <p:extLst>
      <p:ext uri="{BB962C8B-B14F-4D97-AF65-F5344CB8AC3E}">
        <p14:creationId xmlns:p14="http://schemas.microsoft.com/office/powerpoint/2010/main" val="36484477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707886"/>
          </a:xfrm>
          <a:prstGeom prst="rect">
            <a:avLst/>
          </a:prstGeom>
          <a:noFill/>
        </p:spPr>
        <p:txBody>
          <a:bodyPr wrap="square" rtlCol="0">
            <a:spAutoFit/>
          </a:bodyPr>
          <a:lstStyle/>
          <a:p>
            <a:pPr defTabSz="2167880"/>
            <a:r>
              <a:rPr lang="en-US" sz="4000" b="1">
                <a:solidFill>
                  <a:srgbClr val="48CFAD"/>
                </a:solidFill>
                <a:ea typeface="Lato Black" charset="0"/>
                <a:cs typeface="Lato Black" charset="0"/>
              </a:rPr>
              <a:t>4.6 Quảng cáo cho trang </a:t>
            </a:r>
            <a:r>
              <a:rPr lang="en-US" sz="4000" b="1" smtClean="0">
                <a:solidFill>
                  <a:srgbClr val="48CFAD"/>
                </a:solidFill>
                <a:ea typeface="Lato Black" charset="0"/>
                <a:cs typeface="Lato Black" charset="0"/>
              </a:rPr>
              <a:t>web</a:t>
            </a:r>
            <a:endParaRPr lang="en-US" sz="4000" b="1">
              <a:solidFill>
                <a:srgbClr val="48CFAD"/>
              </a:solidFill>
              <a:ea typeface="Lato Black" charset="0"/>
              <a:cs typeface="Lato Black" charset="0"/>
            </a:endParaRPr>
          </a:p>
        </p:txBody>
      </p:sp>
      <p:sp>
        <p:nvSpPr>
          <p:cNvPr id="2" name="Rectangle 1"/>
          <p:cNvSpPr/>
          <p:nvPr/>
        </p:nvSpPr>
        <p:spPr>
          <a:xfrm>
            <a:off x="1615883" y="2375374"/>
            <a:ext cx="20655505" cy="3970318"/>
          </a:xfrm>
          <a:prstGeom prst="rect">
            <a:avLst/>
          </a:prstGeom>
        </p:spPr>
        <p:txBody>
          <a:bodyPr wrap="square">
            <a:spAutoFit/>
          </a:bodyPr>
          <a:lstStyle/>
          <a:p>
            <a:r>
              <a:rPr lang="vi-VN" sz="3600"/>
              <a:t>Để quảng bá cho website, cần phải làm các công việc sau:</a:t>
            </a:r>
          </a:p>
          <a:p>
            <a:endParaRPr lang="vi-VN" sz="3600"/>
          </a:p>
          <a:p>
            <a:endParaRPr lang="vi-VN" sz="3600"/>
          </a:p>
          <a:p>
            <a:r>
              <a:rPr lang="vi-VN" sz="3600"/>
              <a:t>+ Đăng kí URL với các công cụ tìm kiếm. Các công cụ tìm kiếm (search engine) nổi tiếng như Google, Yahoo, Altalavista. Ở Việt nam có vinaseek, panvietnam.</a:t>
            </a:r>
          </a:p>
          <a:p>
            <a:r>
              <a:rPr lang="vi-VN" sz="3600"/>
              <a:t>+Thông báo về trang web trên các phương triện thông tin đại chúng.</a:t>
            </a:r>
          </a:p>
          <a:p>
            <a:r>
              <a:rPr lang="vi-VN" sz="3600"/>
              <a:t>+ Đặt đường link ở các trang web khác (trao đổi đường link).</a:t>
            </a:r>
            <a:endParaRPr lang="en-US" sz="3600"/>
          </a:p>
        </p:txBody>
      </p:sp>
    </p:spTree>
    <p:extLst>
      <p:ext uri="{BB962C8B-B14F-4D97-AF65-F5344CB8AC3E}">
        <p14:creationId xmlns:p14="http://schemas.microsoft.com/office/powerpoint/2010/main" val="40394814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4. </a:t>
            </a:r>
            <a:r>
              <a:rPr lang="vi-VN" sz="4489" b="1" smtClean="0">
                <a:solidFill>
                  <a:srgbClr val="48CFAD"/>
                </a:solidFill>
                <a:latin typeface="Lato" pitchFamily="34" charset="0"/>
                <a:ea typeface="Lato" pitchFamily="34" charset="0"/>
                <a:cs typeface="Lato" pitchFamily="34" charset="0"/>
              </a:rPr>
              <a:t>CÁC BƯỚC TRIỂN KHAI TMĐT</a:t>
            </a:r>
            <a:endParaRPr lang="vi-VN" sz="4489" b="1">
              <a:solidFill>
                <a:srgbClr val="48CFAD"/>
              </a:solidFill>
              <a:latin typeface="Lato" pitchFamily="34" charset="0"/>
              <a:ea typeface="Lato" pitchFamily="34" charset="0"/>
              <a:cs typeface="Lato" pitchFamily="34" charset="0"/>
            </a:endParaRPr>
          </a:p>
        </p:txBody>
      </p:sp>
      <p:sp>
        <p:nvSpPr>
          <p:cNvPr id="62" name="9Slide.vn 41"/>
          <p:cNvSpPr txBox="1"/>
          <p:nvPr/>
        </p:nvSpPr>
        <p:spPr>
          <a:xfrm>
            <a:off x="1615883" y="1629388"/>
            <a:ext cx="20451955" cy="1323439"/>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4.7 Đánh </a:t>
            </a:r>
            <a:r>
              <a:rPr lang="en-US" sz="4000" b="1">
                <a:solidFill>
                  <a:srgbClr val="48CFAD"/>
                </a:solidFill>
                <a:ea typeface="Lato Black" charset="0"/>
                <a:cs typeface="Lato Black" charset="0"/>
              </a:rPr>
              <a:t>giá hệ </a:t>
            </a:r>
            <a:r>
              <a:rPr lang="en-US" sz="4000" b="1" smtClean="0">
                <a:solidFill>
                  <a:srgbClr val="48CFAD"/>
                </a:solidFill>
                <a:ea typeface="Lato Black" charset="0"/>
                <a:cs typeface="Lato Black" charset="0"/>
              </a:rPr>
              <a:t>thống</a:t>
            </a:r>
          </a:p>
          <a:p>
            <a:pPr defTabSz="2167880"/>
            <a:r>
              <a:rPr lang="en-US" sz="4000" b="1" smtClean="0">
                <a:solidFill>
                  <a:srgbClr val="48CFAD"/>
                </a:solidFill>
                <a:ea typeface="Lato Black" charset="0"/>
                <a:cs typeface="Lato Black" charset="0"/>
              </a:rPr>
              <a:t> </a:t>
            </a:r>
            <a:endParaRPr lang="vi-VN" sz="4000" b="1">
              <a:solidFill>
                <a:srgbClr val="48CFAD"/>
              </a:solidFill>
              <a:ea typeface="Lato Black" charset="0"/>
              <a:cs typeface="Lato Black" charset="0"/>
            </a:endParaRPr>
          </a:p>
        </p:txBody>
      </p:sp>
      <p:sp>
        <p:nvSpPr>
          <p:cNvPr id="2" name="Rectangle 1"/>
          <p:cNvSpPr/>
          <p:nvPr/>
        </p:nvSpPr>
        <p:spPr>
          <a:xfrm>
            <a:off x="2021932" y="2590800"/>
            <a:ext cx="21518754" cy="3970318"/>
          </a:xfrm>
          <a:prstGeom prst="rect">
            <a:avLst/>
          </a:prstGeom>
        </p:spPr>
        <p:txBody>
          <a:bodyPr wrap="square">
            <a:spAutoFit/>
          </a:bodyPr>
          <a:lstStyle/>
          <a:p>
            <a:r>
              <a:rPr lang="vi-VN" sz="3600" smtClean="0"/>
              <a:t>Chương trình xếp hạng website thương mại điện tử của Bộ thương mại đưa ra các tiêu chí để xếp hạng một website thương mại điện tử Việt nam như sau:</a:t>
            </a:r>
          </a:p>
          <a:p>
            <a:r>
              <a:rPr lang="vi-VN" sz="3600" smtClean="0"/>
              <a:t>-Thông tin liên hệ và giới thiệu về chủ website</a:t>
            </a:r>
          </a:p>
          <a:p>
            <a:r>
              <a:rPr lang="vi-VN" sz="3600" smtClean="0"/>
              <a:t>- Thông tin mô tả sản phẩm, các quy chế, điều khoản sử dụng</a:t>
            </a:r>
          </a:p>
          <a:p>
            <a:r>
              <a:rPr lang="vi-VN" sz="3600" smtClean="0"/>
              <a:t>- Dịch vụ tư vấn, hỗ trợ khách hàng</a:t>
            </a:r>
          </a:p>
          <a:p>
            <a:r>
              <a:rPr lang="vi-VN" sz="3600" smtClean="0"/>
              <a:t>- Cơ chế xác nhận giao dịch</a:t>
            </a:r>
          </a:p>
          <a:p>
            <a:r>
              <a:rPr lang="vi-VN" sz="3600" smtClean="0"/>
              <a:t>- Chính sách bảo vệ thông tin cá nhân và chính sách giải quyết tranh chấp.</a:t>
            </a:r>
            <a:endParaRPr lang="en-US" sz="3600"/>
          </a:p>
        </p:txBody>
      </p:sp>
    </p:spTree>
    <p:extLst>
      <p:ext uri="{BB962C8B-B14F-4D97-AF65-F5344CB8AC3E}">
        <p14:creationId xmlns:p14="http://schemas.microsoft.com/office/powerpoint/2010/main" val="3383688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3788509" y="6725127"/>
            <a:ext cx="7309462" cy="1650973"/>
            <a:chOff x="5165896" y="4455402"/>
            <a:chExt cx="7319711" cy="1650973"/>
          </a:xfrm>
        </p:grpSpPr>
        <p:grpSp>
          <p:nvGrpSpPr>
            <p:cNvPr id="100" name="9Slide.vn 8"/>
            <p:cNvGrpSpPr/>
            <p:nvPr/>
          </p:nvGrpSpPr>
          <p:grpSpPr>
            <a:xfrm rot="10800000">
              <a:off x="5165896" y="4455402"/>
              <a:ext cx="7319711" cy="1650973"/>
              <a:chOff x="8871348" y="3276600"/>
              <a:chExt cx="20665098" cy="4661050"/>
            </a:xfrm>
          </p:grpSpPr>
          <p:sp>
            <p:nvSpPr>
              <p:cNvPr id="106" name="9Slide.vn 9"/>
              <p:cNvSpPr>
                <a:spLocks/>
              </p:cNvSpPr>
              <p:nvPr/>
            </p:nvSpPr>
            <p:spPr bwMode="auto">
              <a:xfrm rot="5400000" flipV="1">
                <a:off x="26793244" y="5194448"/>
                <a:ext cx="4654297"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rgbClr val="4BACC6"/>
              </a:solidFill>
              <a:ln>
                <a:solidFill>
                  <a:srgbClr val="4BACC6"/>
                </a:solidFill>
              </a:ln>
            </p:spPr>
            <p:style>
              <a:lnRef idx="3">
                <a:schemeClr val="lt1"/>
              </a:lnRef>
              <a:fillRef idx="1">
                <a:schemeClr val="accent5"/>
              </a:fillRef>
              <a:effectRef idx="1">
                <a:schemeClr val="accent5"/>
              </a:effectRef>
              <a:fontRef idx="minor">
                <a:schemeClr val="lt1"/>
              </a:fontRef>
            </p:style>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107" name="9Slide.vn 10"/>
              <p:cNvSpPr/>
              <p:nvPr/>
            </p:nvSpPr>
            <p:spPr>
              <a:xfrm rot="5400000">
                <a:off x="16467641" y="-4299048"/>
                <a:ext cx="4654294" cy="19819101"/>
              </a:xfrm>
              <a:prstGeom prst="rect">
                <a:avLst/>
              </a:prstGeom>
              <a:solidFill>
                <a:srgbClr val="4BACC6"/>
              </a:solidFill>
              <a:ln>
                <a:solidFill>
                  <a:srgbClr val="4BACC6"/>
                </a:solidFill>
              </a:ln>
            </p:spPr>
            <p:style>
              <a:lnRef idx="3">
                <a:schemeClr val="lt1"/>
              </a:lnRef>
              <a:fillRef idx="1">
                <a:schemeClr val="accent5"/>
              </a:fillRef>
              <a:effectRef idx="1">
                <a:schemeClr val="accent5"/>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08" name="9Slide.v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101" name="9Slide.vn 18"/>
            <p:cNvSpPr txBox="1"/>
            <p:nvPr/>
          </p:nvSpPr>
          <p:spPr>
            <a:xfrm>
              <a:off x="6283789" y="4558151"/>
              <a:ext cx="5226587" cy="1329011"/>
            </a:xfrm>
            <a:prstGeom prst="rect">
              <a:avLst/>
            </a:prstGeom>
            <a:noFill/>
          </p:spPr>
          <p:txBody>
            <a:bodyPr wrap="square" lIns="218877" tIns="109439" rIns="218877" bIns="109439" rtlCol="0">
              <a:spAutoFit/>
            </a:bodyPr>
            <a:lstStyle/>
            <a:p>
              <a:pPr defTabSz="2167880"/>
              <a:r>
                <a:rPr lang="vi-VN" sz="3600">
                  <a:solidFill>
                    <a:prstClr val="white"/>
                  </a:solidFill>
                  <a:latin typeface="Lato" pitchFamily="34" charset="0"/>
                  <a:ea typeface="Lato" pitchFamily="34" charset="0"/>
                  <a:cs typeface="Lato" pitchFamily="34" charset="0"/>
                </a:rPr>
                <a:t>Hồ sơ khách hàng và cá thể hoá khách hàng</a:t>
              </a:r>
              <a:endParaRPr lang="en-US" sz="3600" dirty="0">
                <a:solidFill>
                  <a:prstClr val="white"/>
                </a:solidFill>
                <a:latin typeface="Lato" pitchFamily="34" charset="0"/>
                <a:ea typeface="Lato" pitchFamily="34" charset="0"/>
                <a:cs typeface="Lato" pitchFamily="34" charset="0"/>
              </a:endParaRPr>
            </a:p>
          </p:txBody>
        </p:sp>
        <p:sp>
          <p:nvSpPr>
            <p:cNvPr id="102" name="9Slide.vn 19"/>
            <p:cNvSpPr txBox="1"/>
            <p:nvPr/>
          </p:nvSpPr>
          <p:spPr>
            <a:xfrm>
              <a:off x="5475886" y="4902594"/>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6</a:t>
              </a:r>
              <a:endParaRPr lang="id-ID" sz="3600" b="1" dirty="0">
                <a:solidFill>
                  <a:prstClr val="white"/>
                </a:solidFill>
                <a:latin typeface="Lato" pitchFamily="34" charset="0"/>
                <a:ea typeface="Lato" pitchFamily="34" charset="0"/>
                <a:cs typeface="Lato" pitchFamily="34" charset="0"/>
              </a:endParaRPr>
            </a:p>
          </p:txBody>
        </p:sp>
      </p:grpSp>
      <p:grpSp>
        <p:nvGrpSpPr>
          <p:cNvPr id="5" name="Group 4"/>
          <p:cNvGrpSpPr/>
          <p:nvPr/>
        </p:nvGrpSpPr>
        <p:grpSpPr>
          <a:xfrm>
            <a:off x="12084067" y="2008369"/>
            <a:ext cx="7354105" cy="1576175"/>
            <a:chOff x="14442182" y="3902814"/>
            <a:chExt cx="7354105" cy="1662994"/>
          </a:xfrm>
        </p:grpSpPr>
        <p:grpSp>
          <p:nvGrpSpPr>
            <p:cNvPr id="183" name="9Slide.vn 4"/>
            <p:cNvGrpSpPr/>
            <p:nvPr/>
          </p:nvGrpSpPr>
          <p:grpSpPr>
            <a:xfrm>
              <a:off x="14442182" y="3902814"/>
              <a:ext cx="7354105" cy="1662994"/>
              <a:chOff x="8871348" y="3276600"/>
              <a:chExt cx="20762203" cy="4694984"/>
            </a:xfrm>
          </p:grpSpPr>
          <p:sp>
            <p:nvSpPr>
              <p:cNvPr id="184" name="9Slide.vn 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185" name="9Slide.vn 6"/>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86"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199" name="9Slide.vn 16"/>
            <p:cNvSpPr txBox="1"/>
            <p:nvPr/>
          </p:nvSpPr>
          <p:spPr>
            <a:xfrm>
              <a:off x="14758446" y="4220896"/>
              <a:ext cx="6162306" cy="817702"/>
            </a:xfrm>
            <a:prstGeom prst="rect">
              <a:avLst/>
            </a:prstGeom>
            <a:noFill/>
          </p:spPr>
          <p:txBody>
            <a:bodyPr wrap="square" lIns="218877" tIns="109439" rIns="218877" bIns="109439" rtlCol="0">
              <a:spAutoFit/>
            </a:bodyPr>
            <a:lstStyle/>
            <a:p>
              <a:pPr algn="r" defTabSz="2167880"/>
              <a:r>
                <a:rPr lang="en-US" sz="3600" smtClean="0">
                  <a:solidFill>
                    <a:prstClr val="white"/>
                  </a:solidFill>
                  <a:latin typeface="Lato" pitchFamily="34" charset="0"/>
                  <a:ea typeface="Lato" pitchFamily="34" charset="0"/>
                  <a:cs typeface="Lato" pitchFamily="34" charset="0"/>
                </a:rPr>
                <a:t>Khái niệm thị trường </a:t>
              </a:r>
              <a:r>
                <a:rPr lang="en-US" sz="3600" smtClean="0">
                  <a:solidFill>
                    <a:prstClr val="white"/>
                  </a:solidFill>
                  <a:latin typeface="Lato" pitchFamily="34" charset="0"/>
                  <a:ea typeface="Lato" pitchFamily="34" charset="0"/>
                  <a:cs typeface="Lato" pitchFamily="34" charset="0"/>
                </a:rPr>
                <a:t>TMĐT</a:t>
              </a:r>
              <a:endParaRPr lang="en-US" sz="3600" dirty="0">
                <a:solidFill>
                  <a:prstClr val="white"/>
                </a:solidFill>
                <a:latin typeface="Lato" pitchFamily="34" charset="0"/>
                <a:ea typeface="Lato" pitchFamily="34" charset="0"/>
                <a:cs typeface="Lato" pitchFamily="34" charset="0"/>
              </a:endParaRPr>
            </a:p>
          </p:txBody>
        </p:sp>
        <p:sp>
          <p:nvSpPr>
            <p:cNvPr id="200" name="9Slide.vn 17"/>
            <p:cNvSpPr txBox="1"/>
            <p:nvPr/>
          </p:nvSpPr>
          <p:spPr>
            <a:xfrm>
              <a:off x="20706552" y="4259767"/>
              <a:ext cx="1052400" cy="778831"/>
            </a:xfrm>
            <a:prstGeom prst="rect">
              <a:avLst/>
            </a:prstGeom>
            <a:no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1</a:t>
              </a:r>
              <a:endParaRPr lang="id-ID" sz="3600" b="1" dirty="0">
                <a:solidFill>
                  <a:prstClr val="white"/>
                </a:solidFill>
                <a:latin typeface="Lato" pitchFamily="34" charset="0"/>
                <a:ea typeface="Lato" pitchFamily="34" charset="0"/>
                <a:cs typeface="Lato" pitchFamily="34" charset="0"/>
              </a:endParaRPr>
            </a:p>
          </p:txBody>
        </p:sp>
      </p:grpSp>
      <p:grpSp>
        <p:nvGrpSpPr>
          <p:cNvPr id="3" name="Group 2"/>
          <p:cNvGrpSpPr/>
          <p:nvPr/>
        </p:nvGrpSpPr>
        <p:grpSpPr>
          <a:xfrm>
            <a:off x="4052678" y="2423268"/>
            <a:ext cx="7354105" cy="1650973"/>
            <a:chOff x="5131502" y="4455402"/>
            <a:chExt cx="7354105" cy="1650973"/>
          </a:xfrm>
        </p:grpSpPr>
        <p:grpSp>
          <p:nvGrpSpPr>
            <p:cNvPr id="187" name="9Slide.vn 8"/>
            <p:cNvGrpSpPr/>
            <p:nvPr/>
          </p:nvGrpSpPr>
          <p:grpSpPr>
            <a:xfrm rot="10800000">
              <a:off x="5131502" y="4455402"/>
              <a:ext cx="7354105" cy="1650973"/>
              <a:chOff x="8871348" y="3276600"/>
              <a:chExt cx="20762203" cy="4661049"/>
            </a:xfrm>
          </p:grpSpPr>
          <p:sp>
            <p:nvSpPr>
              <p:cNvPr id="188" name="9Slide.vn 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189" name="9Slide.vn 10"/>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90" name="9Slide.v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203" name="9Slide.vn 18"/>
            <p:cNvSpPr txBox="1"/>
            <p:nvPr/>
          </p:nvSpPr>
          <p:spPr>
            <a:xfrm>
              <a:off x="6077861" y="4787454"/>
              <a:ext cx="5727042" cy="775013"/>
            </a:xfrm>
            <a:prstGeom prst="rect">
              <a:avLst/>
            </a:prstGeom>
            <a:noFill/>
          </p:spPr>
          <p:txBody>
            <a:bodyPr wrap="square" lIns="218877" tIns="109439" rIns="218877" bIns="109439" rtlCol="0">
              <a:spAutoFit/>
            </a:bodyPr>
            <a:lstStyle/>
            <a:p>
              <a:pPr defTabSz="2167880"/>
              <a:r>
                <a:rPr lang="vi-VN" sz="3600">
                  <a:solidFill>
                    <a:prstClr val="white"/>
                  </a:solidFill>
                  <a:latin typeface="Lato" pitchFamily="34" charset="0"/>
                  <a:ea typeface="Lato" pitchFamily="34" charset="0"/>
                  <a:cs typeface="Lato" pitchFamily="34" charset="0"/>
                </a:rPr>
                <a:t>Các loại thị trường TMĐT</a:t>
              </a:r>
              <a:endParaRPr lang="en-US" sz="3600" dirty="0">
                <a:solidFill>
                  <a:prstClr val="white"/>
                </a:solidFill>
                <a:latin typeface="Lato" pitchFamily="34" charset="0"/>
                <a:ea typeface="Lato" pitchFamily="34" charset="0"/>
                <a:cs typeface="Lato" pitchFamily="34" charset="0"/>
              </a:endParaRPr>
            </a:p>
          </p:txBody>
        </p:sp>
        <p:sp>
          <p:nvSpPr>
            <p:cNvPr id="204" name="9Slide.vn 19"/>
            <p:cNvSpPr txBox="1"/>
            <p:nvPr/>
          </p:nvSpPr>
          <p:spPr>
            <a:xfrm>
              <a:off x="5544461" y="4789848"/>
              <a:ext cx="1052400" cy="738171"/>
            </a:xfrm>
            <a:prstGeom prst="rect">
              <a:avLst/>
            </a:prstGeom>
            <a:noFill/>
          </p:spPr>
          <p:txBody>
            <a:bodyPr wrap="square" lIns="182392" tIns="91196" rIns="182392" bIns="91196" rtlCol="0">
              <a:spAutoFit/>
            </a:bodyPr>
            <a:lstStyle/>
            <a:p>
              <a:pPr defTabSz="2167880"/>
              <a:r>
                <a:rPr lang="en-US" sz="3600" b="1">
                  <a:solidFill>
                    <a:prstClr val="white"/>
                  </a:solidFill>
                  <a:latin typeface="Lato" pitchFamily="34" charset="0"/>
                  <a:ea typeface="Lato" pitchFamily="34" charset="0"/>
                  <a:cs typeface="Lato" pitchFamily="34" charset="0"/>
                </a:rPr>
                <a:t>2</a:t>
              </a:r>
              <a:endParaRPr lang="id-ID" sz="3600" b="1" dirty="0">
                <a:solidFill>
                  <a:prstClr val="white"/>
                </a:solidFill>
                <a:latin typeface="Lato" pitchFamily="34" charset="0"/>
                <a:ea typeface="Lato" pitchFamily="34" charset="0"/>
                <a:cs typeface="Lato" pitchFamily="34" charset="0"/>
              </a:endParaRPr>
            </a:p>
          </p:txBody>
        </p:sp>
      </p:grpSp>
      <p:grpSp>
        <p:nvGrpSpPr>
          <p:cNvPr id="9" name="Group 8"/>
          <p:cNvGrpSpPr/>
          <p:nvPr/>
        </p:nvGrpSpPr>
        <p:grpSpPr>
          <a:xfrm>
            <a:off x="3444399" y="4409052"/>
            <a:ext cx="7354105" cy="1662994"/>
            <a:chOff x="5636927" y="7162047"/>
            <a:chExt cx="7354105" cy="1662994"/>
          </a:xfrm>
        </p:grpSpPr>
        <p:grpSp>
          <p:nvGrpSpPr>
            <p:cNvPr id="195" name="9Slide.vn 12"/>
            <p:cNvGrpSpPr/>
            <p:nvPr/>
          </p:nvGrpSpPr>
          <p:grpSpPr>
            <a:xfrm rot="10800000">
              <a:off x="5636927" y="7162047"/>
              <a:ext cx="7354105" cy="1662994"/>
              <a:chOff x="8871348" y="3276600"/>
              <a:chExt cx="20762203" cy="4694984"/>
            </a:xfrm>
          </p:grpSpPr>
          <p:sp>
            <p:nvSpPr>
              <p:cNvPr id="196" name="9Slide.vn 1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197" name="9Slide.vn 14"/>
              <p:cNvSpPr/>
              <p:nvPr/>
            </p:nvSpPr>
            <p:spPr>
              <a:xfrm rot="5400000">
                <a:off x="16516193"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98" name="9Slide.vn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205" name="9Slide.vn 20"/>
            <p:cNvSpPr txBox="1"/>
            <p:nvPr/>
          </p:nvSpPr>
          <p:spPr>
            <a:xfrm>
              <a:off x="6505765" y="7291384"/>
              <a:ext cx="5638800" cy="1329011"/>
            </a:xfrm>
            <a:prstGeom prst="rect">
              <a:avLst/>
            </a:prstGeom>
            <a:noFill/>
          </p:spPr>
          <p:txBody>
            <a:bodyPr wrap="square" lIns="218877" tIns="109439" rIns="218877" bIns="109439" rtlCol="0">
              <a:spAutoFit/>
            </a:bodyPr>
            <a:lstStyle/>
            <a:p>
              <a:pPr defTabSz="2167880"/>
              <a:r>
                <a:rPr lang="en-US" sz="3600">
                  <a:solidFill>
                    <a:prstClr val="white"/>
                  </a:solidFill>
                  <a:latin typeface="Lato" pitchFamily="34" charset="0"/>
                  <a:ea typeface="Lato" pitchFamily="34" charset="0"/>
                  <a:cs typeface="Lato" pitchFamily="34" charset="0"/>
                </a:rPr>
                <a:t>Cách thức lấy và cung cấp thông tin trên mạng</a:t>
              </a:r>
              <a:endParaRPr lang="en-US" sz="3600" dirty="0">
                <a:solidFill>
                  <a:prstClr val="white"/>
                </a:solidFill>
                <a:latin typeface="Lato" pitchFamily="34" charset="0"/>
                <a:ea typeface="Lato" pitchFamily="34" charset="0"/>
                <a:cs typeface="Lato" pitchFamily="34" charset="0"/>
              </a:endParaRPr>
            </a:p>
          </p:txBody>
        </p:sp>
        <p:sp>
          <p:nvSpPr>
            <p:cNvPr id="206" name="9Slide.vn 21"/>
            <p:cNvSpPr txBox="1"/>
            <p:nvPr/>
          </p:nvSpPr>
          <p:spPr>
            <a:xfrm>
              <a:off x="6048565" y="7520825"/>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3</a:t>
              </a:r>
              <a:endParaRPr lang="id-ID" sz="3600" b="1" dirty="0">
                <a:solidFill>
                  <a:prstClr val="white"/>
                </a:solidFill>
                <a:latin typeface="Lato" pitchFamily="34" charset="0"/>
                <a:ea typeface="Lato" pitchFamily="34" charset="0"/>
                <a:cs typeface="Lato" pitchFamily="34" charset="0"/>
              </a:endParaRPr>
            </a:p>
          </p:txBody>
        </p:sp>
      </p:grpSp>
      <p:sp>
        <p:nvSpPr>
          <p:cNvPr id="63" name="9Slide.vn 2"/>
          <p:cNvSpPr txBox="1"/>
          <p:nvPr/>
        </p:nvSpPr>
        <p:spPr>
          <a:xfrm>
            <a:off x="0" y="235595"/>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71" name="Group 70"/>
          <p:cNvGrpSpPr/>
          <p:nvPr/>
        </p:nvGrpSpPr>
        <p:grpSpPr>
          <a:xfrm>
            <a:off x="12154855" y="6714722"/>
            <a:ext cx="6889381" cy="1662994"/>
            <a:chOff x="14442182" y="3902814"/>
            <a:chExt cx="7354105" cy="1662994"/>
          </a:xfrm>
        </p:grpSpPr>
        <p:grpSp>
          <p:nvGrpSpPr>
            <p:cNvPr id="72" name="9Slide.vn 4"/>
            <p:cNvGrpSpPr/>
            <p:nvPr/>
          </p:nvGrpSpPr>
          <p:grpSpPr>
            <a:xfrm>
              <a:off x="14442182" y="3902814"/>
              <a:ext cx="7354105" cy="1662994"/>
              <a:chOff x="8871348" y="3276600"/>
              <a:chExt cx="20762203" cy="4694984"/>
            </a:xfrm>
          </p:grpSpPr>
          <p:sp>
            <p:nvSpPr>
              <p:cNvPr id="76" name="9Slide.vn 6"/>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77"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sp>
            <p:nvSpPr>
              <p:cNvPr id="75" name="9Slide.vn 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grpSp>
        <p:sp>
          <p:nvSpPr>
            <p:cNvPr id="73" name="9Slide.vn 16"/>
            <p:cNvSpPr txBox="1"/>
            <p:nvPr/>
          </p:nvSpPr>
          <p:spPr>
            <a:xfrm>
              <a:off x="15522613" y="4046092"/>
              <a:ext cx="4903423" cy="1329011"/>
            </a:xfrm>
            <a:prstGeom prst="rect">
              <a:avLst/>
            </a:prstGeom>
            <a:noFill/>
          </p:spPr>
          <p:txBody>
            <a:bodyPr wrap="square" lIns="218877" tIns="109439" rIns="218877" bIns="109439" rtlCol="0">
              <a:spAutoFit/>
            </a:bodyPr>
            <a:lstStyle/>
            <a:p>
              <a:pPr algn="r" defTabSz="2167880"/>
              <a:r>
                <a:rPr lang="en-US" sz="3600">
                  <a:solidFill>
                    <a:prstClr val="white"/>
                  </a:solidFill>
                  <a:latin typeface="Lato" pitchFamily="34" charset="0"/>
                  <a:ea typeface="Lato" pitchFamily="34" charset="0"/>
                  <a:cs typeface="Lato" pitchFamily="34" charset="0"/>
                </a:rPr>
                <a:t>Quản lý quan hệ với khách hàng CRM</a:t>
              </a:r>
              <a:endParaRPr lang="en-US" sz="3600" dirty="0">
                <a:solidFill>
                  <a:prstClr val="white"/>
                </a:solidFill>
                <a:latin typeface="Lato" pitchFamily="34" charset="0"/>
                <a:ea typeface="Lato" pitchFamily="34" charset="0"/>
                <a:cs typeface="Lato" pitchFamily="34" charset="0"/>
              </a:endParaRPr>
            </a:p>
          </p:txBody>
        </p:sp>
        <p:sp>
          <p:nvSpPr>
            <p:cNvPr id="74" name="9Slide.vn 17"/>
            <p:cNvSpPr txBox="1"/>
            <p:nvPr/>
          </p:nvSpPr>
          <p:spPr>
            <a:xfrm>
              <a:off x="20636502" y="4259767"/>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5</a:t>
              </a:r>
              <a:endParaRPr lang="id-ID" sz="3600" b="1" dirty="0">
                <a:solidFill>
                  <a:prstClr val="white"/>
                </a:solidFill>
                <a:latin typeface="Lato" pitchFamily="34" charset="0"/>
                <a:ea typeface="Lato" pitchFamily="34" charset="0"/>
                <a:cs typeface="Lato" pitchFamily="34" charset="0"/>
              </a:endParaRPr>
            </a:p>
          </p:txBody>
        </p:sp>
      </p:grpSp>
      <p:grpSp>
        <p:nvGrpSpPr>
          <p:cNvPr id="85" name="Group 84"/>
          <p:cNvGrpSpPr/>
          <p:nvPr/>
        </p:nvGrpSpPr>
        <p:grpSpPr>
          <a:xfrm>
            <a:off x="12068927" y="9028477"/>
            <a:ext cx="7354105" cy="1662994"/>
            <a:chOff x="14442182" y="3902814"/>
            <a:chExt cx="7354105" cy="1662994"/>
          </a:xfrm>
        </p:grpSpPr>
        <p:grpSp>
          <p:nvGrpSpPr>
            <p:cNvPr id="86" name="9Slide.vn 4"/>
            <p:cNvGrpSpPr/>
            <p:nvPr/>
          </p:nvGrpSpPr>
          <p:grpSpPr>
            <a:xfrm>
              <a:off x="14442182" y="3902814"/>
              <a:ext cx="7354105" cy="1662994"/>
              <a:chOff x="8871348" y="3276600"/>
              <a:chExt cx="20762203" cy="4694984"/>
            </a:xfrm>
          </p:grpSpPr>
          <p:sp>
            <p:nvSpPr>
              <p:cNvPr id="89" name="9Slide.vn 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rgbClr val="FBBE9A"/>
              </a:solid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90" name="9Slide.vn 6"/>
              <p:cNvSpPr/>
              <p:nvPr/>
            </p:nvSpPr>
            <p:spPr>
              <a:xfrm rot="5400000">
                <a:off x="16516194" y="-4347602"/>
                <a:ext cx="4654294" cy="19916207"/>
              </a:xfrm>
              <a:prstGeom prst="rect">
                <a:avLst/>
              </a:prstGeom>
              <a:solidFill>
                <a:srgbClr val="FBBE9A"/>
              </a:solidFill>
              <a:ln>
                <a:solidFill>
                  <a:srgbClr val="E9AC87"/>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2167880"/>
                <a:endParaRPr lang="en-US" sz="3600">
                  <a:solidFill>
                    <a:prstClr val="white"/>
                  </a:solidFill>
                  <a:latin typeface="Calibri" panose="020F0502020204030204"/>
                </a:endParaRPr>
              </a:p>
            </p:txBody>
          </p:sp>
          <p:pic>
            <p:nvPicPr>
              <p:cNvPr id="91"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sp>
          <p:nvSpPr>
            <p:cNvPr id="87" name="9Slide.vn 16"/>
            <p:cNvSpPr txBox="1"/>
            <p:nvPr/>
          </p:nvSpPr>
          <p:spPr>
            <a:xfrm>
              <a:off x="15118109" y="3973390"/>
              <a:ext cx="5436783" cy="1329011"/>
            </a:xfrm>
            <a:prstGeom prst="rect">
              <a:avLst/>
            </a:prstGeom>
            <a:noFill/>
          </p:spPr>
          <p:txBody>
            <a:bodyPr wrap="square" lIns="218877" tIns="109439" rIns="218877" bIns="109439" rtlCol="0">
              <a:spAutoFit/>
            </a:bodyPr>
            <a:lstStyle/>
            <a:p>
              <a:pPr algn="r" defTabSz="2167880"/>
              <a:r>
                <a:rPr lang="vi-VN" sz="3600">
                  <a:solidFill>
                    <a:prstClr val="white"/>
                  </a:solidFill>
                  <a:latin typeface="Lato" pitchFamily="34" charset="0"/>
                  <a:ea typeface="Lato" pitchFamily="34" charset="0"/>
                  <a:cs typeface="Lato" pitchFamily="34" charset="0"/>
                </a:rPr>
                <a:t>Sử dụng thư điện tử trong giao dịch điện tử</a:t>
              </a:r>
              <a:endParaRPr lang="en-US" sz="3600" dirty="0">
                <a:solidFill>
                  <a:prstClr val="white"/>
                </a:solidFill>
                <a:latin typeface="Lato" pitchFamily="34" charset="0"/>
                <a:ea typeface="Lato" pitchFamily="34" charset="0"/>
                <a:cs typeface="Lato" pitchFamily="34" charset="0"/>
              </a:endParaRPr>
            </a:p>
          </p:txBody>
        </p:sp>
        <p:sp>
          <p:nvSpPr>
            <p:cNvPr id="88" name="9Slide.vn 17"/>
            <p:cNvSpPr txBox="1"/>
            <p:nvPr/>
          </p:nvSpPr>
          <p:spPr>
            <a:xfrm>
              <a:off x="20569292" y="4259767"/>
              <a:ext cx="1052400" cy="738171"/>
            </a:xfrm>
            <a:prstGeom prst="rect">
              <a:avLst/>
            </a:prstGeom>
            <a:no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7</a:t>
              </a:r>
              <a:endParaRPr lang="id-ID" sz="3600" b="1" dirty="0">
                <a:solidFill>
                  <a:prstClr val="white"/>
                </a:solidFill>
                <a:latin typeface="Lato" pitchFamily="34" charset="0"/>
                <a:ea typeface="Lato" pitchFamily="34" charset="0"/>
                <a:cs typeface="Lato" pitchFamily="34" charset="0"/>
              </a:endParaRPr>
            </a:p>
          </p:txBody>
        </p:sp>
      </p:grpSp>
      <p:grpSp>
        <p:nvGrpSpPr>
          <p:cNvPr id="119" name="Group 118"/>
          <p:cNvGrpSpPr/>
          <p:nvPr/>
        </p:nvGrpSpPr>
        <p:grpSpPr>
          <a:xfrm>
            <a:off x="3837057" y="9456490"/>
            <a:ext cx="7309462" cy="1650973"/>
            <a:chOff x="5165896" y="4455402"/>
            <a:chExt cx="7319711" cy="1650973"/>
          </a:xfrm>
          <a:solidFill>
            <a:srgbClr val="27BB7F"/>
          </a:solidFill>
        </p:grpSpPr>
        <p:grpSp>
          <p:nvGrpSpPr>
            <p:cNvPr id="120" name="9Slide.vn 8"/>
            <p:cNvGrpSpPr/>
            <p:nvPr/>
          </p:nvGrpSpPr>
          <p:grpSpPr>
            <a:xfrm rot="10800000">
              <a:off x="5165896" y="4455402"/>
              <a:ext cx="7319711" cy="1650973"/>
              <a:chOff x="8871348" y="3276600"/>
              <a:chExt cx="20665098" cy="4661050"/>
            </a:xfrm>
            <a:grpFill/>
          </p:grpSpPr>
          <p:sp>
            <p:nvSpPr>
              <p:cNvPr id="123" name="9Slide.vn 9"/>
              <p:cNvSpPr>
                <a:spLocks/>
              </p:cNvSpPr>
              <p:nvPr/>
            </p:nvSpPr>
            <p:spPr bwMode="auto">
              <a:xfrm rot="5400000" flipV="1">
                <a:off x="26793244" y="5194448"/>
                <a:ext cx="4654297"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solidFill>
                  <a:srgbClr val="4BACC6"/>
                </a:solidFill>
              </a:ln>
            </p:spPr>
            <p:style>
              <a:lnRef idx="3">
                <a:schemeClr val="lt1"/>
              </a:lnRef>
              <a:fillRef idx="1">
                <a:schemeClr val="accent5"/>
              </a:fillRef>
              <a:effectRef idx="1">
                <a:schemeClr val="accent5"/>
              </a:effectRef>
              <a:fontRef idx="minor">
                <a:schemeClr val="lt1"/>
              </a:fontRef>
            </p:style>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sp>
            <p:nvSpPr>
              <p:cNvPr id="124" name="9Slide.vn 10"/>
              <p:cNvSpPr/>
              <p:nvPr/>
            </p:nvSpPr>
            <p:spPr>
              <a:xfrm rot="5400000">
                <a:off x="16467641" y="-4299048"/>
                <a:ext cx="4654294" cy="19819101"/>
              </a:xfrm>
              <a:prstGeom prst="rect">
                <a:avLst/>
              </a:prstGeom>
              <a:grpFill/>
              <a:ln>
                <a:solidFill>
                  <a:srgbClr val="4BACC6"/>
                </a:solidFill>
              </a:ln>
            </p:spPr>
            <p:style>
              <a:lnRef idx="3">
                <a:schemeClr val="lt1"/>
              </a:lnRef>
              <a:fillRef idx="1">
                <a:schemeClr val="accent5"/>
              </a:fillRef>
              <a:effectRef idx="1">
                <a:schemeClr val="accent5"/>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25" name="9Slide.v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a:grpFill/>
            </p:spPr>
          </p:pic>
        </p:grpSp>
        <p:sp>
          <p:nvSpPr>
            <p:cNvPr id="121" name="9Slide.vn 18"/>
            <p:cNvSpPr txBox="1"/>
            <p:nvPr/>
          </p:nvSpPr>
          <p:spPr>
            <a:xfrm>
              <a:off x="6053449" y="4615185"/>
              <a:ext cx="5846456" cy="1329011"/>
            </a:xfrm>
            <a:prstGeom prst="rect">
              <a:avLst/>
            </a:prstGeom>
            <a:noFill/>
          </p:spPr>
          <p:txBody>
            <a:bodyPr wrap="square" lIns="218877" tIns="109439" rIns="218877" bIns="109439" rtlCol="0">
              <a:spAutoFit/>
            </a:bodyPr>
            <a:lstStyle/>
            <a:p>
              <a:pPr defTabSz="2167880"/>
              <a:r>
                <a:rPr lang="vi-VN" sz="3600">
                  <a:solidFill>
                    <a:prstClr val="white"/>
                  </a:solidFill>
                  <a:latin typeface="Lato" pitchFamily="34" charset="0"/>
                  <a:ea typeface="Lato" pitchFamily="34" charset="0"/>
                  <a:cs typeface="Lato" pitchFamily="34" charset="0"/>
                </a:rPr>
                <a:t>Quảng cáo trong thương mại điện tử</a:t>
              </a:r>
              <a:endParaRPr lang="en-US" sz="3600" dirty="0">
                <a:solidFill>
                  <a:prstClr val="white"/>
                </a:solidFill>
                <a:latin typeface="Lato" pitchFamily="34" charset="0"/>
                <a:ea typeface="Lato" pitchFamily="34" charset="0"/>
                <a:cs typeface="Lato" pitchFamily="34" charset="0"/>
              </a:endParaRPr>
            </a:p>
          </p:txBody>
        </p:sp>
        <p:sp>
          <p:nvSpPr>
            <p:cNvPr id="122" name="9Slide.vn 19"/>
            <p:cNvSpPr txBox="1"/>
            <p:nvPr/>
          </p:nvSpPr>
          <p:spPr>
            <a:xfrm>
              <a:off x="5501686" y="4754500"/>
              <a:ext cx="581875" cy="738171"/>
            </a:xfrm>
            <a:prstGeom prst="rect">
              <a:avLst/>
            </a:prstGeom>
            <a:grp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8</a:t>
              </a:r>
              <a:endParaRPr lang="id-ID" sz="3600" b="1" dirty="0">
                <a:solidFill>
                  <a:prstClr val="white"/>
                </a:solidFill>
                <a:latin typeface="Lato" pitchFamily="34" charset="0"/>
                <a:ea typeface="Lato" pitchFamily="34" charset="0"/>
                <a:cs typeface="Lato" pitchFamily="34" charset="0"/>
              </a:endParaRPr>
            </a:p>
          </p:txBody>
        </p:sp>
      </p:grpSp>
      <p:grpSp>
        <p:nvGrpSpPr>
          <p:cNvPr id="126" name="Group 125"/>
          <p:cNvGrpSpPr/>
          <p:nvPr/>
        </p:nvGrpSpPr>
        <p:grpSpPr>
          <a:xfrm>
            <a:off x="12024946" y="4267200"/>
            <a:ext cx="6889381" cy="1983377"/>
            <a:chOff x="14442182" y="3902814"/>
            <a:chExt cx="7354105" cy="1983377"/>
          </a:xfrm>
          <a:solidFill>
            <a:srgbClr val="7030A0"/>
          </a:solidFill>
        </p:grpSpPr>
        <p:grpSp>
          <p:nvGrpSpPr>
            <p:cNvPr id="127" name="9Slide.vn 4"/>
            <p:cNvGrpSpPr/>
            <p:nvPr/>
          </p:nvGrpSpPr>
          <p:grpSpPr>
            <a:xfrm>
              <a:off x="14442182" y="3902814"/>
              <a:ext cx="7354105" cy="1662994"/>
              <a:chOff x="8871348" y="3276600"/>
              <a:chExt cx="20762203" cy="4694984"/>
            </a:xfrm>
            <a:grpFill/>
          </p:grpSpPr>
          <p:sp>
            <p:nvSpPr>
              <p:cNvPr id="130" name="9Slide.vn 6"/>
              <p:cNvSpPr/>
              <p:nvPr/>
            </p:nvSpPr>
            <p:spPr>
              <a:xfrm rot="5400000">
                <a:off x="16516194" y="-4347602"/>
                <a:ext cx="4654294" cy="19916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en-US" sz="3600">
                  <a:solidFill>
                    <a:prstClr val="white"/>
                  </a:solidFill>
                  <a:latin typeface="Calibri" panose="020F0502020204030204"/>
                </a:endParaRPr>
              </a:p>
            </p:txBody>
          </p:sp>
          <p:pic>
            <p:nvPicPr>
              <p:cNvPr id="131"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a:grpFill/>
            </p:spPr>
          </p:pic>
          <p:sp>
            <p:nvSpPr>
              <p:cNvPr id="132" name="9Slide.vn 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91214" tIns="45607" rIns="91214" bIns="45607" numCol="1" anchor="t" anchorCtr="0" compatLnSpc="1">
                <a:prstTxWarp prst="textNoShape">
                  <a:avLst/>
                </a:prstTxWarp>
              </a:bodyPr>
              <a:lstStyle/>
              <a:p>
                <a:pPr defTabSz="2167880"/>
                <a:endParaRPr lang="en-US" sz="3600">
                  <a:solidFill>
                    <a:prstClr val="black"/>
                  </a:solidFill>
                  <a:latin typeface="Calibri" panose="020F0502020204030204"/>
                </a:endParaRPr>
              </a:p>
            </p:txBody>
          </p:sp>
        </p:grpSp>
        <p:sp>
          <p:nvSpPr>
            <p:cNvPr id="128" name="9Slide.vn 16"/>
            <p:cNvSpPr txBox="1"/>
            <p:nvPr/>
          </p:nvSpPr>
          <p:spPr>
            <a:xfrm>
              <a:off x="15509981" y="4003182"/>
              <a:ext cx="5747190" cy="1883009"/>
            </a:xfrm>
            <a:prstGeom prst="rect">
              <a:avLst/>
            </a:prstGeom>
            <a:noFill/>
          </p:spPr>
          <p:txBody>
            <a:bodyPr wrap="square" lIns="218877" tIns="109439" rIns="218877" bIns="109439" rtlCol="0">
              <a:spAutoFit/>
            </a:bodyPr>
            <a:lstStyle/>
            <a:p>
              <a:pPr defTabSz="2167880"/>
              <a:r>
                <a:rPr lang="vi-VN" sz="3600">
                  <a:solidFill>
                    <a:prstClr val="white"/>
                  </a:solidFill>
                  <a:latin typeface="Lato" pitchFamily="34" charset="0"/>
                  <a:ea typeface="Lato" pitchFamily="34" charset="0"/>
                  <a:cs typeface="Lato" pitchFamily="34" charset="0"/>
                </a:rPr>
                <a:t>Nghiên cứu thị trường trong thương mại điện tử</a:t>
              </a:r>
              <a:endParaRPr lang="en-US" sz="3600" dirty="0">
                <a:solidFill>
                  <a:prstClr val="white"/>
                </a:solidFill>
                <a:latin typeface="Lato" pitchFamily="34" charset="0"/>
                <a:ea typeface="Lato" pitchFamily="34" charset="0"/>
                <a:cs typeface="Lato" pitchFamily="34" charset="0"/>
              </a:endParaRPr>
            </a:p>
          </p:txBody>
        </p:sp>
        <p:sp>
          <p:nvSpPr>
            <p:cNvPr id="129" name="9Slide.vn 17"/>
            <p:cNvSpPr txBox="1"/>
            <p:nvPr/>
          </p:nvSpPr>
          <p:spPr>
            <a:xfrm>
              <a:off x="20735191" y="4293641"/>
              <a:ext cx="1052400" cy="738171"/>
            </a:xfrm>
            <a:prstGeom prst="rect">
              <a:avLst/>
            </a:prstGeom>
            <a:grpFill/>
          </p:spPr>
          <p:txBody>
            <a:bodyPr wrap="square" lIns="182392" tIns="91196" rIns="182392" bIns="91196" rtlCol="0">
              <a:spAutoFit/>
            </a:bodyPr>
            <a:lstStyle/>
            <a:p>
              <a:pPr defTabSz="2167880"/>
              <a:r>
                <a:rPr lang="en-US" sz="3600" b="1" smtClean="0">
                  <a:solidFill>
                    <a:prstClr val="white"/>
                  </a:solidFill>
                  <a:latin typeface="Lato" pitchFamily="34" charset="0"/>
                  <a:ea typeface="Lato" pitchFamily="34" charset="0"/>
                  <a:cs typeface="Lato" pitchFamily="34" charset="0"/>
                </a:rPr>
                <a:t>4</a:t>
              </a:r>
              <a:endParaRPr lang="id-ID" sz="3600" b="1" dirty="0">
                <a:solidFill>
                  <a:prstClr val="white"/>
                </a:solidFill>
                <a:latin typeface="Lato" pitchFamily="34" charset="0"/>
                <a:ea typeface="Lato" pitchFamily="34" charset="0"/>
                <a:cs typeface="Lato" pitchFamily="34" charset="0"/>
              </a:endParaRPr>
            </a:p>
          </p:txBody>
        </p:sp>
      </p:grpSp>
      <p:pic>
        <p:nvPicPr>
          <p:cNvPr id="2" name="9Slide.vn 61">
            <a:extLst>
              <a:ext uri="{FF2B5EF4-FFF2-40B4-BE49-F238E27FC236}">
                <a16:creationId xmlns:a16="http://schemas.microsoft.com/office/drawing/2014/main" id="{78FE08D6-DCA0-4352-9718-C90FC08802CB}"/>
              </a:ext>
            </a:extLst>
          </p:cNvPr>
          <p:cNvPicPr>
            <a:picLocks noChangeAspect="1"/>
          </p:cNvPicPr>
          <p:nvPr/>
        </p:nvPicPr>
        <p:blipFill>
          <a:blip r:embed="rId3"/>
          <a:stretch>
            <a:fillRect/>
          </a:stretch>
        </p:blipFill>
        <p:spPr>
          <a:xfrm>
            <a:off x="9673745" y="1350917"/>
            <a:ext cx="4044162" cy="11937879"/>
          </a:xfrm>
          <a:prstGeom prst="rect">
            <a:avLst/>
          </a:prstGeom>
        </p:spPr>
      </p:pic>
    </p:spTree>
    <p:extLst>
      <p:ext uri="{BB962C8B-B14F-4D97-AF65-F5344CB8AC3E}">
        <p14:creationId xmlns:p14="http://schemas.microsoft.com/office/powerpoint/2010/main" val="697741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Slide.vn 1"/>
          <p:cNvSpPr>
            <a:spLocks/>
          </p:cNvSpPr>
          <p:nvPr/>
        </p:nvSpPr>
        <p:spPr bwMode="auto">
          <a:xfrm>
            <a:off x="15126285" y="3513495"/>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2"/>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3" name="9Slide.vn 2"/>
          <p:cNvSpPr>
            <a:spLocks noChangeArrowheads="1"/>
          </p:cNvSpPr>
          <p:nvPr/>
        </p:nvSpPr>
        <p:spPr bwMode="auto">
          <a:xfrm>
            <a:off x="15354319" y="3723611"/>
            <a:ext cx="1538149" cy="1538151"/>
          </a:xfrm>
          <a:prstGeom prst="ellipse">
            <a:avLst/>
          </a:prstGeom>
          <a:solidFill>
            <a:schemeClr val="bg1"/>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4" name="9Slide.vn 4"/>
          <p:cNvSpPr txBox="1"/>
          <p:nvPr/>
        </p:nvSpPr>
        <p:spPr bwMode="auto">
          <a:xfrm>
            <a:off x="17312720" y="4108177"/>
            <a:ext cx="4011936" cy="598947"/>
          </a:xfrm>
          <a:prstGeom prst="rect">
            <a:avLst/>
          </a:prstGeom>
          <a:noFill/>
        </p:spPr>
        <p:txBody>
          <a:bodyPr wrap="square">
            <a:spAutoFit/>
          </a:bodyPr>
          <a:lstStyle/>
          <a:p>
            <a:pPr defTabSz="1823954">
              <a:defRPr/>
            </a:pPr>
            <a:r>
              <a:rPr lang="en-US" sz="3292" b="1" smtClean="0">
                <a:solidFill>
                  <a:prstClr val="white"/>
                </a:solidFill>
                <a:latin typeface="Lato" pitchFamily="34" charset="0"/>
                <a:ea typeface="Lato" pitchFamily="34" charset="0"/>
                <a:cs typeface="Lato" pitchFamily="34" charset="0"/>
              </a:rPr>
              <a:t>Thuận lợi</a:t>
            </a:r>
            <a:endParaRPr lang="id-ID" sz="3292" b="1" dirty="0">
              <a:solidFill>
                <a:prstClr val="white"/>
              </a:solidFill>
              <a:latin typeface="Lato" pitchFamily="34" charset="0"/>
              <a:ea typeface="Lato" pitchFamily="34" charset="0"/>
              <a:cs typeface="Lato" pitchFamily="34" charset="0"/>
            </a:endParaRPr>
          </a:p>
        </p:txBody>
      </p:sp>
      <p:sp>
        <p:nvSpPr>
          <p:cNvPr id="6" name="9Slide.vn 6"/>
          <p:cNvSpPr>
            <a:spLocks/>
          </p:cNvSpPr>
          <p:nvPr/>
        </p:nvSpPr>
        <p:spPr bwMode="auto">
          <a:xfrm>
            <a:off x="15121139" y="5644159"/>
            <a:ext cx="7780093" cy="1931959"/>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6"/>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7" name="9Slide.vn 7"/>
          <p:cNvSpPr>
            <a:spLocks noChangeArrowheads="1"/>
          </p:cNvSpPr>
          <p:nvPr/>
        </p:nvSpPr>
        <p:spPr bwMode="auto">
          <a:xfrm>
            <a:off x="15349174" y="5854274"/>
            <a:ext cx="1538149" cy="1538151"/>
          </a:xfrm>
          <a:prstGeom prst="ellipse">
            <a:avLst/>
          </a:prstGeom>
          <a:solidFill>
            <a:schemeClr val="bg1"/>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nvGrpSpPr>
          <p:cNvPr id="24" name="9Slide.vn 8"/>
          <p:cNvGrpSpPr/>
          <p:nvPr/>
        </p:nvGrpSpPr>
        <p:grpSpPr>
          <a:xfrm>
            <a:off x="14937704" y="5620748"/>
            <a:ext cx="2303647" cy="2303647"/>
            <a:chOff x="-251721" y="12002175"/>
            <a:chExt cx="2309359" cy="2309359"/>
          </a:xfrm>
        </p:grpSpPr>
        <p:pic>
          <p:nvPicPr>
            <p:cNvPr id="25" name="9Slide.v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26" name="9Slide.vn 10"/>
            <p:cNvSpPr/>
            <p:nvPr/>
          </p:nvSpPr>
          <p:spPr>
            <a:xfrm>
              <a:off x="294512" y="12344400"/>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grpSp>
        <p:nvGrpSpPr>
          <p:cNvPr id="27" name="9Slide.vn 11"/>
          <p:cNvGrpSpPr/>
          <p:nvPr/>
        </p:nvGrpSpPr>
        <p:grpSpPr>
          <a:xfrm>
            <a:off x="14925439" y="3498851"/>
            <a:ext cx="2303647" cy="2303647"/>
            <a:chOff x="-251721" y="12002175"/>
            <a:chExt cx="2309359" cy="2309359"/>
          </a:xfrm>
        </p:grpSpPr>
        <p:pic>
          <p:nvPicPr>
            <p:cNvPr id="28" name="9Slide.v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29" name="9Slide.vn 13"/>
            <p:cNvSpPr/>
            <p:nvPr/>
          </p:nvSpPr>
          <p:spPr>
            <a:xfrm>
              <a:off x="294512" y="12344400"/>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sp>
        <p:nvSpPr>
          <p:cNvPr id="30" name="9Slide.vn 14"/>
          <p:cNvSpPr txBox="1"/>
          <p:nvPr/>
        </p:nvSpPr>
        <p:spPr bwMode="auto">
          <a:xfrm>
            <a:off x="15512323" y="3993082"/>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1</a:t>
            </a:r>
            <a:endParaRPr lang="id-ID" sz="4788" b="1" dirty="0">
              <a:solidFill>
                <a:prstClr val="white"/>
              </a:solidFill>
              <a:latin typeface="Lato" pitchFamily="34" charset="0"/>
              <a:ea typeface="Lato" pitchFamily="34" charset="0"/>
              <a:cs typeface="Lato" pitchFamily="34" charset="0"/>
            </a:endParaRPr>
          </a:p>
        </p:txBody>
      </p:sp>
      <p:sp>
        <p:nvSpPr>
          <p:cNvPr id="31" name="9Slide.vn 15"/>
          <p:cNvSpPr txBox="1"/>
          <p:nvPr/>
        </p:nvSpPr>
        <p:spPr bwMode="auto">
          <a:xfrm>
            <a:off x="15508106" y="6146938"/>
            <a:ext cx="1183832" cy="829138"/>
          </a:xfrm>
          <a:prstGeom prst="rect">
            <a:avLst/>
          </a:prstGeom>
          <a:noFill/>
        </p:spPr>
        <p:txBody>
          <a:bodyPr wrap="square">
            <a:spAutoFit/>
          </a:bodyPr>
          <a:lstStyle/>
          <a:p>
            <a:pPr algn="ctr" defTabSz="1823954">
              <a:defRPr/>
            </a:pPr>
            <a:r>
              <a:rPr lang="en-US" sz="4788" b="1" dirty="0">
                <a:solidFill>
                  <a:prstClr val="white"/>
                </a:solidFill>
                <a:latin typeface="Lato" pitchFamily="34" charset="0"/>
                <a:ea typeface="Lato" pitchFamily="34" charset="0"/>
                <a:cs typeface="Lato" pitchFamily="34" charset="0"/>
              </a:rPr>
              <a:t>2</a:t>
            </a:r>
            <a:endParaRPr lang="id-ID" sz="4788" b="1" dirty="0">
              <a:solidFill>
                <a:prstClr val="white"/>
              </a:solidFill>
              <a:latin typeface="Lato" pitchFamily="34" charset="0"/>
              <a:ea typeface="Lato" pitchFamily="34" charset="0"/>
              <a:cs typeface="Lato" pitchFamily="34" charset="0"/>
            </a:endParaRPr>
          </a:p>
        </p:txBody>
      </p:sp>
      <p:sp>
        <p:nvSpPr>
          <p:cNvPr id="36" name="9Slide.vn 17"/>
          <p:cNvSpPr txBox="1"/>
          <p:nvPr/>
        </p:nvSpPr>
        <p:spPr bwMode="auto">
          <a:xfrm>
            <a:off x="17372032" y="6320859"/>
            <a:ext cx="4011936" cy="598947"/>
          </a:xfrm>
          <a:prstGeom prst="rect">
            <a:avLst/>
          </a:prstGeom>
          <a:noFill/>
        </p:spPr>
        <p:txBody>
          <a:bodyPr wrap="square">
            <a:spAutoFit/>
          </a:bodyPr>
          <a:lstStyle/>
          <a:p>
            <a:pPr defTabSz="1823954">
              <a:defRPr/>
            </a:pPr>
            <a:r>
              <a:rPr lang="en-US" sz="3292" b="1" smtClean="0">
                <a:solidFill>
                  <a:prstClr val="white"/>
                </a:solidFill>
                <a:latin typeface="Lato" pitchFamily="34" charset="0"/>
                <a:ea typeface="Lato" pitchFamily="34" charset="0"/>
                <a:cs typeface="Lato" pitchFamily="34" charset="0"/>
              </a:rPr>
              <a:t>Khó khăn</a:t>
            </a:r>
            <a:endParaRPr lang="id-ID" sz="3292" b="1" dirty="0">
              <a:solidFill>
                <a:prstClr val="white"/>
              </a:solidFill>
              <a:latin typeface="Lato" pitchFamily="34" charset="0"/>
              <a:ea typeface="Lato" pitchFamily="34" charset="0"/>
              <a:cs typeface="Lato" pitchFamily="34" charset="0"/>
            </a:endParaRPr>
          </a:p>
        </p:txBody>
      </p:sp>
      <p:sp>
        <p:nvSpPr>
          <p:cNvPr id="173" name="9Slide.vn 40"/>
          <p:cNvSpPr txBox="1"/>
          <p:nvPr/>
        </p:nvSpPr>
        <p:spPr>
          <a:xfrm>
            <a:off x="1304087" y="4273609"/>
            <a:ext cx="8419350" cy="2087944"/>
          </a:xfrm>
          <a:prstGeom prst="rect">
            <a:avLst/>
          </a:prstGeom>
          <a:noFill/>
        </p:spPr>
        <p:txBody>
          <a:bodyPr wrap="square" rtlCol="0">
            <a:spAutoFit/>
          </a:bodyPr>
          <a:lstStyle/>
          <a:p>
            <a:pPr defTabSz="2167880"/>
            <a:r>
              <a:rPr lang="en-US" sz="12968" b="1" smtClean="0">
                <a:solidFill>
                  <a:srgbClr val="FFCE54"/>
                </a:solidFill>
                <a:latin typeface="Lato Black" charset="0"/>
                <a:ea typeface="Lato Black" charset="0"/>
                <a:cs typeface="Lato Black" charset="0"/>
              </a:rPr>
              <a:t>VIET NAM</a:t>
            </a:r>
            <a:endParaRPr lang="en-US" sz="12968" b="1" dirty="0">
              <a:solidFill>
                <a:srgbClr val="FFCE54"/>
              </a:solidFill>
              <a:latin typeface="Lato Black" charset="0"/>
              <a:ea typeface="Lato Black" charset="0"/>
              <a:cs typeface="Lato Black" charset="0"/>
            </a:endParaRPr>
          </a:p>
        </p:txBody>
      </p:sp>
      <p:sp>
        <p:nvSpPr>
          <p:cNvPr id="174" name="9Slide.vn 41"/>
          <p:cNvSpPr txBox="1"/>
          <p:nvPr/>
        </p:nvSpPr>
        <p:spPr>
          <a:xfrm>
            <a:off x="1292195" y="2677368"/>
            <a:ext cx="13079442" cy="2087944"/>
          </a:xfrm>
          <a:prstGeom prst="rect">
            <a:avLst/>
          </a:prstGeom>
          <a:noFill/>
        </p:spPr>
        <p:txBody>
          <a:bodyPr wrap="square" rtlCol="0">
            <a:spAutoFit/>
          </a:bodyPr>
          <a:lstStyle/>
          <a:p>
            <a:pPr defTabSz="2167880"/>
            <a:r>
              <a:rPr lang="en-US" sz="12968" b="1" smtClean="0">
                <a:solidFill>
                  <a:srgbClr val="48CFAD"/>
                </a:solidFill>
                <a:latin typeface="Lato Black" charset="0"/>
                <a:ea typeface="Lato Black" charset="0"/>
                <a:cs typeface="Lato Black" charset="0"/>
              </a:rPr>
              <a:t>E - COMMERCE </a:t>
            </a:r>
            <a:endParaRPr lang="en-US" sz="12968" b="1" dirty="0">
              <a:solidFill>
                <a:srgbClr val="48CFAD"/>
              </a:solidFill>
              <a:latin typeface="Lato Black" charset="0"/>
              <a:ea typeface="Lato Black" charset="0"/>
              <a:cs typeface="Lato Black" charset="0"/>
            </a:endParaRPr>
          </a:p>
        </p:txBody>
      </p:sp>
      <p:sp>
        <p:nvSpPr>
          <p:cNvPr id="176" name="9Slide.vn 43"/>
          <p:cNvSpPr txBox="1"/>
          <p:nvPr/>
        </p:nvSpPr>
        <p:spPr>
          <a:xfrm>
            <a:off x="2426319" y="6943442"/>
            <a:ext cx="3712615" cy="589450"/>
          </a:xfrm>
          <a:prstGeom prst="rect">
            <a:avLst/>
          </a:prstGeom>
          <a:noFill/>
        </p:spPr>
        <p:txBody>
          <a:bodyPr wrap="square" lIns="218877" tIns="109439" rIns="218877" bIns="109439" rtlCol="0">
            <a:spAutoFit/>
          </a:bodyPr>
          <a:lstStyle/>
          <a:p>
            <a:pPr defTabSz="2167880"/>
            <a:r>
              <a:rPr lang="en-US" sz="2394" smtClean="0">
                <a:solidFill>
                  <a:prstClr val="white">
                    <a:lumMod val="75000"/>
                  </a:prstClr>
                </a:solidFill>
                <a:latin typeface="Lato" pitchFamily="34" charset="0"/>
                <a:ea typeface="Lato" pitchFamily="34" charset="0"/>
                <a:cs typeface="Lato" pitchFamily="34" charset="0"/>
              </a:rPr>
              <a:t>Thuận lợi</a:t>
            </a:r>
            <a:endParaRPr lang="en-US" sz="2394" dirty="0">
              <a:solidFill>
                <a:prstClr val="white">
                  <a:lumMod val="75000"/>
                </a:prstClr>
              </a:solidFill>
              <a:latin typeface="Lato" pitchFamily="34" charset="0"/>
              <a:ea typeface="Lato" pitchFamily="34" charset="0"/>
              <a:cs typeface="Lato" pitchFamily="34" charset="0"/>
            </a:endParaRPr>
          </a:p>
        </p:txBody>
      </p:sp>
      <p:sp>
        <p:nvSpPr>
          <p:cNvPr id="178" name="9Slide.vn 44"/>
          <p:cNvSpPr/>
          <p:nvPr/>
        </p:nvSpPr>
        <p:spPr>
          <a:xfrm>
            <a:off x="1423970" y="6798279"/>
            <a:ext cx="774314" cy="7743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179" name="9Slide.vn 45"/>
          <p:cNvSpPr>
            <a:spLocks noChangeArrowheads="1"/>
          </p:cNvSpPr>
          <p:nvPr/>
        </p:nvSpPr>
        <p:spPr bwMode="auto">
          <a:xfrm>
            <a:off x="1581700" y="6935924"/>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181" name="9Slide.vn 47"/>
          <p:cNvSpPr txBox="1"/>
          <p:nvPr/>
        </p:nvSpPr>
        <p:spPr>
          <a:xfrm>
            <a:off x="2198284" y="8151056"/>
            <a:ext cx="3712615" cy="589450"/>
          </a:xfrm>
          <a:prstGeom prst="rect">
            <a:avLst/>
          </a:prstGeom>
          <a:noFill/>
        </p:spPr>
        <p:txBody>
          <a:bodyPr wrap="square" lIns="218877" tIns="109439" rIns="218877" bIns="109439" rtlCol="0">
            <a:spAutoFit/>
          </a:bodyPr>
          <a:lstStyle/>
          <a:p>
            <a:pPr defTabSz="2167880"/>
            <a:r>
              <a:rPr lang="en-US" sz="2394" smtClean="0">
                <a:solidFill>
                  <a:prstClr val="white">
                    <a:lumMod val="75000"/>
                  </a:prstClr>
                </a:solidFill>
                <a:latin typeface="Lato" pitchFamily="34" charset="0"/>
                <a:ea typeface="Lato" pitchFamily="34" charset="0"/>
                <a:cs typeface="Lato" pitchFamily="34" charset="0"/>
              </a:rPr>
              <a:t>Khó khăn</a:t>
            </a:r>
            <a:endParaRPr lang="en-US" sz="2394" dirty="0">
              <a:solidFill>
                <a:prstClr val="white">
                  <a:lumMod val="75000"/>
                </a:prstClr>
              </a:solidFill>
              <a:latin typeface="Lato" pitchFamily="34" charset="0"/>
              <a:ea typeface="Lato" pitchFamily="34" charset="0"/>
              <a:cs typeface="Lato" pitchFamily="34" charset="0"/>
            </a:endParaRPr>
          </a:p>
        </p:txBody>
      </p:sp>
      <p:sp>
        <p:nvSpPr>
          <p:cNvPr id="183" name="9Slide.vn 48"/>
          <p:cNvSpPr/>
          <p:nvPr/>
        </p:nvSpPr>
        <p:spPr>
          <a:xfrm>
            <a:off x="1410794" y="8019367"/>
            <a:ext cx="774314" cy="774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84" dirty="0">
              <a:solidFill>
                <a:prstClr val="white"/>
              </a:solidFill>
              <a:latin typeface="Calibri" panose="020F0502020204030204"/>
              <a:cs typeface="Cordia New" panose="020B0304020202020204" pitchFamily="34" charset="-34"/>
            </a:endParaRPr>
          </a:p>
        </p:txBody>
      </p:sp>
      <p:sp>
        <p:nvSpPr>
          <p:cNvPr id="184" name="9Slide.vn 49"/>
          <p:cNvSpPr>
            <a:spLocks noChangeArrowheads="1"/>
          </p:cNvSpPr>
          <p:nvPr/>
        </p:nvSpPr>
        <p:spPr bwMode="auto">
          <a:xfrm>
            <a:off x="1568524" y="8157012"/>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84" dirty="0">
              <a:solidFill>
                <a:prstClr val="black"/>
              </a:solidFill>
              <a:latin typeface="Calibri" panose="020F0502020204030204"/>
            </a:endParaRPr>
          </a:p>
        </p:txBody>
      </p:sp>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pic>
        <p:nvPicPr>
          <p:cNvPr id="8" name="9Slide.vn 53">
            <a:extLst>
              <a:ext uri="{FF2B5EF4-FFF2-40B4-BE49-F238E27FC236}">
                <a16:creationId xmlns:a16="http://schemas.microsoft.com/office/drawing/2014/main" id="{E23D6678-C9CB-4F79-A98B-1893C835F909}"/>
              </a:ext>
            </a:extLst>
          </p:cNvPr>
          <p:cNvPicPr>
            <a:picLocks noChangeAspect="1"/>
          </p:cNvPicPr>
          <p:nvPr/>
        </p:nvPicPr>
        <p:blipFill>
          <a:blip r:embed="rId3"/>
          <a:stretch>
            <a:fillRect/>
          </a:stretch>
        </p:blipFill>
        <p:spPr>
          <a:xfrm>
            <a:off x="6820537" y="3892396"/>
            <a:ext cx="8222114" cy="8063999"/>
          </a:xfrm>
          <a:prstGeom prst="rect">
            <a:avLst/>
          </a:prstGeom>
        </p:spPr>
      </p:pic>
    </p:spTree>
    <p:extLst>
      <p:ext uri="{BB962C8B-B14F-4D97-AF65-F5344CB8AC3E}">
        <p14:creationId xmlns:p14="http://schemas.microsoft.com/office/powerpoint/2010/main" val="628653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3" name="9Slide.vn 40"/>
          <p:cNvSpPr txBox="1">
            <a:spLocks/>
          </p:cNvSpPr>
          <p:nvPr/>
        </p:nvSpPr>
        <p:spPr bwMode="auto">
          <a:xfrm>
            <a:off x="1242880" y="2667000"/>
            <a:ext cx="20813082" cy="240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rgbClr val="FF0000"/>
                </a:solidFill>
                <a:latin typeface="+mn-lt"/>
                <a:ea typeface="Lato" pitchFamily="34" charset="0"/>
                <a:cs typeface="Lato" pitchFamily="34" charset="0"/>
              </a:rPr>
              <a:t>Tiết </a:t>
            </a:r>
            <a:r>
              <a:rPr lang="vi-VN" sz="3600">
                <a:solidFill>
                  <a:srgbClr val="FF0000"/>
                </a:solidFill>
                <a:latin typeface="+mn-lt"/>
                <a:ea typeface="Lato" pitchFamily="34" charset="0"/>
                <a:cs typeface="Lato" pitchFamily="34" charset="0"/>
              </a:rPr>
              <a:t>kiệm chi phí thuê và đào tạo nhân </a:t>
            </a:r>
            <a:r>
              <a:rPr lang="vi-VN" sz="3600" smtClean="0">
                <a:solidFill>
                  <a:srgbClr val="FF0000"/>
                </a:solidFill>
                <a:latin typeface="+mn-lt"/>
                <a:ea typeface="Lato" pitchFamily="34" charset="0"/>
                <a:cs typeface="Lato" pitchFamily="34" charset="0"/>
              </a:rPr>
              <a:t>lực</a:t>
            </a:r>
            <a:r>
              <a:rPr lang="en-US" sz="3600" smtClean="0">
                <a:solidFill>
                  <a:srgbClr val="FF0000"/>
                </a:solidFill>
                <a:latin typeface="+mn-lt"/>
                <a:ea typeface="Lato" pitchFamily="34" charset="0"/>
                <a:cs typeface="Lato" pitchFamily="34" charset="0"/>
              </a:rPr>
              <a:t>: </a:t>
            </a:r>
            <a:r>
              <a:rPr lang="vi-VN" sz="3600" smtClean="0">
                <a:latin typeface="+mn-lt"/>
                <a:ea typeface="Lato" pitchFamily="34" charset="0"/>
                <a:cs typeface="Lato" pitchFamily="34" charset="0"/>
              </a:rPr>
              <a:t>Thay </a:t>
            </a:r>
            <a:r>
              <a:rPr lang="vi-VN" sz="3600">
                <a:latin typeface="+mn-lt"/>
                <a:ea typeface="Lato" pitchFamily="34" charset="0"/>
                <a:cs typeface="Lato" pitchFamily="34" charset="0"/>
              </a:rPr>
              <a:t>vì tốn chi phí vào việc thuê và đào tạo nhân lực cho các cửa hàng truyền </a:t>
            </a:r>
            <a:r>
              <a:rPr lang="vi-VN" sz="3600" smtClean="0">
                <a:latin typeface="+mn-lt"/>
                <a:ea typeface="Lato" pitchFamily="34" charset="0"/>
                <a:cs typeface="Lato" pitchFamily="34" charset="0"/>
              </a:rPr>
              <a:t>thống</a:t>
            </a:r>
            <a:r>
              <a:rPr lang="en-US" sz="3600" smtClean="0">
                <a:latin typeface="+mn-lt"/>
                <a:ea typeface="Lato" pitchFamily="34" charset="0"/>
                <a:cs typeface="Lato" pitchFamily="34" charset="0"/>
              </a:rPr>
              <a:t> =&gt; </a:t>
            </a:r>
            <a:r>
              <a:rPr lang="vi-VN" sz="3600" smtClean="0">
                <a:latin typeface="+mn-lt"/>
                <a:ea typeface="Lato" pitchFamily="34" charset="0"/>
                <a:cs typeface="Lato" pitchFamily="34" charset="0"/>
              </a:rPr>
              <a:t>doanh </a:t>
            </a:r>
            <a:r>
              <a:rPr lang="vi-VN" sz="3600">
                <a:latin typeface="+mn-lt"/>
                <a:ea typeface="Lato" pitchFamily="34" charset="0"/>
                <a:cs typeface="Lato" pitchFamily="34" charset="0"/>
              </a:rPr>
              <a:t>nghiệp chuyển sang cửa hàng online trên sàn thương mại điện tử </a:t>
            </a:r>
            <a:r>
              <a:rPr lang="en-US" sz="3600" smtClean="0">
                <a:latin typeface="+mn-lt"/>
                <a:ea typeface="Lato" pitchFamily="34" charset="0"/>
                <a:cs typeface="Lato" pitchFamily="34" charset="0"/>
              </a:rPr>
              <a:t>-&gt; </a:t>
            </a:r>
            <a:r>
              <a:rPr lang="vi-VN" sz="3600" smtClean="0">
                <a:latin typeface="+mn-lt"/>
                <a:ea typeface="Lato" pitchFamily="34" charset="0"/>
                <a:cs typeface="Lato" pitchFamily="34" charset="0"/>
              </a:rPr>
              <a:t>những </a:t>
            </a:r>
            <a:r>
              <a:rPr lang="vi-VN" sz="3600">
                <a:latin typeface="+mn-lt"/>
                <a:ea typeface="Lato" pitchFamily="34" charset="0"/>
                <a:cs typeface="Lato" pitchFamily="34" charset="0"/>
              </a:rPr>
              <a:t>chi phí quản lý sẽ được cắt giảm tối thiểu. </a:t>
            </a:r>
            <a:endParaRPr lang="en-US" sz="3600" dirty="0">
              <a:solidFill>
                <a:srgbClr val="5615B5"/>
              </a:solidFill>
              <a:latin typeface="+mn-lt"/>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5.1 Thuận lợi</a:t>
            </a:r>
            <a:endParaRPr lang="vi-VN" sz="4000" b="1">
              <a:solidFill>
                <a:srgbClr val="48CFAD"/>
              </a:solidFill>
              <a:ea typeface="Lato Black" charset="0"/>
              <a:cs typeface="Lato Black" charset="0"/>
            </a:endParaRPr>
          </a:p>
        </p:txBody>
      </p:sp>
      <p:sp>
        <p:nvSpPr>
          <p:cNvPr id="38" name="9Slide.vn 40"/>
          <p:cNvSpPr txBox="1">
            <a:spLocks/>
          </p:cNvSpPr>
          <p:nvPr/>
        </p:nvSpPr>
        <p:spPr bwMode="auto">
          <a:xfrm>
            <a:off x="1435319" y="4713117"/>
            <a:ext cx="20813082" cy="600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solidFill>
                  <a:srgbClr val="FF0000"/>
                </a:solidFill>
                <a:latin typeface="+mn-lt"/>
                <a:ea typeface="Lato" pitchFamily="34" charset="0"/>
                <a:cs typeface="Lato" pitchFamily="34" charset="0"/>
              </a:rPr>
              <a:t>	</a:t>
            </a:r>
            <a:r>
              <a:rPr lang="vi-VN" sz="3600" smtClean="0">
                <a:solidFill>
                  <a:srgbClr val="FF0000"/>
                </a:solidFill>
                <a:latin typeface="+mn-lt"/>
                <a:ea typeface="Lato" pitchFamily="34" charset="0"/>
                <a:cs typeface="Lato" pitchFamily="34" charset="0"/>
              </a:rPr>
              <a:t>Khách </a:t>
            </a:r>
            <a:r>
              <a:rPr lang="vi-VN" sz="3600">
                <a:solidFill>
                  <a:srgbClr val="FF0000"/>
                </a:solidFill>
                <a:latin typeface="+mn-lt"/>
                <a:ea typeface="Lato" pitchFamily="34" charset="0"/>
                <a:cs typeface="Lato" pitchFamily="34" charset="0"/>
              </a:rPr>
              <a:t>hàng có sự linh hoạt trong mua </a:t>
            </a:r>
            <a:r>
              <a:rPr lang="vi-VN" sz="3600" smtClean="0">
                <a:solidFill>
                  <a:srgbClr val="FF0000"/>
                </a:solidFill>
                <a:latin typeface="+mn-lt"/>
                <a:ea typeface="Lato" pitchFamily="34" charset="0"/>
                <a:cs typeface="Lato" pitchFamily="34" charset="0"/>
              </a:rPr>
              <a:t>sắm</a:t>
            </a:r>
            <a:r>
              <a:rPr lang="en-US" sz="3600" smtClean="0">
                <a:solidFill>
                  <a:srgbClr val="FF0000"/>
                </a:solidFill>
                <a:latin typeface="+mn-lt"/>
                <a:ea typeface="Lato" pitchFamily="34" charset="0"/>
                <a:cs typeface="Lato" pitchFamily="34" charset="0"/>
              </a:rPr>
              <a:t>: </a:t>
            </a:r>
          </a:p>
          <a:p>
            <a:pPr marL="1430338" indent="-571500" algn="just" defTabSz="456080">
              <a:lnSpc>
                <a:spcPct val="130000"/>
              </a:lnSpc>
              <a:buFont typeface="Arial" panose="020B0604020202020204" pitchFamily="34" charset="0"/>
              <a:buChar char="•"/>
            </a:pPr>
            <a:r>
              <a:rPr lang="vi-VN" sz="3600" smtClean="0">
                <a:latin typeface="+mn-lt"/>
                <a:ea typeface="Lato" pitchFamily="34" charset="0"/>
                <a:cs typeface="Lato" pitchFamily="34" charset="0"/>
              </a:rPr>
              <a:t>Một </a:t>
            </a:r>
            <a:r>
              <a:rPr lang="vi-VN" sz="3600">
                <a:latin typeface="+mn-lt"/>
                <a:ea typeface="Lato" pitchFamily="34" charset="0"/>
                <a:cs typeface="Lato" pitchFamily="34" charset="0"/>
              </a:rPr>
              <a:t>trong những yếu tố khác đem lại lợi thế cho thương mại điện tử đó là sự phục vụ khách hàng được nâng cao. </a:t>
            </a:r>
            <a:endParaRPr lang="en-US" sz="3600" smtClean="0">
              <a:latin typeface="+mn-lt"/>
              <a:ea typeface="Lato" pitchFamily="34" charset="0"/>
              <a:cs typeface="Lato" pitchFamily="34" charset="0"/>
            </a:endParaRPr>
          </a:p>
          <a:p>
            <a:pPr marL="1430338" indent="-571500" algn="just" defTabSz="456080">
              <a:lnSpc>
                <a:spcPct val="130000"/>
              </a:lnSpc>
              <a:buFont typeface="Arial" panose="020B0604020202020204" pitchFamily="34" charset="0"/>
              <a:buChar char="•"/>
            </a:pPr>
            <a:r>
              <a:rPr lang="vi-VN" sz="3600" smtClean="0">
                <a:latin typeface="+mn-lt"/>
                <a:ea typeface="Lato" pitchFamily="34" charset="0"/>
                <a:cs typeface="Lato" pitchFamily="34" charset="0"/>
              </a:rPr>
              <a:t>Không </a:t>
            </a:r>
            <a:r>
              <a:rPr lang="vi-VN" sz="3600">
                <a:latin typeface="+mn-lt"/>
                <a:ea typeface="Lato" pitchFamily="34" charset="0"/>
                <a:cs typeface="Lato" pitchFamily="34" charset="0"/>
              </a:rPr>
              <a:t>còn là hình thức bán hàng và tiếp thị truyền thống, với thương mại điện tử, khách hàng có thể mua sắm online mọi lúc mọi nơi vô cùng tiện lợi. </a:t>
            </a:r>
          </a:p>
          <a:p>
            <a:pPr marL="1430338" indent="-571500" algn="just" defTabSz="456080">
              <a:lnSpc>
                <a:spcPct val="130000"/>
              </a:lnSpc>
              <a:buFont typeface="Arial" panose="020B0604020202020204" pitchFamily="34" charset="0"/>
              <a:buChar char="•"/>
            </a:pPr>
            <a:r>
              <a:rPr lang="en-US" sz="3600" smtClean="0">
                <a:latin typeface="+mn-lt"/>
                <a:ea typeface="Lato" pitchFamily="34" charset="0"/>
                <a:cs typeface="Lato" pitchFamily="34" charset="0"/>
              </a:rPr>
              <a:t>	</a:t>
            </a:r>
            <a:r>
              <a:rPr lang="vi-VN" sz="3600" smtClean="0">
                <a:latin typeface="+mn-lt"/>
                <a:ea typeface="Lato" pitchFamily="34" charset="0"/>
                <a:cs typeface="Lato" pitchFamily="34" charset="0"/>
              </a:rPr>
              <a:t>Khách </a:t>
            </a:r>
            <a:r>
              <a:rPr lang="vi-VN" sz="3600">
                <a:latin typeface="+mn-lt"/>
                <a:ea typeface="Lato" pitchFamily="34" charset="0"/>
                <a:cs typeface="Lato" pitchFamily="34" charset="0"/>
              </a:rPr>
              <a:t>hàng có thể nhanh chóng lựa chọn sản phẩm muốn mua và thêm vào giỏ hàng online. Đồng thời cũng nhanh chóng đặt mua với một nút bấm. Và hủy hàng mà không gây phiền toái với nhân viên bán hàng. </a:t>
            </a:r>
            <a:endParaRPr lang="en-US" sz="3600" dirty="0">
              <a:solidFill>
                <a:srgbClr val="5615B5"/>
              </a:solidFill>
              <a:latin typeface="+mn-lt"/>
              <a:ea typeface="Lato" pitchFamily="34" charset="0"/>
              <a:cs typeface="Lato" pitchFamily="34" charset="0"/>
            </a:endParaRPr>
          </a:p>
        </p:txBody>
      </p:sp>
    </p:spTree>
    <p:extLst>
      <p:ext uri="{BB962C8B-B14F-4D97-AF65-F5344CB8AC3E}">
        <p14:creationId xmlns:p14="http://schemas.microsoft.com/office/powerpoint/2010/main" val="2278487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5.1 Thuận lợi</a:t>
            </a:r>
            <a:endParaRPr lang="vi-VN" sz="4000" b="1">
              <a:solidFill>
                <a:srgbClr val="48CFAD"/>
              </a:solidFill>
              <a:ea typeface="Lato Black" charset="0"/>
              <a:cs typeface="Lato Black" charset="0"/>
            </a:endParaRPr>
          </a:p>
        </p:txBody>
      </p:sp>
      <p:sp>
        <p:nvSpPr>
          <p:cNvPr id="39" name="9Slide.vn 40"/>
          <p:cNvSpPr txBox="1">
            <a:spLocks/>
          </p:cNvSpPr>
          <p:nvPr/>
        </p:nvSpPr>
        <p:spPr bwMode="auto">
          <a:xfrm>
            <a:off x="1864355" y="2160779"/>
            <a:ext cx="20813082" cy="456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Kho hàng lớn, nguồn hàng dồi dào</a:t>
            </a:r>
          </a:p>
          <a:p>
            <a:pPr marL="571500" indent="-571500" algn="just" defTabSz="456080">
              <a:lnSpc>
                <a:spcPct val="130000"/>
              </a:lnSpc>
              <a:buFont typeface="Arial" panose="020B0604020202020204" pitchFamily="34" charset="0"/>
              <a:buChar char="•"/>
            </a:pPr>
            <a:r>
              <a:rPr lang="vi-VN" sz="3600">
                <a:latin typeface="+mn-lt"/>
                <a:ea typeface="Lato" pitchFamily="34" charset="0"/>
                <a:cs typeface="Lato" pitchFamily="34" charset="0"/>
              </a:rPr>
              <a:t>Một cửa hàng truyền thống sẽ bị giới hạn hàng hóa trong kho hàng và vận chuyển từ kho này đến cửa hàng mất thời gian và chi phí. </a:t>
            </a:r>
            <a:endParaRPr lang="en-US" sz="3600" smtClean="0">
              <a:latin typeface="+mn-lt"/>
              <a:ea typeface="Lato" pitchFamily="34" charset="0"/>
              <a:cs typeface="Lato" pitchFamily="34" charset="0"/>
            </a:endParaRPr>
          </a:p>
          <a:p>
            <a:pPr marL="571500" indent="-571500" algn="just" defTabSz="456080">
              <a:lnSpc>
                <a:spcPct val="130000"/>
              </a:lnSpc>
              <a:buFont typeface="Arial" panose="020B0604020202020204" pitchFamily="34" charset="0"/>
              <a:buChar char="•"/>
            </a:pPr>
            <a:r>
              <a:rPr lang="vi-VN" sz="3600" smtClean="0">
                <a:latin typeface="+mn-lt"/>
                <a:ea typeface="Lato" pitchFamily="34" charset="0"/>
                <a:cs typeface="Lato" pitchFamily="34" charset="0"/>
              </a:rPr>
              <a:t>Tuy </a:t>
            </a:r>
            <a:r>
              <a:rPr lang="vi-VN" sz="3600">
                <a:latin typeface="+mn-lt"/>
                <a:ea typeface="Lato" pitchFamily="34" charset="0"/>
                <a:cs typeface="Lato" pitchFamily="34" charset="0"/>
              </a:rPr>
              <a:t>nhiên, với sàn thương mại điện tử thì vấn đề này sẽ không còn là nỗi lo. Một cửa hàng trực tuyến hay bất kỳ loại hình kinh doanh thương mại điện tử nào cũng không cần mặt bằng, bất kỳ đâu trên thế giới cũng có thể trở thành kho hàng của nó. </a:t>
            </a:r>
            <a:endParaRPr lang="en-US" sz="3600" dirty="0">
              <a:solidFill>
                <a:srgbClr val="5615B5"/>
              </a:solidFill>
              <a:latin typeface="+mn-lt"/>
              <a:ea typeface="Lato" pitchFamily="34" charset="0"/>
              <a:cs typeface="Lato" pitchFamily="34" charset="0"/>
            </a:endParaRPr>
          </a:p>
        </p:txBody>
      </p:sp>
      <p:sp>
        <p:nvSpPr>
          <p:cNvPr id="40" name="9Slide.vn 40"/>
          <p:cNvSpPr txBox="1">
            <a:spLocks/>
          </p:cNvSpPr>
          <p:nvPr/>
        </p:nvSpPr>
        <p:spPr bwMode="auto">
          <a:xfrm>
            <a:off x="1857638" y="6727585"/>
            <a:ext cx="20813082" cy="305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Cập nhật nhanh xu hướng và nhu cầu thị </a:t>
            </a:r>
            <a:r>
              <a:rPr lang="vi-VN" sz="3600" smtClean="0">
                <a:solidFill>
                  <a:srgbClr val="FF0000"/>
                </a:solidFill>
                <a:latin typeface="+mn-lt"/>
                <a:ea typeface="Lato" pitchFamily="34" charset="0"/>
                <a:cs typeface="Lato" pitchFamily="34" charset="0"/>
              </a:rPr>
              <a:t>trường</a:t>
            </a:r>
            <a:r>
              <a:rPr lang="en-US" sz="3600" smtClean="0">
                <a:solidFill>
                  <a:srgbClr val="FF0000"/>
                </a:solidFill>
                <a:latin typeface="+mn-lt"/>
                <a:ea typeface="Lato" pitchFamily="34" charset="0"/>
                <a:cs typeface="Lato" pitchFamily="34" charset="0"/>
              </a:rPr>
              <a:t>: </a:t>
            </a:r>
            <a:r>
              <a:rPr lang="vi-VN" sz="3600" smtClean="0">
                <a:latin typeface="+mn-lt"/>
                <a:ea typeface="Lato" pitchFamily="34" charset="0"/>
                <a:cs typeface="Lato" pitchFamily="34" charset="0"/>
              </a:rPr>
              <a:t>Mạng </a:t>
            </a:r>
            <a:r>
              <a:rPr lang="vi-VN" sz="3600">
                <a:latin typeface="+mn-lt"/>
                <a:ea typeface="Lato" pitchFamily="34" charset="0"/>
                <a:cs typeface="Lato" pitchFamily="34" charset="0"/>
              </a:rPr>
              <a:t>Internet không ngừng cập nhật vì thế khi có một xu hướng mới xuất hiện trên thị trường bạn có thể nhanh chóng cập nhật chúng vào gian hàng thương mại điện tử của mình. Với sự hiện đại của công nghệ thông tin, mọi sản phẩm, dịch vụ sẽ luôn được cập nhật đồng bộ trên hệ thống chỉ trong chốc lát.</a:t>
            </a:r>
            <a:endParaRPr lang="en-US" sz="3600" dirty="0">
              <a:solidFill>
                <a:srgbClr val="5615B5"/>
              </a:solidFill>
              <a:latin typeface="+mn-lt"/>
              <a:ea typeface="Lato" pitchFamily="34" charset="0"/>
              <a:cs typeface="Lato" pitchFamily="34" charset="0"/>
            </a:endParaRPr>
          </a:p>
        </p:txBody>
      </p:sp>
    </p:spTree>
    <p:extLst>
      <p:ext uri="{BB962C8B-B14F-4D97-AF65-F5344CB8AC3E}">
        <p14:creationId xmlns:p14="http://schemas.microsoft.com/office/powerpoint/2010/main" val="1670839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5.1 Thuận lợi</a:t>
            </a:r>
            <a:endParaRPr lang="vi-VN" sz="4000" b="1">
              <a:solidFill>
                <a:srgbClr val="48CFAD"/>
              </a:solidFill>
              <a:ea typeface="Lato Black" charset="0"/>
              <a:cs typeface="Lato Black" charset="0"/>
            </a:endParaRPr>
          </a:p>
        </p:txBody>
      </p:sp>
      <p:sp>
        <p:nvSpPr>
          <p:cNvPr id="39" name="9Slide.vn 40"/>
          <p:cNvSpPr txBox="1">
            <a:spLocks/>
          </p:cNvSpPr>
          <p:nvPr/>
        </p:nvSpPr>
        <p:spPr bwMode="auto">
          <a:xfrm>
            <a:off x="2021932" y="2514600"/>
            <a:ext cx="20813082" cy="600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Tiếp thị nhanh </a:t>
            </a:r>
            <a:r>
              <a:rPr lang="vi-VN" sz="3600" smtClean="0">
                <a:solidFill>
                  <a:srgbClr val="FF0000"/>
                </a:solidFill>
                <a:latin typeface="+mn-lt"/>
                <a:ea typeface="Lato" pitchFamily="34" charset="0"/>
                <a:cs typeface="Lato" pitchFamily="34" charset="0"/>
              </a:rPr>
              <a:t>chóng</a:t>
            </a:r>
            <a:r>
              <a:rPr lang="en-US" sz="3600" smtClean="0">
                <a:solidFill>
                  <a:srgbClr val="FF0000"/>
                </a:solidFill>
                <a:latin typeface="+mn-lt"/>
                <a:ea typeface="Lato" pitchFamily="34" charset="0"/>
                <a:cs typeface="Lato" pitchFamily="34" charset="0"/>
              </a:rPr>
              <a:t>: </a:t>
            </a:r>
            <a:r>
              <a:rPr lang="vi-VN" sz="3600" smtClean="0">
                <a:latin typeface="+mn-lt"/>
                <a:ea typeface="Lato" pitchFamily="34" charset="0"/>
                <a:cs typeface="Lato" pitchFamily="34" charset="0"/>
              </a:rPr>
              <a:t>Ngày </a:t>
            </a:r>
            <a:r>
              <a:rPr lang="vi-VN" sz="3600">
                <a:latin typeface="+mn-lt"/>
                <a:ea typeface="Lato" pitchFamily="34" charset="0"/>
                <a:cs typeface="Lato" pitchFamily="34" charset="0"/>
              </a:rPr>
              <a:t>nay, sự phát triển của công nghệ thúc đẩy sự tiếp thị trên các lĩnh vực truyền thông. Và với thương mại điện tử, bạn sẽ không cần bỏ ra nhiều tiền để tiếp thị thương hiệu của mình mà vẫn có được sự tiếp cận thương hiệu như mong muốn. </a:t>
            </a:r>
            <a:endParaRPr lang="en-US" sz="3600" smtClean="0">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vi-VN" sz="3600" smtClean="0">
                <a:latin typeface="+mn-lt"/>
                <a:ea typeface="Lato" pitchFamily="34" charset="0"/>
                <a:cs typeface="Lato" pitchFamily="34" charset="0"/>
              </a:rPr>
              <a:t>Một </a:t>
            </a:r>
            <a:r>
              <a:rPr lang="vi-VN" sz="3600">
                <a:latin typeface="+mn-lt"/>
                <a:ea typeface="Lato" pitchFamily="34" charset="0"/>
                <a:cs typeface="Lato" pitchFamily="34" charset="0"/>
              </a:rPr>
              <a:t>cách ý tưởng mà bạn có thể thực hiện với cửa hàng thương mại điện tử của mình dễ dàng mà không cần tốn nhiều thời gian hay chi phí nào như</a:t>
            </a:r>
            <a:r>
              <a:rPr lang="vi-VN" sz="3600" smtClean="0">
                <a:latin typeface="+mn-lt"/>
                <a:ea typeface="Lato" pitchFamily="34" charset="0"/>
                <a:cs typeface="Lato" pitchFamily="34" charset="0"/>
              </a:rPr>
              <a:t>:</a:t>
            </a:r>
            <a:endParaRPr lang="vi-VN" sz="3600">
              <a:latin typeface="+mn-lt"/>
              <a:ea typeface="Lato" pitchFamily="34" charset="0"/>
              <a:cs typeface="Lato" pitchFamily="34" charset="0"/>
            </a:endParaRPr>
          </a:p>
          <a:p>
            <a:pPr indent="515938" algn="just" defTabSz="456080">
              <a:lnSpc>
                <a:spcPct val="130000"/>
              </a:lnSpc>
            </a:pPr>
            <a:r>
              <a:rPr lang="vi-VN" sz="3600">
                <a:latin typeface="+mn-lt"/>
                <a:ea typeface="Lato" pitchFamily="34" charset="0"/>
                <a:cs typeface="Lato" pitchFamily="34" charset="0"/>
              </a:rPr>
              <a:t>- Sáng tạo nội dung thú vị, thu hút người dùng trên nền tảng mạng trực </a:t>
            </a:r>
            <a:r>
              <a:rPr lang="vi-VN" sz="3600" smtClean="0">
                <a:latin typeface="+mn-lt"/>
                <a:ea typeface="Lato" pitchFamily="34" charset="0"/>
                <a:cs typeface="Lato" pitchFamily="34" charset="0"/>
              </a:rPr>
              <a:t>tuyến</a:t>
            </a:r>
            <a:endParaRPr lang="vi-VN" sz="3600">
              <a:latin typeface="+mn-lt"/>
              <a:ea typeface="Lato" pitchFamily="34" charset="0"/>
              <a:cs typeface="Lato" pitchFamily="34" charset="0"/>
            </a:endParaRPr>
          </a:p>
          <a:p>
            <a:pPr indent="515938" algn="just" defTabSz="456080">
              <a:lnSpc>
                <a:spcPct val="130000"/>
              </a:lnSpc>
            </a:pPr>
            <a:r>
              <a:rPr lang="vi-VN" sz="3600">
                <a:latin typeface="+mn-lt"/>
                <a:ea typeface="Lato" pitchFamily="34" charset="0"/>
                <a:cs typeface="Lato" pitchFamily="34" charset="0"/>
              </a:rPr>
              <a:t>- Thêm hình ảnh hoặc video trực quan thể hiện sản phẩm, dịch vụ chi tiết đến khách </a:t>
            </a:r>
            <a:r>
              <a:rPr lang="vi-VN" sz="3600" smtClean="0">
                <a:latin typeface="+mn-lt"/>
                <a:ea typeface="Lato" pitchFamily="34" charset="0"/>
                <a:cs typeface="Lato" pitchFamily="34" charset="0"/>
              </a:rPr>
              <a:t>hàng</a:t>
            </a:r>
            <a:endParaRPr lang="vi-VN" sz="3600">
              <a:latin typeface="+mn-lt"/>
              <a:ea typeface="Lato" pitchFamily="34" charset="0"/>
              <a:cs typeface="Lato" pitchFamily="34" charset="0"/>
            </a:endParaRPr>
          </a:p>
          <a:p>
            <a:pPr indent="515938" algn="just" defTabSz="456080">
              <a:lnSpc>
                <a:spcPct val="130000"/>
              </a:lnSpc>
            </a:pPr>
            <a:r>
              <a:rPr lang="vi-VN" sz="3600">
                <a:latin typeface="+mn-lt"/>
                <a:ea typeface="Lato" pitchFamily="34" charset="0"/>
                <a:cs typeface="Lato" pitchFamily="34" charset="0"/>
              </a:rPr>
              <a:t>- Tận dụng kết hợp mạng xã hội để cùng tiếp thị sản phẩm</a:t>
            </a:r>
            <a:endParaRPr lang="en-US" sz="3600" dirty="0">
              <a:latin typeface="+mn-lt"/>
              <a:ea typeface="Lato" pitchFamily="34" charset="0"/>
              <a:cs typeface="Lato" pitchFamily="34" charset="0"/>
            </a:endParaRPr>
          </a:p>
        </p:txBody>
      </p:sp>
    </p:spTree>
    <p:extLst>
      <p:ext uri="{BB962C8B-B14F-4D97-AF65-F5344CB8AC3E}">
        <p14:creationId xmlns:p14="http://schemas.microsoft.com/office/powerpoint/2010/main" val="1096638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3" name="9Slide.vn 40"/>
          <p:cNvSpPr txBox="1">
            <a:spLocks/>
          </p:cNvSpPr>
          <p:nvPr/>
        </p:nvSpPr>
        <p:spPr bwMode="auto">
          <a:xfrm>
            <a:off x="1248039" y="2337277"/>
            <a:ext cx="20813081" cy="456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solidFill>
                  <a:srgbClr val="FF0000"/>
                </a:solidFill>
                <a:latin typeface="+mn-lt"/>
                <a:ea typeface="Lato" pitchFamily="34" charset="0"/>
                <a:cs typeface="Lato" pitchFamily="34" charset="0"/>
              </a:rPr>
              <a:t>	</a:t>
            </a:r>
            <a:r>
              <a:rPr lang="vi-VN" sz="3600" smtClean="0">
                <a:solidFill>
                  <a:srgbClr val="FF0000"/>
                </a:solidFill>
                <a:latin typeface="+mn-lt"/>
                <a:ea typeface="Lato" pitchFamily="34" charset="0"/>
                <a:cs typeface="Lato" pitchFamily="34" charset="0"/>
              </a:rPr>
              <a:t>Khó </a:t>
            </a:r>
            <a:r>
              <a:rPr lang="vi-VN" sz="3600">
                <a:solidFill>
                  <a:srgbClr val="FF0000"/>
                </a:solidFill>
                <a:latin typeface="+mn-lt"/>
                <a:ea typeface="Lato" pitchFamily="34" charset="0"/>
                <a:cs typeface="Lato" pitchFamily="34" charset="0"/>
              </a:rPr>
              <a:t>tạo được niềm tin với khách </a:t>
            </a:r>
            <a:r>
              <a:rPr lang="vi-VN" sz="3600" smtClean="0">
                <a:solidFill>
                  <a:srgbClr val="FF0000"/>
                </a:solidFill>
                <a:latin typeface="+mn-lt"/>
                <a:ea typeface="Lato" pitchFamily="34" charset="0"/>
                <a:cs typeface="Lato" pitchFamily="34" charset="0"/>
              </a:rPr>
              <a:t>hang</a:t>
            </a:r>
            <a:r>
              <a:rPr lang="en-US" sz="3600" smtClean="0">
                <a:solidFill>
                  <a:srgbClr val="FF0000"/>
                </a:solidFill>
                <a:latin typeface="+mn-lt"/>
                <a:ea typeface="Lato" pitchFamily="34" charset="0"/>
                <a:cs typeface="Lato" pitchFamily="34" charset="0"/>
              </a:rPr>
              <a:t>: </a:t>
            </a:r>
            <a:r>
              <a:rPr lang="vi-VN" sz="3600" smtClean="0">
                <a:latin typeface="+mn-lt"/>
                <a:ea typeface="Lato" pitchFamily="34" charset="0"/>
                <a:cs typeface="Lato" pitchFamily="34" charset="0"/>
              </a:rPr>
              <a:t>Chắc </a:t>
            </a:r>
            <a:r>
              <a:rPr lang="vi-VN" sz="3600">
                <a:latin typeface="+mn-lt"/>
                <a:ea typeface="Lato" pitchFamily="34" charset="0"/>
                <a:cs typeface="Lato" pitchFamily="34" charset="0"/>
              </a:rPr>
              <a:t>chắn rằng, với việc trực tiếp trải nghiệm sản phẩm và việc tham khảo sản phẩm qua màn hình điện thoại, máy tính, người tiêu dùng sẽ có niềm tin hơn vào trải nghiệm thực tế của mình. </a:t>
            </a:r>
          </a:p>
          <a:p>
            <a:pPr algn="just" defTabSz="456080">
              <a:lnSpc>
                <a:spcPct val="130000"/>
              </a:lnSpc>
            </a:pPr>
            <a:r>
              <a:rPr lang="en-US" sz="3600" smtClean="0">
                <a:latin typeface="+mn-lt"/>
                <a:ea typeface="Lato" pitchFamily="34" charset="0"/>
                <a:cs typeface="Lato" pitchFamily="34" charset="0"/>
              </a:rPr>
              <a:t>	</a:t>
            </a:r>
            <a:r>
              <a:rPr lang="vi-VN" sz="3600" smtClean="0">
                <a:latin typeface="+mn-lt"/>
                <a:ea typeface="Lato" pitchFamily="34" charset="0"/>
                <a:cs typeface="Lato" pitchFamily="34" charset="0"/>
              </a:rPr>
              <a:t>Hơn </a:t>
            </a:r>
            <a:r>
              <a:rPr lang="vi-VN" sz="3600">
                <a:latin typeface="+mn-lt"/>
                <a:ea typeface="Lato" pitchFamily="34" charset="0"/>
                <a:cs typeface="Lato" pitchFamily="34" charset="0"/>
              </a:rPr>
              <a:t>thế nữa, hiện nay ngoài sự phát triển tích cực, mạng Internet cùng thương mại điện tử đem đến nhiều rủi ro bảo mật và khiến người dùng cảm thấy không yên tâm vào chất lượng, dịch vụ của thương hiệu doanh nghiệp.</a:t>
            </a:r>
            <a:endParaRPr lang="en-US" sz="3600" dirty="0">
              <a:solidFill>
                <a:srgbClr val="5615B5"/>
              </a:solidFill>
              <a:latin typeface="+mn-lt"/>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5.2 Khó khăn</a:t>
            </a:r>
            <a:endParaRPr lang="vi-VN" sz="4000" b="1">
              <a:solidFill>
                <a:srgbClr val="48CFAD"/>
              </a:solidFill>
              <a:ea typeface="Lato Black" charset="0"/>
              <a:cs typeface="Lato Black" charset="0"/>
            </a:endParaRPr>
          </a:p>
        </p:txBody>
      </p:sp>
      <p:sp>
        <p:nvSpPr>
          <p:cNvPr id="35" name="9Slide.vn 40"/>
          <p:cNvSpPr txBox="1">
            <a:spLocks/>
          </p:cNvSpPr>
          <p:nvPr/>
        </p:nvSpPr>
        <p:spPr bwMode="auto">
          <a:xfrm>
            <a:off x="1435319" y="6629400"/>
            <a:ext cx="20813081" cy="456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Sự phức tạp trong thuế, quy định và cách tuân </a:t>
            </a:r>
            <a:r>
              <a:rPr lang="vi-VN" sz="3600" smtClean="0">
                <a:solidFill>
                  <a:srgbClr val="FF0000"/>
                </a:solidFill>
                <a:latin typeface="+mn-lt"/>
                <a:ea typeface="Lato" pitchFamily="34" charset="0"/>
                <a:cs typeface="Lato" pitchFamily="34" charset="0"/>
              </a:rPr>
              <a:t>thủ</a:t>
            </a:r>
            <a:r>
              <a:rPr lang="en-US" sz="3600" smtClean="0">
                <a:solidFill>
                  <a:srgbClr val="FF0000"/>
                </a:solidFill>
                <a:latin typeface="+mn-lt"/>
                <a:ea typeface="Lato" pitchFamily="34" charset="0"/>
                <a:cs typeface="Lato" pitchFamily="34" charset="0"/>
              </a:rPr>
              <a:t>: </a:t>
            </a:r>
            <a:r>
              <a:rPr lang="vi-VN" sz="3600" smtClean="0">
                <a:latin typeface="+mn-lt"/>
                <a:ea typeface="Lato" pitchFamily="34" charset="0"/>
                <a:cs typeface="Lato" pitchFamily="34" charset="0"/>
              </a:rPr>
              <a:t>Nếu </a:t>
            </a:r>
            <a:r>
              <a:rPr lang="vi-VN" sz="3600">
                <a:latin typeface="+mn-lt"/>
                <a:ea typeface="Lato" pitchFamily="34" charset="0"/>
                <a:cs typeface="Lato" pitchFamily="34" charset="0"/>
              </a:rPr>
              <a:t>một doanh nghiệp kinh doanh toàn cầu và bán hàng trực tuyến cho khách hàng ở khắp mọi nơi trên thế giới thì họ phải tuân thủ các quy định không chỉ quốc gia họ mà còn ở đất nước mà khách hàng của họ đang sinh sống. </a:t>
            </a:r>
          </a:p>
          <a:p>
            <a:pPr algn="just" defTabSz="456080">
              <a:lnSpc>
                <a:spcPct val="130000"/>
              </a:lnSpc>
            </a:pPr>
            <a:r>
              <a:rPr lang="en-US" sz="3600" smtClean="0">
                <a:latin typeface="+mn-lt"/>
                <a:ea typeface="Lato" pitchFamily="34" charset="0"/>
                <a:cs typeface="Lato" pitchFamily="34" charset="0"/>
              </a:rPr>
              <a:t>	</a:t>
            </a:r>
            <a:r>
              <a:rPr lang="vi-VN" sz="3600" smtClean="0">
                <a:latin typeface="+mn-lt"/>
                <a:ea typeface="Lato" pitchFamily="34" charset="0"/>
                <a:cs typeface="Lato" pitchFamily="34" charset="0"/>
              </a:rPr>
              <a:t>Vì </a:t>
            </a:r>
            <a:r>
              <a:rPr lang="vi-VN" sz="3600">
                <a:latin typeface="+mn-lt"/>
                <a:ea typeface="Lato" pitchFamily="34" charset="0"/>
                <a:cs typeface="Lato" pitchFamily="34" charset="0"/>
              </a:rPr>
              <a:t>thế, nếu hàng hóa không tuân thủ các quy định của quốc gia thì nó sẽ không được vận chuyển thành công. Có thể thấy rằng, thương mại điện tử tạo ra nhiều phức tạp trong kế toán, quy định thuế và an ninh.</a:t>
            </a:r>
            <a:endParaRPr lang="en-US" sz="3600" dirty="0">
              <a:latin typeface="+mn-lt"/>
              <a:ea typeface="Lato" pitchFamily="34" charset="0"/>
              <a:cs typeface="Lato" pitchFamily="34" charset="0"/>
            </a:endParaRPr>
          </a:p>
        </p:txBody>
      </p:sp>
    </p:spTree>
    <p:extLst>
      <p:ext uri="{BB962C8B-B14F-4D97-AF65-F5344CB8AC3E}">
        <p14:creationId xmlns:p14="http://schemas.microsoft.com/office/powerpoint/2010/main" val="2398140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3" name="9Slide.vn 40"/>
          <p:cNvSpPr txBox="1">
            <a:spLocks/>
          </p:cNvSpPr>
          <p:nvPr/>
        </p:nvSpPr>
        <p:spPr bwMode="auto">
          <a:xfrm>
            <a:off x="1248039" y="2337277"/>
            <a:ext cx="20813081" cy="456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Mâu thuẫn cạnh tranh về giá của các cửa hàng trên sàn</a:t>
            </a:r>
          </a:p>
          <a:p>
            <a:pPr algn="just" defTabSz="456080">
              <a:lnSpc>
                <a:spcPct val="130000"/>
              </a:lnSpc>
            </a:pPr>
            <a:r>
              <a:rPr lang="vi-VN" sz="3600">
                <a:latin typeface="+mn-lt"/>
                <a:ea typeface="Lato" pitchFamily="34" charset="0"/>
                <a:cs typeface="Lato" pitchFamily="34" charset="0"/>
              </a:rPr>
              <a:t>Với mua sắm trực tuyến, người tiêu dùng có sự linh hoạt hơn và đặc biệt là trong việc lựa chọn sản phẩm theo giá cả. Điều này có vẻ thuận lợi cho khách hàng nhưng các nhà kinh doanh, doanh nghiệp online thì là một khó khăn</a:t>
            </a:r>
            <a:r>
              <a:rPr lang="vi-VN" sz="3600" smtClean="0">
                <a:latin typeface="+mn-lt"/>
                <a:ea typeface="Lato" pitchFamily="34" charset="0"/>
                <a:cs typeface="Lato" pitchFamily="34" charset="0"/>
              </a:rPr>
              <a:t>.</a:t>
            </a:r>
            <a:endParaRPr lang="vi-VN" sz="3600">
              <a:latin typeface="+mn-lt"/>
              <a:ea typeface="Lato" pitchFamily="34" charset="0"/>
              <a:cs typeface="Lato" pitchFamily="34" charset="0"/>
            </a:endParaRPr>
          </a:p>
          <a:p>
            <a:pPr algn="just" defTabSz="456080">
              <a:lnSpc>
                <a:spcPct val="130000"/>
              </a:lnSpc>
            </a:pPr>
            <a:r>
              <a:rPr lang="vi-VN" sz="3600">
                <a:latin typeface="+mn-lt"/>
                <a:ea typeface="Lato" pitchFamily="34" charset="0"/>
                <a:cs typeface="Lato" pitchFamily="34" charset="0"/>
              </a:rPr>
              <a:t>Khách hàng có sự so sánh về giá và như vậy buộc nhiều doanh nghiệp phải có sự cạnh tranh về giá và doanh thu. lợi nhuận của họ</a:t>
            </a:r>
            <a:endParaRPr lang="en-US" sz="3600" dirty="0">
              <a:latin typeface="+mn-lt"/>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5.2 Khó khăn</a:t>
            </a:r>
            <a:endParaRPr lang="vi-VN" sz="4000" b="1">
              <a:solidFill>
                <a:srgbClr val="48CFAD"/>
              </a:solidFill>
              <a:ea typeface="Lato Black" charset="0"/>
              <a:cs typeface="Lato Black" charset="0"/>
            </a:endParaRPr>
          </a:p>
        </p:txBody>
      </p:sp>
      <p:sp>
        <p:nvSpPr>
          <p:cNvPr id="35" name="9Slide.vn 40"/>
          <p:cNvSpPr txBox="1">
            <a:spLocks/>
          </p:cNvSpPr>
          <p:nvPr/>
        </p:nvSpPr>
        <p:spPr bwMode="auto">
          <a:xfrm>
            <a:off x="1435319" y="6886498"/>
            <a:ext cx="20813081" cy="449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Chi phí Logistics  phục vụ cho thương mại điện tử</a:t>
            </a:r>
          </a:p>
          <a:p>
            <a:pPr algn="just" defTabSz="456080">
              <a:lnSpc>
                <a:spcPct val="130000"/>
              </a:lnSpc>
            </a:pPr>
            <a:r>
              <a:rPr lang="vi-VN" sz="3600">
                <a:latin typeface="+mn-lt"/>
                <a:ea typeface="Lato" pitchFamily="34" charset="0"/>
                <a:cs typeface="Lato" pitchFamily="34" charset="0"/>
              </a:rPr>
              <a:t>Thương mại điện tử làm giảm thiểu chi phí quản lý cửa hàng, nhân lực,...nhưng lại gia tăng thêm chi phí quản lý cho đơn vị vận chuyển, logistics,..Cùng với đó là những chi phí phát sinh khác như chi phí kho bãi, xử lý đơn hàng, giao hàng, phát sinh sau mua</a:t>
            </a:r>
            <a:r>
              <a:rPr lang="vi-VN" sz="3600" smtClean="0">
                <a:latin typeface="+mn-lt"/>
                <a:ea typeface="Lato" pitchFamily="34" charset="0"/>
                <a:cs typeface="Lato" pitchFamily="34" charset="0"/>
              </a:rPr>
              <a:t>,..</a:t>
            </a:r>
            <a:endParaRPr lang="vi-VN" sz="3600">
              <a:latin typeface="+mn-lt"/>
              <a:ea typeface="Lato" pitchFamily="34" charset="0"/>
              <a:cs typeface="Lato" pitchFamily="34" charset="0"/>
            </a:endParaRPr>
          </a:p>
          <a:p>
            <a:pPr algn="just" defTabSz="456080">
              <a:lnSpc>
                <a:spcPct val="130000"/>
              </a:lnSpc>
            </a:pPr>
            <a:r>
              <a:rPr lang="vi-VN" sz="3600">
                <a:latin typeface="+mn-lt"/>
                <a:ea typeface="Lato" pitchFamily="34" charset="0"/>
                <a:cs typeface="Lato" pitchFamily="34" charset="0"/>
              </a:rPr>
              <a:t>Nếu không có cách để tối ưu hóa, những chi phí này có thể sẽ gia tăng nhiều hơn so với chi phí quản lý cửa hàng truyền thống. </a:t>
            </a:r>
            <a:endParaRPr lang="en-US" sz="3600" dirty="0">
              <a:latin typeface="+mn-lt"/>
              <a:ea typeface="Lato" pitchFamily="34" charset="0"/>
              <a:cs typeface="Lato" pitchFamily="34" charset="0"/>
            </a:endParaRPr>
          </a:p>
        </p:txBody>
      </p:sp>
    </p:spTree>
    <p:extLst>
      <p:ext uri="{BB962C8B-B14F-4D97-AF65-F5344CB8AC3E}">
        <p14:creationId xmlns:p14="http://schemas.microsoft.com/office/powerpoint/2010/main" val="20472892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9Slide.vn 51"/>
          <p:cNvSpPr txBox="1"/>
          <p:nvPr/>
        </p:nvSpPr>
        <p:spPr>
          <a:xfrm>
            <a:off x="2021932" y="193665"/>
            <a:ext cx="20655505" cy="782919"/>
          </a:xfrm>
          <a:prstGeom prst="rect">
            <a:avLst/>
          </a:prstGeom>
          <a:noFill/>
        </p:spPr>
        <p:txBody>
          <a:bodyPr wrap="square" lIns="91196" tIns="45599" rIns="91196" bIns="45599" rtlCol="0">
            <a:spAutoFit/>
          </a:bodyPr>
          <a:lstStyle/>
          <a:p>
            <a:pPr algn="ctr" defTabSz="2167880"/>
            <a:r>
              <a:rPr lang="en-US" sz="4489" b="1" smtClean="0">
                <a:solidFill>
                  <a:srgbClr val="48CFAD"/>
                </a:solidFill>
                <a:latin typeface="Lato" pitchFamily="34" charset="0"/>
                <a:ea typeface="Lato" pitchFamily="34" charset="0"/>
                <a:cs typeface="Lato" pitchFamily="34" charset="0"/>
              </a:rPr>
              <a:t>5. THUẬN LỚI VÀ KHÓ KHĂN KHI PHÁT TRIỂN TMĐT Ở VIỆT NAM</a:t>
            </a:r>
            <a:endParaRPr lang="en-US" sz="4489" b="1">
              <a:solidFill>
                <a:srgbClr val="48CFAD"/>
              </a:solidFill>
              <a:latin typeface="Lato" pitchFamily="34" charset="0"/>
              <a:ea typeface="Lato" pitchFamily="34" charset="0"/>
              <a:cs typeface="Lato" pitchFamily="34" charset="0"/>
            </a:endParaRPr>
          </a:p>
        </p:txBody>
      </p:sp>
      <p:sp>
        <p:nvSpPr>
          <p:cNvPr id="33" name="9Slide.vn 40"/>
          <p:cNvSpPr txBox="1">
            <a:spLocks/>
          </p:cNvSpPr>
          <p:nvPr/>
        </p:nvSpPr>
        <p:spPr bwMode="auto">
          <a:xfrm>
            <a:off x="1615883" y="2302108"/>
            <a:ext cx="20813081" cy="521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vi-VN" sz="3600">
                <a:solidFill>
                  <a:srgbClr val="FF0000"/>
                </a:solidFill>
                <a:latin typeface="+mn-lt"/>
                <a:ea typeface="Lato" pitchFamily="34" charset="0"/>
                <a:cs typeface="Lato" pitchFamily="34" charset="0"/>
              </a:rPr>
              <a:t>Dung lượng thị trường chưa đủ lớn</a:t>
            </a:r>
          </a:p>
          <a:p>
            <a:pPr algn="just" defTabSz="456080">
              <a:lnSpc>
                <a:spcPct val="130000"/>
              </a:lnSpc>
            </a:pPr>
            <a:r>
              <a:rPr lang="vi-VN" sz="3600">
                <a:latin typeface="+mn-lt"/>
                <a:ea typeface="Lato" pitchFamily="34" charset="0"/>
                <a:cs typeface="Lato" pitchFamily="34" charset="0"/>
              </a:rPr>
              <a:t>Không thể phủ nhận rằng thương mại điện tử đang ngày càng chiếm lĩnh thị trường tiêu dùng và mua sắm của người tiêu dùng. Nhưng đây thực sự vẫn là một ngành mới và càn nhiều thử thách và trải nghiệm. Có thể thấy rằng, trong thương mại điện tử ngoài các ông lớn đã thành công như Amazon, Walmart,...nhiều doanh nghiệp hiện nay để có thể tối ưu nhứng chi phí kể trên thì mong muốn chiếm lĩnh tỷ trọng doanh thu lớn trên sàn hoặc các thương hiệu đã có tiếng nói thì họ tự tạo dựng kênh online cho riêng mình và không cần đến sàn thương mại điện tử,...</a:t>
            </a:r>
            <a:endParaRPr lang="en-US" sz="3600" dirty="0">
              <a:latin typeface="+mn-lt"/>
              <a:ea typeface="Lato" pitchFamily="34" charset="0"/>
              <a:cs typeface="Lato" pitchFamily="34" charset="0"/>
            </a:endParaRPr>
          </a:p>
        </p:txBody>
      </p:sp>
      <p:sp>
        <p:nvSpPr>
          <p:cNvPr id="34" name="9Slide.vn 41"/>
          <p:cNvSpPr txBox="1"/>
          <p:nvPr/>
        </p:nvSpPr>
        <p:spPr>
          <a:xfrm>
            <a:off x="1615883" y="1629391"/>
            <a:ext cx="20451954"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5.2 Khó khăn</a:t>
            </a:r>
            <a:endParaRPr lang="vi-VN" sz="4000" b="1">
              <a:solidFill>
                <a:srgbClr val="48CFAD"/>
              </a:solidFill>
              <a:ea typeface="Lato Black" charset="0"/>
              <a:cs typeface="Lato Black" charset="0"/>
            </a:endParaRPr>
          </a:p>
        </p:txBody>
      </p:sp>
    </p:spTree>
    <p:extLst>
      <p:ext uri="{BB962C8B-B14F-4D97-AF65-F5344CB8AC3E}">
        <p14:creationId xmlns:p14="http://schemas.microsoft.com/office/powerpoint/2010/main" val="874804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646237" y="1577176"/>
            <a:ext cx="22128354" cy="3019730"/>
            <a:chOff x="4482021" y="3410141"/>
            <a:chExt cx="18164903" cy="2277295"/>
          </a:xfrm>
        </p:grpSpPr>
        <p:sp>
          <p:nvSpPr>
            <p:cNvPr id="112" name="9Slide.vn 40"/>
            <p:cNvSpPr txBox="1">
              <a:spLocks/>
            </p:cNvSpPr>
            <p:nvPr/>
          </p:nvSpPr>
          <p:spPr bwMode="auto">
            <a:xfrm>
              <a:off x="4482021" y="3872816"/>
              <a:ext cx="18164903" cy="181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marL="571500" indent="-571500" defTabSz="456080">
                <a:lnSpc>
                  <a:spcPct val="130000"/>
                </a:lnSpc>
                <a:buFont typeface="Arial" panose="020B0604020202020204" pitchFamily="34" charset="0"/>
                <a:buChar char="•"/>
              </a:pPr>
              <a:r>
                <a:rPr lang="en-US" sz="3600" smtClean="0">
                  <a:latin typeface="+mn-lt"/>
                  <a:ea typeface="Lato" pitchFamily="34" charset="0"/>
                  <a:cs typeface="Lato" pitchFamily="34" charset="0"/>
                </a:rPr>
                <a:t>	</a:t>
              </a:r>
              <a:r>
                <a:rPr lang="vi-VN" sz="3600" smtClean="0">
                  <a:solidFill>
                    <a:srgbClr val="FF0000"/>
                  </a:solidFill>
                  <a:latin typeface="+mn-lt"/>
                  <a:ea typeface="Lato" pitchFamily="34" charset="0"/>
                  <a:cs typeface="Lato" pitchFamily="34" charset="0"/>
                </a:rPr>
                <a:t>Thị </a:t>
              </a:r>
              <a:r>
                <a:rPr lang="vi-VN" sz="3600">
                  <a:solidFill>
                    <a:srgbClr val="FF0000"/>
                  </a:solidFill>
                  <a:latin typeface="+mn-lt"/>
                  <a:ea typeface="Lato" pitchFamily="34" charset="0"/>
                  <a:cs typeface="Lato" pitchFamily="34" charset="0"/>
                </a:rPr>
                <a:t>trường là nơi dùng để trao đổi Thông tin, Hàng hoá, Dịch vụ, Thanh toán. </a:t>
              </a:r>
              <a:endParaRPr lang="en-US" sz="3600" smtClean="0">
                <a:solidFill>
                  <a:srgbClr val="FF0000"/>
                </a:solidFill>
                <a:latin typeface="+mn-lt"/>
                <a:ea typeface="Lato" pitchFamily="34" charset="0"/>
                <a:cs typeface="Lato" pitchFamily="34" charset="0"/>
              </a:endParaRPr>
            </a:p>
            <a:p>
              <a:pPr marL="571500" indent="-571500" defTabSz="456080">
                <a:lnSpc>
                  <a:spcPct val="130000"/>
                </a:lnSpc>
                <a:buFont typeface="Arial" panose="020B0604020202020204" pitchFamily="34" charset="0"/>
                <a:buChar char="•"/>
              </a:pPr>
              <a:r>
                <a:rPr lang="en-US" sz="3600">
                  <a:latin typeface="+mn-lt"/>
                  <a:ea typeface="Lato" pitchFamily="34" charset="0"/>
                  <a:cs typeface="Lato" pitchFamily="34" charset="0"/>
                </a:rPr>
                <a:t>	</a:t>
              </a:r>
              <a:r>
                <a:rPr lang="vi-VN" sz="3600" smtClean="0">
                  <a:solidFill>
                    <a:srgbClr val="5615B5"/>
                  </a:solidFill>
                  <a:latin typeface="+mn-lt"/>
                  <a:ea typeface="Lato" pitchFamily="34" charset="0"/>
                  <a:cs typeface="Lato" pitchFamily="34" charset="0"/>
                </a:rPr>
                <a:t>Thị </a:t>
              </a:r>
              <a:r>
                <a:rPr lang="vi-VN" sz="3600">
                  <a:solidFill>
                    <a:srgbClr val="5615B5"/>
                  </a:solidFill>
                  <a:latin typeface="+mn-lt"/>
                  <a:ea typeface="Lato" pitchFamily="34" charset="0"/>
                  <a:cs typeface="Lato" pitchFamily="34" charset="0"/>
                </a:rPr>
                <a:t>trường tạo ra giá trị cho các bên tham gia: Người mua, Người bán, Người môi giới, Toàn xã hội. </a:t>
              </a:r>
              <a:endParaRPr lang="en-US" sz="3600" smtClean="0">
                <a:solidFill>
                  <a:srgbClr val="5615B5"/>
                </a:solidFill>
                <a:latin typeface="+mn-lt"/>
                <a:ea typeface="Lato" pitchFamily="34" charset="0"/>
                <a:cs typeface="Lato" pitchFamily="34" charset="0"/>
              </a:endParaRPr>
            </a:p>
            <a:p>
              <a:pPr marL="571500" indent="-571500" defTabSz="456080">
                <a:lnSpc>
                  <a:spcPct val="130000"/>
                </a:lnSpc>
                <a:buFont typeface="Arial" panose="020B0604020202020204" pitchFamily="34" charset="0"/>
                <a:buChar char="•"/>
              </a:pPr>
              <a:r>
                <a:rPr lang="en-US" sz="3600" smtClean="0">
                  <a:solidFill>
                    <a:schemeClr val="tx2">
                      <a:lumMod val="75000"/>
                    </a:schemeClr>
                  </a:solidFill>
                  <a:latin typeface="+mn-lt"/>
                  <a:ea typeface="Lato" pitchFamily="34" charset="0"/>
                  <a:cs typeface="Lato" pitchFamily="34" charset="0"/>
                </a:rPr>
                <a:t>	</a:t>
              </a:r>
              <a:r>
                <a:rPr lang="vi-VN" sz="3600" smtClean="0">
                  <a:solidFill>
                    <a:schemeClr val="tx2">
                      <a:lumMod val="75000"/>
                    </a:schemeClr>
                  </a:solidFill>
                  <a:latin typeface="+mn-lt"/>
                  <a:ea typeface="Lato" pitchFamily="34" charset="0"/>
                  <a:cs typeface="Lato" pitchFamily="34" charset="0"/>
                </a:rPr>
                <a:t>Đối </a:t>
              </a:r>
              <a:r>
                <a:rPr lang="vi-VN" sz="3600">
                  <a:solidFill>
                    <a:schemeClr val="tx2">
                      <a:lumMod val="75000"/>
                    </a:schemeClr>
                  </a:solidFill>
                  <a:latin typeface="+mn-lt"/>
                  <a:ea typeface="Lato" pitchFamily="34" charset="0"/>
                  <a:cs typeface="Lato" pitchFamily="34" charset="0"/>
                </a:rPr>
                <a:t>với doanh nghiệp thị trường chính là khách </a:t>
              </a:r>
              <a:r>
                <a:rPr lang="vi-VN" sz="3600" smtClean="0">
                  <a:solidFill>
                    <a:schemeClr val="tx2">
                      <a:lumMod val="75000"/>
                    </a:schemeClr>
                  </a:solidFill>
                  <a:latin typeface="+mn-lt"/>
                  <a:ea typeface="Lato" pitchFamily="34" charset="0"/>
                  <a:cs typeface="Lato" pitchFamily="34" charset="0"/>
                </a:rPr>
                <a:t>hàng</a:t>
              </a:r>
              <a:endParaRPr lang="en-US" sz="3600" dirty="0">
                <a:solidFill>
                  <a:schemeClr val="tx2">
                    <a:lumMod val="75000"/>
                  </a:schemeClr>
                </a:solidFill>
                <a:latin typeface="+mn-lt"/>
                <a:ea typeface="Lato" pitchFamily="34" charset="0"/>
                <a:cs typeface="Lato" pitchFamily="34" charset="0"/>
              </a:endParaRPr>
            </a:p>
          </p:txBody>
        </p:sp>
        <p:sp>
          <p:nvSpPr>
            <p:cNvPr id="113" name="9Slide.vn 41"/>
            <p:cNvSpPr txBox="1"/>
            <p:nvPr/>
          </p:nvSpPr>
          <p:spPr>
            <a:xfrm>
              <a:off x="4482021" y="3410141"/>
              <a:ext cx="10600723" cy="533844"/>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1.1 Khái niệm thị trường TMDT</a:t>
              </a:r>
              <a:endParaRPr lang="en-US" sz="4000" b="1" dirty="0">
                <a:solidFill>
                  <a:srgbClr val="48CFAD"/>
                </a:solidFill>
                <a:ea typeface="Lato Black" charset="0"/>
                <a:cs typeface="Lato Black" charset="0"/>
              </a:endParaRPr>
            </a:p>
          </p:txBody>
        </p:sp>
      </p:grpSp>
      <p:grpSp>
        <p:nvGrpSpPr>
          <p:cNvPr id="8" name="Group 7"/>
          <p:cNvGrpSpPr/>
          <p:nvPr/>
        </p:nvGrpSpPr>
        <p:grpSpPr>
          <a:xfrm>
            <a:off x="1951037" y="4883523"/>
            <a:ext cx="19330672" cy="6917615"/>
            <a:chOff x="1798637" y="4226804"/>
            <a:chExt cx="19330672" cy="6917615"/>
          </a:xfrm>
        </p:grpSpPr>
        <p:grpSp>
          <p:nvGrpSpPr>
            <p:cNvPr id="4" name="Group 3"/>
            <p:cNvGrpSpPr/>
            <p:nvPr/>
          </p:nvGrpSpPr>
          <p:grpSpPr>
            <a:xfrm>
              <a:off x="1798637" y="4648200"/>
              <a:ext cx="19330672" cy="6496219"/>
              <a:chOff x="2560637" y="4014933"/>
              <a:chExt cx="19330672" cy="6496219"/>
            </a:xfrm>
          </p:grpSpPr>
          <p:sp>
            <p:nvSpPr>
              <p:cNvPr id="35" name="9Slide.vn 4"/>
              <p:cNvSpPr>
                <a:spLocks/>
              </p:cNvSpPr>
              <p:nvPr/>
            </p:nvSpPr>
            <p:spPr bwMode="auto">
              <a:xfrm>
                <a:off x="11176512" y="4390408"/>
                <a:ext cx="9084887" cy="1936537"/>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4"/>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pic>
            <p:nvPicPr>
              <p:cNvPr id="36" name="9Slide.v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5695" y="4371603"/>
                <a:ext cx="2361860" cy="1934458"/>
              </a:xfrm>
              <a:prstGeom prst="rect">
                <a:avLst/>
              </a:prstGeom>
            </p:spPr>
          </p:pic>
          <p:sp>
            <p:nvSpPr>
              <p:cNvPr id="38" name="9Slide.vn 6"/>
              <p:cNvSpPr>
                <a:spLocks/>
              </p:cNvSpPr>
              <p:nvPr/>
            </p:nvSpPr>
            <p:spPr bwMode="auto">
              <a:xfrm>
                <a:off x="11256689" y="6269001"/>
                <a:ext cx="9084887" cy="1936537"/>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pic>
            <p:nvPicPr>
              <p:cNvPr id="39" name="9Slide.v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547" y="6270108"/>
                <a:ext cx="2361860" cy="1934458"/>
              </a:xfrm>
              <a:prstGeom prst="rect">
                <a:avLst/>
              </a:prstGeom>
            </p:spPr>
          </p:pic>
          <p:sp>
            <p:nvSpPr>
              <p:cNvPr id="41" name="9Slide.vn 8"/>
              <p:cNvSpPr>
                <a:spLocks/>
              </p:cNvSpPr>
              <p:nvPr/>
            </p:nvSpPr>
            <p:spPr bwMode="auto">
              <a:xfrm>
                <a:off x="11193039" y="8206510"/>
                <a:ext cx="9084887" cy="1936537"/>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pic>
            <p:nvPicPr>
              <p:cNvPr id="42" name="9Slide.v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2222" y="8187706"/>
                <a:ext cx="2361860" cy="1934458"/>
              </a:xfrm>
              <a:prstGeom prst="rect">
                <a:avLst/>
              </a:prstGeom>
            </p:spPr>
          </p:pic>
          <p:sp>
            <p:nvSpPr>
              <p:cNvPr id="43" name="9Slide.vn 10"/>
              <p:cNvSpPr txBox="1"/>
              <p:nvPr/>
            </p:nvSpPr>
            <p:spPr>
              <a:xfrm>
                <a:off x="12126650" y="4753604"/>
                <a:ext cx="7337266" cy="1205900"/>
              </a:xfrm>
              <a:prstGeom prst="rect">
                <a:avLst/>
              </a:prstGeom>
              <a:noFill/>
            </p:spPr>
            <p:txBody>
              <a:bodyPr wrap="square" lIns="218877" tIns="109439" rIns="218877" bIns="109439" rtlCol="0">
                <a:spAutoFit/>
              </a:bodyPr>
              <a:lstStyle/>
              <a:p>
                <a:pPr defTabSz="2167880"/>
                <a:r>
                  <a:rPr lang="vi-VN" sz="3200">
                    <a:solidFill>
                      <a:prstClr val="white"/>
                    </a:solidFill>
                    <a:ea typeface="Lato" pitchFamily="34" charset="0"/>
                    <a:cs typeface="Lato" pitchFamily="34" charset="0"/>
                  </a:rPr>
                  <a:t>Làm cho người mua và người bán gặp nhau</a:t>
                </a:r>
                <a:endParaRPr lang="en-US" sz="3200" dirty="0">
                  <a:solidFill>
                    <a:prstClr val="white"/>
                  </a:solidFill>
                  <a:ea typeface="Lato" pitchFamily="34" charset="0"/>
                  <a:cs typeface="Lato" pitchFamily="34" charset="0"/>
                </a:endParaRPr>
              </a:p>
            </p:txBody>
          </p:sp>
          <p:sp>
            <p:nvSpPr>
              <p:cNvPr id="45" name="9Slide.vn 12"/>
              <p:cNvSpPr txBox="1"/>
              <p:nvPr/>
            </p:nvSpPr>
            <p:spPr>
              <a:xfrm>
                <a:off x="12098146" y="6284129"/>
                <a:ext cx="7261254" cy="1698343"/>
              </a:xfrm>
              <a:prstGeom prst="rect">
                <a:avLst/>
              </a:prstGeom>
              <a:noFill/>
            </p:spPr>
            <p:txBody>
              <a:bodyPr wrap="square" lIns="218877" tIns="109439" rIns="218877" bIns="109439" rtlCol="0">
                <a:spAutoFit/>
              </a:bodyPr>
              <a:lstStyle/>
              <a:p>
                <a:pPr defTabSz="2167880"/>
                <a:r>
                  <a:rPr lang="vi-VN" sz="3200">
                    <a:solidFill>
                      <a:prstClr val="white"/>
                    </a:solidFill>
                    <a:ea typeface="Lato" pitchFamily="34" charset="0"/>
                    <a:cs typeface="Lato" pitchFamily="34" charset="0"/>
                  </a:rPr>
                  <a:t>Hỗ trợ trao đổi thông tin, hang hoá, dịch vụ và thanh toán bằng các giao dịch thị trường</a:t>
                </a:r>
                <a:endParaRPr lang="en-US" sz="3200" dirty="0">
                  <a:solidFill>
                    <a:prstClr val="white"/>
                  </a:solidFill>
                  <a:ea typeface="Lato" pitchFamily="34" charset="0"/>
                  <a:cs typeface="Lato" pitchFamily="34" charset="0"/>
                </a:endParaRPr>
              </a:p>
            </p:txBody>
          </p:sp>
          <p:sp>
            <p:nvSpPr>
              <p:cNvPr id="47" name="9Slide.vn 14"/>
              <p:cNvSpPr txBox="1"/>
              <p:nvPr/>
            </p:nvSpPr>
            <p:spPr>
              <a:xfrm>
                <a:off x="12098146" y="8496510"/>
                <a:ext cx="7337266" cy="1205900"/>
              </a:xfrm>
              <a:prstGeom prst="rect">
                <a:avLst/>
              </a:prstGeom>
              <a:noFill/>
            </p:spPr>
            <p:txBody>
              <a:bodyPr wrap="square" lIns="218877" tIns="109439" rIns="218877" bIns="109439" rtlCol="0">
                <a:spAutoFit/>
              </a:bodyPr>
              <a:lstStyle/>
              <a:p>
                <a:pPr defTabSz="2167880"/>
                <a:r>
                  <a:rPr lang="vi-VN" sz="3200">
                    <a:solidFill>
                      <a:prstClr val="white"/>
                    </a:solidFill>
                    <a:ea typeface="Lato" pitchFamily="34" charset="0"/>
                    <a:cs typeface="Lato" pitchFamily="34" charset="0"/>
                  </a:rPr>
                  <a:t>Cung cấp một cơ sở hạ tầng để phục vụ và đưa ra các thể chế để điều tiết</a:t>
                </a:r>
                <a:endParaRPr lang="en-US" sz="3200" dirty="0">
                  <a:solidFill>
                    <a:prstClr val="white"/>
                  </a:solidFill>
                  <a:ea typeface="Lato" pitchFamily="34" charset="0"/>
                  <a:cs typeface="Lato" pitchFamily="34" charset="0"/>
                </a:endParaRPr>
              </a:p>
            </p:txBody>
          </p:sp>
          <p:pic>
            <p:nvPicPr>
              <p:cNvPr id="51" name="9Slide.v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68432" y="4287439"/>
                <a:ext cx="2303647" cy="2303647"/>
              </a:xfrm>
              <a:prstGeom prst="rect">
                <a:avLst/>
              </a:prstGeom>
            </p:spPr>
          </p:pic>
          <p:sp>
            <p:nvSpPr>
              <p:cNvPr id="52" name="9Slide.vn 17"/>
              <p:cNvSpPr/>
              <p:nvPr/>
            </p:nvSpPr>
            <p:spPr>
              <a:xfrm>
                <a:off x="20113316" y="4611069"/>
                <a:ext cx="1275706" cy="12760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nvGrpSpPr>
              <p:cNvPr id="53" name="9Slide.vn 18"/>
              <p:cNvGrpSpPr/>
              <p:nvPr/>
            </p:nvGrpSpPr>
            <p:grpSpPr>
              <a:xfrm>
                <a:off x="20467568" y="4920816"/>
                <a:ext cx="626630" cy="628190"/>
                <a:chOff x="17129509" y="11525195"/>
                <a:chExt cx="638175" cy="639763"/>
              </a:xfrm>
              <a:solidFill>
                <a:schemeClr val="bg1"/>
              </a:solidFill>
            </p:grpSpPr>
            <p:sp>
              <p:nvSpPr>
                <p:cNvPr id="54" name="9Slide.vn 1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55" name="9Slide.vn 2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56" name="9Slide.vn 2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57" name="9Slide.vn 2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58" name="9Slide.vn 2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59" name="9Slide.vn 2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60" name="9Slide.vn 2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pic>
            <p:nvPicPr>
              <p:cNvPr id="62" name="9Slide.vn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68432" y="8164025"/>
                <a:ext cx="2303647" cy="2303647"/>
              </a:xfrm>
              <a:prstGeom prst="rect">
                <a:avLst/>
              </a:prstGeom>
            </p:spPr>
          </p:pic>
          <p:sp>
            <p:nvSpPr>
              <p:cNvPr id="63" name="9Slide.vn 27"/>
              <p:cNvSpPr/>
              <p:nvPr/>
            </p:nvSpPr>
            <p:spPr>
              <a:xfrm>
                <a:off x="20113316" y="8487654"/>
                <a:ext cx="1275706" cy="12760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sp>
            <p:nvSpPr>
              <p:cNvPr id="64" name="9Slide.vn 28"/>
              <p:cNvSpPr>
                <a:spLocks noEditPoints="1"/>
              </p:cNvSpPr>
              <p:nvPr/>
            </p:nvSpPr>
            <p:spPr bwMode="auto">
              <a:xfrm>
                <a:off x="20493167" y="8871837"/>
                <a:ext cx="533104" cy="579866"/>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pic>
            <p:nvPicPr>
              <p:cNvPr id="66" name="9Slide.vn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87662" y="6216441"/>
                <a:ext cx="2303647" cy="2303647"/>
              </a:xfrm>
              <a:prstGeom prst="rect">
                <a:avLst/>
              </a:prstGeom>
            </p:spPr>
          </p:pic>
          <p:sp>
            <p:nvSpPr>
              <p:cNvPr id="67" name="9Slide.vn 30"/>
              <p:cNvSpPr/>
              <p:nvPr/>
            </p:nvSpPr>
            <p:spPr>
              <a:xfrm>
                <a:off x="20132544" y="6540071"/>
                <a:ext cx="1275706" cy="12760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392" tIns="91196" rIns="182392" bIns="91196" rtlCol="0" anchor="ctr"/>
              <a:lstStyle/>
              <a:p>
                <a:pPr algn="ctr" defTabSz="2167880"/>
                <a:endParaRPr lang="id-ID" sz="6684">
                  <a:solidFill>
                    <a:prstClr val="white"/>
                  </a:solidFill>
                  <a:latin typeface="Calibri" panose="020F0502020204030204"/>
                </a:endParaRPr>
              </a:p>
            </p:txBody>
          </p:sp>
          <p:grpSp>
            <p:nvGrpSpPr>
              <p:cNvPr id="68" name="9Slide.vn 31"/>
              <p:cNvGrpSpPr/>
              <p:nvPr/>
            </p:nvGrpSpPr>
            <p:grpSpPr>
              <a:xfrm>
                <a:off x="20550608" y="6849966"/>
                <a:ext cx="439578" cy="656248"/>
                <a:chOff x="9260948" y="10553700"/>
                <a:chExt cx="447675" cy="668338"/>
              </a:xfrm>
              <a:solidFill>
                <a:schemeClr val="bg1"/>
              </a:solidFill>
            </p:grpSpPr>
            <p:sp>
              <p:nvSpPr>
                <p:cNvPr id="69" name="9Slide.vn 32"/>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70" name="9Slide.vn 33"/>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71" name="9Slide.vn 34"/>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sp>
              <p:nvSpPr>
                <p:cNvPr id="72" name="9Slide.vn 35"/>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14" tIns="45607" rIns="91214" bIns="45607" numCol="1" anchor="t" anchorCtr="0" compatLnSpc="1">
                  <a:prstTxWarp prst="textNoShape">
                    <a:avLst/>
                  </a:prstTxWarp>
                </a:bodyPr>
                <a:lstStyle/>
                <a:p>
                  <a:pPr defTabSz="2167880"/>
                  <a:endParaRPr lang="th-TH" sz="6684">
                    <a:solidFill>
                      <a:prstClr val="black"/>
                    </a:solidFill>
                    <a:latin typeface="Calibri" panose="020F0502020204030204"/>
                    <a:cs typeface="Cordia New" panose="020B0304020202020204" pitchFamily="34" charset="-34"/>
                  </a:endParaRPr>
                </a:p>
              </p:txBody>
            </p:sp>
          </p:grpSp>
          <p:pic>
            <p:nvPicPr>
              <p:cNvPr id="78" name="9Slide.vn 51" descr="G:\ \mix2\4.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7" y="4014933"/>
                <a:ext cx="8995415" cy="6496219"/>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p:cNvSpPr/>
            <p:nvPr/>
          </p:nvSpPr>
          <p:spPr>
            <a:xfrm>
              <a:off x="10864402" y="4226804"/>
              <a:ext cx="8659849" cy="707886"/>
            </a:xfrm>
            <a:prstGeom prst="rect">
              <a:avLst/>
            </a:prstGeom>
          </p:spPr>
          <p:txBody>
            <a:bodyPr wrap="square">
              <a:spAutoFit/>
            </a:bodyPr>
            <a:lstStyle/>
            <a:p>
              <a:r>
                <a:rPr lang="vi-VN" sz="4000">
                  <a:solidFill>
                    <a:srgbClr val="F20000"/>
                  </a:solidFill>
                </a:rPr>
                <a:t>Thị trường có 3 chức năng cơ bản</a:t>
              </a:r>
              <a:endParaRPr lang="en-US" sz="4000">
                <a:solidFill>
                  <a:srgbClr val="F20000"/>
                </a:solidFill>
              </a:endParaRPr>
            </a:p>
          </p:txBody>
        </p:sp>
      </p:grpSp>
    </p:spTree>
    <p:extLst>
      <p:ext uri="{BB962C8B-B14F-4D97-AF65-F5344CB8AC3E}">
        <p14:creationId xmlns:p14="http://schemas.microsoft.com/office/powerpoint/2010/main" val="9688322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9Slide.vn 31"/>
          <p:cNvGrpSpPr/>
          <p:nvPr/>
        </p:nvGrpSpPr>
        <p:grpSpPr>
          <a:xfrm>
            <a:off x="1672254" y="1993266"/>
            <a:ext cx="20813082" cy="1395216"/>
            <a:chOff x="4415683" y="3410141"/>
            <a:chExt cx="18164903" cy="1543479"/>
          </a:xfrm>
        </p:grpSpPr>
        <p:sp>
          <p:nvSpPr>
            <p:cNvPr id="39" name="9Slide.vn 32"/>
            <p:cNvSpPr txBox="1">
              <a:spLocks/>
            </p:cNvSpPr>
            <p:nvPr/>
          </p:nvSpPr>
          <p:spPr bwMode="auto">
            <a:xfrm>
              <a:off x="4415683" y="4207134"/>
              <a:ext cx="18164903" cy="74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defTabSz="456080">
                <a:lnSpc>
                  <a:spcPct val="130000"/>
                </a:lnSpc>
              </a:pPr>
              <a:endParaRPr lang="en-US" sz="2394" dirty="0">
                <a:solidFill>
                  <a:prstClr val="white">
                    <a:lumMod val="75000"/>
                  </a:prstClr>
                </a:solidFill>
                <a:latin typeface="Lato" pitchFamily="34" charset="0"/>
                <a:ea typeface="Lato" pitchFamily="34" charset="0"/>
                <a:cs typeface="Lato" pitchFamily="34" charset="0"/>
              </a:endParaRPr>
            </a:p>
          </p:txBody>
        </p:sp>
        <p:sp>
          <p:nvSpPr>
            <p:cNvPr id="40" name="9Slide.vn 33"/>
            <p:cNvSpPr txBox="1"/>
            <p:nvPr/>
          </p:nvSpPr>
          <p:spPr>
            <a:xfrm>
              <a:off x="4482020" y="3410141"/>
              <a:ext cx="9354609" cy="715014"/>
            </a:xfrm>
            <a:prstGeom prst="rect">
              <a:avLst/>
            </a:prstGeom>
            <a:noFill/>
          </p:spPr>
          <p:txBody>
            <a:bodyPr wrap="square" rtlCol="0">
              <a:spAutoFit/>
            </a:bodyPr>
            <a:lstStyle/>
            <a:p>
              <a:pPr defTabSz="2167880"/>
              <a:r>
                <a:rPr lang="vi-VN" sz="3600" b="1">
                  <a:solidFill>
                    <a:schemeClr val="accent6">
                      <a:lumMod val="50000"/>
                    </a:schemeClr>
                  </a:solidFill>
                  <a:ea typeface="Lato Black" charset="0"/>
                  <a:cs typeface="Lato Black" charset="0"/>
                </a:rPr>
                <a:t>Các yếu tố cấu thành thị trường TMĐT gồm</a:t>
              </a:r>
              <a:endParaRPr lang="en-US" sz="3600" b="1" dirty="0">
                <a:solidFill>
                  <a:schemeClr val="accent6">
                    <a:lumMod val="50000"/>
                  </a:schemeClr>
                </a:solidFill>
                <a:ea typeface="Lato Black" charset="0"/>
                <a:cs typeface="Lato Black" charset="0"/>
              </a:endParaRPr>
            </a:p>
          </p:txBody>
        </p:sp>
      </p:grpSp>
      <p:sp>
        <p:nvSpPr>
          <p:cNvPr id="42"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43" name="Group 42"/>
          <p:cNvGrpSpPr/>
          <p:nvPr/>
        </p:nvGrpSpPr>
        <p:grpSpPr>
          <a:xfrm>
            <a:off x="2560637" y="3066332"/>
            <a:ext cx="7642279" cy="6641206"/>
            <a:chOff x="968011" y="5837018"/>
            <a:chExt cx="6381978" cy="6587204"/>
          </a:xfrm>
        </p:grpSpPr>
        <p:grpSp>
          <p:nvGrpSpPr>
            <p:cNvPr id="44" name="Group 43"/>
            <p:cNvGrpSpPr/>
            <p:nvPr/>
          </p:nvGrpSpPr>
          <p:grpSpPr>
            <a:xfrm>
              <a:off x="1912041" y="5837018"/>
              <a:ext cx="5437948" cy="6541677"/>
              <a:chOff x="1912041" y="5837018"/>
              <a:chExt cx="5437948" cy="6541677"/>
            </a:xfrm>
          </p:grpSpPr>
          <p:sp>
            <p:nvSpPr>
              <p:cNvPr id="56" name="9Slide.vn 9"/>
              <p:cNvSpPr txBox="1"/>
              <p:nvPr/>
            </p:nvSpPr>
            <p:spPr>
              <a:xfrm>
                <a:off x="1938527" y="5837018"/>
                <a:ext cx="3420213" cy="829767"/>
              </a:xfrm>
              <a:prstGeom prst="rect">
                <a:avLst/>
              </a:prstGeom>
              <a:noFill/>
            </p:spPr>
            <p:txBody>
              <a:bodyPr wrap="square" lIns="218877" tIns="109439" rIns="218877" bIns="109439" rtlCol="0">
                <a:spAutoFit/>
              </a:bodyPr>
              <a:lstStyle/>
              <a:p>
                <a:pPr defTabSz="2167880"/>
                <a:r>
                  <a:rPr lang="en-US" sz="4000">
                    <a:solidFill>
                      <a:srgbClr val="881818"/>
                    </a:solidFill>
                    <a:latin typeface="Arial" panose="020B0604020202020204" pitchFamily="34" charset="0"/>
                    <a:cs typeface="Arial" panose="020B0604020202020204" pitchFamily="34" charset="0"/>
                  </a:rPr>
                  <a:t>Khách hàng</a:t>
                </a:r>
                <a:endParaRPr lang="en-US" sz="3600" dirty="0">
                  <a:solidFill>
                    <a:srgbClr val="881818"/>
                  </a:solidFill>
                  <a:latin typeface="Arial" panose="020B0604020202020204" pitchFamily="34" charset="0"/>
                  <a:ea typeface="Lato" pitchFamily="34" charset="0"/>
                  <a:cs typeface="Arial" panose="020B0604020202020204" pitchFamily="34" charset="0"/>
                </a:endParaRPr>
              </a:p>
            </p:txBody>
          </p:sp>
          <p:sp>
            <p:nvSpPr>
              <p:cNvPr id="57" name="9Slide.vn 13"/>
              <p:cNvSpPr txBox="1"/>
              <p:nvPr/>
            </p:nvSpPr>
            <p:spPr>
              <a:xfrm>
                <a:off x="1985511" y="6838044"/>
                <a:ext cx="5345873" cy="768711"/>
              </a:xfrm>
              <a:prstGeom prst="rect">
                <a:avLst/>
              </a:prstGeom>
              <a:noFill/>
            </p:spPr>
            <p:txBody>
              <a:bodyPr wrap="square" lIns="218877" tIns="109439" rIns="218877" bIns="109439" rtlCol="0">
                <a:spAutoFit/>
              </a:bodyPr>
              <a:lstStyle/>
              <a:p>
                <a:pPr defTabSz="2167880"/>
                <a:r>
                  <a:rPr lang="vi-VN" sz="3600">
                    <a:solidFill>
                      <a:schemeClr val="accent6">
                        <a:lumMod val="50000"/>
                      </a:schemeClr>
                    </a:solidFill>
                    <a:cs typeface="Arial" panose="020B0604020202020204" pitchFamily="34" charset="0"/>
                  </a:rPr>
                  <a:t>Người bán</a:t>
                </a:r>
                <a:endParaRPr lang="en-US" sz="3200" dirty="0">
                  <a:solidFill>
                    <a:schemeClr val="accent6">
                      <a:lumMod val="50000"/>
                    </a:schemeClr>
                  </a:solidFill>
                  <a:latin typeface="Arial" panose="020B0604020202020204" pitchFamily="34" charset="0"/>
                  <a:ea typeface="Lato" pitchFamily="34" charset="0"/>
                  <a:cs typeface="Arial" panose="020B0604020202020204" pitchFamily="34" charset="0"/>
                </a:endParaRPr>
              </a:p>
            </p:txBody>
          </p:sp>
          <p:sp>
            <p:nvSpPr>
              <p:cNvPr id="58" name="9Slide.vn 17"/>
              <p:cNvSpPr txBox="1"/>
              <p:nvPr/>
            </p:nvSpPr>
            <p:spPr>
              <a:xfrm>
                <a:off x="1985511" y="7782744"/>
                <a:ext cx="5364478" cy="768711"/>
              </a:xfrm>
              <a:prstGeom prst="rect">
                <a:avLst/>
              </a:prstGeom>
              <a:noFill/>
            </p:spPr>
            <p:txBody>
              <a:bodyPr wrap="square" lIns="218877" tIns="109439" rIns="218877" bIns="109439" rtlCol="0">
                <a:spAutoFit/>
              </a:bodyPr>
              <a:lstStyle/>
              <a:p>
                <a:pPr defTabSz="2167880"/>
                <a:r>
                  <a:rPr lang="en-US" sz="3600">
                    <a:solidFill>
                      <a:schemeClr val="accent1">
                        <a:lumMod val="75000"/>
                      </a:schemeClr>
                    </a:solidFill>
                    <a:latin typeface="Arial" panose="020B0604020202020204" pitchFamily="34" charset="0"/>
                    <a:cs typeface="Arial" panose="020B0604020202020204" pitchFamily="34" charset="0"/>
                  </a:rPr>
                  <a:t>Hàng hoá </a:t>
                </a:r>
                <a:endParaRPr lang="en-US" sz="3200" dirty="0">
                  <a:solidFill>
                    <a:schemeClr val="accent1">
                      <a:lumMod val="75000"/>
                    </a:schemeClr>
                  </a:solidFill>
                  <a:latin typeface="Arial" panose="020B0604020202020204" pitchFamily="34" charset="0"/>
                  <a:ea typeface="Lato" pitchFamily="34" charset="0"/>
                  <a:cs typeface="Arial" panose="020B0604020202020204" pitchFamily="34" charset="0"/>
                </a:endParaRPr>
              </a:p>
            </p:txBody>
          </p:sp>
          <p:sp>
            <p:nvSpPr>
              <p:cNvPr id="59" name="9Slide.vn 13"/>
              <p:cNvSpPr txBox="1"/>
              <p:nvPr/>
            </p:nvSpPr>
            <p:spPr>
              <a:xfrm>
                <a:off x="1951840" y="8877955"/>
                <a:ext cx="4488672" cy="768711"/>
              </a:xfrm>
              <a:prstGeom prst="rect">
                <a:avLst/>
              </a:prstGeom>
              <a:noFill/>
            </p:spPr>
            <p:txBody>
              <a:bodyPr wrap="square" lIns="218877" tIns="109439" rIns="218877" bIns="109439" rtlCol="0">
                <a:spAutoFit/>
              </a:bodyPr>
              <a:lstStyle/>
              <a:p>
                <a:pPr lvl="0"/>
                <a:r>
                  <a:rPr lang="en-US" sz="3600">
                    <a:solidFill>
                      <a:srgbClr val="7030A0"/>
                    </a:solidFill>
                    <a:latin typeface="Arial" panose="020B0604020202020204" pitchFamily="34" charset="0"/>
                    <a:cs typeface="Arial" panose="020B0604020202020204" pitchFamily="34" charset="0"/>
                  </a:rPr>
                  <a:t>Front-end</a:t>
                </a:r>
                <a:endParaRPr lang="en-US" sz="3600" dirty="0">
                  <a:solidFill>
                    <a:srgbClr val="7030A0"/>
                  </a:solidFill>
                  <a:latin typeface="Arial" panose="020B0604020202020204" pitchFamily="34" charset="0"/>
                  <a:cs typeface="Arial" panose="020B0604020202020204" pitchFamily="34" charset="0"/>
                </a:endParaRPr>
              </a:p>
            </p:txBody>
          </p:sp>
          <p:sp>
            <p:nvSpPr>
              <p:cNvPr id="60" name="9Slide.vn 13"/>
              <p:cNvSpPr txBox="1"/>
              <p:nvPr/>
            </p:nvSpPr>
            <p:spPr>
              <a:xfrm>
                <a:off x="1966906" y="9746061"/>
                <a:ext cx="5046309" cy="768711"/>
              </a:xfrm>
              <a:prstGeom prst="rect">
                <a:avLst/>
              </a:prstGeom>
              <a:noFill/>
            </p:spPr>
            <p:txBody>
              <a:bodyPr wrap="square" lIns="218877" tIns="109439" rIns="218877" bIns="109439" rtlCol="0">
                <a:spAutoFit/>
              </a:bodyPr>
              <a:lstStyle/>
              <a:p>
                <a:pPr lvl="0"/>
                <a:r>
                  <a:rPr lang="en-US" sz="3600">
                    <a:solidFill>
                      <a:schemeClr val="tx2">
                        <a:lumMod val="60000"/>
                        <a:lumOff val="40000"/>
                      </a:schemeClr>
                    </a:solidFill>
                    <a:latin typeface="Arial" panose="020B0604020202020204" pitchFamily="34" charset="0"/>
                    <a:cs typeface="Arial" panose="020B0604020202020204" pitchFamily="34" charset="0"/>
                  </a:rPr>
                  <a:t>Back-end</a:t>
                </a:r>
                <a:endParaRPr lang="en-US" sz="36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1" name="9Slide.vn 13"/>
              <p:cNvSpPr txBox="1"/>
              <p:nvPr/>
            </p:nvSpPr>
            <p:spPr>
              <a:xfrm>
                <a:off x="1912041" y="10662216"/>
                <a:ext cx="4210302" cy="768711"/>
              </a:xfrm>
              <a:prstGeom prst="rect">
                <a:avLst/>
              </a:prstGeom>
              <a:noFill/>
            </p:spPr>
            <p:txBody>
              <a:bodyPr wrap="square" lIns="218877" tIns="109439" rIns="218877" bIns="109439" rtlCol="0">
                <a:spAutoFit/>
              </a:bodyPr>
              <a:lstStyle/>
              <a:p>
                <a:pPr lvl="0"/>
                <a:r>
                  <a:rPr lang="en-US" sz="3600">
                    <a:solidFill>
                      <a:srgbClr val="27BB7F"/>
                    </a:solidFill>
                    <a:latin typeface="Arial" panose="020B0604020202020204" pitchFamily="34" charset="0"/>
                    <a:cs typeface="Arial" panose="020B0604020202020204" pitchFamily="34" charset="0"/>
                  </a:rPr>
                  <a:t>Đối tác, nhà môi giới</a:t>
                </a:r>
                <a:endParaRPr lang="en-US" sz="3600" dirty="0">
                  <a:solidFill>
                    <a:srgbClr val="27BB7F"/>
                  </a:solidFill>
                  <a:latin typeface="Arial" panose="020B0604020202020204" pitchFamily="34" charset="0"/>
                  <a:cs typeface="Arial" panose="020B0604020202020204" pitchFamily="34" charset="0"/>
                </a:endParaRPr>
              </a:p>
            </p:txBody>
          </p:sp>
          <p:sp>
            <p:nvSpPr>
              <p:cNvPr id="62" name="9Slide.vn 13"/>
              <p:cNvSpPr txBox="1"/>
              <p:nvPr/>
            </p:nvSpPr>
            <p:spPr>
              <a:xfrm>
                <a:off x="1912358" y="11609984"/>
                <a:ext cx="4528154" cy="768711"/>
              </a:xfrm>
              <a:prstGeom prst="rect">
                <a:avLst/>
              </a:prstGeom>
              <a:noFill/>
            </p:spPr>
            <p:txBody>
              <a:bodyPr wrap="square" lIns="218877" tIns="109439" rIns="218877" bIns="109439" rtlCol="0">
                <a:spAutoFit/>
              </a:bodyPr>
              <a:lstStyle/>
              <a:p>
                <a:pPr lvl="0"/>
                <a:r>
                  <a:rPr lang="en-US" sz="3600">
                    <a:solidFill>
                      <a:srgbClr val="7030A0"/>
                    </a:solidFill>
                    <a:latin typeface="Arial" panose="020B0604020202020204" pitchFamily="34" charset="0"/>
                    <a:cs typeface="Arial" panose="020B0604020202020204" pitchFamily="34" charset="0"/>
                  </a:rPr>
                  <a:t>Các dịch vụ hỗ trợ</a:t>
                </a:r>
                <a:endParaRPr lang="en-US" sz="3600" dirty="0">
                  <a:solidFill>
                    <a:srgbClr val="7030A0"/>
                  </a:solidFill>
                  <a:latin typeface="Arial" panose="020B0604020202020204" pitchFamily="34" charset="0"/>
                  <a:cs typeface="Arial" panose="020B0604020202020204" pitchFamily="34" charset="0"/>
                </a:endParaRPr>
              </a:p>
            </p:txBody>
          </p:sp>
        </p:grpSp>
        <p:grpSp>
          <p:nvGrpSpPr>
            <p:cNvPr id="45" name="Group 44"/>
            <p:cNvGrpSpPr/>
            <p:nvPr/>
          </p:nvGrpSpPr>
          <p:grpSpPr>
            <a:xfrm>
              <a:off x="968011" y="5902379"/>
              <a:ext cx="811432" cy="6521843"/>
              <a:chOff x="968011" y="5902379"/>
              <a:chExt cx="811432" cy="6521843"/>
            </a:xfrm>
          </p:grpSpPr>
          <p:sp>
            <p:nvSpPr>
              <p:cNvPr id="46" name="9Slide.vn 10"/>
              <p:cNvSpPr/>
              <p:nvPr/>
            </p:nvSpPr>
            <p:spPr>
              <a:xfrm>
                <a:off x="986570" y="5902379"/>
                <a:ext cx="774314" cy="7743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4800" dirty="0">
                  <a:solidFill>
                    <a:prstClr val="white"/>
                  </a:solidFill>
                  <a:latin typeface="Calibri" panose="020F0502020204030204"/>
                  <a:cs typeface="Cordia New" panose="020B0304020202020204" pitchFamily="34" charset="-34"/>
                </a:endParaRPr>
              </a:p>
            </p:txBody>
          </p:sp>
          <p:sp>
            <p:nvSpPr>
              <p:cNvPr id="47" name="9Slide.vn 11"/>
              <p:cNvSpPr>
                <a:spLocks noChangeArrowheads="1"/>
              </p:cNvSpPr>
              <p:nvPr/>
            </p:nvSpPr>
            <p:spPr bwMode="auto">
              <a:xfrm>
                <a:off x="1135052" y="6061913"/>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48" name="9Slide.vn 14"/>
              <p:cNvSpPr/>
              <p:nvPr/>
            </p:nvSpPr>
            <p:spPr>
              <a:xfrm>
                <a:off x="983878" y="6740100"/>
                <a:ext cx="774314" cy="774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49" name="9Slide.vn 15"/>
              <p:cNvSpPr>
                <a:spLocks noChangeArrowheads="1"/>
              </p:cNvSpPr>
              <p:nvPr/>
            </p:nvSpPr>
            <p:spPr bwMode="auto">
              <a:xfrm>
                <a:off x="1153611" y="6900113"/>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50" name="9Slide.vn 18"/>
              <p:cNvSpPr/>
              <p:nvPr/>
            </p:nvSpPr>
            <p:spPr>
              <a:xfrm>
                <a:off x="986570" y="7779943"/>
                <a:ext cx="774314" cy="7743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51" name="9Slide.vn 19"/>
              <p:cNvSpPr>
                <a:spLocks noChangeArrowheads="1"/>
              </p:cNvSpPr>
              <p:nvPr/>
            </p:nvSpPr>
            <p:spPr bwMode="auto">
              <a:xfrm>
                <a:off x="1172170" y="7909821"/>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52" name="9Slide.vn 18"/>
              <p:cNvSpPr/>
              <p:nvPr/>
            </p:nvSpPr>
            <p:spPr>
              <a:xfrm>
                <a:off x="986570" y="8769260"/>
                <a:ext cx="774314" cy="774315"/>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00" dirty="0">
                  <a:solidFill>
                    <a:srgbClr val="FF0000"/>
                  </a:solidFill>
                  <a:latin typeface="Calibri" panose="020F0502020204030204"/>
                  <a:cs typeface="Cordia New" panose="020B0304020202020204" pitchFamily="34" charset="-34"/>
                </a:endParaRPr>
              </a:p>
            </p:txBody>
          </p:sp>
          <p:sp>
            <p:nvSpPr>
              <p:cNvPr id="53" name="9Slide.vn 19"/>
              <p:cNvSpPr>
                <a:spLocks noChangeArrowheads="1"/>
              </p:cNvSpPr>
              <p:nvPr/>
            </p:nvSpPr>
            <p:spPr bwMode="auto">
              <a:xfrm>
                <a:off x="1172170" y="889913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54" name="9Slide.vn 18"/>
              <p:cNvSpPr/>
              <p:nvPr/>
            </p:nvSpPr>
            <p:spPr>
              <a:xfrm>
                <a:off x="968011" y="9743260"/>
                <a:ext cx="774314" cy="774315"/>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55" name="9Slide.vn 19"/>
              <p:cNvSpPr>
                <a:spLocks noChangeArrowheads="1"/>
              </p:cNvSpPr>
              <p:nvPr/>
            </p:nvSpPr>
            <p:spPr bwMode="auto">
              <a:xfrm>
                <a:off x="1153611" y="987313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63" name="9Slide.vn 18"/>
              <p:cNvSpPr/>
              <p:nvPr/>
            </p:nvSpPr>
            <p:spPr>
              <a:xfrm>
                <a:off x="1005129" y="10656612"/>
                <a:ext cx="774314" cy="774315"/>
              </a:xfrm>
              <a:prstGeom prst="ellipse">
                <a:avLst/>
              </a:prstGeom>
              <a:solidFill>
                <a:srgbClr val="27BB7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64" name="9Slide.vn 18"/>
              <p:cNvSpPr/>
              <p:nvPr/>
            </p:nvSpPr>
            <p:spPr>
              <a:xfrm>
                <a:off x="968011" y="11649907"/>
                <a:ext cx="774314" cy="774315"/>
              </a:xfrm>
              <a:prstGeom prst="ellipse">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2167880"/>
                <a:endParaRPr lang="th-TH" sz="6600" dirty="0">
                  <a:solidFill>
                    <a:srgbClr val="7030A0"/>
                  </a:solidFill>
                  <a:latin typeface="Calibri" panose="020F0502020204030204"/>
                  <a:cs typeface="Cordia New" panose="020B0304020202020204" pitchFamily="34" charset="-34"/>
                </a:endParaRPr>
              </a:p>
            </p:txBody>
          </p:sp>
          <p:sp>
            <p:nvSpPr>
              <p:cNvPr id="68" name="9Slide.vn 19"/>
              <p:cNvSpPr>
                <a:spLocks noChangeArrowheads="1"/>
              </p:cNvSpPr>
              <p:nvPr/>
            </p:nvSpPr>
            <p:spPr bwMode="auto">
              <a:xfrm>
                <a:off x="1190504" y="10827975"/>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69" name="9Slide.vn 19"/>
              <p:cNvSpPr>
                <a:spLocks noChangeArrowheads="1"/>
              </p:cNvSpPr>
              <p:nvPr/>
            </p:nvSpPr>
            <p:spPr bwMode="auto">
              <a:xfrm>
                <a:off x="1153611" y="11805483"/>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grpSp>
      </p:grpSp>
    </p:spTree>
    <p:extLst>
      <p:ext uri="{BB962C8B-B14F-4D97-AF65-F5344CB8AC3E}">
        <p14:creationId xmlns:p14="http://schemas.microsoft.com/office/powerpoint/2010/main" val="1958529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sp>
        <p:nvSpPr>
          <p:cNvPr id="113" name="9Slide.vn 41"/>
          <p:cNvSpPr txBox="1"/>
          <p:nvPr/>
        </p:nvSpPr>
        <p:spPr>
          <a:xfrm>
            <a:off x="1615881" y="1629395"/>
            <a:ext cx="14736955" cy="7078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1.2 </a:t>
            </a:r>
            <a:r>
              <a:rPr lang="vi-VN" sz="4000" b="1" smtClean="0">
                <a:solidFill>
                  <a:srgbClr val="48CFAD"/>
                </a:solidFill>
                <a:ea typeface="Lato Black" charset="0"/>
                <a:cs typeface="Lato Black" charset="0"/>
              </a:rPr>
              <a:t>Các </a:t>
            </a:r>
            <a:r>
              <a:rPr lang="vi-VN" sz="4000" b="1">
                <a:solidFill>
                  <a:srgbClr val="48CFAD"/>
                </a:solidFill>
                <a:ea typeface="Lato Black" charset="0"/>
                <a:cs typeface="Lato Black" charset="0"/>
              </a:rPr>
              <a:t>loại thị trường TMĐT</a:t>
            </a:r>
          </a:p>
        </p:txBody>
      </p:sp>
      <p:sp>
        <p:nvSpPr>
          <p:cNvPr id="2" name="Rectangle 1"/>
          <p:cNvSpPr/>
          <p:nvPr/>
        </p:nvSpPr>
        <p:spPr>
          <a:xfrm>
            <a:off x="2058708" y="2797883"/>
            <a:ext cx="19927427" cy="3970318"/>
          </a:xfrm>
          <a:prstGeom prst="rect">
            <a:avLst/>
          </a:prstGeom>
        </p:spPr>
        <p:txBody>
          <a:bodyPr wrap="square">
            <a:spAutoFit/>
          </a:bodyPr>
          <a:lstStyle/>
          <a:p>
            <a:pPr marL="571500" indent="-571500">
              <a:buFont typeface="Arial" panose="020B0604020202020204" pitchFamily="34" charset="0"/>
              <a:buChar char="•"/>
            </a:pPr>
            <a:r>
              <a:rPr lang="en-US" sz="3600" smtClean="0">
                <a:solidFill>
                  <a:schemeClr val="tx2">
                    <a:lumMod val="75000"/>
                  </a:schemeClr>
                </a:solidFill>
              </a:rPr>
              <a:t>Cửa </a:t>
            </a:r>
            <a:r>
              <a:rPr lang="en-US" sz="3600">
                <a:solidFill>
                  <a:schemeClr val="tx2">
                    <a:lumMod val="75000"/>
                  </a:schemeClr>
                </a:solidFill>
              </a:rPr>
              <a:t>hàng trên mạng (Electronic </a:t>
            </a:r>
            <a:r>
              <a:rPr lang="en-US" sz="3600">
                <a:solidFill>
                  <a:schemeClr val="tx2">
                    <a:lumMod val="75000"/>
                  </a:schemeClr>
                </a:solidFill>
              </a:rPr>
              <a:t>storefronts</a:t>
            </a:r>
            <a:r>
              <a:rPr lang="en-US" sz="3600" smtClean="0">
                <a:solidFill>
                  <a:schemeClr val="tx2">
                    <a:lumMod val="75000"/>
                  </a:schemeClr>
                </a:solidFill>
              </a:rPr>
              <a:t>)</a:t>
            </a:r>
            <a:endParaRPr lang="en-US" sz="3600" smtClean="0">
              <a:solidFill>
                <a:schemeClr val="tx2">
                  <a:lumMod val="75000"/>
                </a:schemeClr>
              </a:solidFill>
            </a:endParaRPr>
          </a:p>
          <a:p>
            <a:pPr marL="571500" indent="-571500">
              <a:buFont typeface="Arial" panose="020B0604020202020204" pitchFamily="34" charset="0"/>
              <a:buChar char="•"/>
            </a:pPr>
            <a:r>
              <a:rPr lang="vi-VN" sz="3600" smtClean="0">
                <a:solidFill>
                  <a:srgbClr val="F20000"/>
                </a:solidFill>
              </a:rPr>
              <a:t>Siêu </a:t>
            </a:r>
            <a:r>
              <a:rPr lang="vi-VN" sz="3600">
                <a:solidFill>
                  <a:srgbClr val="F20000"/>
                </a:solidFill>
              </a:rPr>
              <a:t>thị điện </a:t>
            </a:r>
            <a:r>
              <a:rPr lang="vi-VN" sz="3600" smtClean="0">
                <a:solidFill>
                  <a:srgbClr val="F20000"/>
                </a:solidFill>
              </a:rPr>
              <a:t>tử (e-malls)</a:t>
            </a:r>
          </a:p>
          <a:p>
            <a:pPr marL="571500" indent="-571500">
              <a:buFont typeface="Arial" panose="020B0604020202020204" pitchFamily="34" charset="0"/>
              <a:buChar char="•"/>
            </a:pPr>
            <a:r>
              <a:rPr lang="vi-VN" sz="3600" smtClean="0">
                <a:solidFill>
                  <a:srgbClr val="00B0F0"/>
                </a:solidFill>
              </a:rPr>
              <a:t>Sàn </a:t>
            </a:r>
            <a:r>
              <a:rPr lang="vi-VN" sz="3600">
                <a:solidFill>
                  <a:srgbClr val="00B0F0"/>
                </a:solidFill>
              </a:rPr>
              <a:t>giao dịch (E-marketplaces</a:t>
            </a:r>
            <a:r>
              <a:rPr lang="vi-VN" sz="3600" smtClean="0">
                <a:solidFill>
                  <a:srgbClr val="00B0F0"/>
                </a:solidFill>
              </a:rPr>
              <a:t>)</a:t>
            </a:r>
            <a:endParaRPr lang="vi-VN" sz="3600">
              <a:solidFill>
                <a:srgbClr val="00B0F0"/>
              </a:solidFill>
            </a:endParaRPr>
          </a:p>
          <a:p>
            <a:pPr>
              <a:tabLst>
                <a:tab pos="1143000" algn="l"/>
              </a:tabLst>
            </a:pPr>
            <a:r>
              <a:rPr lang="en-US" sz="3600" smtClean="0"/>
              <a:t>	</a:t>
            </a:r>
            <a:r>
              <a:rPr lang="vi-VN" sz="3600" smtClean="0">
                <a:solidFill>
                  <a:srgbClr val="002060"/>
                </a:solidFill>
              </a:rPr>
              <a:t>− </a:t>
            </a:r>
            <a:r>
              <a:rPr lang="vi-VN" sz="3600">
                <a:solidFill>
                  <a:srgbClr val="002060"/>
                </a:solidFill>
              </a:rPr>
              <a:t>Sàn giao dịch TMĐT riêng do một công ty sở </a:t>
            </a:r>
            <a:r>
              <a:rPr lang="vi-VN" sz="3600" smtClean="0">
                <a:solidFill>
                  <a:srgbClr val="002060"/>
                </a:solidFill>
              </a:rPr>
              <a:t>hữu</a:t>
            </a:r>
            <a:endParaRPr lang="vi-VN" sz="3600">
              <a:solidFill>
                <a:srgbClr val="002060"/>
              </a:solidFill>
            </a:endParaRPr>
          </a:p>
          <a:p>
            <a:pPr>
              <a:tabLst>
                <a:tab pos="1143000" algn="l"/>
              </a:tabLst>
            </a:pPr>
            <a:r>
              <a:rPr lang="en-US" sz="3600" smtClean="0"/>
              <a:t>	</a:t>
            </a:r>
            <a:r>
              <a:rPr lang="vi-VN" sz="3600" smtClean="0">
                <a:solidFill>
                  <a:srgbClr val="27BB7F"/>
                </a:solidFill>
              </a:rPr>
              <a:t>− </a:t>
            </a:r>
            <a:r>
              <a:rPr lang="vi-VN" sz="3600">
                <a:solidFill>
                  <a:srgbClr val="27BB7F"/>
                </a:solidFill>
              </a:rPr>
              <a:t>Sàn giao dịch TMĐT </a:t>
            </a:r>
            <a:r>
              <a:rPr lang="vi-VN" sz="3600" smtClean="0">
                <a:solidFill>
                  <a:srgbClr val="27BB7F"/>
                </a:solidFill>
              </a:rPr>
              <a:t>chung</a:t>
            </a:r>
            <a:endParaRPr lang="vi-VN" sz="3600">
              <a:solidFill>
                <a:srgbClr val="27BB7F"/>
              </a:solidFill>
            </a:endParaRPr>
          </a:p>
          <a:p>
            <a:pPr>
              <a:tabLst>
                <a:tab pos="1143000" algn="l"/>
              </a:tabLst>
            </a:pPr>
            <a:r>
              <a:rPr lang="en-US" sz="3600" smtClean="0"/>
              <a:t>	</a:t>
            </a:r>
            <a:r>
              <a:rPr lang="vi-VN" sz="3600" smtClean="0">
                <a:solidFill>
                  <a:srgbClr val="7030A0"/>
                </a:solidFill>
              </a:rPr>
              <a:t>− </a:t>
            </a:r>
            <a:r>
              <a:rPr lang="vi-VN" sz="3600">
                <a:solidFill>
                  <a:srgbClr val="7030A0"/>
                </a:solidFill>
              </a:rPr>
              <a:t>Sàn giao dịch TMĐT chuyên </a:t>
            </a:r>
            <a:r>
              <a:rPr lang="vi-VN" sz="3600" smtClean="0">
                <a:solidFill>
                  <a:srgbClr val="7030A0"/>
                </a:solidFill>
              </a:rPr>
              <a:t>ngành</a:t>
            </a:r>
            <a:r>
              <a:rPr lang="en-US" sz="3600" smtClean="0">
                <a:solidFill>
                  <a:srgbClr val="7030A0"/>
                </a:solidFill>
              </a:rPr>
              <a:t> </a:t>
            </a:r>
            <a:r>
              <a:rPr lang="vi-VN" sz="3600" smtClean="0">
                <a:solidFill>
                  <a:srgbClr val="7030A0"/>
                </a:solidFill>
              </a:rPr>
              <a:t>-</a:t>
            </a:r>
            <a:r>
              <a:rPr lang="en-US" sz="3600" smtClean="0">
                <a:solidFill>
                  <a:srgbClr val="7030A0"/>
                </a:solidFill>
              </a:rPr>
              <a:t> </a:t>
            </a:r>
            <a:r>
              <a:rPr lang="en-US" sz="3600">
                <a:solidFill>
                  <a:srgbClr val="7030A0"/>
                </a:solidFill>
              </a:rPr>
              <a:t>Consortia</a:t>
            </a:r>
            <a:endParaRPr lang="vi-VN" sz="3600">
              <a:solidFill>
                <a:srgbClr val="7030A0"/>
              </a:solidFill>
            </a:endParaRPr>
          </a:p>
          <a:p>
            <a:pPr marL="571500" indent="-571500">
              <a:buFont typeface="Arial" panose="020B0604020202020204" pitchFamily="34" charset="0"/>
              <a:buChar char="•"/>
            </a:pPr>
            <a:r>
              <a:rPr lang="vi-VN" sz="3600">
                <a:solidFill>
                  <a:srgbClr val="FF00FF"/>
                </a:solidFill>
              </a:rPr>
              <a:t>Cổng </a:t>
            </a:r>
            <a:r>
              <a:rPr lang="vi-VN" sz="3600" smtClean="0">
                <a:solidFill>
                  <a:srgbClr val="FF00FF"/>
                </a:solidFill>
              </a:rPr>
              <a:t>thông </a:t>
            </a:r>
            <a:r>
              <a:rPr lang="vi-VN" sz="3600">
                <a:solidFill>
                  <a:srgbClr val="FF00FF"/>
                </a:solidFill>
              </a:rPr>
              <a:t>tin (Portal</a:t>
            </a:r>
            <a:r>
              <a:rPr lang="vi-VN" sz="3600" smtClean="0">
                <a:solidFill>
                  <a:srgbClr val="FF00FF"/>
                </a:solidFill>
              </a:rPr>
              <a:t>)</a:t>
            </a:r>
            <a:endParaRPr lang="en-US" sz="3600">
              <a:solidFill>
                <a:srgbClr val="FF00FF"/>
              </a:solidFill>
            </a:endParaRPr>
          </a:p>
        </p:txBody>
      </p:sp>
    </p:spTree>
    <p:extLst>
      <p:ext uri="{BB962C8B-B14F-4D97-AF65-F5344CB8AC3E}">
        <p14:creationId xmlns:p14="http://schemas.microsoft.com/office/powerpoint/2010/main" val="2775112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435319" y="1629393"/>
            <a:ext cx="20813082" cy="4556975"/>
            <a:chOff x="4324431" y="3410141"/>
            <a:chExt cx="18164903" cy="2662436"/>
          </a:xfrm>
        </p:grpSpPr>
        <p:sp>
          <p:nvSpPr>
            <p:cNvPr id="112" name="9Slide.vn 40"/>
            <p:cNvSpPr txBox="1">
              <a:spLocks/>
            </p:cNvSpPr>
            <p:nvPr/>
          </p:nvSpPr>
          <p:spPr bwMode="auto">
            <a:xfrm>
              <a:off x="4324431" y="3825176"/>
              <a:ext cx="18164903" cy="224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30000"/>
                </a:lnSpc>
              </a:pPr>
              <a:r>
                <a:rPr lang="en-US" sz="3600" smtClean="0">
                  <a:latin typeface="+mn-lt"/>
                  <a:ea typeface="Lato" pitchFamily="34" charset="0"/>
                  <a:cs typeface="Lato" pitchFamily="34" charset="0"/>
                </a:rPr>
                <a:t>	</a:t>
              </a:r>
              <a:r>
                <a:rPr lang="vi-VN" sz="3600" smtClean="0">
                  <a:solidFill>
                    <a:schemeClr val="accent3">
                      <a:lumMod val="50000"/>
                    </a:schemeClr>
                  </a:solidFill>
                  <a:latin typeface="+mn-lt"/>
                  <a:ea typeface="Lato" pitchFamily="34" charset="0"/>
                  <a:cs typeface="Lato" pitchFamily="34" charset="0"/>
                </a:rPr>
                <a:t>Thông </a:t>
              </a:r>
              <a:r>
                <a:rPr lang="vi-VN" sz="3600">
                  <a:solidFill>
                    <a:schemeClr val="accent3">
                      <a:lumMod val="50000"/>
                    </a:schemeClr>
                  </a:solidFill>
                  <a:latin typeface="+mn-lt"/>
                  <a:ea typeface="Lato" pitchFamily="34" charset="0"/>
                  <a:cs typeface="Lato" pitchFamily="34" charset="0"/>
                </a:rPr>
                <a:t>tin trên mạng là rất phong phú từ hàng triệu triệu trang web hiện có trên mạng. Người ta có thể tra cứu tìm kiếm moi nguồn thông tin trên mạng internet. </a:t>
              </a:r>
              <a:endParaRPr lang="en-US" sz="3600" smtClean="0">
                <a:solidFill>
                  <a:schemeClr val="accent3">
                    <a:lumMod val="50000"/>
                  </a:schemeClr>
                </a:solidFill>
                <a:latin typeface="+mn-lt"/>
                <a:ea typeface="Lato" pitchFamily="34" charset="0"/>
                <a:cs typeface="Lato" pitchFamily="34" charset="0"/>
              </a:endParaRPr>
            </a:p>
            <a:p>
              <a:pPr algn="just" defTabSz="456080">
                <a:lnSpc>
                  <a:spcPct val="130000"/>
                </a:lnSpc>
              </a:pPr>
              <a:r>
                <a:rPr lang="en-US" sz="3600">
                  <a:latin typeface="+mn-lt"/>
                  <a:ea typeface="Lato" pitchFamily="34" charset="0"/>
                  <a:cs typeface="Lato" pitchFamily="34" charset="0"/>
                </a:rPr>
                <a:t>	</a:t>
              </a:r>
              <a:r>
                <a:rPr lang="vi-VN" sz="3600" smtClean="0">
                  <a:solidFill>
                    <a:srgbClr val="5615B5"/>
                  </a:solidFill>
                  <a:latin typeface="+mn-lt"/>
                  <a:ea typeface="Lato" pitchFamily="34" charset="0"/>
                  <a:cs typeface="Lato" pitchFamily="34" charset="0"/>
                </a:rPr>
                <a:t>Việc </a:t>
              </a:r>
              <a:r>
                <a:rPr lang="vi-VN" sz="3600">
                  <a:solidFill>
                    <a:srgbClr val="5615B5"/>
                  </a:solidFill>
                  <a:latin typeface="+mn-lt"/>
                  <a:ea typeface="Lato" pitchFamily="34" charset="0"/>
                  <a:cs typeface="Lato" pitchFamily="34" charset="0"/>
                </a:rPr>
                <a:t>tìm kiếm thông tin từ các trang web cho doanh nghiệp một phương tiện nghiên cứu thị trường. Mặt khác, doanh nghiệp muốn nhiều doanh nghiệp khác tìm đến mình, vì vậy để cung cấp những thông tin có giá trị cho mọi người thì doanh nghiệp phải:</a:t>
              </a:r>
              <a:endParaRPr lang="en-US" sz="3600" dirty="0">
                <a:solidFill>
                  <a:srgbClr val="5615B5"/>
                </a:solidFill>
                <a:latin typeface="+mn-lt"/>
                <a:ea typeface="Lato" pitchFamily="34" charset="0"/>
                <a:cs typeface="Lato" pitchFamily="34" charset="0"/>
              </a:endParaRPr>
            </a:p>
          </p:txBody>
        </p:sp>
        <p:sp>
          <p:nvSpPr>
            <p:cNvPr id="113" name="9Slide.vn 41"/>
            <p:cNvSpPr txBox="1"/>
            <p:nvPr/>
          </p:nvSpPr>
          <p:spPr>
            <a:xfrm>
              <a:off x="4482021" y="3410141"/>
              <a:ext cx="17849724" cy="413586"/>
            </a:xfrm>
            <a:prstGeom prst="rect">
              <a:avLst/>
            </a:prstGeom>
            <a:noFill/>
          </p:spPr>
          <p:txBody>
            <a:bodyPr wrap="square" rtlCol="0">
              <a:spAutoFit/>
            </a:bodyPr>
            <a:lstStyle/>
            <a:p>
              <a:pPr defTabSz="2167880"/>
              <a:r>
                <a:rPr lang="en-US" sz="4000" b="1" smtClean="0">
                  <a:solidFill>
                    <a:srgbClr val="48CFAD"/>
                  </a:solidFill>
                  <a:ea typeface="Lato Black" charset="0"/>
                  <a:cs typeface="Lato Black" charset="0"/>
                </a:rPr>
                <a:t>1.3 </a:t>
              </a:r>
              <a:r>
                <a:rPr lang="vi-VN" sz="4000" b="1">
                  <a:solidFill>
                    <a:srgbClr val="48CFAD"/>
                  </a:solidFill>
                  <a:ea typeface="Lato Black" charset="0"/>
                  <a:cs typeface="Lato Black" charset="0"/>
                </a:rPr>
                <a:t>Cách thức lấy và cung cấp thông tin trên mạng</a:t>
              </a:r>
            </a:p>
          </p:txBody>
        </p:sp>
      </p:grpSp>
      <p:grpSp>
        <p:nvGrpSpPr>
          <p:cNvPr id="7" name="Group 6"/>
          <p:cNvGrpSpPr/>
          <p:nvPr/>
        </p:nvGrpSpPr>
        <p:grpSpPr>
          <a:xfrm>
            <a:off x="1615883" y="6324600"/>
            <a:ext cx="20705673" cy="4038116"/>
            <a:chOff x="988738" y="5837018"/>
            <a:chExt cx="20705673" cy="4038116"/>
          </a:xfrm>
        </p:grpSpPr>
        <p:grpSp>
          <p:nvGrpSpPr>
            <p:cNvPr id="8" name="Group 7"/>
            <p:cNvGrpSpPr/>
            <p:nvPr/>
          </p:nvGrpSpPr>
          <p:grpSpPr>
            <a:xfrm>
              <a:off x="1932420" y="5837018"/>
              <a:ext cx="19761991" cy="4038116"/>
              <a:chOff x="1932420" y="5837018"/>
              <a:chExt cx="19761991" cy="4038116"/>
            </a:xfrm>
          </p:grpSpPr>
          <p:sp>
            <p:nvSpPr>
              <p:cNvPr id="20" name="9Slide.vn 9"/>
              <p:cNvSpPr txBox="1"/>
              <p:nvPr/>
            </p:nvSpPr>
            <p:spPr>
              <a:xfrm>
                <a:off x="1938526" y="5837018"/>
                <a:ext cx="19755885" cy="1329011"/>
              </a:xfrm>
              <a:prstGeom prst="rect">
                <a:avLst/>
              </a:prstGeom>
              <a:noFill/>
            </p:spPr>
            <p:txBody>
              <a:bodyPr wrap="square" lIns="218877" tIns="109439" rIns="218877" bIns="109439" rtlCol="0">
                <a:spAutoFit/>
              </a:bodyPr>
              <a:lstStyle/>
              <a:p>
                <a:pPr defTabSz="2167880"/>
                <a:r>
                  <a:rPr lang="vi-VN" sz="3600">
                    <a:solidFill>
                      <a:srgbClr val="881818"/>
                    </a:solidFill>
                    <a:cs typeface="Arial" panose="020B0604020202020204" pitchFamily="34" charset="0"/>
                  </a:rPr>
                  <a:t>Ðảm bảo rằng những trang Web của mình được đăng ký với những phương tiện tìm kiếm như Alta Vista, Google và HotBot, và Yahoo</a:t>
                </a:r>
              </a:p>
            </p:txBody>
          </p:sp>
          <p:sp>
            <p:nvSpPr>
              <p:cNvPr id="21" name="9Slide.vn 13"/>
              <p:cNvSpPr txBox="1"/>
              <p:nvPr/>
            </p:nvSpPr>
            <p:spPr>
              <a:xfrm>
                <a:off x="1932420" y="7438849"/>
                <a:ext cx="19314670" cy="775013"/>
              </a:xfrm>
              <a:prstGeom prst="rect">
                <a:avLst/>
              </a:prstGeom>
              <a:noFill/>
            </p:spPr>
            <p:txBody>
              <a:bodyPr wrap="square" lIns="218877" tIns="109439" rIns="218877" bIns="109439" rtlCol="0">
                <a:spAutoFit/>
              </a:bodyPr>
              <a:lstStyle/>
              <a:p>
                <a:pPr defTabSz="2167880"/>
                <a:r>
                  <a:rPr lang="en-US" sz="3600">
                    <a:solidFill>
                      <a:schemeClr val="accent6">
                        <a:lumMod val="50000"/>
                      </a:schemeClr>
                    </a:solidFill>
                    <a:latin typeface="Arial" panose="020B0604020202020204" pitchFamily="34" charset="0"/>
                    <a:cs typeface="Arial" panose="020B0604020202020204" pitchFamily="34" charset="0"/>
                  </a:rPr>
                  <a:t>Quảng cáo trên những tạp chí in ấn hoặc tạp chí chuyên môn trực tuyến</a:t>
                </a:r>
                <a:endParaRPr lang="en-US" sz="3200" dirty="0">
                  <a:solidFill>
                    <a:schemeClr val="accent6">
                      <a:lumMod val="50000"/>
                    </a:schemeClr>
                  </a:solidFill>
                  <a:latin typeface="Arial" panose="020B0604020202020204" pitchFamily="34" charset="0"/>
                  <a:ea typeface="Lato" pitchFamily="34" charset="0"/>
                  <a:cs typeface="Arial" panose="020B0604020202020204" pitchFamily="34" charset="0"/>
                </a:endParaRPr>
              </a:p>
            </p:txBody>
          </p:sp>
          <p:sp>
            <p:nvSpPr>
              <p:cNvPr id="22" name="9Slide.vn 17"/>
              <p:cNvSpPr txBox="1"/>
              <p:nvPr/>
            </p:nvSpPr>
            <p:spPr>
              <a:xfrm>
                <a:off x="1966906" y="8546123"/>
                <a:ext cx="19727505" cy="1329011"/>
              </a:xfrm>
              <a:prstGeom prst="rect">
                <a:avLst/>
              </a:prstGeom>
              <a:noFill/>
            </p:spPr>
            <p:txBody>
              <a:bodyPr wrap="square" lIns="218877" tIns="109439" rIns="218877" bIns="109439" rtlCol="0">
                <a:spAutoFit/>
              </a:bodyPr>
              <a:lstStyle/>
              <a:p>
                <a:pPr defTabSz="2167880"/>
                <a:r>
                  <a:rPr lang="vi-VN" sz="3600">
                    <a:solidFill>
                      <a:schemeClr val="accent1">
                        <a:lumMod val="75000"/>
                      </a:schemeClr>
                    </a:solidFill>
                    <a:cs typeface="Arial" panose="020B0604020202020204" pitchFamily="34" charset="0"/>
                  </a:rPr>
                  <a:t>Ðẩy mạnh việc cung cấp miễn phí các thông tin giá trị đến nhóm khách hàng tiềm năng thông qua email và các tin tức được cập nhật kịp thời liên quan đến ngành nghề kinh doanh</a:t>
                </a:r>
                <a:endParaRPr lang="en-US" sz="3200" dirty="0">
                  <a:solidFill>
                    <a:schemeClr val="accent1">
                      <a:lumMod val="75000"/>
                    </a:schemeClr>
                  </a:solidFill>
                  <a:latin typeface="Arial" panose="020B0604020202020204" pitchFamily="34" charset="0"/>
                  <a:ea typeface="Lato" pitchFamily="34" charset="0"/>
                  <a:cs typeface="Arial" panose="020B0604020202020204" pitchFamily="34" charset="0"/>
                </a:endParaRPr>
              </a:p>
            </p:txBody>
          </p:sp>
        </p:grpSp>
        <p:grpSp>
          <p:nvGrpSpPr>
            <p:cNvPr id="9" name="Group 8"/>
            <p:cNvGrpSpPr/>
            <p:nvPr/>
          </p:nvGrpSpPr>
          <p:grpSpPr>
            <a:xfrm>
              <a:off x="988738" y="6271866"/>
              <a:ext cx="821232" cy="3308095"/>
              <a:chOff x="988738" y="6271866"/>
              <a:chExt cx="821232" cy="3308095"/>
            </a:xfrm>
          </p:grpSpPr>
          <p:sp>
            <p:nvSpPr>
              <p:cNvPr id="10" name="9Slide.vn 10"/>
              <p:cNvSpPr/>
              <p:nvPr/>
            </p:nvSpPr>
            <p:spPr>
              <a:xfrm>
                <a:off x="1035656" y="6271866"/>
                <a:ext cx="774314" cy="7743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11" name="9Slide.vn 11"/>
              <p:cNvSpPr>
                <a:spLocks noChangeArrowheads="1"/>
              </p:cNvSpPr>
              <p:nvPr/>
            </p:nvSpPr>
            <p:spPr bwMode="auto">
              <a:xfrm>
                <a:off x="1158106" y="644065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12" name="9Slide.vn 14"/>
              <p:cNvSpPr/>
              <p:nvPr/>
            </p:nvSpPr>
            <p:spPr>
              <a:xfrm>
                <a:off x="988738" y="7501103"/>
                <a:ext cx="774314" cy="774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13" name="9Slide.vn 15"/>
              <p:cNvSpPr>
                <a:spLocks noChangeArrowheads="1"/>
              </p:cNvSpPr>
              <p:nvPr/>
            </p:nvSpPr>
            <p:spPr bwMode="auto">
              <a:xfrm>
                <a:off x="1158106" y="766581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sp>
            <p:nvSpPr>
              <p:cNvPr id="14" name="9Slide.vn 18"/>
              <p:cNvSpPr/>
              <p:nvPr/>
            </p:nvSpPr>
            <p:spPr>
              <a:xfrm>
                <a:off x="1064938" y="8805817"/>
                <a:ext cx="743269" cy="7741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167880"/>
                <a:endParaRPr lang="th-TH" sz="6600" dirty="0">
                  <a:solidFill>
                    <a:prstClr val="white"/>
                  </a:solidFill>
                  <a:latin typeface="Calibri" panose="020F0502020204030204"/>
                  <a:cs typeface="Cordia New" panose="020B0304020202020204" pitchFamily="34" charset="-34"/>
                </a:endParaRPr>
              </a:p>
            </p:txBody>
          </p:sp>
          <p:sp>
            <p:nvSpPr>
              <p:cNvPr id="15" name="9Slide.vn 19"/>
              <p:cNvSpPr>
                <a:spLocks noChangeArrowheads="1"/>
              </p:cNvSpPr>
              <p:nvPr/>
            </p:nvSpPr>
            <p:spPr bwMode="auto">
              <a:xfrm>
                <a:off x="1141138" y="8955258"/>
                <a:ext cx="440232" cy="46316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34205" tIns="17104" rIns="34205" bIns="17104" anchor="ctr"/>
              <a:lstStyle/>
              <a:p>
                <a:pPr defTabSz="2167880">
                  <a:defRPr/>
                </a:pPr>
                <a:endParaRPr lang="en-US" sz="6600" dirty="0">
                  <a:solidFill>
                    <a:prstClr val="black"/>
                  </a:solidFill>
                  <a:latin typeface="Calibri" panose="020F0502020204030204"/>
                </a:endParaRPr>
              </a:p>
            </p:txBody>
          </p:sp>
        </p:grpSp>
      </p:grpSp>
      <p:sp>
        <p:nvSpPr>
          <p:cNvPr id="3" name="Right Arrow 2"/>
          <p:cNvSpPr/>
          <p:nvPr/>
        </p:nvSpPr>
        <p:spPr>
          <a:xfrm>
            <a:off x="1615883" y="10872453"/>
            <a:ext cx="1084722" cy="609600"/>
          </a:xfrm>
          <a:prstGeom prst="rightArrow">
            <a:avLst/>
          </a:prstGeom>
          <a:solidFill>
            <a:srgbClr val="88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844300" y="10825983"/>
            <a:ext cx="18745200" cy="707886"/>
          </a:xfrm>
          <a:prstGeom prst="rect">
            <a:avLst/>
          </a:prstGeom>
        </p:spPr>
        <p:txBody>
          <a:bodyPr wrap="square">
            <a:spAutoFit/>
          </a:bodyPr>
          <a:lstStyle/>
          <a:p>
            <a:r>
              <a:rPr lang="en-US" sz="4000">
                <a:solidFill>
                  <a:srgbClr val="FF0000"/>
                </a:solidFill>
                <a:latin typeface="Arial" panose="020B0604020202020204" pitchFamily="34" charset="0"/>
              </a:rPr>
              <a:t>Các </a:t>
            </a:r>
            <a:r>
              <a:rPr lang="en-US" sz="4000" smtClean="0">
                <a:solidFill>
                  <a:srgbClr val="FF0000"/>
                </a:solidFill>
                <a:latin typeface="Arial" panose="020B0604020202020204" pitchFamily="34" charset="0"/>
              </a:rPr>
              <a:t>địa </a:t>
            </a:r>
            <a:r>
              <a:rPr lang="en-US" sz="4000">
                <a:solidFill>
                  <a:srgbClr val="FF0000"/>
                </a:solidFill>
                <a:latin typeface="Arial" panose="020B0604020202020204" pitchFamily="34" charset="0"/>
              </a:rPr>
              <a:t>chỉ có thể tìm những thông tin có ích trên mạng</a:t>
            </a:r>
            <a:endParaRPr lang="en-US" sz="4000">
              <a:solidFill>
                <a:srgbClr val="FF0000"/>
              </a:solidFill>
            </a:endParaRPr>
          </a:p>
        </p:txBody>
      </p:sp>
    </p:spTree>
    <p:extLst>
      <p:ext uri="{BB962C8B-B14F-4D97-AF65-F5344CB8AC3E}">
        <p14:creationId xmlns:p14="http://schemas.microsoft.com/office/powerpoint/2010/main" val="1739544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473419" y="1629397"/>
            <a:ext cx="20813082" cy="6708932"/>
            <a:chOff x="4357684" y="3410141"/>
            <a:chExt cx="18164903" cy="3919726"/>
          </a:xfrm>
        </p:grpSpPr>
        <p:sp>
          <p:nvSpPr>
            <p:cNvPr id="112" name="9Slide.vn 40"/>
            <p:cNvSpPr txBox="1">
              <a:spLocks/>
            </p:cNvSpPr>
            <p:nvPr/>
          </p:nvSpPr>
          <p:spPr bwMode="auto">
            <a:xfrm>
              <a:off x="4357684" y="3787763"/>
              <a:ext cx="18164903" cy="3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50000"/>
                </a:lnSpc>
              </a:pPr>
              <a:r>
                <a:rPr lang="en-US" sz="3600" smtClean="0">
                  <a:latin typeface="+mn-lt"/>
                  <a:ea typeface="Lato" pitchFamily="34" charset="0"/>
                  <a:cs typeface="Lato" pitchFamily="34" charset="0"/>
                </a:rPr>
                <a:t>	</a:t>
              </a:r>
              <a:r>
                <a:rPr lang="vi-VN" sz="3600">
                  <a:solidFill>
                    <a:srgbClr val="7030A0"/>
                  </a:solidFill>
                  <a:latin typeface="+mn-lt"/>
                  <a:ea typeface="Lato" pitchFamily="34" charset="0"/>
                  <a:cs typeface="Lato" pitchFamily="34" charset="0"/>
                </a:rPr>
                <a:t>Nghiên cứu thị trường là việc thu thập thông tin về : kinh tế, công nghiệp,công ty, sản phẩm, giá cả, hệ thống phân phối,xúc tiến thương mại, hành vi mua hàng của thị trường mục tiêu. </a:t>
              </a:r>
              <a:endParaRPr lang="en-US" sz="3600" smtClean="0">
                <a:solidFill>
                  <a:srgbClr val="7030A0"/>
                </a:solidFill>
                <a:latin typeface="+mn-lt"/>
                <a:ea typeface="Lato" pitchFamily="34" charset="0"/>
                <a:cs typeface="Lato" pitchFamily="34" charset="0"/>
              </a:endParaRPr>
            </a:p>
            <a:p>
              <a:pPr algn="just" defTabSz="456080">
                <a:lnSpc>
                  <a:spcPct val="150000"/>
                </a:lnSpc>
              </a:pPr>
              <a:r>
                <a:rPr lang="en-US" sz="3600">
                  <a:latin typeface="+mn-lt"/>
                  <a:ea typeface="Lato" pitchFamily="34" charset="0"/>
                  <a:cs typeface="Lato" pitchFamily="34" charset="0"/>
                </a:rPr>
                <a:t>	</a:t>
              </a:r>
              <a:r>
                <a:rPr lang="vi-VN" sz="3600" smtClean="0">
                  <a:solidFill>
                    <a:srgbClr val="FF00FF"/>
                  </a:solidFill>
                  <a:latin typeface="+mn-lt"/>
                  <a:ea typeface="Lato" pitchFamily="34" charset="0"/>
                  <a:cs typeface="Lato" pitchFamily="34" charset="0"/>
                </a:rPr>
                <a:t>Khi </a:t>
              </a:r>
              <a:r>
                <a:rPr lang="vi-VN" sz="3600">
                  <a:solidFill>
                    <a:srgbClr val="FF00FF"/>
                  </a:solidFill>
                  <a:latin typeface="+mn-lt"/>
                  <a:ea typeface="Lato" pitchFamily="34" charset="0"/>
                  <a:cs typeface="Lato" pitchFamily="34" charset="0"/>
                </a:rPr>
                <a:t>nghiên cứu thị trường, người ta phải phân khúc thị trường, tức là chia thị trường ra thành nhóm logic để tiến hành tiếp thị, quảng cáo và bán hàng. Có thể sử dụng nhiều công cụ: điều tra, hỏi </a:t>
              </a:r>
              <a:r>
                <a:rPr lang="vi-VN" sz="3600" smtClean="0">
                  <a:solidFill>
                    <a:srgbClr val="FF00FF"/>
                  </a:solidFill>
                  <a:latin typeface="+mn-lt"/>
                  <a:ea typeface="Lato" pitchFamily="34" charset="0"/>
                  <a:cs typeface="Lato" pitchFamily="34" charset="0"/>
                </a:rPr>
                <a:t>...</a:t>
              </a:r>
              <a:endParaRPr lang="vi-VN" sz="3600">
                <a:solidFill>
                  <a:srgbClr val="FF00FF"/>
                </a:solidFill>
                <a:latin typeface="+mn-lt"/>
                <a:ea typeface="Lato" pitchFamily="34" charset="0"/>
                <a:cs typeface="Lato" pitchFamily="34" charset="0"/>
              </a:endParaRPr>
            </a:p>
            <a:p>
              <a:pPr algn="just" defTabSz="456080">
                <a:lnSpc>
                  <a:spcPct val="150000"/>
                </a:lnSpc>
              </a:pPr>
              <a:r>
                <a:rPr lang="en-US" sz="3600" smtClean="0">
                  <a:solidFill>
                    <a:srgbClr val="00B0F0"/>
                  </a:solidFill>
                  <a:latin typeface="+mn-lt"/>
                  <a:ea typeface="Lato" pitchFamily="34" charset="0"/>
                  <a:cs typeface="Lato" pitchFamily="34" charset="0"/>
                </a:rPr>
                <a:t>	</a:t>
              </a:r>
              <a:r>
                <a:rPr lang="vi-VN" sz="3600" smtClean="0">
                  <a:solidFill>
                    <a:srgbClr val="00B0F0"/>
                  </a:solidFill>
                  <a:latin typeface="+mn-lt"/>
                  <a:ea typeface="Lato" pitchFamily="34" charset="0"/>
                  <a:cs typeface="Lato" pitchFamily="34" charset="0"/>
                </a:rPr>
                <a:t>Nghiên </a:t>
              </a:r>
              <a:r>
                <a:rPr lang="vi-VN" sz="3600">
                  <a:solidFill>
                    <a:srgbClr val="00B0F0"/>
                  </a:solidFill>
                  <a:latin typeface="+mn-lt"/>
                  <a:ea typeface="Lato" pitchFamily="34" charset="0"/>
                  <a:cs typeface="Lato" pitchFamily="34" charset="0"/>
                </a:rPr>
                <a:t>cứu thị trường TMĐT online là công cụ mạnh để nghiên cứu hành vi khách hàng, phát hiện ra thị trường mới và tìm ra lợi ích người tiêu dùng trong sản phẩm mới</a:t>
              </a:r>
              <a:r>
                <a:rPr lang="vi-VN" sz="3600" smtClean="0">
                  <a:solidFill>
                    <a:srgbClr val="00B0F0"/>
                  </a:solidFill>
                  <a:latin typeface="+mn-lt"/>
                  <a:ea typeface="Lato" pitchFamily="34" charset="0"/>
                  <a:cs typeface="Lato" pitchFamily="34" charset="0"/>
                </a:rPr>
                <a:t>.</a:t>
              </a:r>
              <a:endParaRPr lang="vi-VN" sz="3600">
                <a:solidFill>
                  <a:srgbClr val="00B0F0"/>
                </a:solidFill>
                <a:latin typeface="+mn-lt"/>
                <a:ea typeface="Lato" pitchFamily="34" charset="0"/>
                <a:cs typeface="Lato" pitchFamily="34" charset="0"/>
              </a:endParaRPr>
            </a:p>
          </p:txBody>
        </p:sp>
        <p:sp>
          <p:nvSpPr>
            <p:cNvPr id="113" name="9Slide.vn 41"/>
            <p:cNvSpPr txBox="1"/>
            <p:nvPr/>
          </p:nvSpPr>
          <p:spPr>
            <a:xfrm>
              <a:off x="4482021" y="3410141"/>
              <a:ext cx="17916228" cy="377622"/>
            </a:xfrm>
            <a:prstGeom prst="rect">
              <a:avLst/>
            </a:prstGeom>
            <a:noFill/>
          </p:spPr>
          <p:txBody>
            <a:bodyPr wrap="square" rtlCol="0">
              <a:spAutoFit/>
            </a:bodyPr>
            <a:lstStyle/>
            <a:p>
              <a:pPr defTabSz="2167880"/>
              <a:r>
                <a:rPr lang="en-US" sz="3600" b="1" smtClean="0">
                  <a:solidFill>
                    <a:srgbClr val="48CFAD"/>
                  </a:solidFill>
                  <a:ea typeface="Lato Black" charset="0"/>
                  <a:cs typeface="Lato Black" charset="0"/>
                </a:rPr>
                <a:t>1.4 </a:t>
              </a:r>
              <a:r>
                <a:rPr lang="vi-VN" sz="3600" b="1">
                  <a:solidFill>
                    <a:srgbClr val="48CFAD"/>
                  </a:solidFill>
                  <a:ea typeface="Lato Black" charset="0"/>
                  <a:cs typeface="Lato Black" charset="0"/>
                </a:rPr>
                <a:t>Nghiên cứu thị trường trong thương mại điện tử</a:t>
              </a:r>
            </a:p>
          </p:txBody>
        </p:sp>
      </p:grpSp>
      <p:pic>
        <p:nvPicPr>
          <p:cNvPr id="2050" name="Picture 2" descr="7 Bước nghiên cứu thị trường hiệu quả, chính xác nhấ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037" y="8077200"/>
            <a:ext cx="8686800" cy="520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992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30163" y="245996"/>
            <a:ext cx="24323675" cy="782919"/>
          </a:xfrm>
          <a:prstGeom prst="rect">
            <a:avLst/>
          </a:prstGeom>
          <a:noFill/>
        </p:spPr>
        <p:txBody>
          <a:bodyPr wrap="square" lIns="91196" tIns="45599" rIns="91196" bIns="45599" rtlCol="0">
            <a:spAutoFit/>
          </a:bodyPr>
          <a:lstStyle/>
          <a:p>
            <a:pPr algn="ctr" defTabSz="2167880"/>
            <a:r>
              <a:rPr lang="en-US" sz="4489" b="1">
                <a:solidFill>
                  <a:srgbClr val="48CFAD"/>
                </a:solidFill>
                <a:latin typeface="Lato" pitchFamily="34" charset="0"/>
                <a:ea typeface="Lato" pitchFamily="34" charset="0"/>
                <a:cs typeface="Lato" pitchFamily="34" charset="0"/>
              </a:rPr>
              <a:t>1</a:t>
            </a:r>
            <a:r>
              <a:rPr lang="en-US" sz="4489" b="1" smtClean="0">
                <a:solidFill>
                  <a:srgbClr val="48CFAD"/>
                </a:solidFill>
                <a:latin typeface="Lato" pitchFamily="34" charset="0"/>
                <a:ea typeface="Lato" pitchFamily="34" charset="0"/>
                <a:cs typeface="Lato" pitchFamily="34" charset="0"/>
              </a:rPr>
              <a:t>. </a:t>
            </a:r>
            <a:r>
              <a:rPr lang="vi-VN" sz="4489" b="1" smtClean="0">
                <a:solidFill>
                  <a:srgbClr val="48CFAD"/>
                </a:solidFill>
                <a:latin typeface="Lato" pitchFamily="34" charset="0"/>
                <a:ea typeface="Lato" pitchFamily="34" charset="0"/>
                <a:cs typeface="Lato" pitchFamily="34" charset="0"/>
              </a:rPr>
              <a:t>NGHIÊN CỨU THỊ TRƯỜNG TMĐT</a:t>
            </a:r>
            <a:endParaRPr lang="vi-VN" sz="4489" b="1">
              <a:solidFill>
                <a:srgbClr val="48CFAD"/>
              </a:solidFill>
              <a:latin typeface="Lato" pitchFamily="34" charset="0"/>
              <a:ea typeface="Lato" pitchFamily="34" charset="0"/>
              <a:cs typeface="Lato" pitchFamily="34" charset="0"/>
            </a:endParaRPr>
          </a:p>
        </p:txBody>
      </p:sp>
      <p:grpSp>
        <p:nvGrpSpPr>
          <p:cNvPr id="111" name="9Slide.vn 39"/>
          <p:cNvGrpSpPr/>
          <p:nvPr/>
        </p:nvGrpSpPr>
        <p:grpSpPr>
          <a:xfrm>
            <a:off x="1473419" y="1629396"/>
            <a:ext cx="20813082" cy="7539928"/>
            <a:chOff x="4357684" y="3410141"/>
            <a:chExt cx="18164903" cy="4405239"/>
          </a:xfrm>
        </p:grpSpPr>
        <p:sp>
          <p:nvSpPr>
            <p:cNvPr id="112" name="9Slide.vn 40"/>
            <p:cNvSpPr txBox="1">
              <a:spLocks/>
            </p:cNvSpPr>
            <p:nvPr/>
          </p:nvSpPr>
          <p:spPr bwMode="auto">
            <a:xfrm>
              <a:off x="4357684" y="3787763"/>
              <a:ext cx="18164903" cy="402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249" tIns="121624" rIns="243249" bIns="121624"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just" defTabSz="456080">
                <a:lnSpc>
                  <a:spcPct val="150000"/>
                </a:lnSpc>
              </a:pPr>
              <a:r>
                <a:rPr lang="en-US" sz="3600" smtClean="0">
                  <a:solidFill>
                    <a:srgbClr val="0070C0"/>
                  </a:solidFill>
                  <a:latin typeface="+mn-lt"/>
                  <a:ea typeface="Lato" pitchFamily="34" charset="0"/>
                  <a:cs typeface="Lato" pitchFamily="34" charset="0"/>
                </a:rPr>
                <a:t>	</a:t>
              </a:r>
              <a:r>
                <a:rPr lang="vi-VN" sz="3600" smtClean="0">
                  <a:solidFill>
                    <a:srgbClr val="0070C0"/>
                  </a:solidFill>
                  <a:latin typeface="+mn-lt"/>
                  <a:ea typeface="Lato" pitchFamily="34" charset="0"/>
                  <a:cs typeface="Lato" pitchFamily="34" charset="0"/>
                </a:rPr>
                <a:t>Nghiên </a:t>
              </a:r>
              <a:r>
                <a:rPr lang="vi-VN" sz="3600">
                  <a:solidFill>
                    <a:srgbClr val="0070C0"/>
                  </a:solidFill>
                  <a:latin typeface="+mn-lt"/>
                  <a:ea typeface="Lato" pitchFamily="34" charset="0"/>
                  <a:cs typeface="Lato" pitchFamily="34" charset="0"/>
                </a:rPr>
                <a:t>cứu thị trường trên cơ sở Internet có đặc trưng là khả năng tương tác với khách hàng thông qua giao tiếp trực tuyến, làm cho hiểu rõ hơn khách hàng, thị trường, và cạnh </a:t>
              </a:r>
              <a:r>
                <a:rPr lang="vi-VN" sz="3600" smtClean="0">
                  <a:solidFill>
                    <a:srgbClr val="0070C0"/>
                  </a:solidFill>
                  <a:latin typeface="+mn-lt"/>
                  <a:ea typeface="Lato" pitchFamily="34" charset="0"/>
                  <a:cs typeface="Lato" pitchFamily="34" charset="0"/>
                </a:rPr>
                <a:t>tranh</a:t>
              </a:r>
              <a:r>
                <a:rPr lang="en-US" sz="3600" smtClean="0">
                  <a:solidFill>
                    <a:srgbClr val="0070C0"/>
                  </a:solidFill>
                  <a:latin typeface="+mn-lt"/>
                  <a:ea typeface="Lato" pitchFamily="34" charset="0"/>
                  <a:cs typeface="Lato" pitchFamily="34" charset="0"/>
                </a:rPr>
                <a:t>. Nó giúp:</a:t>
              </a:r>
            </a:p>
            <a:p>
              <a:pPr lvl="2" algn="just" defTabSz="456080">
                <a:lnSpc>
                  <a:spcPct val="150000"/>
                </a:lnSpc>
              </a:pPr>
              <a:r>
                <a:rPr lang="vi-VN" sz="3600">
                  <a:solidFill>
                    <a:srgbClr val="DBA467"/>
                  </a:solidFill>
                  <a:latin typeface="+mn-lt"/>
                  <a:ea typeface="Lato" pitchFamily="34" charset="0"/>
                  <a:cs typeface="Lato" pitchFamily="34" charset="0"/>
                </a:rPr>
                <a:t>− Xác định các đặc điểm mua hàng của cá nhân </a:t>
              </a:r>
              <a:r>
                <a:rPr lang="vi-VN" sz="3600">
                  <a:solidFill>
                    <a:srgbClr val="DBA467"/>
                  </a:solidFill>
                  <a:latin typeface="+mn-lt"/>
                  <a:ea typeface="Lato" pitchFamily="34" charset="0"/>
                  <a:cs typeface="Lato" pitchFamily="34" charset="0"/>
                </a:rPr>
                <a:t>và </a:t>
              </a:r>
              <a:r>
                <a:rPr lang="vi-VN" sz="3600" smtClean="0">
                  <a:solidFill>
                    <a:srgbClr val="DBA467"/>
                  </a:solidFill>
                  <a:latin typeface="+mn-lt"/>
                  <a:ea typeface="Lato" pitchFamily="34" charset="0"/>
                  <a:cs typeface="Lato" pitchFamily="34" charset="0"/>
                </a:rPr>
                <a:t>nhóm</a:t>
              </a:r>
              <a:endParaRPr lang="vi-VN" sz="3600">
                <a:solidFill>
                  <a:srgbClr val="DBA467"/>
                </a:solidFill>
                <a:latin typeface="+mn-lt"/>
                <a:ea typeface="Lato" pitchFamily="34" charset="0"/>
                <a:cs typeface="Lato" pitchFamily="34" charset="0"/>
              </a:endParaRPr>
            </a:p>
            <a:p>
              <a:pPr lvl="2" algn="just" defTabSz="456080">
                <a:lnSpc>
                  <a:spcPct val="150000"/>
                </a:lnSpc>
              </a:pPr>
              <a:r>
                <a:rPr lang="vi-VN" sz="3600">
                  <a:solidFill>
                    <a:srgbClr val="92D050"/>
                  </a:solidFill>
                  <a:latin typeface="+mn-lt"/>
                  <a:ea typeface="Lato" pitchFamily="34" charset="0"/>
                  <a:cs typeface="Lato" pitchFamily="34" charset="0"/>
                </a:rPr>
                <a:t>− Tìm ra các yếu tố khuyến khích mua </a:t>
              </a:r>
              <a:r>
                <a:rPr lang="vi-VN" sz="3600">
                  <a:solidFill>
                    <a:srgbClr val="92D050"/>
                  </a:solidFill>
                  <a:latin typeface="+mn-lt"/>
                  <a:ea typeface="Lato" pitchFamily="34" charset="0"/>
                  <a:cs typeface="Lato" pitchFamily="34" charset="0"/>
                </a:rPr>
                <a:t>hàng </a:t>
              </a:r>
              <a:r>
                <a:rPr lang="vi-VN" sz="3600" smtClean="0">
                  <a:solidFill>
                    <a:srgbClr val="92D050"/>
                  </a:solidFill>
                  <a:latin typeface="+mn-lt"/>
                  <a:ea typeface="Lato" pitchFamily="34" charset="0"/>
                  <a:cs typeface="Lato" pitchFamily="34" charset="0"/>
                </a:rPr>
                <a:t>.</a:t>
              </a:r>
              <a:endParaRPr lang="vi-VN" sz="3600">
                <a:solidFill>
                  <a:srgbClr val="92D050"/>
                </a:solidFill>
                <a:latin typeface="+mn-lt"/>
                <a:ea typeface="Lato" pitchFamily="34" charset="0"/>
                <a:cs typeface="Lato" pitchFamily="34" charset="0"/>
              </a:endParaRPr>
            </a:p>
            <a:p>
              <a:pPr lvl="2" algn="just" defTabSz="456080">
                <a:lnSpc>
                  <a:spcPct val="150000"/>
                </a:lnSpc>
              </a:pPr>
              <a:r>
                <a:rPr lang="vi-VN" sz="3600">
                  <a:solidFill>
                    <a:srgbClr val="881818"/>
                  </a:solidFill>
                  <a:latin typeface="+mn-lt"/>
                  <a:ea typeface="Lato" pitchFamily="34" charset="0"/>
                  <a:cs typeface="Lato" pitchFamily="34" charset="0"/>
                </a:rPr>
                <a:t>− Biết được thế nào là trang web </a:t>
              </a:r>
              <a:r>
                <a:rPr lang="vi-VN" sz="3600">
                  <a:solidFill>
                    <a:srgbClr val="881818"/>
                  </a:solidFill>
                  <a:latin typeface="+mn-lt"/>
                  <a:ea typeface="Lato" pitchFamily="34" charset="0"/>
                  <a:cs typeface="Lato" pitchFamily="34" charset="0"/>
                </a:rPr>
                <a:t>tối </a:t>
              </a:r>
              <a:r>
                <a:rPr lang="vi-VN" sz="3600" smtClean="0">
                  <a:solidFill>
                    <a:srgbClr val="881818"/>
                  </a:solidFill>
                  <a:latin typeface="+mn-lt"/>
                  <a:ea typeface="Lato" pitchFamily="34" charset="0"/>
                  <a:cs typeface="Lato" pitchFamily="34" charset="0"/>
                </a:rPr>
                <a:t>ưu</a:t>
              </a:r>
              <a:endParaRPr lang="vi-VN" sz="3600">
                <a:solidFill>
                  <a:srgbClr val="881818"/>
                </a:solidFill>
                <a:latin typeface="+mn-lt"/>
                <a:ea typeface="Lato" pitchFamily="34" charset="0"/>
                <a:cs typeface="Lato" pitchFamily="34" charset="0"/>
              </a:endParaRPr>
            </a:p>
            <a:p>
              <a:pPr lvl="2" algn="just" defTabSz="456080">
                <a:lnSpc>
                  <a:spcPct val="150000"/>
                </a:lnSpc>
              </a:pPr>
              <a:r>
                <a:rPr lang="vi-VN" sz="3600">
                  <a:solidFill>
                    <a:srgbClr val="F20000"/>
                  </a:solidFill>
                  <a:latin typeface="+mn-lt"/>
                  <a:ea typeface="Lato" pitchFamily="34" charset="0"/>
                  <a:cs typeface="Lato" pitchFamily="34" charset="0"/>
                </a:rPr>
                <a:t>− Cách xác định người </a:t>
              </a:r>
              <a:r>
                <a:rPr lang="vi-VN" sz="3600">
                  <a:solidFill>
                    <a:srgbClr val="F20000"/>
                  </a:solidFill>
                  <a:latin typeface="+mn-lt"/>
                  <a:ea typeface="Lato" pitchFamily="34" charset="0"/>
                  <a:cs typeface="Lato" pitchFamily="34" charset="0"/>
                </a:rPr>
                <a:t>mua </a:t>
              </a:r>
              <a:r>
                <a:rPr lang="vi-VN" sz="3600" smtClean="0">
                  <a:solidFill>
                    <a:srgbClr val="F20000"/>
                  </a:solidFill>
                  <a:latin typeface="+mn-lt"/>
                  <a:ea typeface="Lato" pitchFamily="34" charset="0"/>
                  <a:cs typeface="Lato" pitchFamily="34" charset="0"/>
                </a:rPr>
                <a:t>thật</a:t>
              </a:r>
              <a:endParaRPr lang="vi-VN" sz="3600">
                <a:solidFill>
                  <a:srgbClr val="F20000"/>
                </a:solidFill>
                <a:latin typeface="+mn-lt"/>
                <a:ea typeface="Lato" pitchFamily="34" charset="0"/>
                <a:cs typeface="Lato" pitchFamily="34" charset="0"/>
              </a:endParaRPr>
            </a:p>
            <a:p>
              <a:pPr lvl="2" algn="just" defTabSz="456080">
                <a:lnSpc>
                  <a:spcPct val="150000"/>
                </a:lnSpc>
              </a:pPr>
              <a:r>
                <a:rPr lang="vi-VN" sz="3600">
                  <a:solidFill>
                    <a:srgbClr val="27BB7F"/>
                  </a:solidFill>
                  <a:latin typeface="+mn-lt"/>
                  <a:ea typeface="Lato" pitchFamily="34" charset="0"/>
                  <a:cs typeface="Lato" pitchFamily="34" charset="0"/>
                </a:rPr>
                <a:t>− Khách hàng đi mua hàng </a:t>
              </a:r>
              <a:r>
                <a:rPr lang="vi-VN" sz="3600">
                  <a:solidFill>
                    <a:srgbClr val="27BB7F"/>
                  </a:solidFill>
                  <a:latin typeface="+mn-lt"/>
                  <a:ea typeface="Lato" pitchFamily="34" charset="0"/>
                  <a:cs typeface="Lato" pitchFamily="34" charset="0"/>
                </a:rPr>
                <a:t>ra </a:t>
              </a:r>
              <a:r>
                <a:rPr lang="vi-VN" sz="3600" smtClean="0">
                  <a:solidFill>
                    <a:srgbClr val="27BB7F"/>
                  </a:solidFill>
                  <a:latin typeface="+mn-lt"/>
                  <a:ea typeface="Lato" pitchFamily="34" charset="0"/>
                  <a:cs typeface="Lato" pitchFamily="34" charset="0"/>
                </a:rPr>
                <a:t>sao</a:t>
              </a:r>
              <a:endParaRPr lang="vi-VN" sz="3600">
                <a:solidFill>
                  <a:srgbClr val="27BB7F"/>
                </a:solidFill>
                <a:latin typeface="+mn-lt"/>
                <a:ea typeface="Lato" pitchFamily="34" charset="0"/>
                <a:cs typeface="Lato" pitchFamily="34" charset="0"/>
              </a:endParaRPr>
            </a:p>
            <a:p>
              <a:pPr lvl="2" algn="just" defTabSz="456080">
                <a:lnSpc>
                  <a:spcPct val="150000"/>
                </a:lnSpc>
              </a:pPr>
              <a:r>
                <a:rPr lang="vi-VN" sz="3600">
                  <a:solidFill>
                    <a:srgbClr val="7030A0"/>
                  </a:solidFill>
                  <a:latin typeface="+mn-lt"/>
                  <a:ea typeface="Lato" pitchFamily="34" charset="0"/>
                  <a:cs typeface="Lato" pitchFamily="34" charset="0"/>
                </a:rPr>
                <a:t>− Xu hướng tiếp thị và sản phẩm mà thị trường cần</a:t>
              </a:r>
              <a:endParaRPr lang="en-US" sz="3600" dirty="0">
                <a:solidFill>
                  <a:srgbClr val="7030A0"/>
                </a:solidFill>
                <a:latin typeface="+mn-lt"/>
                <a:ea typeface="Lato" pitchFamily="34" charset="0"/>
                <a:cs typeface="Lato" pitchFamily="34" charset="0"/>
              </a:endParaRPr>
            </a:p>
          </p:txBody>
        </p:sp>
        <p:sp>
          <p:nvSpPr>
            <p:cNvPr id="113" name="9Slide.vn 41"/>
            <p:cNvSpPr txBox="1"/>
            <p:nvPr/>
          </p:nvSpPr>
          <p:spPr>
            <a:xfrm>
              <a:off x="4482021" y="3410141"/>
              <a:ext cx="17916228" cy="377622"/>
            </a:xfrm>
            <a:prstGeom prst="rect">
              <a:avLst/>
            </a:prstGeom>
            <a:noFill/>
          </p:spPr>
          <p:txBody>
            <a:bodyPr wrap="square" rtlCol="0">
              <a:spAutoFit/>
            </a:bodyPr>
            <a:lstStyle/>
            <a:p>
              <a:pPr defTabSz="2167880"/>
              <a:r>
                <a:rPr lang="en-US" sz="3600" b="1" smtClean="0">
                  <a:solidFill>
                    <a:srgbClr val="48CFAD"/>
                  </a:solidFill>
                  <a:ea typeface="Lato Black" charset="0"/>
                  <a:cs typeface="Lato Black" charset="0"/>
                </a:rPr>
                <a:t>1.4 </a:t>
              </a:r>
              <a:r>
                <a:rPr lang="vi-VN" sz="3600" b="1">
                  <a:solidFill>
                    <a:srgbClr val="48CFAD"/>
                  </a:solidFill>
                  <a:ea typeface="Lato Black" charset="0"/>
                  <a:cs typeface="Lato Black" charset="0"/>
                </a:rPr>
                <a:t>Nghiên cứu thị trường trong thương mại điện tử</a:t>
              </a:r>
            </a:p>
          </p:txBody>
        </p:sp>
      </p:grpSp>
    </p:spTree>
    <p:extLst>
      <p:ext uri="{BB962C8B-B14F-4D97-AF65-F5344CB8AC3E}">
        <p14:creationId xmlns:p14="http://schemas.microsoft.com/office/powerpoint/2010/main" val="7390787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35913</TotalTime>
  <Words>2839</Words>
  <Application>Microsoft Office PowerPoint</Application>
  <PresentationFormat>Custom</PresentationFormat>
  <Paragraphs>299</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Algerian</vt:lpstr>
      <vt:lpstr>Arial</vt:lpstr>
      <vt:lpstr>Calibri</vt:lpstr>
      <vt:lpstr>Cordia New</vt:lpstr>
      <vt:lpstr>Lato</vt:lpstr>
      <vt:lpstr>Lato Black</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ACER</cp:lastModifiedBy>
  <cp:revision>4286</cp:revision>
  <dcterms:created xsi:type="dcterms:W3CDTF">2017-10-18T13:25:00Z</dcterms:created>
  <dcterms:modified xsi:type="dcterms:W3CDTF">2022-01-08T06:16:09Z</dcterms:modified>
</cp:coreProperties>
</file>