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handoutMasterIdLst>
    <p:handoutMasterId r:id="rId34"/>
  </p:handoutMasterIdLst>
  <p:sldIdLst>
    <p:sldId id="257" r:id="rId2"/>
    <p:sldId id="258" r:id="rId3"/>
    <p:sldId id="259" r:id="rId4"/>
    <p:sldId id="260" r:id="rId5"/>
    <p:sldId id="267" r:id="rId6"/>
    <p:sldId id="266" r:id="rId7"/>
    <p:sldId id="261" r:id="rId8"/>
    <p:sldId id="269" r:id="rId9"/>
    <p:sldId id="273" r:id="rId10"/>
    <p:sldId id="272" r:id="rId11"/>
    <p:sldId id="290" r:id="rId12"/>
    <p:sldId id="270" r:id="rId13"/>
    <p:sldId id="275" r:id="rId14"/>
    <p:sldId id="276" r:id="rId15"/>
    <p:sldId id="274" r:id="rId16"/>
    <p:sldId id="271" r:id="rId17"/>
    <p:sldId id="280" r:id="rId18"/>
    <p:sldId id="281" r:id="rId19"/>
    <p:sldId id="282" r:id="rId20"/>
    <p:sldId id="283" r:id="rId21"/>
    <p:sldId id="284" r:id="rId22"/>
    <p:sldId id="279" r:id="rId23"/>
    <p:sldId id="285" r:id="rId24"/>
    <p:sldId id="286" r:id="rId25"/>
    <p:sldId id="287" r:id="rId26"/>
    <p:sldId id="288" r:id="rId27"/>
    <p:sldId id="262" r:id="rId28"/>
    <p:sldId id="263" r:id="rId29"/>
    <p:sldId id="293" r:id="rId30"/>
    <p:sldId id="264"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snapToGrid="0">
      <p:cViewPr varScale="1">
        <p:scale>
          <a:sx n="71" d="100"/>
          <a:sy n="71" d="100"/>
        </p:scale>
        <p:origin x="1092" y="84"/>
      </p:cViewPr>
      <p:guideLst/>
    </p:cSldViewPr>
  </p:slideViewPr>
  <p:notesTextViewPr>
    <p:cViewPr>
      <p:scale>
        <a:sx n="1" d="1"/>
        <a:sy n="1" d="1"/>
      </p:scale>
      <p:origin x="0" y="0"/>
    </p:cViewPr>
  </p:notesTextViewPr>
  <p:sorterViewPr>
    <p:cViewPr>
      <p:scale>
        <a:sx n="100" d="100"/>
        <a:sy n="100" d="100"/>
      </p:scale>
      <p:origin x="0" y="-79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F7994-67DF-47AD-A3C3-21E280A398D1}" type="datetimeFigureOut">
              <a:rPr lang="en-US" smtClean="0"/>
              <a:t>29/01/2021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CBA9FF-4807-480F-8C31-F50869D22726}" type="slidenum">
              <a:rPr lang="en-US" smtClean="0"/>
              <a:t>‹#›</a:t>
            </a:fld>
            <a:endParaRPr lang="en-US"/>
          </a:p>
        </p:txBody>
      </p:sp>
    </p:spTree>
    <p:extLst>
      <p:ext uri="{BB962C8B-B14F-4D97-AF65-F5344CB8AC3E}">
        <p14:creationId xmlns:p14="http://schemas.microsoft.com/office/powerpoint/2010/main" val="7400160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D60DB-E117-454C-8AEF-4BD57811D78A}" type="datetimeFigureOut">
              <a:rPr lang="en-US" smtClean="0"/>
              <a:t>29/01/2021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38FDB-ABE3-406E-9DBC-26EE41EDD16D}" type="slidenum">
              <a:rPr lang="en-US" smtClean="0"/>
              <a:t>‹#›</a:t>
            </a:fld>
            <a:endParaRPr lang="en-US"/>
          </a:p>
        </p:txBody>
      </p:sp>
    </p:spTree>
    <p:extLst>
      <p:ext uri="{BB962C8B-B14F-4D97-AF65-F5344CB8AC3E}">
        <p14:creationId xmlns:p14="http://schemas.microsoft.com/office/powerpoint/2010/main" val="37386593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69"/>
            <a:ext cx="9144000" cy="69139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1" name="Group 450"/>
          <p:cNvGrpSpPr/>
          <p:nvPr/>
        </p:nvGrpSpPr>
        <p:grpSpPr>
          <a:xfrm>
            <a:off x="0" y="-2381"/>
            <a:ext cx="9515061" cy="6858000"/>
            <a:chOff x="1524000" y="0"/>
            <a:chExt cx="9555163" cy="6853238"/>
          </a:xfrm>
        </p:grpSpPr>
        <p:sp>
          <p:nvSpPr>
            <p:cNvPr id="452" name="Freeform 6"/>
            <p:cNvSpPr/>
            <p:nvPr/>
          </p:nvSpPr>
          <p:spPr bwMode="auto">
            <a:xfrm>
              <a:off x="1575691" y="1178092"/>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Subtitle 2"/>
          <p:cNvSpPr>
            <a:spLocks noGrp="1"/>
          </p:cNvSpPr>
          <p:nvPr>
            <p:ph type="subTitle" idx="1"/>
          </p:nvPr>
        </p:nvSpPr>
        <p:spPr>
          <a:xfrm>
            <a:off x="453955" y="764762"/>
            <a:ext cx="6544413" cy="536014"/>
          </a:xfrm>
          <a:prstGeom prst="rect">
            <a:avLst/>
          </a:prstGeom>
        </p:spPr>
        <p:txBody>
          <a:bodyPr tIns="0" anchor="ctr">
            <a:normAutofit/>
          </a:bodyPr>
          <a:lstStyle>
            <a:lvl1pPr marL="0" indent="0" algn="l">
              <a:lnSpc>
                <a:spcPct val="100000"/>
              </a:lnSpc>
              <a:buNone/>
              <a:defRPr sz="2800" b="0">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9532"/>
            <a:ext cx="8197850" cy="683742"/>
          </a:xfrm>
          <a:prstGeom prst="rect">
            <a:avLst/>
          </a:prstGeom>
        </p:spPr>
        <p:txBody>
          <a:bodyPr bIns="0" anchor="ctr">
            <a:noAutofit/>
          </a:bodyPr>
          <a:lstStyle>
            <a:lvl1pPr algn="l">
              <a:lnSpc>
                <a:spcPct val="80000"/>
              </a:lnSpc>
              <a:defRPr sz="3600" spc="-113">
                <a:solidFill>
                  <a:schemeClr val="tx1"/>
                </a:solidFill>
                <a:latin typeface="Times New Roman" panose="02020603050405020304" pitchFamily="18" charset="0"/>
                <a:cs typeface="Times New Roman" panose="02020603050405020304" pitchFamily="18" charset="0"/>
              </a:defRPr>
            </a:lvl1pPr>
          </a:lstStyle>
          <a:p>
            <a:r>
              <a:rPr lang="en-US" smtClean="0"/>
              <a:t>Click to edit Maste         r title style</a:t>
            </a:r>
            <a:endParaRPr lang="en-US" dirty="0"/>
          </a:p>
        </p:txBody>
      </p:sp>
      <p:sp>
        <p:nvSpPr>
          <p:cNvPr id="4" name="Date Placeholder 3"/>
          <p:cNvSpPr>
            <a:spLocks noGrp="1"/>
          </p:cNvSpPr>
          <p:nvPr>
            <p:ph type="dt" sz="half" idx="10"/>
          </p:nvPr>
        </p:nvSpPr>
        <p:spPr>
          <a:xfrm>
            <a:off x="6771613" y="6478284"/>
            <a:ext cx="2254017" cy="320040"/>
          </a:xfrm>
          <a:prstGeom prst="rect">
            <a:avLst/>
          </a:prstGeom>
        </p:spPr>
        <p:txBody>
          <a:bodyPr vert="horz" lIns="91440" tIns="45720" rIns="91440" bIns="45720" rtlCol="0" anchor="ctr"/>
          <a:lstStyle>
            <a:lvl1pPr algn="r">
              <a:defRPr lang="en-US" sz="1400">
                <a:latin typeface="UTM Facebook K&amp;T" panose="02040603050506020204" pitchFamily="18" charset="0"/>
              </a:defRPr>
            </a:lvl1p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a:xfrm>
            <a:off x="51474" y="6459611"/>
            <a:ext cx="2793326" cy="320040"/>
          </a:xfrm>
          <a:prstGeom prst="rect">
            <a:avLst/>
          </a:prstGeom>
        </p:spPr>
        <p:txBody>
          <a:bodyPr/>
          <a:lstStyle>
            <a:lvl1pPr algn="l">
              <a:defRPr sz="1400">
                <a:latin typeface="UTM Facebook K&amp;T" panose="02040603050506020204" pitchFamily="18" charset="0"/>
              </a:defRPr>
            </a:lvl1pPr>
          </a:lstStyle>
          <a:p>
            <a:r>
              <a:rPr lang="en-US" smtClean="0"/>
              <a:t>Quản trị mạng máy tính</a:t>
            </a:r>
            <a:endParaRPr lang="en-US"/>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02020" y="0"/>
            <a:ext cx="671988" cy="671988"/>
          </a:xfrm>
          <a:prstGeom prst="rect">
            <a:avLst/>
          </a:prstGeom>
        </p:spPr>
      </p:pic>
    </p:spTree>
    <p:extLst>
      <p:ext uri="{BB962C8B-B14F-4D97-AF65-F5344CB8AC3E}">
        <p14:creationId xmlns:p14="http://schemas.microsoft.com/office/powerpoint/2010/main" val="7270428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28955"/>
      </p:ext>
    </p:extLst>
  </p:cSld>
  <p:clrMap bg1="lt1" tx1="dk1" bg2="lt2" tx2="dk2" accent1="accent1" accent2="accent2" accent3="accent3" accent4="accent4" accent5="accent5" accent6="accent6" hlink="hlink" folHlink="folHlink"/>
  <p:sldLayoutIdLst>
    <p:sldLayoutId id="2147483709" r:id="rId1"/>
  </p:sldLayoutIdLst>
  <p:timing>
    <p:tnLst>
      <p:par>
        <p:cTn id="1" dur="indefinite" restart="never" nodeType="tmRoot"/>
      </p:par>
    </p:tnLst>
  </p:timing>
  <p:hf sldNum="0" hdr="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vienthonghoanggia.com/dau-ghi-hinh-ip-hikvision.html" TargetMode="External"/><Relationship Id="rId2" Type="http://schemas.openxmlformats.org/officeDocument/2006/relationships/hyperlink" Target="http://www.vienthonghoanggia.com/nas-la-gi-tai-sao-phai-la-nas-trien-khai-nhanh-chi-phi-thap-hieu-qua-cao-.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ctr"/>
            <a:r>
              <a:rPr lang="en-US" smtClean="0">
                <a:solidFill>
                  <a:schemeClr val="accent1"/>
                </a:solidFill>
                <a:latin typeface="UTM Rockwell" panose="02040603050506020204" pitchFamily="18" charset="0"/>
              </a:rPr>
              <a:t>TRƯỜNG ĐẠI HỌC NAM CẦN THƠ</a:t>
            </a:r>
            <a:endParaRPr lang="en-US">
              <a:solidFill>
                <a:schemeClr val="accent1"/>
              </a:solidFill>
              <a:latin typeface="UTM Rockwell" panose="02040603050506020204" pitchFamily="18" charset="0"/>
            </a:endParaRPr>
          </a:p>
        </p:txBody>
      </p:sp>
      <p:sp>
        <p:nvSpPr>
          <p:cNvPr id="3" name="Subtitle 2"/>
          <p:cNvSpPr>
            <a:spLocks noGrp="1"/>
          </p:cNvSpPr>
          <p:nvPr>
            <p:ph type="subTitle" idx="1"/>
          </p:nvPr>
        </p:nvSpPr>
        <p:spPr>
          <a:xfrm>
            <a:off x="0" y="764762"/>
            <a:ext cx="8197849" cy="536014"/>
          </a:xfrm>
        </p:spPr>
        <p:txBody>
          <a:bodyPr anchor="ctr"/>
          <a:lstStyle/>
          <a:p>
            <a:pPr algn="ctr"/>
            <a:r>
              <a:rPr lang="en-US" smtClean="0">
                <a:solidFill>
                  <a:srgbClr val="0070C0"/>
                </a:solidFill>
                <a:latin typeface="UTM Rockwell" panose="02040603050506020204" pitchFamily="18" charset="0"/>
              </a:rPr>
              <a:t>KHOA KỸ THUẬT – CÔNG NGHỆ</a:t>
            </a:r>
            <a:endParaRPr lang="en-US">
              <a:solidFill>
                <a:srgbClr val="0070C0"/>
              </a:solidFill>
              <a:latin typeface="UTM Rockwell" panose="02040603050506020204" pitchFamily="18" charset="0"/>
            </a:endParaRPr>
          </a:p>
        </p:txBody>
      </p:sp>
      <p:sp>
        <p:nvSpPr>
          <p:cNvPr id="6" name="TextBox 5"/>
          <p:cNvSpPr txBox="1"/>
          <p:nvPr/>
        </p:nvSpPr>
        <p:spPr>
          <a:xfrm>
            <a:off x="1019548" y="2380129"/>
            <a:ext cx="6158752" cy="2062103"/>
          </a:xfrm>
          <a:prstGeom prst="rect">
            <a:avLst/>
          </a:prstGeom>
          <a:noFill/>
        </p:spPr>
        <p:txBody>
          <a:bodyPr wrap="square" rtlCol="0">
            <a:spAutoFit/>
          </a:bodyPr>
          <a:lstStyle/>
          <a:p>
            <a:pPr algn="ctr"/>
            <a:r>
              <a:rPr lang="en-US" sz="3200" smtClean="0">
                <a:latin typeface="Times New Roman" panose="02020603050405020304" pitchFamily="18" charset="0"/>
                <a:cs typeface="Times New Roman" panose="02020603050405020304" pitchFamily="18" charset="0"/>
              </a:rPr>
              <a:t>Quản trị mạng máy tính</a:t>
            </a:r>
          </a:p>
          <a:p>
            <a:pPr algn="ctr"/>
            <a:r>
              <a:rPr lang="en-US" sz="3200" smtClean="0">
                <a:latin typeface="Times New Roman" panose="02020603050405020304" pitchFamily="18" charset="0"/>
                <a:cs typeface="Times New Roman" panose="02020603050405020304" pitchFamily="18" charset="0"/>
              </a:rPr>
              <a:t>GVGD: Nguyễn Minh Triết</a:t>
            </a:r>
          </a:p>
          <a:p>
            <a:pPr algn="ctr"/>
            <a:r>
              <a:rPr lang="en-US" sz="3200" smtClean="0">
                <a:latin typeface="Times New Roman" panose="02020603050405020304" pitchFamily="18" charset="0"/>
                <a:cs typeface="Times New Roman" panose="02020603050405020304" pitchFamily="18" charset="0"/>
              </a:rPr>
              <a:t>Nhóm thực hiện: 03</a:t>
            </a:r>
          </a:p>
          <a:p>
            <a:pPr algn="ctr"/>
            <a:r>
              <a:rPr lang="en-US" sz="3200" smtClean="0">
                <a:latin typeface="Times New Roman" panose="02020603050405020304" pitchFamily="18" charset="0"/>
                <a:cs typeface="Times New Roman" panose="02020603050405020304" pitchFamily="18" charset="0"/>
              </a:rPr>
              <a:t>Chủ đề: Camera, đầu ghi IP</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57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2.1.1 </a:t>
            </a:r>
            <a:r>
              <a:rPr lang="en-US" sz="2400">
                <a:solidFill>
                  <a:schemeClr val="accent1">
                    <a:lumMod val="75000"/>
                  </a:schemeClr>
                </a:solidFill>
              </a:rPr>
              <a:t>T</a:t>
            </a:r>
            <a:r>
              <a:rPr lang="vi-VN" sz="2400" smtClean="0">
                <a:solidFill>
                  <a:schemeClr val="accent1">
                    <a:lumMod val="75000"/>
                  </a:schemeClr>
                </a:solidFill>
              </a:rPr>
              <a:t>heo </a:t>
            </a:r>
            <a:r>
              <a:rPr lang="vi-VN" sz="2400">
                <a:solidFill>
                  <a:schemeClr val="accent1">
                    <a:lumMod val="75000"/>
                  </a:schemeClr>
                </a:solidFill>
              </a:rPr>
              <a:t>kĩ thuật hình ảnh</a:t>
            </a:r>
            <a:endParaRPr lang="en-US" sz="2400">
              <a:solidFill>
                <a:schemeClr val="accent1">
                  <a:lumMod val="75000"/>
                </a:schemeClr>
              </a:solidFill>
            </a:endParaRPr>
          </a:p>
        </p:txBody>
      </p:sp>
      <p:sp>
        <p:nvSpPr>
          <p:cNvPr id="6" name="Rectangle 5"/>
          <p:cNvSpPr/>
          <p:nvPr/>
        </p:nvSpPr>
        <p:spPr>
          <a:xfrm>
            <a:off x="860611" y="1638357"/>
            <a:ext cx="7651376" cy="1261884"/>
          </a:xfrm>
          <a:prstGeom prst="rect">
            <a:avLst/>
          </a:prstGeom>
        </p:spPr>
        <p:txBody>
          <a:bodyPr wrap="square">
            <a:spAutoFit/>
          </a:bodyPr>
          <a:lstStyle/>
          <a:p>
            <a:pPr algn="just">
              <a:tabLst>
                <a:tab pos="349250" algn="l"/>
              </a:tabLst>
            </a:pPr>
            <a:r>
              <a:rPr lang="en-US" sz="2000" b="1" i="1" smtClean="0">
                <a:latin typeface="Times New Roman" panose="02020603050405020304" pitchFamily="18" charset="0"/>
                <a:cs typeface="Times New Roman" panose="02020603050405020304" pitchFamily="18" charset="0"/>
              </a:rPr>
              <a:t>	</a:t>
            </a:r>
            <a:r>
              <a:rPr lang="vi-VN" sz="2000" b="1" i="1" smtClean="0">
                <a:latin typeface="Times New Roman" panose="02020603050405020304" pitchFamily="18" charset="0"/>
                <a:cs typeface="Times New Roman" panose="02020603050405020304" pitchFamily="18" charset="0"/>
              </a:rPr>
              <a:t>Camera </a:t>
            </a:r>
            <a:r>
              <a:rPr lang="vi-VN" sz="2000" b="1" i="1">
                <a:latin typeface="Times New Roman" panose="02020603050405020304" pitchFamily="18" charset="0"/>
                <a:cs typeface="Times New Roman" panose="02020603050405020304" pitchFamily="18" charset="0"/>
              </a:rPr>
              <a:t>CMOS </a:t>
            </a:r>
            <a:r>
              <a:rPr lang="vi-VN" sz="2000" b="1" i="1" smtClean="0">
                <a:latin typeface="Times New Roman" panose="02020603050405020304" pitchFamily="18" charset="0"/>
                <a:cs typeface="Times New Roman" panose="02020603050405020304" pitchFamily="18" charset="0"/>
              </a:rPr>
              <a:t>(</a:t>
            </a:r>
            <a:r>
              <a:rPr lang="en-US" sz="2000" b="1" i="1" smtClean="0">
                <a:latin typeface="Times New Roman" panose="02020603050405020304" pitchFamily="18" charset="0"/>
                <a:cs typeface="Times New Roman" panose="02020603050405020304" pitchFamily="18" charset="0"/>
              </a:rPr>
              <a:t>C</a:t>
            </a:r>
            <a:r>
              <a:rPr lang="vi-VN" sz="2000" b="1" i="1" smtClean="0">
                <a:latin typeface="Times New Roman" panose="02020603050405020304" pitchFamily="18" charset="0"/>
                <a:cs typeface="Times New Roman" panose="02020603050405020304" pitchFamily="18" charset="0"/>
              </a:rPr>
              <a:t>omplementary </a:t>
            </a:r>
            <a:r>
              <a:rPr lang="en-US" sz="2000" b="1" i="1">
                <a:latin typeface="Times New Roman" panose="02020603050405020304" pitchFamily="18" charset="0"/>
                <a:cs typeface="Times New Roman" panose="02020603050405020304" pitchFamily="18" charset="0"/>
              </a:rPr>
              <a:t>M</a:t>
            </a:r>
            <a:r>
              <a:rPr lang="vi-VN" sz="2000" b="1" i="1" smtClean="0">
                <a:latin typeface="Times New Roman" panose="02020603050405020304" pitchFamily="18" charset="0"/>
                <a:cs typeface="Times New Roman" panose="02020603050405020304" pitchFamily="18" charset="0"/>
              </a:rPr>
              <a:t>etal </a:t>
            </a:r>
            <a:r>
              <a:rPr lang="en-US" sz="2000" b="1" i="1">
                <a:latin typeface="Times New Roman" panose="02020603050405020304" pitchFamily="18" charset="0"/>
                <a:cs typeface="Times New Roman" panose="02020603050405020304" pitchFamily="18" charset="0"/>
              </a:rPr>
              <a:t>O</a:t>
            </a:r>
            <a:r>
              <a:rPr lang="vi-VN" sz="2000" b="1" i="1" smtClean="0">
                <a:latin typeface="Times New Roman" panose="02020603050405020304" pitchFamily="18" charset="0"/>
                <a:cs typeface="Times New Roman" panose="02020603050405020304" pitchFamily="18" charset="0"/>
              </a:rPr>
              <a:t>xide </a:t>
            </a:r>
            <a:r>
              <a:rPr lang="en-US" sz="2000" b="1" i="1">
                <a:latin typeface="Times New Roman" panose="02020603050405020304" pitchFamily="18" charset="0"/>
                <a:cs typeface="Times New Roman" panose="02020603050405020304" pitchFamily="18" charset="0"/>
              </a:rPr>
              <a:t>S</a:t>
            </a:r>
            <a:r>
              <a:rPr lang="vi-VN" sz="2000" b="1" i="1" smtClean="0">
                <a:latin typeface="Times New Roman" panose="02020603050405020304" pitchFamily="18" charset="0"/>
                <a:cs typeface="Times New Roman" panose="02020603050405020304" pitchFamily="18" charset="0"/>
              </a:rPr>
              <a:t>emiconductor)</a:t>
            </a:r>
            <a:r>
              <a:rPr lang="en-US" sz="2000" b="1" i="1" smtClean="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r>
            <a:br>
              <a:rPr lang="vi-VN"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CMOS </a:t>
            </a:r>
            <a:r>
              <a:rPr lang="vi-VN" smtClean="0"/>
              <a:t>là </a:t>
            </a:r>
            <a:r>
              <a:rPr lang="vi-VN"/>
              <a:t>một chip điện tử được lắp đặt bên trong camera quan sát có nhiệm vụ chuyển đổi các hạt photon ánh sáng thành tín hiệu điện (electron) để xử lý kỹ thuật số.</a:t>
            </a:r>
            <a:endParaRPr lang="en-US" sz="2000">
              <a:latin typeface="Times New Roman" panose="02020603050405020304" pitchFamily="18" charset="0"/>
              <a:cs typeface="Times New Roman" panose="02020603050405020304" pitchFamily="18" charset="0"/>
            </a:endParaRPr>
          </a:p>
        </p:txBody>
      </p:sp>
      <p:pic>
        <p:nvPicPr>
          <p:cNvPr id="3076" name="Picture 4" descr="Camera An Ninh Cảm Biến CMOS Phát Hiện Chuyển Động Chống Nước Kkmoon Trắng  (2.0MP) (1080P) (3.6mm) (1/2.8 Inch) | Tiki.vn"/>
          <p:cNvPicPr>
            <a:picLocks noChangeAspect="1" noChangeArrowheads="1"/>
          </p:cNvPicPr>
          <p:nvPr/>
        </p:nvPicPr>
        <p:blipFill rotWithShape="1">
          <a:blip r:embed="rId2">
            <a:extLst>
              <a:ext uri="{28A0092B-C50C-407E-A947-70E740481C1C}">
                <a14:useLocalDpi xmlns:a14="http://schemas.microsoft.com/office/drawing/2010/main" val="0"/>
              </a:ext>
            </a:extLst>
          </a:blip>
          <a:srcRect t="14851" b="12628"/>
          <a:stretch/>
        </p:blipFill>
        <p:spPr bwMode="auto">
          <a:xfrm>
            <a:off x="722895" y="3149250"/>
            <a:ext cx="4228601" cy="307673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593976" y="3367489"/>
            <a:ext cx="2918011" cy="3154335"/>
            <a:chOff x="5593976" y="3367489"/>
            <a:chExt cx="2918011" cy="3154335"/>
          </a:xfrm>
        </p:grpSpPr>
        <p:pic>
          <p:nvPicPr>
            <p:cNvPr id="3078" name="Picture 6" descr="Camera analog giá rẻ CMOS 700TVL"/>
            <p:cNvPicPr>
              <a:picLocks noChangeAspect="1" noChangeArrowheads="1"/>
            </p:cNvPicPr>
            <p:nvPr/>
          </p:nvPicPr>
          <p:blipFill rotWithShape="1">
            <a:blip r:embed="rId3">
              <a:extLst>
                <a:ext uri="{28A0092B-C50C-407E-A947-70E740481C1C}">
                  <a14:useLocalDpi xmlns:a14="http://schemas.microsoft.com/office/drawing/2010/main" val="0"/>
                </a:ext>
              </a:extLst>
            </a:blip>
            <a:srcRect l="15610" t="1" r="15920" b="-6498"/>
            <a:stretch/>
          </p:blipFill>
          <p:spPr bwMode="auto">
            <a:xfrm>
              <a:off x="5593976" y="3367489"/>
              <a:ext cx="2918011" cy="31543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90855" y="6152492"/>
              <a:ext cx="2380128" cy="369332"/>
            </a:xfrm>
            <a:prstGeom prst="rect">
              <a:avLst/>
            </a:prstGeom>
            <a:noFill/>
          </p:spPr>
          <p:txBody>
            <a:bodyPr wrap="square" rtlCol="0">
              <a:spAutoFit/>
            </a:bodyPr>
            <a:lstStyle/>
            <a:p>
              <a:pPr algn="ctr"/>
              <a:r>
                <a:rPr lang="en-US" smtClean="0"/>
                <a:t>CMOS 700TVL</a:t>
              </a:r>
            </a:p>
          </p:txBody>
        </p:sp>
      </p:grpSp>
    </p:spTree>
    <p:extLst>
      <p:ext uri="{BB962C8B-B14F-4D97-AF65-F5344CB8AC3E}">
        <p14:creationId xmlns:p14="http://schemas.microsoft.com/office/powerpoint/2010/main" val="26328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p:cTn id="15" dur="1000" fill="hold"/>
                                        <p:tgtEl>
                                          <p:spTgt spid="3076"/>
                                        </p:tgtEl>
                                        <p:attrNameLst>
                                          <p:attrName>ppt_w</p:attrName>
                                        </p:attrNameLst>
                                      </p:cBhvr>
                                      <p:tavLst>
                                        <p:tav tm="0">
                                          <p:val>
                                            <p:fltVal val="0"/>
                                          </p:val>
                                        </p:tav>
                                        <p:tav tm="100000">
                                          <p:val>
                                            <p:strVal val="#ppt_w"/>
                                          </p:val>
                                        </p:tav>
                                      </p:tavLst>
                                    </p:anim>
                                    <p:anim calcmode="lin" valueType="num">
                                      <p:cBhvr>
                                        <p:cTn id="16" dur="1000" fill="hold"/>
                                        <p:tgtEl>
                                          <p:spTgt spid="3076"/>
                                        </p:tgtEl>
                                        <p:attrNameLst>
                                          <p:attrName>ppt_h</p:attrName>
                                        </p:attrNameLst>
                                      </p:cBhvr>
                                      <p:tavLst>
                                        <p:tav tm="0">
                                          <p:val>
                                            <p:fltVal val="0"/>
                                          </p:val>
                                        </p:tav>
                                        <p:tav tm="100000">
                                          <p:val>
                                            <p:strVal val="#ppt_h"/>
                                          </p:val>
                                        </p:tav>
                                      </p:tavLst>
                                    </p:anim>
                                    <p:anim calcmode="lin" valueType="num">
                                      <p:cBhvr>
                                        <p:cTn id="17" dur="1000" fill="hold"/>
                                        <p:tgtEl>
                                          <p:spTgt spid="307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0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2.1.1 </a:t>
            </a:r>
            <a:r>
              <a:rPr lang="en-US" sz="2400">
                <a:solidFill>
                  <a:schemeClr val="accent1">
                    <a:lumMod val="75000"/>
                  </a:schemeClr>
                </a:solidFill>
              </a:rPr>
              <a:t>T</a:t>
            </a:r>
            <a:r>
              <a:rPr lang="vi-VN" sz="2400" smtClean="0">
                <a:solidFill>
                  <a:schemeClr val="accent1">
                    <a:lumMod val="75000"/>
                  </a:schemeClr>
                </a:solidFill>
              </a:rPr>
              <a:t>heo </a:t>
            </a:r>
            <a:r>
              <a:rPr lang="vi-VN" sz="2400">
                <a:solidFill>
                  <a:schemeClr val="accent1">
                    <a:lumMod val="75000"/>
                  </a:schemeClr>
                </a:solidFill>
              </a:rPr>
              <a:t>kĩ thuật hình ảnh</a:t>
            </a:r>
            <a:endParaRPr lang="en-US" sz="2400">
              <a:solidFill>
                <a:schemeClr val="accent1">
                  <a:lumMod val="75000"/>
                </a:schemeClr>
              </a:solidFill>
            </a:endParaRPr>
          </a:p>
        </p:txBody>
      </p:sp>
      <p:sp>
        <p:nvSpPr>
          <p:cNvPr id="6" name="Rectangle 5"/>
          <p:cNvSpPr/>
          <p:nvPr/>
        </p:nvSpPr>
        <p:spPr>
          <a:xfrm>
            <a:off x="722896" y="1629936"/>
            <a:ext cx="8165020" cy="2985433"/>
          </a:xfrm>
          <a:prstGeom prst="rect">
            <a:avLst/>
          </a:prstGeom>
        </p:spPr>
        <p:txBody>
          <a:bodyPr wrap="square">
            <a:spAutoFit/>
          </a:bodyPr>
          <a:lstStyle/>
          <a:p>
            <a:pPr fontAlgn="base"/>
            <a:r>
              <a:rPr lang="vi-VN" b="1" smtClean="0"/>
              <a:t>Ưu </a:t>
            </a:r>
            <a:r>
              <a:rPr lang="vi-VN" b="1"/>
              <a:t>điểm của CMOS so với CCD</a:t>
            </a:r>
          </a:p>
          <a:p>
            <a:pPr marL="403225" indent="-174625" fontAlgn="base">
              <a:lnSpc>
                <a:spcPct val="150000"/>
              </a:lnSpc>
              <a:buFont typeface="Arial" panose="020B0604020202020204" pitchFamily="34" charset="0"/>
              <a:buChar char="•"/>
            </a:pPr>
            <a:r>
              <a:rPr lang="vi-VN" sz="2000"/>
              <a:t>Độ nhạy sáng (ISO) cao, độ phân giải cao.</a:t>
            </a:r>
          </a:p>
          <a:p>
            <a:pPr marL="403225" indent="-174625" fontAlgn="base">
              <a:lnSpc>
                <a:spcPct val="150000"/>
              </a:lnSpc>
              <a:buFont typeface="Arial" panose="020B0604020202020204" pitchFamily="34" charset="0"/>
              <a:buChar char="•"/>
            </a:pPr>
            <a:r>
              <a:rPr lang="vi-VN" sz="2000"/>
              <a:t>Tiêu thụ điện năng ít, điều này làm thời lượng pin sử dụng tăng lên</a:t>
            </a:r>
          </a:p>
          <a:p>
            <a:pPr marL="403225" indent="-174625" fontAlgn="base">
              <a:lnSpc>
                <a:spcPct val="150000"/>
              </a:lnSpc>
              <a:buFont typeface="Arial" panose="020B0604020202020204" pitchFamily="34" charset="0"/>
              <a:buChar char="•"/>
            </a:pPr>
            <a:r>
              <a:rPr lang="vi-VN" sz="2000"/>
              <a:t>Ít nhiễu hơn so với CCD</a:t>
            </a:r>
          </a:p>
          <a:p>
            <a:pPr marL="403225" indent="-174625" fontAlgn="base">
              <a:lnSpc>
                <a:spcPct val="150000"/>
              </a:lnSpc>
              <a:buFont typeface="Arial" panose="020B0604020202020204" pitchFamily="34" charset="0"/>
              <a:buChar char="•"/>
            </a:pPr>
            <a:r>
              <a:rPr lang="vi-VN" sz="2000"/>
              <a:t>Tốc độ xử lý hình ảnh chụp cực nhanh do có sử dụng bộ nhớ đệm.</a:t>
            </a:r>
          </a:p>
          <a:p>
            <a:pPr marL="403225" indent="-174625" fontAlgn="base">
              <a:lnSpc>
                <a:spcPct val="150000"/>
              </a:lnSpc>
              <a:buFont typeface="Arial" panose="020B0604020202020204" pitchFamily="34" charset="0"/>
              <a:buChar char="•"/>
            </a:pPr>
            <a:r>
              <a:rPr lang="vi-VN" sz="2000"/>
              <a:t>Hỗ trợ nhiều chức năng tương tác trên ảnh chụp.</a:t>
            </a:r>
          </a:p>
          <a:p>
            <a:pPr algn="just">
              <a:tabLst>
                <a:tab pos="349250" algn="l"/>
              </a:tabLst>
            </a:pPr>
            <a:endParaRPr lang="en-US" sz="2000">
              <a:latin typeface="Times New Roman" panose="02020603050405020304" pitchFamily="18" charset="0"/>
              <a:cs typeface="Times New Roman" panose="02020603050405020304" pitchFamily="18" charset="0"/>
            </a:endParaRPr>
          </a:p>
        </p:txBody>
      </p:sp>
      <p:pic>
        <p:nvPicPr>
          <p:cNvPr id="8" name="Picture 2" descr="cảm biến cmos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568" y="4154183"/>
            <a:ext cx="487680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 calcmode="lin" valueType="num">
                                      <p:cBhvr additive="base">
                                        <p:cTn id="32"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2.1.2 T</a:t>
            </a:r>
            <a:r>
              <a:rPr lang="vi-VN" sz="2400" smtClean="0">
                <a:solidFill>
                  <a:schemeClr val="accent1">
                    <a:lumMod val="75000"/>
                  </a:schemeClr>
                </a:solidFill>
              </a:rPr>
              <a:t>heo </a:t>
            </a:r>
            <a:r>
              <a:rPr lang="vi-VN" sz="2400">
                <a:solidFill>
                  <a:schemeClr val="accent1">
                    <a:lumMod val="75000"/>
                  </a:schemeClr>
                </a:solidFill>
              </a:rPr>
              <a:t>đường truyền</a:t>
            </a:r>
            <a:endParaRPr lang="en-US" sz="2400">
              <a:solidFill>
                <a:schemeClr val="accent1">
                  <a:lumMod val="75000"/>
                </a:schemeClr>
              </a:solidFill>
            </a:endParaRPr>
          </a:p>
        </p:txBody>
      </p:sp>
      <p:sp>
        <p:nvSpPr>
          <p:cNvPr id="8" name="Rectangle 7"/>
          <p:cNvSpPr/>
          <p:nvPr/>
        </p:nvSpPr>
        <p:spPr>
          <a:xfrm>
            <a:off x="1116105" y="1581948"/>
            <a:ext cx="7194177" cy="1323439"/>
          </a:xfrm>
          <a:prstGeom prst="rect">
            <a:avLst/>
          </a:prstGeom>
        </p:spPr>
        <p:txBody>
          <a:bodyPr wrap="square">
            <a:spAutoFit/>
          </a:bodyPr>
          <a:lstStyle/>
          <a:p>
            <a:r>
              <a:rPr lang="en-US" sz="2000" b="1">
                <a:latin typeface="+mj-lt"/>
                <a:cs typeface="Times New Roman" panose="02020603050405020304" pitchFamily="18" charset="0"/>
              </a:rPr>
              <a:t>Có 3 loại</a:t>
            </a:r>
            <a:r>
              <a:rPr lang="en-US" sz="2000" b="1" smtClean="0">
                <a:latin typeface="+mj-lt"/>
                <a:cs typeface="Times New Roman" panose="02020603050405020304" pitchFamily="18" charset="0"/>
              </a:rPr>
              <a:t>:</a:t>
            </a:r>
          </a:p>
          <a:p>
            <a:pPr marL="342900" indent="-342900">
              <a:buFont typeface="Arial" panose="020B0604020202020204" pitchFamily="34" charset="0"/>
              <a:buChar char="•"/>
            </a:pPr>
            <a:r>
              <a:rPr lang="en-US" sz="2000" b="1" smtClean="0">
                <a:latin typeface="+mj-lt"/>
                <a:cs typeface="Times New Roman" panose="02020603050405020304" pitchFamily="18" charset="0"/>
              </a:rPr>
              <a:t>Camera </a:t>
            </a:r>
            <a:r>
              <a:rPr lang="en-US" sz="2000" b="1">
                <a:latin typeface="+mj-lt"/>
                <a:cs typeface="Times New Roman" panose="02020603050405020304" pitchFamily="18" charset="0"/>
              </a:rPr>
              <a:t>có </a:t>
            </a:r>
            <a:r>
              <a:rPr lang="en-US" sz="2000" b="1" smtClean="0">
                <a:latin typeface="+mj-lt"/>
                <a:cs typeface="Times New Roman" panose="02020603050405020304" pitchFamily="18" charset="0"/>
              </a:rPr>
              <a:t>dây </a:t>
            </a:r>
          </a:p>
          <a:p>
            <a:pPr marL="342900" indent="-342900">
              <a:buFont typeface="Arial" panose="020B0604020202020204" pitchFamily="34" charset="0"/>
              <a:buChar char="•"/>
            </a:pPr>
            <a:r>
              <a:rPr lang="en-US" sz="2000" b="1" smtClean="0">
                <a:latin typeface="+mj-lt"/>
                <a:cs typeface="Times New Roman" panose="02020603050405020304" pitchFamily="18" charset="0"/>
              </a:rPr>
              <a:t>Camera không dây</a:t>
            </a:r>
          </a:p>
          <a:p>
            <a:pPr marL="342900" indent="-342900">
              <a:buFont typeface="Arial" panose="020B0604020202020204" pitchFamily="34" charset="0"/>
              <a:buChar char="•"/>
            </a:pPr>
            <a:r>
              <a:rPr lang="en-US" sz="2000" b="1" smtClean="0">
                <a:latin typeface="+mj-lt"/>
                <a:cs typeface="Times New Roman" panose="02020603050405020304" pitchFamily="18" charset="0"/>
              </a:rPr>
              <a:t>IP </a:t>
            </a:r>
            <a:r>
              <a:rPr lang="en-US" sz="2000" b="1">
                <a:latin typeface="+mj-lt"/>
                <a:cs typeface="Times New Roman" panose="02020603050405020304" pitchFamily="18" charset="0"/>
              </a:rPr>
              <a:t>Camera (Camera </a:t>
            </a:r>
            <a:r>
              <a:rPr lang="en-US" sz="2000" b="1" smtClean="0">
                <a:latin typeface="+mj-lt"/>
                <a:cs typeface="Times New Roman" panose="02020603050405020304" pitchFamily="18" charset="0"/>
              </a:rPr>
              <a:t>mạng)</a:t>
            </a:r>
            <a:endParaRPr lang="en-US" sz="2000" b="1">
              <a:latin typeface="+mj-lt"/>
              <a:cs typeface="Times New Roman" panose="02020603050405020304" pitchFamily="18" charset="0"/>
            </a:endParaRPr>
          </a:p>
        </p:txBody>
      </p:sp>
      <p:pic>
        <p:nvPicPr>
          <p:cNvPr id="5122" name="Picture 2" descr="Cách lắp đặt camera IP có dây dễ dà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275" y="3505174"/>
            <a:ext cx="3020135" cy="2736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amera quan sát không dây wifi và có dây. - Công Ty TNHH TMDV Hamy Tech"/>
          <p:cNvPicPr>
            <a:picLocks noChangeAspect="1" noChangeArrowheads="1"/>
          </p:cNvPicPr>
          <p:nvPr/>
        </p:nvPicPr>
        <p:blipFill rotWithShape="1">
          <a:blip r:embed="rId3">
            <a:extLst>
              <a:ext uri="{28A0092B-C50C-407E-A947-70E740481C1C}">
                <a14:useLocalDpi xmlns:a14="http://schemas.microsoft.com/office/drawing/2010/main" val="0"/>
              </a:ext>
            </a:extLst>
          </a:blip>
          <a:srcRect l="59033" t="-1" b="26581"/>
          <a:stretch/>
        </p:blipFill>
        <p:spPr bwMode="auto">
          <a:xfrm>
            <a:off x="453955" y="3459460"/>
            <a:ext cx="2750942" cy="27855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amera quan sát không dây wifi và có dây. - Công Ty TNHH TMDV Hamy Tech"/>
          <p:cNvPicPr>
            <a:picLocks noChangeAspect="1" noChangeArrowheads="1"/>
          </p:cNvPicPr>
          <p:nvPr/>
        </p:nvPicPr>
        <p:blipFill rotWithShape="1">
          <a:blip r:embed="rId3">
            <a:extLst>
              <a:ext uri="{28A0092B-C50C-407E-A947-70E740481C1C}">
                <a14:useLocalDpi xmlns:a14="http://schemas.microsoft.com/office/drawing/2010/main" val="0"/>
              </a:ext>
            </a:extLst>
          </a:blip>
          <a:srcRect t="-1" r="57454" b="26581"/>
          <a:stretch/>
        </p:blipFill>
        <p:spPr bwMode="auto">
          <a:xfrm>
            <a:off x="2996333" y="3459459"/>
            <a:ext cx="2857041" cy="278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9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5124"/>
                                        </p:tgtEl>
                                        <p:attrNameLst>
                                          <p:attrName>style.visibility</p:attrName>
                                        </p:attrNameLst>
                                      </p:cBhvr>
                                      <p:to>
                                        <p:strVal val="visible"/>
                                      </p:to>
                                    </p:set>
                                    <p:animEffect transition="in" filter="wipe(down)">
                                      <p:cBhvr>
                                        <p:cTn id="33" dur="580">
                                          <p:stCondLst>
                                            <p:cond delay="0"/>
                                          </p:stCondLst>
                                        </p:cTn>
                                        <p:tgtEl>
                                          <p:spTgt spid="5124"/>
                                        </p:tgtEl>
                                      </p:cBhvr>
                                    </p:animEffect>
                                    <p:anim calcmode="lin" valueType="num">
                                      <p:cBhvr>
                                        <p:cTn id="34" dur="1822" tmFilter="0,0; 0.14,0.36; 0.43,0.73; 0.71,0.91; 1.0,1.0">
                                          <p:stCondLst>
                                            <p:cond delay="0"/>
                                          </p:stCondLst>
                                        </p:cTn>
                                        <p:tgtEl>
                                          <p:spTgt spid="512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12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12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12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124"/>
                                        </p:tgtEl>
                                        <p:attrNameLst>
                                          <p:attrName>ppt_y</p:attrName>
                                        </p:attrNameLst>
                                      </p:cBhvr>
                                      <p:tavLst>
                                        <p:tav tm="0" fmla="#ppt_y-sin(pi*$)/81">
                                          <p:val>
                                            <p:fltVal val="0"/>
                                          </p:val>
                                        </p:tav>
                                        <p:tav tm="100000">
                                          <p:val>
                                            <p:fltVal val="1"/>
                                          </p:val>
                                        </p:tav>
                                      </p:tavLst>
                                    </p:anim>
                                    <p:animScale>
                                      <p:cBhvr>
                                        <p:cTn id="39" dur="26">
                                          <p:stCondLst>
                                            <p:cond delay="650"/>
                                          </p:stCondLst>
                                        </p:cTn>
                                        <p:tgtEl>
                                          <p:spTgt spid="5124"/>
                                        </p:tgtEl>
                                      </p:cBhvr>
                                      <p:to x="100000" y="60000"/>
                                    </p:animScale>
                                    <p:animScale>
                                      <p:cBhvr>
                                        <p:cTn id="40" dur="166" decel="50000">
                                          <p:stCondLst>
                                            <p:cond delay="676"/>
                                          </p:stCondLst>
                                        </p:cTn>
                                        <p:tgtEl>
                                          <p:spTgt spid="5124"/>
                                        </p:tgtEl>
                                      </p:cBhvr>
                                      <p:to x="100000" y="100000"/>
                                    </p:animScale>
                                    <p:animScale>
                                      <p:cBhvr>
                                        <p:cTn id="41" dur="26">
                                          <p:stCondLst>
                                            <p:cond delay="1312"/>
                                          </p:stCondLst>
                                        </p:cTn>
                                        <p:tgtEl>
                                          <p:spTgt spid="5124"/>
                                        </p:tgtEl>
                                      </p:cBhvr>
                                      <p:to x="100000" y="80000"/>
                                    </p:animScale>
                                    <p:animScale>
                                      <p:cBhvr>
                                        <p:cTn id="42" dur="166" decel="50000">
                                          <p:stCondLst>
                                            <p:cond delay="1338"/>
                                          </p:stCondLst>
                                        </p:cTn>
                                        <p:tgtEl>
                                          <p:spTgt spid="5124"/>
                                        </p:tgtEl>
                                      </p:cBhvr>
                                      <p:to x="100000" y="100000"/>
                                    </p:animScale>
                                    <p:animScale>
                                      <p:cBhvr>
                                        <p:cTn id="43" dur="26">
                                          <p:stCondLst>
                                            <p:cond delay="1642"/>
                                          </p:stCondLst>
                                        </p:cTn>
                                        <p:tgtEl>
                                          <p:spTgt spid="5124"/>
                                        </p:tgtEl>
                                      </p:cBhvr>
                                      <p:to x="100000" y="90000"/>
                                    </p:animScale>
                                    <p:animScale>
                                      <p:cBhvr>
                                        <p:cTn id="44" dur="166" decel="50000">
                                          <p:stCondLst>
                                            <p:cond delay="1668"/>
                                          </p:stCondLst>
                                        </p:cTn>
                                        <p:tgtEl>
                                          <p:spTgt spid="5124"/>
                                        </p:tgtEl>
                                      </p:cBhvr>
                                      <p:to x="100000" y="100000"/>
                                    </p:animScale>
                                    <p:animScale>
                                      <p:cBhvr>
                                        <p:cTn id="45" dur="26">
                                          <p:stCondLst>
                                            <p:cond delay="1808"/>
                                          </p:stCondLst>
                                        </p:cTn>
                                        <p:tgtEl>
                                          <p:spTgt spid="5124"/>
                                        </p:tgtEl>
                                      </p:cBhvr>
                                      <p:to x="100000" y="95000"/>
                                    </p:animScale>
                                    <p:animScale>
                                      <p:cBhvr>
                                        <p:cTn id="46" dur="166" decel="50000">
                                          <p:stCondLst>
                                            <p:cond delay="1834"/>
                                          </p:stCondLst>
                                        </p:cTn>
                                        <p:tgtEl>
                                          <p:spTgt spid="5124"/>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heel(1)">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5122"/>
                                        </p:tgtEl>
                                        <p:attrNameLst>
                                          <p:attrName>style.visibility</p:attrName>
                                        </p:attrNameLst>
                                      </p:cBhvr>
                                      <p:to>
                                        <p:strVal val="visible"/>
                                      </p:to>
                                    </p:set>
                                    <p:animEffect transition="in" filter="wipe(down)">
                                      <p:cBhvr>
                                        <p:cTn id="56" dur="580">
                                          <p:stCondLst>
                                            <p:cond delay="0"/>
                                          </p:stCondLst>
                                        </p:cTn>
                                        <p:tgtEl>
                                          <p:spTgt spid="5122"/>
                                        </p:tgtEl>
                                      </p:cBhvr>
                                    </p:animEffect>
                                    <p:anim calcmode="lin" valueType="num">
                                      <p:cBhvr>
                                        <p:cTn id="57"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62" dur="26">
                                          <p:stCondLst>
                                            <p:cond delay="650"/>
                                          </p:stCondLst>
                                        </p:cTn>
                                        <p:tgtEl>
                                          <p:spTgt spid="5122"/>
                                        </p:tgtEl>
                                      </p:cBhvr>
                                      <p:to x="100000" y="60000"/>
                                    </p:animScale>
                                    <p:animScale>
                                      <p:cBhvr>
                                        <p:cTn id="63" dur="166" decel="50000">
                                          <p:stCondLst>
                                            <p:cond delay="676"/>
                                          </p:stCondLst>
                                        </p:cTn>
                                        <p:tgtEl>
                                          <p:spTgt spid="5122"/>
                                        </p:tgtEl>
                                      </p:cBhvr>
                                      <p:to x="100000" y="100000"/>
                                    </p:animScale>
                                    <p:animScale>
                                      <p:cBhvr>
                                        <p:cTn id="64" dur="26">
                                          <p:stCondLst>
                                            <p:cond delay="1312"/>
                                          </p:stCondLst>
                                        </p:cTn>
                                        <p:tgtEl>
                                          <p:spTgt spid="5122"/>
                                        </p:tgtEl>
                                      </p:cBhvr>
                                      <p:to x="100000" y="80000"/>
                                    </p:animScale>
                                    <p:animScale>
                                      <p:cBhvr>
                                        <p:cTn id="65" dur="166" decel="50000">
                                          <p:stCondLst>
                                            <p:cond delay="1338"/>
                                          </p:stCondLst>
                                        </p:cTn>
                                        <p:tgtEl>
                                          <p:spTgt spid="5122"/>
                                        </p:tgtEl>
                                      </p:cBhvr>
                                      <p:to x="100000" y="100000"/>
                                    </p:animScale>
                                    <p:animScale>
                                      <p:cBhvr>
                                        <p:cTn id="66" dur="26">
                                          <p:stCondLst>
                                            <p:cond delay="1642"/>
                                          </p:stCondLst>
                                        </p:cTn>
                                        <p:tgtEl>
                                          <p:spTgt spid="5122"/>
                                        </p:tgtEl>
                                      </p:cBhvr>
                                      <p:to x="100000" y="90000"/>
                                    </p:animScale>
                                    <p:animScale>
                                      <p:cBhvr>
                                        <p:cTn id="67" dur="166" decel="50000">
                                          <p:stCondLst>
                                            <p:cond delay="1668"/>
                                          </p:stCondLst>
                                        </p:cTn>
                                        <p:tgtEl>
                                          <p:spTgt spid="5122"/>
                                        </p:tgtEl>
                                      </p:cBhvr>
                                      <p:to x="100000" y="100000"/>
                                    </p:animScale>
                                    <p:animScale>
                                      <p:cBhvr>
                                        <p:cTn id="68" dur="26">
                                          <p:stCondLst>
                                            <p:cond delay="1808"/>
                                          </p:stCondLst>
                                        </p:cTn>
                                        <p:tgtEl>
                                          <p:spTgt spid="5122"/>
                                        </p:tgtEl>
                                      </p:cBhvr>
                                      <p:to x="100000" y="95000"/>
                                    </p:animScale>
                                    <p:animScale>
                                      <p:cBhvr>
                                        <p:cTn id="69" dur="166" decel="50000">
                                          <p:stCondLst>
                                            <p:cond delay="1834"/>
                                          </p:stCondLst>
                                        </p:cTn>
                                        <p:tgtEl>
                                          <p:spTgt spid="51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2.1.2 T</a:t>
            </a:r>
            <a:r>
              <a:rPr lang="vi-VN" sz="2400" smtClean="0">
                <a:solidFill>
                  <a:schemeClr val="accent1">
                    <a:lumMod val="75000"/>
                  </a:schemeClr>
                </a:solidFill>
              </a:rPr>
              <a:t>heo </a:t>
            </a:r>
            <a:r>
              <a:rPr lang="vi-VN" sz="2400">
                <a:solidFill>
                  <a:schemeClr val="accent1">
                    <a:lumMod val="75000"/>
                  </a:schemeClr>
                </a:solidFill>
              </a:rPr>
              <a:t>đường truyền</a:t>
            </a:r>
            <a:endParaRPr lang="en-US" sz="2400">
              <a:solidFill>
                <a:schemeClr val="accent1">
                  <a:lumMod val="75000"/>
                </a:schemeClr>
              </a:solidFill>
            </a:endParaRPr>
          </a:p>
        </p:txBody>
      </p:sp>
      <p:sp>
        <p:nvSpPr>
          <p:cNvPr id="6" name="Rectangle 5"/>
          <p:cNvSpPr/>
          <p:nvPr/>
        </p:nvSpPr>
        <p:spPr>
          <a:xfrm>
            <a:off x="722895" y="1707123"/>
            <a:ext cx="7748751" cy="1477328"/>
          </a:xfrm>
          <a:prstGeom prst="rect">
            <a:avLst/>
          </a:prstGeom>
        </p:spPr>
        <p:txBody>
          <a:bodyPr wrap="square">
            <a:spAutoFit/>
          </a:bodyPr>
          <a:lstStyle/>
          <a:p>
            <a:pPr algn="just" defTabSz="403225">
              <a:lnSpc>
                <a:spcPct val="150000"/>
              </a:lnSpc>
            </a:pPr>
            <a:r>
              <a:rPr lang="en-US" sz="2000" smtClean="0">
                <a:solidFill>
                  <a:srgbClr val="333333"/>
                </a:solidFill>
                <a:latin typeface="+mj-lt"/>
                <a:cs typeface="Times New Roman" panose="02020603050405020304" pitchFamily="18" charset="0"/>
              </a:rPr>
              <a:t>	</a:t>
            </a:r>
            <a:r>
              <a:rPr lang="vi-VN" sz="2000" b="1" smtClean="0">
                <a:solidFill>
                  <a:srgbClr val="333333"/>
                </a:solidFill>
                <a:latin typeface="+mj-lt"/>
                <a:cs typeface="Times New Roman" panose="02020603050405020304" pitchFamily="18" charset="0"/>
              </a:rPr>
              <a:t>Camera </a:t>
            </a:r>
            <a:r>
              <a:rPr lang="vi-VN" sz="2000" b="1">
                <a:solidFill>
                  <a:srgbClr val="333333"/>
                </a:solidFill>
                <a:latin typeface="+mj-lt"/>
                <a:cs typeface="Times New Roman" panose="02020603050405020304" pitchFamily="18" charset="0"/>
              </a:rPr>
              <a:t>có dây </a:t>
            </a:r>
            <a:r>
              <a:rPr lang="vi-VN" sz="2000">
                <a:solidFill>
                  <a:srgbClr val="333333"/>
                </a:solidFill>
                <a:latin typeface="+mj-lt"/>
                <a:cs typeface="Times New Roman" panose="02020603050405020304" pitchFamily="18" charset="0"/>
              </a:rPr>
              <a:t>có ưu điểm đó là khả năng an toàn cao, tính bảo mật tốt được sử dụng, truyền tín hiệu trên dây cáp đồng trục khoảng </a:t>
            </a:r>
            <a:r>
              <a:rPr lang="vi-VN" sz="2000" smtClean="0">
                <a:solidFill>
                  <a:srgbClr val="333333"/>
                </a:solidFill>
                <a:latin typeface="+mj-lt"/>
                <a:cs typeface="Times New Roman" panose="02020603050405020304" pitchFamily="18" charset="0"/>
              </a:rPr>
              <a:t>75ohm, </a:t>
            </a:r>
            <a:r>
              <a:rPr lang="vi-VN" sz="2000">
                <a:solidFill>
                  <a:srgbClr val="333333"/>
                </a:solidFill>
                <a:latin typeface="+mj-lt"/>
                <a:cs typeface="Times New Roman" panose="02020603050405020304" pitchFamily="18" charset="0"/>
              </a:rPr>
              <a:t>dây C5. </a:t>
            </a:r>
            <a:endParaRPr lang="en-US" sz="2000" smtClean="0">
              <a:solidFill>
                <a:srgbClr val="333333"/>
              </a:solidFill>
              <a:latin typeface="+mj-lt"/>
              <a:cs typeface="Times New Roman" panose="02020603050405020304" pitchFamily="18" charset="0"/>
            </a:endParaRPr>
          </a:p>
        </p:txBody>
      </p:sp>
      <p:pic>
        <p:nvPicPr>
          <p:cNvPr id="6146" name="Picture 2" descr="NHỮNG LỢI ÍCH KHI LẮP ĐẶT CAMERA QUAN SÁT"/>
          <p:cNvPicPr>
            <a:picLocks noChangeAspect="1" noChangeArrowheads="1"/>
          </p:cNvPicPr>
          <p:nvPr/>
        </p:nvPicPr>
        <p:blipFill rotWithShape="1">
          <a:blip r:embed="rId2">
            <a:extLst>
              <a:ext uri="{28A0092B-C50C-407E-A947-70E740481C1C}">
                <a14:useLocalDpi xmlns:a14="http://schemas.microsoft.com/office/drawing/2010/main" val="0"/>
              </a:ext>
            </a:extLst>
          </a:blip>
          <a:srcRect l="43039" t="1691" r="-282" b="26960"/>
          <a:stretch/>
        </p:blipFill>
        <p:spPr bwMode="auto">
          <a:xfrm>
            <a:off x="5277449" y="3357498"/>
            <a:ext cx="3748181" cy="31207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Ưu, nhược điểm của camera có dây"/>
          <p:cNvPicPr>
            <a:picLocks noChangeAspect="1" noChangeArrowheads="1"/>
          </p:cNvPicPr>
          <p:nvPr/>
        </p:nvPicPr>
        <p:blipFill rotWithShape="1">
          <a:blip r:embed="rId3">
            <a:extLst>
              <a:ext uri="{28A0092B-C50C-407E-A947-70E740481C1C}">
                <a14:useLocalDpi xmlns:a14="http://schemas.microsoft.com/office/drawing/2010/main" val="0"/>
              </a:ext>
            </a:extLst>
          </a:blip>
          <a:srcRect l="13354" t="4838" r="4752"/>
          <a:stretch/>
        </p:blipFill>
        <p:spPr bwMode="auto">
          <a:xfrm>
            <a:off x="722896" y="3387377"/>
            <a:ext cx="3993777" cy="309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6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 calcmode="lin" valueType="num">
                                      <p:cBhvr>
                                        <p:cTn id="14" dur="500" fill="hold"/>
                                        <p:tgtEl>
                                          <p:spTgt spid="6148"/>
                                        </p:tgtEl>
                                        <p:attrNameLst>
                                          <p:attrName>ppt_w</p:attrName>
                                        </p:attrNameLst>
                                      </p:cBhvr>
                                      <p:tavLst>
                                        <p:tav tm="0">
                                          <p:val>
                                            <p:fltVal val="0"/>
                                          </p:val>
                                        </p:tav>
                                        <p:tav tm="100000">
                                          <p:val>
                                            <p:strVal val="#ppt_w"/>
                                          </p:val>
                                        </p:tav>
                                      </p:tavLst>
                                    </p:anim>
                                    <p:anim calcmode="lin" valueType="num">
                                      <p:cBhvr>
                                        <p:cTn id="15" dur="500" fill="hold"/>
                                        <p:tgtEl>
                                          <p:spTgt spid="6148"/>
                                        </p:tgtEl>
                                        <p:attrNameLst>
                                          <p:attrName>ppt_h</p:attrName>
                                        </p:attrNameLst>
                                      </p:cBhvr>
                                      <p:tavLst>
                                        <p:tav tm="0">
                                          <p:val>
                                            <p:fltVal val="0"/>
                                          </p:val>
                                        </p:tav>
                                        <p:tav tm="100000">
                                          <p:val>
                                            <p:strVal val="#ppt_h"/>
                                          </p:val>
                                        </p:tav>
                                      </p:tavLst>
                                    </p:anim>
                                    <p:anim calcmode="lin" valueType="num">
                                      <p:cBhvr>
                                        <p:cTn id="16" dur="500" fill="hold"/>
                                        <p:tgtEl>
                                          <p:spTgt spid="6148"/>
                                        </p:tgtEl>
                                        <p:attrNameLst>
                                          <p:attrName>style.rotation</p:attrName>
                                        </p:attrNameLst>
                                      </p:cBhvr>
                                      <p:tavLst>
                                        <p:tav tm="0">
                                          <p:val>
                                            <p:fltVal val="360"/>
                                          </p:val>
                                        </p:tav>
                                        <p:tav tm="100000">
                                          <p:val>
                                            <p:fltVal val="0"/>
                                          </p:val>
                                        </p:tav>
                                      </p:tavLst>
                                    </p:anim>
                                    <p:animEffect transition="in" filter="fade">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2.1.2 T</a:t>
            </a:r>
            <a:r>
              <a:rPr lang="vi-VN" sz="2400" smtClean="0">
                <a:solidFill>
                  <a:schemeClr val="accent1">
                    <a:lumMod val="75000"/>
                  </a:schemeClr>
                </a:solidFill>
              </a:rPr>
              <a:t>heo </a:t>
            </a:r>
            <a:r>
              <a:rPr lang="vi-VN" sz="2400">
                <a:solidFill>
                  <a:schemeClr val="accent1">
                    <a:lumMod val="75000"/>
                  </a:schemeClr>
                </a:solidFill>
              </a:rPr>
              <a:t>đường truyền</a:t>
            </a:r>
            <a:endParaRPr lang="en-US" sz="2400">
              <a:solidFill>
                <a:schemeClr val="accent1">
                  <a:lumMod val="75000"/>
                </a:schemeClr>
              </a:solidFill>
            </a:endParaRPr>
          </a:p>
        </p:txBody>
      </p:sp>
      <p:sp>
        <p:nvSpPr>
          <p:cNvPr id="6" name="Rectangle 5"/>
          <p:cNvSpPr/>
          <p:nvPr/>
        </p:nvSpPr>
        <p:spPr>
          <a:xfrm>
            <a:off x="954742" y="1679591"/>
            <a:ext cx="7503458" cy="2400657"/>
          </a:xfrm>
          <a:prstGeom prst="rect">
            <a:avLst/>
          </a:prstGeom>
        </p:spPr>
        <p:txBody>
          <a:bodyPr wrap="square">
            <a:spAutoFit/>
          </a:bodyPr>
          <a:lstStyle/>
          <a:p>
            <a:pPr algn="just" defTabSz="457200">
              <a:spcBef>
                <a:spcPts val="300"/>
              </a:spcBef>
              <a:spcAft>
                <a:spcPts val="300"/>
              </a:spcAft>
            </a:pP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Camera </a:t>
            </a:r>
            <a:r>
              <a:rPr lang="vi-VN" sz="2000">
                <a:latin typeface="+mj-lt"/>
                <a:cs typeface="Times New Roman" panose="02020603050405020304" pitchFamily="18" charset="0"/>
              </a:rPr>
              <a:t>không </a:t>
            </a:r>
            <a:r>
              <a:rPr lang="vi-VN" sz="2000" smtClean="0">
                <a:latin typeface="+mj-lt"/>
                <a:cs typeface="Times New Roman" panose="02020603050405020304" pitchFamily="18" charset="0"/>
              </a:rPr>
              <a:t>dây</a:t>
            </a:r>
            <a:r>
              <a:rPr lang="en-US" sz="2000" smtClean="0">
                <a:latin typeface="+mj-lt"/>
                <a:cs typeface="Times New Roman" panose="02020603050405020304" pitchFamily="18" charset="0"/>
              </a:rPr>
              <a:t> có thể</a:t>
            </a:r>
            <a:r>
              <a:rPr lang="vi-VN" sz="2000" smtClean="0">
                <a:latin typeface="+mj-lt"/>
                <a:cs typeface="Times New Roman" panose="02020603050405020304" pitchFamily="18" charset="0"/>
              </a:rPr>
              <a:t> </a:t>
            </a:r>
            <a:r>
              <a:rPr lang="vi-VN" sz="2000">
                <a:latin typeface="+mj-lt"/>
                <a:cs typeface="Times New Roman" panose="02020603050405020304" pitchFamily="18" charset="0"/>
              </a:rPr>
              <a:t>không có </a:t>
            </a:r>
            <a:r>
              <a:rPr lang="vi-VN" sz="2000" smtClean="0">
                <a:latin typeface="+mj-lt"/>
                <a:cs typeface="Times New Roman" panose="02020603050405020304" pitchFamily="18" charset="0"/>
              </a:rPr>
              <a:t>dây</a:t>
            </a:r>
            <a:r>
              <a:rPr lang="en-US" sz="2000" smtClean="0">
                <a:latin typeface="+mj-lt"/>
                <a:cs typeface="Times New Roman" panose="02020603050405020304" pitchFamily="18" charset="0"/>
              </a:rPr>
              <a:t> nhưng </a:t>
            </a:r>
            <a:r>
              <a:rPr lang="vi-VN" sz="2000" smtClean="0">
                <a:latin typeface="+mj-lt"/>
                <a:cs typeface="Times New Roman" panose="02020603050405020304" pitchFamily="18" charset="0"/>
              </a:rPr>
              <a:t>vẫn phải </a:t>
            </a:r>
            <a:r>
              <a:rPr lang="vi-VN" sz="2000">
                <a:latin typeface="+mj-lt"/>
                <a:cs typeface="Times New Roman" panose="02020603050405020304" pitchFamily="18" charset="0"/>
              </a:rPr>
              <a:t>có dây nguồn. </a:t>
            </a:r>
            <a:endParaRPr lang="en-US" sz="2000" smtClean="0">
              <a:latin typeface="+mj-lt"/>
              <a:cs typeface="Times New Roman" panose="02020603050405020304" pitchFamily="18" charset="0"/>
            </a:endParaRPr>
          </a:p>
          <a:p>
            <a:pPr algn="just" defTabSz="457200">
              <a:spcBef>
                <a:spcPts val="300"/>
              </a:spcBef>
              <a:spcAft>
                <a:spcPts val="300"/>
              </a:spcAft>
            </a:pPr>
            <a:r>
              <a:rPr lang="en-US" sz="2000" smtClean="0">
                <a:latin typeface="+mj-lt"/>
                <a:cs typeface="Times New Roman" panose="02020603050405020304" pitchFamily="18" charset="0"/>
              </a:rPr>
              <a:t>	Ư</a:t>
            </a:r>
            <a:r>
              <a:rPr lang="vi-VN" sz="2000" smtClean="0">
                <a:latin typeface="+mj-lt"/>
                <a:cs typeface="Times New Roman" panose="02020603050405020304" pitchFamily="18" charset="0"/>
              </a:rPr>
              <a:t>u điểm</a:t>
            </a: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là </a:t>
            </a:r>
            <a:r>
              <a:rPr lang="vi-VN" sz="2000">
                <a:latin typeface="+mj-lt"/>
                <a:cs typeface="Times New Roman" panose="02020603050405020304" pitchFamily="18" charset="0"/>
              </a:rPr>
              <a:t>dễ thi công lắp đặt do không cần đi dây, </a:t>
            </a:r>
            <a:r>
              <a:rPr lang="vi-VN" sz="2000" b="1">
                <a:latin typeface="+mj-lt"/>
                <a:cs typeface="Times New Roman" panose="02020603050405020304" pitchFamily="18" charset="0"/>
              </a:rPr>
              <a:t>tuy nhiên</a:t>
            </a:r>
            <a:r>
              <a:rPr lang="vi-VN" sz="2000">
                <a:latin typeface="+mj-lt"/>
                <a:cs typeface="Times New Roman" panose="02020603050405020304" pitchFamily="18" charset="0"/>
              </a:rPr>
              <a:t> </a:t>
            </a:r>
            <a:r>
              <a:rPr lang="en-US" sz="2000" smtClean="0">
                <a:latin typeface="+mj-lt"/>
                <a:cs typeface="Times New Roman" panose="02020603050405020304" pitchFamily="18" charset="0"/>
              </a:rPr>
              <a:t>c</a:t>
            </a:r>
            <a:r>
              <a:rPr lang="vi-VN" sz="2000" smtClean="0">
                <a:latin typeface="+mj-lt"/>
                <a:cs typeface="Times New Roman" panose="02020603050405020304" pitchFamily="18" charset="0"/>
              </a:rPr>
              <a:t>amera </a:t>
            </a:r>
            <a:r>
              <a:rPr lang="vi-VN" sz="2000">
                <a:latin typeface="+mj-lt"/>
                <a:cs typeface="Times New Roman" panose="02020603050405020304" pitchFamily="18" charset="0"/>
              </a:rPr>
              <a:t>có hệ số an toàn không </a:t>
            </a:r>
            <a:r>
              <a:rPr lang="vi-VN" sz="2000" smtClean="0">
                <a:latin typeface="+mj-lt"/>
                <a:cs typeface="Times New Roman" panose="02020603050405020304" pitchFamily="18" charset="0"/>
              </a:rPr>
              <a:t>cao</a:t>
            </a:r>
            <a:r>
              <a:rPr lang="en-US" sz="2000" smtClean="0">
                <a:latin typeface="+mj-lt"/>
                <a:cs typeface="Times New Roman" panose="02020603050405020304" pitchFamily="18" charset="0"/>
              </a:rPr>
              <a:t>. </a:t>
            </a:r>
          </a:p>
          <a:p>
            <a:pPr algn="just" defTabSz="457200">
              <a:spcBef>
                <a:spcPts val="300"/>
              </a:spcBef>
              <a:spcAft>
                <a:spcPts val="300"/>
              </a:spcAft>
            </a:pPr>
            <a:r>
              <a:rPr lang="en-US" sz="2000">
                <a:latin typeface="+mj-lt"/>
                <a:cs typeface="Times New Roman" panose="02020603050405020304" pitchFamily="18" charset="0"/>
              </a:rPr>
              <a:t>	</a:t>
            </a:r>
            <a:r>
              <a:rPr lang="en-US" sz="2000" smtClean="0">
                <a:latin typeface="+mj-lt"/>
                <a:cs typeface="Times New Roman" panose="02020603050405020304" pitchFamily="18" charset="0"/>
              </a:rPr>
              <a:t>Khuyết điểm</a:t>
            </a:r>
            <a:r>
              <a:rPr lang="vi-VN" sz="2000" smtClean="0">
                <a:latin typeface="+mj-lt"/>
                <a:cs typeface="Times New Roman" panose="02020603050405020304" pitchFamily="18" charset="0"/>
              </a:rPr>
              <a:t> </a:t>
            </a:r>
            <a:r>
              <a:rPr lang="vi-VN" sz="2000">
                <a:latin typeface="+mj-lt"/>
                <a:cs typeface="Times New Roman" panose="02020603050405020304" pitchFamily="18" charset="0"/>
              </a:rPr>
              <a:t>là tần </a:t>
            </a:r>
            <a:r>
              <a:rPr lang="vi-VN" sz="2000" smtClean="0">
                <a:latin typeface="+mj-lt"/>
                <a:cs typeface="Times New Roman" panose="02020603050405020304" pitchFamily="18" charset="0"/>
              </a:rPr>
              <a:t>số</a:t>
            </a: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sử </a:t>
            </a:r>
            <a:r>
              <a:rPr lang="vi-VN" sz="2000">
                <a:latin typeface="+mj-lt"/>
                <a:cs typeface="Times New Roman" panose="02020603050405020304" pitchFamily="18" charset="0"/>
              </a:rPr>
              <a:t>dụng</a:t>
            </a:r>
            <a:r>
              <a:rPr lang="vi-VN" sz="2000" smtClean="0">
                <a:latin typeface="+mj-lt"/>
                <a:cs typeface="Times New Roman" panose="02020603050405020304" pitchFamily="18" charset="0"/>
              </a:rPr>
              <a:t>.</a:t>
            </a: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Camera </a:t>
            </a:r>
            <a:r>
              <a:rPr lang="vi-VN" sz="2000">
                <a:latin typeface="+mj-lt"/>
                <a:cs typeface="Times New Roman" panose="02020603050405020304" pitchFamily="18" charset="0"/>
              </a:rPr>
              <a:t>không dây sử dụng sóng vô tuyến </a:t>
            </a:r>
            <a:r>
              <a:rPr lang="en-US" sz="2000" smtClean="0">
                <a:latin typeface="+mj-lt"/>
                <a:cs typeface="Times New Roman" panose="02020603050405020304" pitchFamily="18" charset="0"/>
              </a:rPr>
              <a:t>(</a:t>
            </a:r>
            <a:r>
              <a:rPr lang="vi-VN" sz="2000" smtClean="0">
                <a:latin typeface="+mj-lt"/>
                <a:cs typeface="Times New Roman" panose="02020603050405020304" pitchFamily="18" charset="0"/>
              </a:rPr>
              <a:t>RF</a:t>
            </a:r>
            <a:r>
              <a:rPr lang="en-US" sz="2000" smtClean="0">
                <a:latin typeface="+mj-lt"/>
                <a:cs typeface="Times New Roman" panose="02020603050405020304" pitchFamily="18" charset="0"/>
              </a:rPr>
              <a:t>)</a:t>
            </a:r>
            <a:r>
              <a:rPr lang="vi-VN" sz="2000" smtClean="0">
                <a:latin typeface="+mj-lt"/>
                <a:cs typeface="Times New Roman" panose="02020603050405020304" pitchFamily="18" charset="0"/>
              </a:rPr>
              <a:t> </a:t>
            </a:r>
            <a:r>
              <a:rPr lang="vi-VN" sz="2000">
                <a:latin typeface="+mj-lt"/>
                <a:cs typeface="Times New Roman" panose="02020603050405020304" pitchFamily="18" charset="0"/>
              </a:rPr>
              <a:t>để truyền tín hiệu thường tần số dao động từ 1,2 đến </a:t>
            </a:r>
            <a:r>
              <a:rPr lang="vi-VN" sz="2000" smtClean="0">
                <a:latin typeface="+mj-lt"/>
                <a:cs typeface="Times New Roman" panose="02020603050405020304" pitchFamily="18" charset="0"/>
              </a:rPr>
              <a:t>2,4MHZ</a:t>
            </a:r>
            <a:r>
              <a:rPr lang="en-US" sz="2000" smtClean="0">
                <a:latin typeface="+mj-lt"/>
                <a:cs typeface="Times New Roman" panose="02020603050405020304" pitchFamily="18" charset="0"/>
              </a:rPr>
              <a:t>.</a:t>
            </a:r>
          </a:p>
        </p:txBody>
      </p:sp>
      <p:pic>
        <p:nvPicPr>
          <p:cNvPr id="7170" name="Picture 2" descr="So sánh ưu nhược điểm của camera không dây và có dây – THACHLON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920" y="4080248"/>
            <a:ext cx="3569260" cy="226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4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strips(downLeft)">
                                      <p:cBhvr>
                                        <p:cTn id="26"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2.1.2 T</a:t>
            </a:r>
            <a:r>
              <a:rPr lang="vi-VN" sz="2400" smtClean="0">
                <a:solidFill>
                  <a:schemeClr val="accent1">
                    <a:lumMod val="75000"/>
                  </a:schemeClr>
                </a:solidFill>
              </a:rPr>
              <a:t>heo </a:t>
            </a:r>
            <a:r>
              <a:rPr lang="vi-VN" sz="2400">
                <a:solidFill>
                  <a:schemeClr val="accent1">
                    <a:lumMod val="75000"/>
                  </a:schemeClr>
                </a:solidFill>
              </a:rPr>
              <a:t>đường truyền</a:t>
            </a:r>
            <a:endParaRPr lang="en-US" sz="2400">
              <a:solidFill>
                <a:schemeClr val="accent1">
                  <a:lumMod val="75000"/>
                </a:schemeClr>
              </a:solidFill>
            </a:endParaRPr>
          </a:p>
        </p:txBody>
      </p:sp>
      <p:sp>
        <p:nvSpPr>
          <p:cNvPr id="6" name="Rectangle 5"/>
          <p:cNvSpPr/>
          <p:nvPr/>
        </p:nvSpPr>
        <p:spPr>
          <a:xfrm>
            <a:off x="941293" y="1628114"/>
            <a:ext cx="7611035" cy="1938992"/>
          </a:xfrm>
          <a:prstGeom prst="rect">
            <a:avLst/>
          </a:prstGeom>
        </p:spPr>
        <p:txBody>
          <a:bodyPr wrap="square">
            <a:spAutoFit/>
          </a:bodyPr>
          <a:lstStyle/>
          <a:p>
            <a:pPr algn="just" defTabSz="403225">
              <a:lnSpc>
                <a:spcPct val="150000"/>
              </a:lnSpc>
            </a:pP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IP </a:t>
            </a:r>
            <a:r>
              <a:rPr lang="vi-VN" sz="2000">
                <a:latin typeface="+mj-lt"/>
                <a:cs typeface="Times New Roman" panose="02020603050405020304" pitchFamily="18" charset="0"/>
              </a:rPr>
              <a:t>Camera (Camera mạng</a:t>
            </a:r>
            <a:r>
              <a:rPr lang="vi-VN" sz="2000" smtClean="0">
                <a:latin typeface="+mj-lt"/>
                <a:cs typeface="Times New Roman" panose="02020603050405020304" pitchFamily="18" charset="0"/>
              </a:rPr>
              <a:t>)</a:t>
            </a:r>
            <a:r>
              <a:rPr lang="en-US" sz="2000" smtClean="0">
                <a:latin typeface="+mj-lt"/>
                <a:cs typeface="Times New Roman" panose="02020603050405020304" pitchFamily="18" charset="0"/>
              </a:rPr>
              <a:t> là </a:t>
            </a:r>
            <a:r>
              <a:rPr lang="vi-VN" sz="2000" smtClean="0">
                <a:latin typeface="+mj-lt"/>
                <a:cs typeface="Times New Roman" panose="02020603050405020304" pitchFamily="18" charset="0"/>
              </a:rPr>
              <a:t>Camera </a:t>
            </a:r>
            <a:r>
              <a:rPr lang="vi-VN" sz="2000">
                <a:latin typeface="+mj-lt"/>
                <a:cs typeface="Times New Roman" panose="02020603050405020304" pitchFamily="18" charset="0"/>
              </a:rPr>
              <a:t>được kết nối trực tiếp vào mạng, tín hiệu hình ảnh và điều khiển được truyền qua mạng</a:t>
            </a:r>
            <a:r>
              <a:rPr lang="vi-VN" sz="2000" smtClean="0">
                <a:latin typeface="+mj-lt"/>
                <a:cs typeface="Times New Roman" panose="02020603050405020304" pitchFamily="18" charset="0"/>
              </a:rPr>
              <a:t>.</a:t>
            </a: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Với </a:t>
            </a:r>
            <a:r>
              <a:rPr lang="vi-VN" sz="2000">
                <a:latin typeface="+mj-lt"/>
                <a:cs typeface="Times New Roman" panose="02020603050405020304" pitchFamily="18" charset="0"/>
              </a:rPr>
              <a:t>Camera IP người dùng có thể điều khiển và giám sát ở bất cứ đâu thông qua mạng internet.</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377691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1096953" y="1707123"/>
            <a:ext cx="7576399" cy="1631216"/>
          </a:xfrm>
          <a:prstGeom prst="rect">
            <a:avLst/>
          </a:prstGeom>
        </p:spPr>
        <p:txBody>
          <a:bodyPr wrap="square">
            <a:spAutoFit/>
          </a:bodyPr>
          <a:lstStyle/>
          <a:p>
            <a:pPr marL="342900" indent="-342900">
              <a:buFont typeface="Arial" panose="020B0604020202020204" pitchFamily="34" charset="0"/>
              <a:buChar char="•"/>
            </a:pPr>
            <a:r>
              <a:rPr lang="vi-VN" sz="2000" b="1" i="1">
                <a:latin typeface="+mj-lt"/>
                <a:cs typeface="Times New Roman" panose="02020603050405020304" pitchFamily="18" charset="0"/>
              </a:rPr>
              <a:t>Dome Camera (Camera áp trần</a:t>
            </a:r>
            <a:r>
              <a:rPr lang="vi-VN" sz="2000" b="1" i="1" smtClean="0">
                <a:latin typeface="+mj-lt"/>
                <a:cs typeface="Times New Roman" panose="02020603050405020304" pitchFamily="18" charset="0"/>
              </a:rPr>
              <a:t>).</a:t>
            </a:r>
            <a:r>
              <a:rPr lang="en-US" sz="2000">
                <a:latin typeface="+mj-lt"/>
                <a:cs typeface="Times New Roman" panose="02020603050405020304" pitchFamily="18" charset="0"/>
              </a:rPr>
              <a:t> </a:t>
            </a:r>
            <a:endParaRPr lang="en-US" sz="2000" smtClean="0">
              <a:latin typeface="+mj-lt"/>
              <a:cs typeface="Times New Roman" panose="02020603050405020304" pitchFamily="18" charset="0"/>
            </a:endParaRPr>
          </a:p>
          <a:p>
            <a:pPr marL="342900" indent="-342900">
              <a:buFont typeface="Arial" panose="020B0604020202020204" pitchFamily="34" charset="0"/>
              <a:buChar char="•"/>
            </a:pPr>
            <a:r>
              <a:rPr lang="en-US" sz="2000" b="1" i="1" smtClean="0">
                <a:latin typeface="+mj-lt"/>
                <a:cs typeface="Times New Roman" panose="02020603050405020304" pitchFamily="18" charset="0"/>
              </a:rPr>
              <a:t>Camera </a:t>
            </a:r>
            <a:r>
              <a:rPr lang="en-US" sz="2000" b="1" i="1">
                <a:latin typeface="+mj-lt"/>
                <a:cs typeface="Times New Roman" panose="02020603050405020304" pitchFamily="18" charset="0"/>
              </a:rPr>
              <a:t>ẩn</a:t>
            </a:r>
            <a:r>
              <a:rPr lang="en-US" sz="2000" b="1" i="1" smtClean="0">
                <a:latin typeface="+mj-lt"/>
                <a:cs typeface="Times New Roman" panose="02020603050405020304" pitchFamily="18" charset="0"/>
              </a:rPr>
              <a:t>.</a:t>
            </a:r>
          </a:p>
          <a:p>
            <a:pPr marL="342900" indent="-342900">
              <a:buFont typeface="Arial" panose="020B0604020202020204" pitchFamily="34" charset="0"/>
              <a:buChar char="•"/>
            </a:pPr>
            <a:r>
              <a:rPr lang="en-US" sz="2000" b="1" i="1">
                <a:latin typeface="+mj-lt"/>
                <a:cs typeface="Times New Roman" panose="02020603050405020304" pitchFamily="18" charset="0"/>
              </a:rPr>
              <a:t>Box Camera</a:t>
            </a:r>
            <a:r>
              <a:rPr lang="en-US" sz="2000" b="1" i="1" smtClean="0">
                <a:latin typeface="+mj-lt"/>
                <a:cs typeface="Times New Roman" panose="02020603050405020304" pitchFamily="18" charset="0"/>
              </a:rPr>
              <a:t>.</a:t>
            </a:r>
          </a:p>
          <a:p>
            <a:pPr marL="342900" indent="-342900">
              <a:buFont typeface="Arial" panose="020B0604020202020204" pitchFamily="34" charset="0"/>
              <a:buChar char="•"/>
            </a:pPr>
            <a:r>
              <a:rPr lang="en-US" sz="2000" b="1" i="1">
                <a:latin typeface="+mj-lt"/>
                <a:cs typeface="Times New Roman" panose="02020603050405020304" pitchFamily="18" charset="0"/>
              </a:rPr>
              <a:t>Camera </a:t>
            </a:r>
            <a:r>
              <a:rPr lang="en-US" sz="2000" b="1" i="1" smtClean="0">
                <a:latin typeface="+mj-lt"/>
                <a:cs typeface="Times New Roman" panose="02020603050405020304" pitchFamily="18" charset="0"/>
              </a:rPr>
              <a:t>PTZ</a:t>
            </a:r>
          </a:p>
          <a:p>
            <a:pPr marL="342900" indent="-342900">
              <a:buFont typeface="Arial" panose="020B0604020202020204" pitchFamily="34" charset="0"/>
              <a:buChar char="•"/>
            </a:pPr>
            <a:r>
              <a:rPr lang="en-US" sz="2000" b="1" i="1">
                <a:latin typeface="+mj-lt"/>
                <a:cs typeface="Times New Roman" panose="02020603050405020304" pitchFamily="18" charset="0"/>
              </a:rPr>
              <a:t>IR Camera và Exview (Camera có khả năng quan sát đêm)</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196874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175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amond(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plus(in)">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1116106" y="1580210"/>
            <a:ext cx="7194175" cy="1883657"/>
          </a:xfrm>
          <a:prstGeom prst="rect">
            <a:avLst/>
          </a:prstGeom>
        </p:spPr>
        <p:txBody>
          <a:bodyPr wrap="square">
            <a:spAutoFit/>
          </a:bodyPr>
          <a:lstStyle/>
          <a:p>
            <a:pPr algn="just" defTabSz="228600">
              <a:lnSpc>
                <a:spcPct val="150000"/>
              </a:lnSpc>
            </a:pPr>
            <a:r>
              <a:rPr lang="en-US" sz="2000" b="1" i="1" smtClean="0">
                <a:solidFill>
                  <a:srgbClr val="333333"/>
                </a:solidFill>
                <a:latin typeface="Times New Roman" panose="02020603050405020304" pitchFamily="18" charset="0"/>
                <a:cs typeface="Times New Roman" panose="02020603050405020304" pitchFamily="18" charset="0"/>
              </a:rPr>
              <a:t>	</a:t>
            </a:r>
            <a:r>
              <a:rPr lang="vi-VN" sz="2000" b="1" i="1" smtClean="0">
                <a:solidFill>
                  <a:srgbClr val="333333"/>
                </a:solidFill>
                <a:latin typeface="Times New Roman" panose="02020603050405020304" pitchFamily="18" charset="0"/>
                <a:cs typeface="Times New Roman" panose="02020603050405020304" pitchFamily="18" charset="0"/>
              </a:rPr>
              <a:t>Dome </a:t>
            </a:r>
            <a:r>
              <a:rPr lang="vi-VN" sz="2000" b="1" i="1">
                <a:solidFill>
                  <a:srgbClr val="333333"/>
                </a:solidFill>
                <a:latin typeface="Times New Roman" panose="02020603050405020304" pitchFamily="18" charset="0"/>
                <a:cs typeface="Times New Roman" panose="02020603050405020304" pitchFamily="18" charset="0"/>
              </a:rPr>
              <a:t>Camera (Camera áp trần</a:t>
            </a:r>
            <a:r>
              <a:rPr lang="vi-VN" sz="2000" b="1" i="1" smtClean="0">
                <a:solidFill>
                  <a:srgbClr val="333333"/>
                </a:solidFill>
                <a:latin typeface="Times New Roman" panose="02020603050405020304" pitchFamily="18" charset="0"/>
                <a:cs typeface="Times New Roman" panose="02020603050405020304" pitchFamily="18" charset="0"/>
              </a:rPr>
              <a:t>).</a:t>
            </a:r>
            <a:r>
              <a:rPr lang="en-US" sz="2000" b="1" i="1">
                <a:solidFill>
                  <a:srgbClr val="333333"/>
                </a:solidFill>
                <a:latin typeface="Times New Roman" panose="02020603050405020304" pitchFamily="18" charset="0"/>
                <a:cs typeface="Times New Roman" panose="02020603050405020304" pitchFamily="18" charset="0"/>
              </a:rPr>
              <a:t> </a:t>
            </a:r>
            <a:r>
              <a:rPr lang="en-US" sz="2000" smtClean="0">
                <a:solidFill>
                  <a:srgbClr val="333333"/>
                </a:solidFill>
                <a:latin typeface="Times New Roman" panose="02020603050405020304" pitchFamily="18" charset="0"/>
                <a:cs typeface="Times New Roman" panose="02020603050405020304" pitchFamily="18" charset="0"/>
              </a:rPr>
              <a:t>C</a:t>
            </a:r>
            <a:r>
              <a:rPr lang="vi-VN" sz="2000" smtClean="0">
                <a:solidFill>
                  <a:srgbClr val="333333"/>
                </a:solidFill>
                <a:latin typeface="Times New Roman" panose="02020603050405020304" pitchFamily="18" charset="0"/>
                <a:cs typeface="Times New Roman" panose="02020603050405020304" pitchFamily="18" charset="0"/>
              </a:rPr>
              <a:t>amera </a:t>
            </a:r>
            <a:r>
              <a:rPr lang="vi-VN" sz="2000">
                <a:solidFill>
                  <a:srgbClr val="333333"/>
                </a:solidFill>
                <a:latin typeface="Times New Roman" panose="02020603050405020304" pitchFamily="18" charset="0"/>
                <a:cs typeface="Times New Roman" panose="02020603050405020304" pitchFamily="18" charset="0"/>
              </a:rPr>
              <a:t>có nhiều hình dạng và kích thước khác nhau. Đây là loại Camera thường được đặt trong nhà, kiểu dáng rất trang nhã. Camera này có tính năng bảo mật cao do được bọc trong hộp kín.</a:t>
            </a:r>
            <a:endParaRPr lang="en-US" sz="2000">
              <a:latin typeface="Times New Roman" panose="02020603050405020304" pitchFamily="18" charset="0"/>
              <a:cs typeface="Times New Roman" panose="02020603050405020304" pitchFamily="18" charset="0"/>
            </a:endParaRPr>
          </a:p>
        </p:txBody>
      </p:sp>
      <p:pic>
        <p:nvPicPr>
          <p:cNvPr id="8194" name="Picture 2" descr="camera dome,bullet la g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06" y="346386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S-2CD2142FWD-I Camera IP ốp trần 4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509" y="3463867"/>
            <a:ext cx="3158341" cy="299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7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Scale>
                                      <p:cBhvr>
                                        <p:cTn id="7"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xEl>
                                              <p:pRg st="0" end="0"/>
                                            </p:txEl>
                                          </p:spTgt>
                                        </p:tgtEl>
                                        <p:attrNameLst>
                                          <p:attrName>ppt_x</p:attrName>
                                          <p:attrName>ppt_y</p:attrName>
                                        </p:attrNameLst>
                                      </p:cBhvr>
                                    </p:animMotion>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p:cTn id="14" dur="500" fill="hold"/>
                                        <p:tgtEl>
                                          <p:spTgt spid="8194"/>
                                        </p:tgtEl>
                                        <p:attrNameLst>
                                          <p:attrName>ppt_w</p:attrName>
                                        </p:attrNameLst>
                                      </p:cBhvr>
                                      <p:tavLst>
                                        <p:tav tm="0">
                                          <p:val>
                                            <p:fltVal val="0"/>
                                          </p:val>
                                        </p:tav>
                                        <p:tav tm="100000">
                                          <p:val>
                                            <p:strVal val="#ppt_w"/>
                                          </p:val>
                                        </p:tav>
                                      </p:tavLst>
                                    </p:anim>
                                    <p:anim calcmode="lin" valueType="num">
                                      <p:cBhvr>
                                        <p:cTn id="15" dur="500" fill="hold"/>
                                        <p:tgtEl>
                                          <p:spTgt spid="8194"/>
                                        </p:tgtEl>
                                        <p:attrNameLst>
                                          <p:attrName>ppt_h</p:attrName>
                                        </p:attrNameLst>
                                      </p:cBhvr>
                                      <p:tavLst>
                                        <p:tav tm="0">
                                          <p:val>
                                            <p:fltVal val="0"/>
                                          </p:val>
                                        </p:tav>
                                        <p:tav tm="100000">
                                          <p:val>
                                            <p:strVal val="#ppt_h"/>
                                          </p:val>
                                        </p:tav>
                                      </p:tavLst>
                                    </p:anim>
                                    <p:anim calcmode="lin" valueType="num">
                                      <p:cBhvr>
                                        <p:cTn id="16" dur="500" fill="hold"/>
                                        <p:tgtEl>
                                          <p:spTgt spid="8194"/>
                                        </p:tgtEl>
                                        <p:attrNameLst>
                                          <p:attrName>style.rotation</p:attrName>
                                        </p:attrNameLst>
                                      </p:cBhvr>
                                      <p:tavLst>
                                        <p:tav tm="0">
                                          <p:val>
                                            <p:fltVal val="360"/>
                                          </p:val>
                                        </p:tav>
                                        <p:tav tm="100000">
                                          <p:val>
                                            <p:fltVal val="0"/>
                                          </p:val>
                                        </p:tav>
                                      </p:tavLst>
                                    </p:anim>
                                    <p:animEffect transition="in" filter="fade">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wipe(down)">
                                      <p:cBhvr>
                                        <p:cTn id="22" dur="580">
                                          <p:stCondLst>
                                            <p:cond delay="0"/>
                                          </p:stCondLst>
                                        </p:cTn>
                                        <p:tgtEl>
                                          <p:spTgt spid="8196"/>
                                        </p:tgtEl>
                                      </p:cBhvr>
                                    </p:animEffect>
                                    <p:anim calcmode="lin" valueType="num">
                                      <p:cBhvr>
                                        <p:cTn id="23"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28" dur="26">
                                          <p:stCondLst>
                                            <p:cond delay="650"/>
                                          </p:stCondLst>
                                        </p:cTn>
                                        <p:tgtEl>
                                          <p:spTgt spid="8196"/>
                                        </p:tgtEl>
                                      </p:cBhvr>
                                      <p:to x="100000" y="60000"/>
                                    </p:animScale>
                                    <p:animScale>
                                      <p:cBhvr>
                                        <p:cTn id="29" dur="166" decel="50000">
                                          <p:stCondLst>
                                            <p:cond delay="676"/>
                                          </p:stCondLst>
                                        </p:cTn>
                                        <p:tgtEl>
                                          <p:spTgt spid="8196"/>
                                        </p:tgtEl>
                                      </p:cBhvr>
                                      <p:to x="100000" y="100000"/>
                                    </p:animScale>
                                    <p:animScale>
                                      <p:cBhvr>
                                        <p:cTn id="30" dur="26">
                                          <p:stCondLst>
                                            <p:cond delay="1312"/>
                                          </p:stCondLst>
                                        </p:cTn>
                                        <p:tgtEl>
                                          <p:spTgt spid="8196"/>
                                        </p:tgtEl>
                                      </p:cBhvr>
                                      <p:to x="100000" y="80000"/>
                                    </p:animScale>
                                    <p:animScale>
                                      <p:cBhvr>
                                        <p:cTn id="31" dur="166" decel="50000">
                                          <p:stCondLst>
                                            <p:cond delay="1338"/>
                                          </p:stCondLst>
                                        </p:cTn>
                                        <p:tgtEl>
                                          <p:spTgt spid="8196"/>
                                        </p:tgtEl>
                                      </p:cBhvr>
                                      <p:to x="100000" y="100000"/>
                                    </p:animScale>
                                    <p:animScale>
                                      <p:cBhvr>
                                        <p:cTn id="32" dur="26">
                                          <p:stCondLst>
                                            <p:cond delay="1642"/>
                                          </p:stCondLst>
                                        </p:cTn>
                                        <p:tgtEl>
                                          <p:spTgt spid="8196"/>
                                        </p:tgtEl>
                                      </p:cBhvr>
                                      <p:to x="100000" y="90000"/>
                                    </p:animScale>
                                    <p:animScale>
                                      <p:cBhvr>
                                        <p:cTn id="33" dur="166" decel="50000">
                                          <p:stCondLst>
                                            <p:cond delay="1668"/>
                                          </p:stCondLst>
                                        </p:cTn>
                                        <p:tgtEl>
                                          <p:spTgt spid="8196"/>
                                        </p:tgtEl>
                                      </p:cBhvr>
                                      <p:to x="100000" y="100000"/>
                                    </p:animScale>
                                    <p:animScale>
                                      <p:cBhvr>
                                        <p:cTn id="34" dur="26">
                                          <p:stCondLst>
                                            <p:cond delay="1808"/>
                                          </p:stCondLst>
                                        </p:cTn>
                                        <p:tgtEl>
                                          <p:spTgt spid="8196"/>
                                        </p:tgtEl>
                                      </p:cBhvr>
                                      <p:to x="100000" y="95000"/>
                                    </p:animScale>
                                    <p:animScale>
                                      <p:cBhvr>
                                        <p:cTn id="35" dur="166" decel="50000">
                                          <p:stCondLst>
                                            <p:cond delay="1834"/>
                                          </p:stCondLst>
                                        </p:cTn>
                                        <p:tgtEl>
                                          <p:spTgt spid="81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1084356" y="1707123"/>
            <a:ext cx="7320056" cy="1420325"/>
          </a:xfrm>
          <a:prstGeom prst="rect">
            <a:avLst/>
          </a:prstGeom>
        </p:spPr>
        <p:txBody>
          <a:bodyPr wrap="square">
            <a:spAutoFit/>
          </a:bodyPr>
          <a:lstStyle/>
          <a:p>
            <a:pPr algn="just" defTabSz="349250">
              <a:lnSpc>
                <a:spcPct val="150000"/>
              </a:lnSpc>
            </a:pPr>
            <a:r>
              <a:rPr lang="en-US" sz="2000" b="1" i="1" smtClean="0">
                <a:solidFill>
                  <a:srgbClr val="333333"/>
                </a:solidFill>
                <a:latin typeface="+mj-lt"/>
                <a:cs typeface="Times New Roman" panose="02020603050405020304" pitchFamily="18" charset="0"/>
              </a:rPr>
              <a:t>	</a:t>
            </a:r>
            <a:r>
              <a:rPr lang="vi-VN" sz="2000" b="1" i="1" smtClean="0">
                <a:solidFill>
                  <a:srgbClr val="333333"/>
                </a:solidFill>
                <a:latin typeface="+mj-lt"/>
                <a:cs typeface="Times New Roman" panose="02020603050405020304" pitchFamily="18" charset="0"/>
              </a:rPr>
              <a:t>Camera ẩn.</a:t>
            </a:r>
            <a:r>
              <a:rPr lang="en-US" sz="2000" b="1" i="1" smtClean="0">
                <a:solidFill>
                  <a:srgbClr val="333333"/>
                </a:solidFill>
                <a:latin typeface="+mj-lt"/>
                <a:cs typeface="Times New Roman" panose="02020603050405020304" pitchFamily="18" charset="0"/>
              </a:rPr>
              <a:t> </a:t>
            </a:r>
            <a:r>
              <a:rPr lang="vi-VN" sz="2000" smtClean="0">
                <a:solidFill>
                  <a:srgbClr val="333333"/>
                </a:solidFill>
                <a:latin typeface="+mj-lt"/>
                <a:cs typeface="Times New Roman" panose="02020603050405020304" pitchFamily="18" charset="0"/>
              </a:rPr>
              <a:t>Giống </a:t>
            </a:r>
            <a:r>
              <a:rPr lang="vi-VN" sz="2000">
                <a:solidFill>
                  <a:srgbClr val="333333"/>
                </a:solidFill>
                <a:latin typeface="+mj-lt"/>
                <a:cs typeface="Times New Roman" panose="02020603050405020304" pitchFamily="18" charset="0"/>
              </a:rPr>
              <a:t>như tên gọi, Camera này không thể nhận biết được. Nó có nhiều hình dạng và kích thước khác nhau, có thể ngụy trang và tránh bị phát </a:t>
            </a:r>
            <a:r>
              <a:rPr lang="vi-VN" sz="2000" smtClean="0">
                <a:solidFill>
                  <a:srgbClr val="333333"/>
                </a:solidFill>
                <a:latin typeface="+mj-lt"/>
                <a:cs typeface="Times New Roman" panose="02020603050405020304" pitchFamily="18" charset="0"/>
              </a:rPr>
              <a:t>hiện.</a:t>
            </a:r>
            <a:r>
              <a:rPr lang="en-US" sz="2000" smtClean="0">
                <a:solidFill>
                  <a:srgbClr val="333333"/>
                </a:solidFill>
                <a:latin typeface="+mj-lt"/>
                <a:cs typeface="Times New Roman" panose="02020603050405020304" pitchFamily="18" charset="0"/>
              </a:rPr>
              <a:t> </a:t>
            </a:r>
          </a:p>
        </p:txBody>
      </p:sp>
      <p:pic>
        <p:nvPicPr>
          <p:cNvPr id="9218" name="Picture 2" descr="Top những loại camera ẩn tốt và giá rẻ nhất hiện nay. Xem ngay!"/>
          <p:cNvPicPr>
            <a:picLocks noChangeAspect="1" noChangeArrowheads="1"/>
          </p:cNvPicPr>
          <p:nvPr/>
        </p:nvPicPr>
        <p:blipFill rotWithShape="1">
          <a:blip r:embed="rId2">
            <a:extLst>
              <a:ext uri="{28A0092B-C50C-407E-A947-70E740481C1C}">
                <a14:useLocalDpi xmlns:a14="http://schemas.microsoft.com/office/drawing/2010/main" val="0"/>
              </a:ext>
            </a:extLst>
          </a:blip>
          <a:srcRect l="12097" t="9155" r="8337" b="15551"/>
          <a:stretch/>
        </p:blipFill>
        <p:spPr bwMode="auto">
          <a:xfrm>
            <a:off x="927848" y="3533795"/>
            <a:ext cx="3591587" cy="279698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mera Siêu Nhỏ 007 | Camera Siêu Nhỏ QUay Lé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379" y="353379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0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fade">
                                      <p:cBhvr>
                                        <p:cTn id="13" dur="2000"/>
                                        <p:tgtEl>
                                          <p:spTgt spid="9218"/>
                                        </p:tgtEl>
                                      </p:cBhvr>
                                    </p:animEffect>
                                    <p:anim calcmode="lin" valueType="num">
                                      <p:cBhvr>
                                        <p:cTn id="14" dur="2000" fill="hold"/>
                                        <p:tgtEl>
                                          <p:spTgt spid="9218"/>
                                        </p:tgtEl>
                                        <p:attrNameLst>
                                          <p:attrName>style.rotation</p:attrName>
                                        </p:attrNameLst>
                                      </p:cBhvr>
                                      <p:tavLst>
                                        <p:tav tm="0">
                                          <p:val>
                                            <p:fltVal val="720"/>
                                          </p:val>
                                        </p:tav>
                                        <p:tav tm="100000">
                                          <p:val>
                                            <p:fltVal val="0"/>
                                          </p:val>
                                        </p:tav>
                                      </p:tavLst>
                                    </p:anim>
                                    <p:anim calcmode="lin" valueType="num">
                                      <p:cBhvr>
                                        <p:cTn id="15" dur="2000" fill="hold"/>
                                        <p:tgtEl>
                                          <p:spTgt spid="9218"/>
                                        </p:tgtEl>
                                        <p:attrNameLst>
                                          <p:attrName>ppt_h</p:attrName>
                                        </p:attrNameLst>
                                      </p:cBhvr>
                                      <p:tavLst>
                                        <p:tav tm="0">
                                          <p:val>
                                            <p:fltVal val="0"/>
                                          </p:val>
                                        </p:tav>
                                        <p:tav tm="100000">
                                          <p:val>
                                            <p:strVal val="#ppt_h"/>
                                          </p:val>
                                        </p:tav>
                                      </p:tavLst>
                                    </p:anim>
                                    <p:anim calcmode="lin" valueType="num">
                                      <p:cBhvr>
                                        <p:cTn id="16" dur="2000" fill="hold"/>
                                        <p:tgtEl>
                                          <p:spTgt spid="9218"/>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9220"/>
                                        </p:tgtEl>
                                        <p:attrNameLst>
                                          <p:attrName>style.visibility</p:attrName>
                                        </p:attrNameLst>
                                      </p:cBhvr>
                                      <p:to>
                                        <p:strVal val="visible"/>
                                      </p:to>
                                    </p:set>
                                    <p:anim calcmode="lin" valueType="num">
                                      <p:cBhvr>
                                        <p:cTn id="21" dur="1000" fill="hold"/>
                                        <p:tgtEl>
                                          <p:spTgt spid="9220"/>
                                        </p:tgtEl>
                                        <p:attrNameLst>
                                          <p:attrName>ppt_w</p:attrName>
                                        </p:attrNameLst>
                                      </p:cBhvr>
                                      <p:tavLst>
                                        <p:tav tm="0">
                                          <p:val>
                                            <p:fltVal val="0"/>
                                          </p:val>
                                        </p:tav>
                                        <p:tav tm="100000">
                                          <p:val>
                                            <p:strVal val="#ppt_w"/>
                                          </p:val>
                                        </p:tav>
                                      </p:tavLst>
                                    </p:anim>
                                    <p:anim calcmode="lin" valueType="num">
                                      <p:cBhvr>
                                        <p:cTn id="22" dur="1000" fill="hold"/>
                                        <p:tgtEl>
                                          <p:spTgt spid="9220"/>
                                        </p:tgtEl>
                                        <p:attrNameLst>
                                          <p:attrName>ppt_h</p:attrName>
                                        </p:attrNameLst>
                                      </p:cBhvr>
                                      <p:tavLst>
                                        <p:tav tm="0">
                                          <p:val>
                                            <p:fltVal val="0"/>
                                          </p:val>
                                        </p:tav>
                                        <p:tav tm="100000">
                                          <p:val>
                                            <p:strVal val="#ppt_h"/>
                                          </p:val>
                                        </p:tav>
                                      </p:tavLst>
                                    </p:anim>
                                    <p:anim calcmode="lin" valueType="num">
                                      <p:cBhvr>
                                        <p:cTn id="23" dur="1000" fill="hold"/>
                                        <p:tgtEl>
                                          <p:spTgt spid="9220"/>
                                        </p:tgtEl>
                                        <p:attrNameLst>
                                          <p:attrName>style.rotation</p:attrName>
                                        </p:attrNameLst>
                                      </p:cBhvr>
                                      <p:tavLst>
                                        <p:tav tm="0">
                                          <p:val>
                                            <p:fltVal val="90"/>
                                          </p:val>
                                        </p:tav>
                                        <p:tav tm="100000">
                                          <p:val>
                                            <p:fltVal val="0"/>
                                          </p:val>
                                        </p:tav>
                                      </p:tavLst>
                                    </p:anim>
                                    <p:animEffect transition="in" filter="fade">
                                      <p:cBhvr>
                                        <p:cTn id="24" dur="1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981634" y="1706470"/>
            <a:ext cx="7463119" cy="2400657"/>
          </a:xfrm>
          <a:prstGeom prst="rect">
            <a:avLst/>
          </a:prstGeom>
        </p:spPr>
        <p:txBody>
          <a:bodyPr wrap="square">
            <a:spAutoFit/>
          </a:bodyPr>
          <a:lstStyle/>
          <a:p>
            <a:pPr algn="just" defTabSz="457200">
              <a:lnSpc>
                <a:spcPct val="150000"/>
              </a:lnSpc>
            </a:pPr>
            <a:r>
              <a:rPr lang="en-US" sz="2000" b="1" i="1" smtClean="0">
                <a:solidFill>
                  <a:srgbClr val="333333"/>
                </a:solidFill>
                <a:latin typeface="+mj-lt"/>
                <a:cs typeface="Times New Roman" panose="02020603050405020304" pitchFamily="18" charset="0"/>
              </a:rPr>
              <a:t>	</a:t>
            </a:r>
            <a:r>
              <a:rPr lang="vi-VN" sz="2000" b="1" i="1" smtClean="0">
                <a:solidFill>
                  <a:srgbClr val="333333"/>
                </a:solidFill>
                <a:latin typeface="+mj-lt"/>
                <a:cs typeface="Times New Roman" panose="02020603050405020304" pitchFamily="18" charset="0"/>
              </a:rPr>
              <a:t>Box Camera</a:t>
            </a:r>
            <a:r>
              <a:rPr lang="en-US" sz="2000" b="1" i="1" smtClean="0">
                <a:solidFill>
                  <a:srgbClr val="333333"/>
                </a:solidFill>
                <a:latin typeface="+mj-lt"/>
                <a:cs typeface="Times New Roman" panose="02020603050405020304" pitchFamily="18" charset="0"/>
              </a:rPr>
              <a:t> </a:t>
            </a:r>
            <a:r>
              <a:rPr lang="vi-VN" sz="2000" smtClean="0">
                <a:solidFill>
                  <a:srgbClr val="333333"/>
                </a:solidFill>
                <a:latin typeface="+mj-lt"/>
                <a:cs typeface="Times New Roman" panose="02020603050405020304" pitchFamily="18" charset="0"/>
              </a:rPr>
              <a:t>là </a:t>
            </a:r>
            <a:r>
              <a:rPr lang="vi-VN" sz="2000">
                <a:solidFill>
                  <a:srgbClr val="333333"/>
                </a:solidFill>
                <a:latin typeface="+mj-lt"/>
                <a:cs typeface="Times New Roman" panose="02020603050405020304" pitchFamily="18" charset="0"/>
              </a:rPr>
              <a:t>loại Camera truyền thống thường được dùng trong các văn phòng siêu thị. Đây là loại Camera giá thành rẻ tuy nhiên thời điểm này ít dùng. Camera được bảo vệ trong hộp để bảo vệ trước tác động phá hoại hay điều kiện môi trường.</a:t>
            </a:r>
            <a:endParaRPr lang="en-US" sz="2000">
              <a:latin typeface="+mj-lt"/>
              <a:cs typeface="Times New Roman" panose="02020603050405020304" pitchFamily="18" charset="0"/>
            </a:endParaRPr>
          </a:p>
        </p:txBody>
      </p:sp>
      <p:pic>
        <p:nvPicPr>
          <p:cNvPr id="10242" name="Picture 2" descr="Box Camera, CCTV Box Cam, Closed Circuit Television Box Camera, Closed  Circuit Television Box Cam, C Mount Camera, C Mount Cam - M/S. JAGJEET  HI-TECH, Jamshedpur | ID: 11519589933"/>
          <p:cNvPicPr>
            <a:picLocks noChangeAspect="1" noChangeArrowheads="1"/>
          </p:cNvPicPr>
          <p:nvPr/>
        </p:nvPicPr>
        <p:blipFill rotWithShape="1">
          <a:blip r:embed="rId2">
            <a:extLst>
              <a:ext uri="{28A0092B-C50C-407E-A947-70E740481C1C}">
                <a14:useLocalDpi xmlns:a14="http://schemas.microsoft.com/office/drawing/2010/main" val="0"/>
              </a:ext>
            </a:extLst>
          </a:blip>
          <a:srcRect l="68" t="12136" r="-303" b="15017"/>
          <a:stretch/>
        </p:blipFill>
        <p:spPr bwMode="auto">
          <a:xfrm>
            <a:off x="518761" y="4107127"/>
            <a:ext cx="3580164" cy="237115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xed Box camera | Products | Panasonic Security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854" y="4282816"/>
            <a:ext cx="4652646" cy="219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23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p:cTn id="19" dur="1000" fill="hold"/>
                                        <p:tgtEl>
                                          <p:spTgt spid="10242"/>
                                        </p:tgtEl>
                                        <p:attrNameLst>
                                          <p:attrName>ppt_w</p:attrName>
                                        </p:attrNameLst>
                                      </p:cBhvr>
                                      <p:tavLst>
                                        <p:tav tm="0">
                                          <p:val>
                                            <p:strVal val="#ppt_w*0.70"/>
                                          </p:val>
                                        </p:tav>
                                        <p:tav tm="100000">
                                          <p:val>
                                            <p:strVal val="#ppt_w"/>
                                          </p:val>
                                        </p:tav>
                                      </p:tavLst>
                                    </p:anim>
                                    <p:anim calcmode="lin" valueType="num">
                                      <p:cBhvr>
                                        <p:cTn id="20" dur="1000" fill="hold"/>
                                        <p:tgtEl>
                                          <p:spTgt spid="10242"/>
                                        </p:tgtEl>
                                        <p:attrNameLst>
                                          <p:attrName>ppt_h</p:attrName>
                                        </p:attrNameLst>
                                      </p:cBhvr>
                                      <p:tavLst>
                                        <p:tav tm="0">
                                          <p:val>
                                            <p:strVal val="#ppt_h"/>
                                          </p:val>
                                        </p:tav>
                                        <p:tav tm="100000">
                                          <p:val>
                                            <p:strVal val="#ppt_h"/>
                                          </p:val>
                                        </p:tav>
                                      </p:tavLst>
                                    </p:anim>
                                    <p:animEffect transition="in" filter="fade">
                                      <p:cBhvr>
                                        <p:cTn id="21" dur="1000"/>
                                        <p:tgtEl>
                                          <p:spTgt spid="102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44"/>
                                        </p:tgtEl>
                                        <p:attrNameLst>
                                          <p:attrName>style.visibility</p:attrName>
                                        </p:attrNameLst>
                                      </p:cBhvr>
                                      <p:to>
                                        <p:strVal val="visible"/>
                                      </p:to>
                                    </p:set>
                                    <p:animEffect transition="in" filter="fade">
                                      <p:cBhvr>
                                        <p:cTn id="2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3955" y="764761"/>
            <a:ext cx="6544413" cy="3820685"/>
          </a:xfrm>
        </p:spPr>
        <p:txBody>
          <a:bodyPr>
            <a:normAutofit/>
          </a:bodyPr>
          <a:lstStyle/>
          <a:p>
            <a:pPr marL="514350" indent="-514350">
              <a:buAutoNum type="arabicPeriod"/>
            </a:pPr>
            <a:r>
              <a:rPr lang="en-US" smtClean="0"/>
              <a:t>Nguyễn Đình Nguyên</a:t>
            </a:r>
          </a:p>
          <a:p>
            <a:pPr marL="514350" indent="-514350">
              <a:buAutoNum type="arabicPeriod"/>
            </a:pPr>
            <a:r>
              <a:rPr lang="en-US" smtClean="0"/>
              <a:t>Phạm Hoàng Khôi</a:t>
            </a:r>
          </a:p>
          <a:p>
            <a:pPr marL="514350" indent="-514350">
              <a:buAutoNum type="arabicPeriod"/>
            </a:pPr>
            <a:r>
              <a:rPr lang="en-US" smtClean="0"/>
              <a:t>Quách Hoàng Luân</a:t>
            </a:r>
          </a:p>
          <a:p>
            <a:pPr marL="514350" indent="-514350">
              <a:buAutoNum type="arabicPeriod"/>
            </a:pPr>
            <a:r>
              <a:rPr lang="en-US" smtClean="0"/>
              <a:t>Huỳnh Tấn Lộc</a:t>
            </a:r>
          </a:p>
          <a:p>
            <a:pPr marL="514350" indent="-514350">
              <a:buAutoNum type="arabicPeriod"/>
            </a:pPr>
            <a:endParaRPr lang="en-US"/>
          </a:p>
        </p:txBody>
      </p:sp>
      <p:sp>
        <p:nvSpPr>
          <p:cNvPr id="3" name="Title 2"/>
          <p:cNvSpPr>
            <a:spLocks noGrp="1"/>
          </p:cNvSpPr>
          <p:nvPr>
            <p:ph type="ctrTitle"/>
          </p:nvPr>
        </p:nvSpPr>
        <p:spPr/>
        <p:txBody>
          <a:bodyPr/>
          <a:lstStyle/>
          <a:p>
            <a:r>
              <a:rPr lang="en-US" smtClean="0">
                <a:solidFill>
                  <a:srgbClr val="0000CC"/>
                </a:solidFill>
              </a:rPr>
              <a:t>THÀNH VIÊN NHÓM</a:t>
            </a:r>
            <a:endParaRPr lang="en-US">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Tree>
    <p:extLst>
      <p:ext uri="{BB962C8B-B14F-4D97-AF65-F5344CB8AC3E}">
        <p14:creationId xmlns:p14="http://schemas.microsoft.com/office/powerpoint/2010/main" val="2879350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833718" y="1600620"/>
            <a:ext cx="7705164" cy="2400657"/>
          </a:xfrm>
          <a:prstGeom prst="rect">
            <a:avLst/>
          </a:prstGeom>
        </p:spPr>
        <p:txBody>
          <a:bodyPr wrap="square">
            <a:spAutoFit/>
          </a:bodyPr>
          <a:lstStyle/>
          <a:p>
            <a:pPr marL="0" lvl="1" algn="just" defTabSz="282575">
              <a:lnSpc>
                <a:spcPct val="150000"/>
              </a:lnSpc>
            </a:pPr>
            <a:r>
              <a:rPr lang="en-US" sz="2000" b="1" i="1" smtClean="0">
                <a:solidFill>
                  <a:srgbClr val="333333"/>
                </a:solidFill>
                <a:latin typeface="+mj-lt"/>
                <a:cs typeface="Times New Roman" panose="02020603050405020304" pitchFamily="18" charset="0"/>
              </a:rPr>
              <a:t>	</a:t>
            </a:r>
            <a:r>
              <a:rPr lang="vi-VN" sz="2000" b="1" i="1" smtClean="0">
                <a:solidFill>
                  <a:srgbClr val="333333"/>
                </a:solidFill>
                <a:latin typeface="+mj-lt"/>
                <a:cs typeface="Times New Roman" panose="02020603050405020304" pitchFamily="18" charset="0"/>
              </a:rPr>
              <a:t>Camera PTZ</a:t>
            </a:r>
            <a:r>
              <a:rPr lang="en-US" sz="2000" b="1" i="1" smtClean="0">
                <a:solidFill>
                  <a:srgbClr val="333333"/>
                </a:solidFill>
                <a:latin typeface="+mj-lt"/>
                <a:cs typeface="Times New Roman" panose="02020603050405020304" pitchFamily="18" charset="0"/>
              </a:rPr>
              <a:t>: </a:t>
            </a:r>
            <a:r>
              <a:rPr lang="vi-VN" sz="2000">
                <a:solidFill>
                  <a:srgbClr val="333333"/>
                </a:solidFill>
                <a:cs typeface="Times New Roman" panose="02020603050405020304" pitchFamily="18" charset="0"/>
              </a:rPr>
              <a:t>Camera hỗ trợ khả năng quét </a:t>
            </a:r>
            <a:r>
              <a:rPr lang="en-US" sz="2000" smtClean="0">
                <a:solidFill>
                  <a:srgbClr val="333333"/>
                </a:solidFill>
                <a:cs typeface="Times New Roman" panose="02020603050405020304" pitchFamily="18" charset="0"/>
              </a:rPr>
              <a:t>ngang</a:t>
            </a:r>
            <a:r>
              <a:rPr lang="vi-VN" sz="2000" smtClean="0">
                <a:solidFill>
                  <a:srgbClr val="333333"/>
                </a:solidFill>
                <a:cs typeface="Times New Roman" panose="02020603050405020304" pitchFamily="18" charset="0"/>
              </a:rPr>
              <a:t>, </a:t>
            </a:r>
            <a:r>
              <a:rPr lang="vi-VN" sz="2000">
                <a:solidFill>
                  <a:srgbClr val="333333"/>
                </a:solidFill>
                <a:cs typeface="Times New Roman" panose="02020603050405020304" pitchFamily="18" charset="0"/>
              </a:rPr>
              <a:t>quét </a:t>
            </a:r>
            <a:r>
              <a:rPr lang="en-US" sz="2000" smtClean="0">
                <a:solidFill>
                  <a:srgbClr val="333333"/>
                </a:solidFill>
                <a:cs typeface="Times New Roman" panose="02020603050405020304" pitchFamily="18" charset="0"/>
              </a:rPr>
              <a:t>dọc</a:t>
            </a:r>
            <a:r>
              <a:rPr lang="vi-VN" sz="2000" smtClean="0">
                <a:solidFill>
                  <a:srgbClr val="333333"/>
                </a:solidFill>
                <a:cs typeface="Times New Roman" panose="02020603050405020304" pitchFamily="18" charset="0"/>
              </a:rPr>
              <a:t>,</a:t>
            </a:r>
            <a:r>
              <a:rPr lang="en-US" sz="2000" smtClean="0">
                <a:solidFill>
                  <a:srgbClr val="333333"/>
                </a:solidFill>
                <a:cs typeface="Times New Roman" panose="02020603050405020304" pitchFamily="18" charset="0"/>
              </a:rPr>
              <a:t> </a:t>
            </a:r>
            <a:r>
              <a:rPr lang="vi-VN" sz="2000">
                <a:solidFill>
                  <a:srgbClr val="333333"/>
                </a:solidFill>
                <a:cs typeface="Times New Roman" panose="02020603050405020304" pitchFamily="18" charset="0"/>
              </a:rPr>
              <a:t>phóng to thu </a:t>
            </a:r>
            <a:r>
              <a:rPr lang="vi-VN" sz="2000" smtClean="0">
                <a:solidFill>
                  <a:srgbClr val="333333"/>
                </a:solidFill>
                <a:cs typeface="Times New Roman" panose="02020603050405020304" pitchFamily="18" charset="0"/>
              </a:rPr>
              <a:t>nhỏ</a:t>
            </a:r>
            <a:r>
              <a:rPr lang="en-US" sz="2000" smtClean="0">
                <a:solidFill>
                  <a:srgbClr val="333333"/>
                </a:solidFill>
                <a:cs typeface="Times New Roman" panose="02020603050405020304" pitchFamily="18" charset="0"/>
              </a:rPr>
              <a:t>,</a:t>
            </a:r>
            <a:r>
              <a:rPr lang="vi-VN" sz="2000" smtClean="0">
                <a:solidFill>
                  <a:srgbClr val="333333"/>
                </a:solidFill>
                <a:cs typeface="Times New Roman" panose="02020603050405020304" pitchFamily="18" charset="0"/>
              </a:rPr>
              <a:t> </a:t>
            </a:r>
            <a:r>
              <a:rPr lang="vi-VN" sz="2000">
                <a:solidFill>
                  <a:srgbClr val="333333"/>
                </a:solidFill>
                <a:cs typeface="Times New Roman" panose="02020603050405020304" pitchFamily="18" charset="0"/>
              </a:rPr>
              <a:t>Camera này còn cho phép </a:t>
            </a:r>
            <a:r>
              <a:rPr lang="vi-VN" sz="2000" smtClean="0">
                <a:solidFill>
                  <a:srgbClr val="333333"/>
                </a:solidFill>
                <a:cs typeface="Times New Roman" panose="02020603050405020304" pitchFamily="18" charset="0"/>
              </a:rPr>
              <a:t>kết </a:t>
            </a:r>
            <a:r>
              <a:rPr lang="vi-VN" sz="2000">
                <a:solidFill>
                  <a:srgbClr val="333333"/>
                </a:solidFill>
                <a:cs typeface="Times New Roman" panose="02020603050405020304" pitchFamily="18" charset="0"/>
              </a:rPr>
              <a:t>nối </a:t>
            </a:r>
            <a:r>
              <a:rPr lang="en-US" sz="2000" smtClean="0">
                <a:solidFill>
                  <a:srgbClr val="333333"/>
                </a:solidFill>
                <a:cs typeface="Times New Roman" panose="02020603050405020304" pitchFamily="18" charset="0"/>
              </a:rPr>
              <a:t>với</a:t>
            </a:r>
            <a:r>
              <a:rPr lang="vi-VN" sz="2000" smtClean="0">
                <a:solidFill>
                  <a:srgbClr val="333333"/>
                </a:solidFill>
                <a:cs typeface="Times New Roman" panose="02020603050405020304" pitchFamily="18" charset="0"/>
              </a:rPr>
              <a:t> </a:t>
            </a:r>
            <a:r>
              <a:rPr lang="vi-VN" sz="2000">
                <a:solidFill>
                  <a:srgbClr val="333333"/>
                </a:solidFill>
                <a:cs typeface="Times New Roman" panose="02020603050405020304" pitchFamily="18" charset="0"/>
              </a:rPr>
              <a:t>hệ thống sensor và cảnh báo để phát hiện đối tượng di chuyển trong vùng hoạt động của nó. Hơn nữa Camera có thể được lập trình để hoạt động, nên nó có thể làm tất cả các công việc cho bạn</a:t>
            </a:r>
            <a:r>
              <a:rPr lang="vi-VN" sz="2000" smtClean="0">
                <a:solidFill>
                  <a:srgbClr val="333333"/>
                </a:solidFill>
                <a:cs typeface="Times New Roman" panose="02020603050405020304" pitchFamily="18" charset="0"/>
              </a:rPr>
              <a:t>.</a:t>
            </a:r>
            <a:r>
              <a:rPr lang="en-US" sz="2000" smtClean="0">
                <a:solidFill>
                  <a:srgbClr val="333333"/>
                </a:solidFill>
                <a:latin typeface="+mj-lt"/>
                <a:cs typeface="Times New Roman" panose="02020603050405020304" pitchFamily="18" charset="0"/>
              </a:rPr>
              <a:t>	</a:t>
            </a:r>
            <a:endParaRPr lang="vi-VN" sz="2000" b="0" i="0">
              <a:solidFill>
                <a:srgbClr val="333333"/>
              </a:solidFill>
              <a:effectLst/>
              <a:latin typeface="+mj-lt"/>
              <a:cs typeface="Times New Roman" panose="02020603050405020304" pitchFamily="18" charset="0"/>
            </a:endParaRPr>
          </a:p>
        </p:txBody>
      </p:sp>
      <p:pic>
        <p:nvPicPr>
          <p:cNvPr id="11266" name="Picture 2" descr="Camera ptz CAMERA DAHUA PTZ HD-SD6C82FB-GN 2.0 siêu to khủng lồ dahua ip  2.0mp | Shopee Việt N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995" y="4162596"/>
            <a:ext cx="2566332" cy="256633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TZ là gì? Camera PTZ là gì? Chức năng PTZ trong camera là gì? –  THACHLONG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71705" y="4156843"/>
            <a:ext cx="3018748" cy="242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1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p:cTn id="12" dur="1000" fill="hold"/>
                                        <p:tgtEl>
                                          <p:spTgt spid="11266"/>
                                        </p:tgtEl>
                                        <p:attrNameLst>
                                          <p:attrName>ppt_w</p:attrName>
                                        </p:attrNameLst>
                                      </p:cBhvr>
                                      <p:tavLst>
                                        <p:tav tm="0">
                                          <p:val>
                                            <p:strVal val="#ppt_w+.3"/>
                                          </p:val>
                                        </p:tav>
                                        <p:tav tm="100000">
                                          <p:val>
                                            <p:strVal val="#ppt_w"/>
                                          </p:val>
                                        </p:tav>
                                      </p:tavLst>
                                    </p:anim>
                                    <p:anim calcmode="lin" valueType="num">
                                      <p:cBhvr>
                                        <p:cTn id="13" dur="1000" fill="hold"/>
                                        <p:tgtEl>
                                          <p:spTgt spid="11266"/>
                                        </p:tgtEl>
                                        <p:attrNameLst>
                                          <p:attrName>ppt_h</p:attrName>
                                        </p:attrNameLst>
                                      </p:cBhvr>
                                      <p:tavLst>
                                        <p:tav tm="0">
                                          <p:val>
                                            <p:strVal val="#ppt_h"/>
                                          </p:val>
                                        </p:tav>
                                        <p:tav tm="100000">
                                          <p:val>
                                            <p:strVal val="#ppt_h"/>
                                          </p:val>
                                        </p:tav>
                                      </p:tavLst>
                                    </p:anim>
                                    <p:animEffect transition="in" filter="fade">
                                      <p:cBhvr>
                                        <p:cTn id="14" dur="1000"/>
                                        <p:tgtEl>
                                          <p:spTgt spid="1126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wipe(down)">
                                      <p:cBhvr>
                                        <p:cTn id="19"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50000"/>
                  </a:schemeClr>
                </a:solidFill>
              </a:rPr>
              <a:t>2.1.3 T</a:t>
            </a:r>
            <a:r>
              <a:rPr lang="vi-VN" sz="2400" smtClean="0">
                <a:solidFill>
                  <a:schemeClr val="accent1">
                    <a:lumMod val="50000"/>
                  </a:schemeClr>
                </a:solidFill>
              </a:rPr>
              <a:t>heo </a:t>
            </a:r>
            <a:r>
              <a:rPr lang="vi-VN" sz="2400">
                <a:solidFill>
                  <a:schemeClr val="accent1">
                    <a:lumMod val="50000"/>
                  </a:schemeClr>
                </a:solidFill>
              </a:rPr>
              <a:t>tính năng sử dụng</a:t>
            </a:r>
            <a:endParaRPr lang="en-US" sz="2400">
              <a:solidFill>
                <a:schemeClr val="accent1">
                  <a:lumMod val="50000"/>
                </a:schemeClr>
              </a:solidFill>
            </a:endParaRPr>
          </a:p>
        </p:txBody>
      </p:sp>
      <p:sp>
        <p:nvSpPr>
          <p:cNvPr id="6" name="Rectangle 5"/>
          <p:cNvSpPr/>
          <p:nvPr/>
        </p:nvSpPr>
        <p:spPr>
          <a:xfrm>
            <a:off x="1175231" y="1625519"/>
            <a:ext cx="7373684" cy="3785652"/>
          </a:xfrm>
          <a:prstGeom prst="rect">
            <a:avLst/>
          </a:prstGeom>
        </p:spPr>
        <p:txBody>
          <a:bodyPr wrap="square">
            <a:spAutoFit/>
          </a:bodyPr>
          <a:lstStyle/>
          <a:p>
            <a:pPr algn="just" defTabSz="406400">
              <a:lnSpc>
                <a:spcPct val="150000"/>
              </a:lnSpc>
            </a:pPr>
            <a:r>
              <a:rPr lang="en-US" sz="2000" b="1" i="1" smtClean="0">
                <a:solidFill>
                  <a:srgbClr val="333333"/>
                </a:solidFill>
                <a:latin typeface="+mj-lt"/>
                <a:cs typeface="Times New Roman" panose="02020603050405020304" pitchFamily="18" charset="0"/>
              </a:rPr>
              <a:t>	</a:t>
            </a:r>
            <a:r>
              <a:rPr lang="vi-VN" sz="2000" b="1" i="1" smtClean="0">
                <a:solidFill>
                  <a:srgbClr val="333333"/>
                </a:solidFill>
                <a:latin typeface="+mj-lt"/>
                <a:cs typeface="Times New Roman" panose="02020603050405020304" pitchFamily="18" charset="0"/>
              </a:rPr>
              <a:t>IR </a:t>
            </a:r>
            <a:r>
              <a:rPr lang="vi-VN" sz="2000" b="1" i="1">
                <a:solidFill>
                  <a:srgbClr val="333333"/>
                </a:solidFill>
                <a:latin typeface="+mj-lt"/>
                <a:cs typeface="Times New Roman" panose="02020603050405020304" pitchFamily="18" charset="0"/>
              </a:rPr>
              <a:t>Camera và Exview (Camera có khả năng quan sát đêm</a:t>
            </a:r>
            <a:r>
              <a:rPr lang="vi-VN" sz="2000" b="1" i="1" smtClean="0">
                <a:solidFill>
                  <a:srgbClr val="333333"/>
                </a:solidFill>
                <a:latin typeface="+mj-lt"/>
                <a:cs typeface="Times New Roman" panose="02020603050405020304" pitchFamily="18" charset="0"/>
              </a:rPr>
              <a:t>)</a:t>
            </a:r>
            <a:r>
              <a:rPr lang="en-US" sz="2000" smtClean="0">
                <a:latin typeface="+mj-lt"/>
                <a:cs typeface="Times New Roman" panose="02020603050405020304" pitchFamily="18" charset="0"/>
              </a:rPr>
              <a:t>: </a:t>
            </a:r>
            <a:r>
              <a:rPr lang="vi-VN" sz="2000" smtClean="0">
                <a:solidFill>
                  <a:srgbClr val="333333"/>
                </a:solidFill>
                <a:latin typeface="+mj-lt"/>
                <a:cs typeface="Times New Roman" panose="02020603050405020304" pitchFamily="18" charset="0"/>
              </a:rPr>
              <a:t>Khoảng </a:t>
            </a:r>
            <a:r>
              <a:rPr lang="vi-VN" sz="2000">
                <a:solidFill>
                  <a:srgbClr val="333333"/>
                </a:solidFill>
                <a:latin typeface="+mj-lt"/>
                <a:cs typeface="Times New Roman" panose="02020603050405020304" pitchFamily="18" charset="0"/>
              </a:rPr>
              <a:t>cách quan sát của Camera phụ thuộc vào công suất của đèn hồng ngoại. Khoảng cách quan sát của Camera dao động khoảng 10m đến </a:t>
            </a:r>
            <a:r>
              <a:rPr lang="vi-VN" sz="2000" smtClean="0">
                <a:solidFill>
                  <a:srgbClr val="333333"/>
                </a:solidFill>
                <a:latin typeface="+mj-lt"/>
                <a:cs typeface="Times New Roman" panose="02020603050405020304" pitchFamily="18" charset="0"/>
              </a:rPr>
              <a:t>300m.</a:t>
            </a:r>
            <a:r>
              <a:rPr lang="en-US" sz="2000" smtClean="0">
                <a:solidFill>
                  <a:srgbClr val="333333"/>
                </a:solidFill>
                <a:latin typeface="+mj-lt"/>
                <a:cs typeface="Times New Roman" panose="02020603050405020304" pitchFamily="18" charset="0"/>
              </a:rPr>
              <a:t> </a:t>
            </a:r>
          </a:p>
          <a:p>
            <a:pPr algn="just">
              <a:lnSpc>
                <a:spcPct val="150000"/>
              </a:lnSpc>
            </a:pPr>
            <a:r>
              <a:rPr lang="vi-VN" sz="2000" smtClean="0">
                <a:solidFill>
                  <a:srgbClr val="333333"/>
                </a:solidFill>
                <a:latin typeface="+mj-lt"/>
                <a:cs typeface="Times New Roman" panose="02020603050405020304" pitchFamily="18" charset="0"/>
              </a:rPr>
              <a:t>Camera </a:t>
            </a:r>
            <a:r>
              <a:rPr lang="vi-VN" sz="2000">
                <a:solidFill>
                  <a:srgbClr val="333333"/>
                </a:solidFill>
                <a:latin typeface="+mj-lt"/>
                <a:cs typeface="Times New Roman" panose="02020603050405020304" pitchFamily="18" charset="0"/>
              </a:rPr>
              <a:t>IR có thể quan sát được trong điều kiện tối </a:t>
            </a:r>
            <a:r>
              <a:rPr lang="vi-VN" sz="2000" smtClean="0">
                <a:solidFill>
                  <a:srgbClr val="333333"/>
                </a:solidFill>
                <a:latin typeface="+mj-lt"/>
                <a:cs typeface="Times New Roman" panose="02020603050405020304" pitchFamily="18" charset="0"/>
              </a:rPr>
              <a:t>100%</a:t>
            </a:r>
            <a:r>
              <a:rPr lang="en-US" sz="2000" smtClean="0">
                <a:solidFill>
                  <a:srgbClr val="333333"/>
                </a:solidFill>
                <a:latin typeface="+mj-lt"/>
                <a:cs typeface="Times New Roman" panose="02020603050405020304" pitchFamily="18" charset="0"/>
              </a:rPr>
              <a:t>. </a:t>
            </a:r>
          </a:p>
          <a:p>
            <a:pPr algn="just">
              <a:lnSpc>
                <a:spcPct val="150000"/>
              </a:lnSpc>
            </a:pPr>
            <a:r>
              <a:rPr lang="vi-VN" sz="2000" smtClean="0">
                <a:solidFill>
                  <a:srgbClr val="333333"/>
                </a:solidFill>
                <a:latin typeface="+mj-lt"/>
                <a:cs typeface="Times New Roman" panose="02020603050405020304" pitchFamily="18" charset="0"/>
              </a:rPr>
              <a:t>Camera </a:t>
            </a:r>
            <a:r>
              <a:rPr lang="vi-VN" sz="2000">
                <a:solidFill>
                  <a:srgbClr val="333333"/>
                </a:solidFill>
                <a:latin typeface="+mj-lt"/>
                <a:cs typeface="Times New Roman" panose="02020603050405020304" pitchFamily="18" charset="0"/>
              </a:rPr>
              <a:t>Exview: Màn hình tự động khuếch đại ánh sáng làm rõ hình ảnh khi ánh sáng tối, tuy nhiên tối 100% sẽ không quay được</a:t>
            </a:r>
            <a:r>
              <a:rPr lang="vi-VN" sz="2000" smtClean="0">
                <a:solidFill>
                  <a:srgbClr val="333333"/>
                </a:solidFill>
                <a:latin typeface="+mj-lt"/>
                <a:cs typeface="Times New Roman" panose="02020603050405020304" pitchFamily="18" charset="0"/>
              </a:rPr>
              <a:t>.</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32177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plus(in)">
                                      <p:cBhvr>
                                        <p:cTn id="7" dur="1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plus(in)">
                                      <p:cBhvr>
                                        <p:cTn id="19" dur="1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2.2 Đầu thu IP</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453955" y="1372264"/>
            <a:ext cx="8179056" cy="3785652"/>
          </a:xfrm>
          <a:prstGeom prst="rect">
            <a:avLst/>
          </a:prstGeom>
        </p:spPr>
        <p:txBody>
          <a:bodyPr wrap="square">
            <a:spAutoFit/>
          </a:bodyPr>
          <a:lstStyle/>
          <a:p>
            <a:pPr algn="just" fontAlgn="base">
              <a:lnSpc>
                <a:spcPct val="150000"/>
              </a:lnSpc>
              <a:tabLst>
                <a:tab pos="347663" algn="l"/>
              </a:tabLst>
            </a:pPr>
            <a:r>
              <a:rPr lang="en-US" sz="2000" smtClean="0">
                <a:latin typeface="+mj-lt"/>
                <a:cs typeface="Times New Roman" panose="02020603050405020304" pitchFamily="18" charset="0"/>
              </a:rPr>
              <a:t>Gồm 4 loại: </a:t>
            </a:r>
          </a:p>
          <a:p>
            <a:pPr indent="231775" algn="just" fontAlgn="base">
              <a:lnSpc>
                <a:spcPct val="150000"/>
              </a:lnSpc>
              <a:buFont typeface="Arial" panose="020B0604020202020204" pitchFamily="34" charset="0"/>
              <a:buChar char="•"/>
              <a:tabLst>
                <a:tab pos="347663" algn="l"/>
              </a:tabLst>
            </a:pPr>
            <a:r>
              <a:rPr lang="en-US" sz="2000" smtClean="0">
                <a:latin typeface="+mj-lt"/>
                <a:cs typeface="Times New Roman" panose="02020603050405020304" pitchFamily="18" charset="0"/>
              </a:rPr>
              <a:t>DVR </a:t>
            </a:r>
            <a:r>
              <a:rPr lang="en-US" sz="2000">
                <a:latin typeface="+mj-lt"/>
                <a:cs typeface="Times New Roman" panose="02020603050405020304" pitchFamily="18" charset="0"/>
              </a:rPr>
              <a:t>(Digital Video Recorder): Chỉ dành riêng cho camera Analog</a:t>
            </a:r>
          </a:p>
          <a:p>
            <a:pPr indent="231775" algn="just" fontAlgn="base">
              <a:lnSpc>
                <a:spcPct val="150000"/>
              </a:lnSpc>
              <a:buFont typeface="Arial" panose="020B0604020202020204" pitchFamily="34" charset="0"/>
              <a:buChar char="•"/>
              <a:tabLst>
                <a:tab pos="347663" algn="l"/>
              </a:tabLst>
            </a:pPr>
            <a:r>
              <a:rPr lang="en-US" sz="2000" smtClean="0">
                <a:latin typeface="+mj-lt"/>
                <a:cs typeface="Times New Roman" panose="02020603050405020304" pitchFamily="18" charset="0"/>
              </a:rPr>
              <a:t> NVR(Network </a:t>
            </a:r>
            <a:r>
              <a:rPr lang="en-US" sz="2000">
                <a:latin typeface="+mj-lt"/>
                <a:cs typeface="Times New Roman" panose="02020603050405020304" pitchFamily="18" charset="0"/>
              </a:rPr>
              <a:t>Video Recorder): Chỉ dành riêng cho các dòng camera </a:t>
            </a:r>
            <a:r>
              <a:rPr lang="en-US" sz="2000" smtClean="0">
                <a:latin typeface="+mj-lt"/>
                <a:cs typeface="Times New Roman" panose="02020603050405020304" pitchFamily="18" charset="0"/>
              </a:rPr>
              <a:t>IP</a:t>
            </a:r>
            <a:endParaRPr lang="en-US" sz="2000">
              <a:latin typeface="+mj-lt"/>
              <a:cs typeface="Times New Roman" panose="02020603050405020304" pitchFamily="18" charset="0"/>
            </a:endParaRPr>
          </a:p>
          <a:p>
            <a:pPr indent="231775" algn="just" fontAlgn="base">
              <a:lnSpc>
                <a:spcPct val="150000"/>
              </a:lnSpc>
              <a:buFont typeface="Arial" panose="020B0604020202020204" pitchFamily="34" charset="0"/>
              <a:buChar char="•"/>
              <a:tabLst>
                <a:tab pos="347663" algn="l"/>
              </a:tabLst>
            </a:pPr>
            <a:r>
              <a:rPr lang="en-US" sz="2000" smtClean="0">
                <a:latin typeface="+mj-lt"/>
                <a:cs typeface="Times New Roman" panose="02020603050405020304" pitchFamily="18" charset="0"/>
              </a:rPr>
              <a:t> HVR(Hyber </a:t>
            </a:r>
            <a:r>
              <a:rPr lang="en-US" sz="2000">
                <a:latin typeface="+mj-lt"/>
                <a:cs typeface="Times New Roman" panose="02020603050405020304" pitchFamily="18" charset="0"/>
              </a:rPr>
              <a:t>Video Recorder): hỗn hợp 2 dòng camera IP và camera Analog</a:t>
            </a:r>
          </a:p>
          <a:p>
            <a:pPr indent="231775" algn="just" fontAlgn="base">
              <a:lnSpc>
                <a:spcPct val="150000"/>
              </a:lnSpc>
              <a:spcAft>
                <a:spcPts val="3800"/>
              </a:spcAft>
              <a:buFont typeface="Arial" panose="020B0604020202020204" pitchFamily="34" charset="0"/>
              <a:buChar char="•"/>
              <a:tabLst>
                <a:tab pos="347663" algn="l"/>
              </a:tabLst>
            </a:pPr>
            <a:r>
              <a:rPr lang="en-US" sz="2000" smtClean="0">
                <a:latin typeface="+mj-lt"/>
                <a:cs typeface="Times New Roman" panose="02020603050405020304" pitchFamily="18" charset="0"/>
              </a:rPr>
              <a:t> PC </a:t>
            </a:r>
            <a:r>
              <a:rPr lang="en-US" sz="2000">
                <a:latin typeface="+mj-lt"/>
                <a:cs typeface="Times New Roman" panose="02020603050405020304" pitchFamily="18" charset="0"/>
              </a:rPr>
              <a:t>Base: Loại ghi hình sử dụng card chuyển đổi tín hiệu lắp vào máy tính.</a:t>
            </a:r>
          </a:p>
        </p:txBody>
      </p:sp>
    </p:spTree>
    <p:extLst>
      <p:ext uri="{BB962C8B-B14F-4D97-AF65-F5344CB8AC3E}">
        <p14:creationId xmlns:p14="http://schemas.microsoft.com/office/powerpoint/2010/main" val="381609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2.2 Đầu thu IP</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860611" y="1372264"/>
            <a:ext cx="7772400" cy="4247317"/>
          </a:xfrm>
          <a:prstGeom prst="rect">
            <a:avLst/>
          </a:prstGeom>
        </p:spPr>
        <p:txBody>
          <a:bodyPr wrap="square">
            <a:spAutoFit/>
          </a:bodyPr>
          <a:lstStyle/>
          <a:p>
            <a:pPr algn="just" fontAlgn="base">
              <a:lnSpc>
                <a:spcPct val="150000"/>
              </a:lnSpc>
              <a:tabLst>
                <a:tab pos="403225" algn="l"/>
              </a:tabLst>
            </a:pPr>
            <a:r>
              <a:rPr lang="en-US" sz="2000" smtClean="0">
                <a:latin typeface="+mj-lt"/>
                <a:cs typeface="Times New Roman" panose="02020603050405020304" pitchFamily="18" charset="0"/>
              </a:rPr>
              <a:t>	DVR </a:t>
            </a:r>
            <a:r>
              <a:rPr lang="en-US" sz="2000">
                <a:latin typeface="+mj-lt"/>
                <a:cs typeface="Times New Roman" panose="02020603050405020304" pitchFamily="18" charset="0"/>
              </a:rPr>
              <a:t>(Digital Video </a:t>
            </a:r>
            <a:r>
              <a:rPr lang="en-US" sz="2000" smtClean="0">
                <a:latin typeface="+mj-lt"/>
                <a:cs typeface="Times New Roman" panose="02020603050405020304" pitchFamily="18" charset="0"/>
              </a:rPr>
              <a:t>Recorder): </a:t>
            </a:r>
            <a:r>
              <a:rPr lang="vi-VN" sz="2000" smtClean="0">
                <a:latin typeface="+mj-lt"/>
                <a:cs typeface="Times New Roman" panose="02020603050405020304" pitchFamily="18" charset="0"/>
              </a:rPr>
              <a:t>Đầu </a:t>
            </a:r>
            <a:r>
              <a:rPr lang="vi-VN" sz="2000">
                <a:latin typeface="+mj-lt"/>
                <a:cs typeface="Times New Roman" panose="02020603050405020304" pitchFamily="18" charset="0"/>
              </a:rPr>
              <a:t>ghi camera Analog được thiết lập và xây dựng trên 1 hệ thống Analog tức đầu ghi chỉ có thể ghi hình được các loại camera quan sát xuất ra tín hiệu analog thông thường.</a:t>
            </a:r>
          </a:p>
          <a:p>
            <a:pPr>
              <a:lnSpc>
                <a:spcPct val="150000"/>
              </a:lnSpc>
            </a:pPr>
            <a:r>
              <a:rPr lang="vi-VN" sz="2000">
                <a:latin typeface="+mj-lt"/>
                <a:cs typeface="Times New Roman" panose="02020603050405020304" pitchFamily="18" charset="0"/>
              </a:rPr>
              <a:t>– Đầu ghi Analog có thể sử dụng chéo với các loại camera analog khác nhau mà bạn không cần quan tâm đến sự tương thích</a:t>
            </a:r>
          </a:p>
          <a:p>
            <a:pPr>
              <a:lnSpc>
                <a:spcPct val="150000"/>
              </a:lnSpc>
            </a:pPr>
            <a:r>
              <a:rPr lang="vi-VN" sz="2000">
                <a:latin typeface="+mj-lt"/>
                <a:cs typeface="Times New Roman" panose="02020603050405020304" pitchFamily="18" charset="0"/>
              </a:rPr>
              <a:t>– Ghi hình ở các chuẩn : CIF, 2CIF, D1, full D1, 960H</a:t>
            </a:r>
          </a:p>
          <a:p>
            <a:pPr>
              <a:lnSpc>
                <a:spcPct val="150000"/>
              </a:lnSpc>
            </a:pPr>
            <a:r>
              <a:rPr lang="vi-VN" sz="2000">
                <a:latin typeface="+mj-lt"/>
                <a:cs typeface="Times New Roman" panose="02020603050405020304" pitchFamily="18" charset="0"/>
              </a:rPr>
              <a:t>– Đầu ghi hình analog được chia thành các loại sau: Đầu ghi hình 4 kênh, 8 kênh, 16 kênh, 24 kênh và 32 </a:t>
            </a:r>
            <a:r>
              <a:rPr lang="vi-VN" sz="2000" smtClean="0">
                <a:latin typeface="+mj-lt"/>
                <a:cs typeface="Times New Roman" panose="02020603050405020304" pitchFamily="18" charset="0"/>
              </a:rPr>
              <a:t>kênh</a:t>
            </a:r>
            <a:endParaRPr lang="vi-VN" sz="2000">
              <a:latin typeface="+mj-lt"/>
              <a:cs typeface="Times New Roman" panose="02020603050405020304" pitchFamily="18" charset="0"/>
            </a:endParaRPr>
          </a:p>
        </p:txBody>
      </p:sp>
    </p:spTree>
    <p:extLst>
      <p:ext uri="{BB962C8B-B14F-4D97-AF65-F5344CB8AC3E}">
        <p14:creationId xmlns:p14="http://schemas.microsoft.com/office/powerpoint/2010/main" val="364284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righ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2.2 Đầu thu IP</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453955" y="1229091"/>
            <a:ext cx="8428410" cy="5170646"/>
          </a:xfrm>
          <a:prstGeom prst="rect">
            <a:avLst/>
          </a:prstGeom>
        </p:spPr>
        <p:txBody>
          <a:bodyPr wrap="square">
            <a:spAutoFit/>
          </a:bodyPr>
          <a:lstStyle/>
          <a:p>
            <a:pPr algn="just" fontAlgn="base">
              <a:lnSpc>
                <a:spcPct val="150000"/>
              </a:lnSpc>
              <a:tabLst>
                <a:tab pos="465138" algn="l"/>
              </a:tabLst>
            </a:pPr>
            <a:r>
              <a:rPr lang="en-US" sz="2000" smtClean="0">
                <a:cs typeface="Times New Roman" panose="02020603050405020304" pitchFamily="18" charset="0"/>
              </a:rPr>
              <a:t>	NVR (Network </a:t>
            </a:r>
            <a:r>
              <a:rPr lang="en-US" sz="2000">
                <a:cs typeface="Times New Roman" panose="02020603050405020304" pitchFamily="18" charset="0"/>
              </a:rPr>
              <a:t>Video Recorder): Chỉ dành riêng cho các dòng camera </a:t>
            </a:r>
            <a:r>
              <a:rPr lang="en-US" sz="2000" smtClean="0">
                <a:cs typeface="Times New Roman" panose="02020603050405020304" pitchFamily="18" charset="0"/>
              </a:rPr>
              <a:t>IP, </a:t>
            </a:r>
            <a:r>
              <a:rPr lang="vi-VN" sz="2000" smtClean="0">
                <a:cs typeface="Times New Roman" panose="02020603050405020304" pitchFamily="18" charset="0"/>
              </a:rPr>
              <a:t>NVR </a:t>
            </a:r>
            <a:r>
              <a:rPr lang="vi-VN" sz="2000">
                <a:cs typeface="Times New Roman" panose="02020603050405020304" pitchFamily="18" charset="0"/>
              </a:rPr>
              <a:t>thường gọi là đầu ghi hình camera IP được xây dựng hoàn toàn trên nền tảng IP dòng này chỉ có thể kết nối và làm việc với các loại camera IP.</a:t>
            </a:r>
          </a:p>
          <a:p>
            <a:pPr algn="just">
              <a:lnSpc>
                <a:spcPct val="150000"/>
              </a:lnSpc>
            </a:pPr>
            <a:r>
              <a:rPr lang="vi-VN" sz="2000">
                <a:cs typeface="Times New Roman" panose="02020603050405020304" pitchFamily="18" charset="0"/>
              </a:rPr>
              <a:t>– Đầu ghi hình IP (NVR) thường được tích hợp rất nhiều tính năng phức tạp hơn đầu ghi hình Analog </a:t>
            </a:r>
            <a:r>
              <a:rPr lang="vi-VN" sz="2000" smtClean="0">
                <a:cs typeface="Times New Roman" panose="02020603050405020304" pitchFamily="18" charset="0"/>
              </a:rPr>
              <a:t>(chỉ </a:t>
            </a:r>
            <a:r>
              <a:rPr lang="vi-VN" sz="2000">
                <a:cs typeface="Times New Roman" panose="02020603050405020304" pitchFamily="18" charset="0"/>
              </a:rPr>
              <a:t>ghi hình khi có chuyển động nhằm giảm thiểu dung lượng ổ cứng)</a:t>
            </a:r>
          </a:p>
          <a:p>
            <a:pPr algn="just">
              <a:lnSpc>
                <a:spcPct val="150000"/>
              </a:lnSpc>
            </a:pPr>
            <a:r>
              <a:rPr lang="vi-VN" sz="2000">
                <a:cs typeface="Times New Roman" panose="02020603050405020304" pitchFamily="18" charset="0"/>
              </a:rPr>
              <a:t>– Công nghệ camera IP đòi hỏi sự tương thích cao cho nên việc sử dụng chéo các hãng sản xuất với nhau có khả năng không thể kết hợp được.</a:t>
            </a:r>
          </a:p>
          <a:p>
            <a:pPr algn="just">
              <a:lnSpc>
                <a:spcPct val="150000"/>
              </a:lnSpc>
            </a:pPr>
            <a:r>
              <a:rPr lang="vi-VN" sz="2000">
                <a:cs typeface="Times New Roman" panose="02020603050405020304" pitchFamily="18" charset="0"/>
              </a:rPr>
              <a:t>– Những dòng camera IP có chuẩn ONVIF sẽ kết hợp tốt với các loại đầu ghi hình IP cũng có chuẩn ONVIF</a:t>
            </a:r>
            <a:r>
              <a:rPr lang="vi-VN" sz="2000" smtClean="0">
                <a:cs typeface="Times New Roman" panose="02020603050405020304" pitchFamily="18" charset="0"/>
              </a:rPr>
              <a:t>.</a:t>
            </a:r>
            <a:endParaRPr lang="vi-VN" sz="2000">
              <a:cs typeface="Times New Roman" panose="02020603050405020304" pitchFamily="18" charset="0"/>
            </a:endParaRPr>
          </a:p>
        </p:txBody>
      </p:sp>
    </p:spTree>
    <p:extLst>
      <p:ext uri="{BB962C8B-B14F-4D97-AF65-F5344CB8AC3E}">
        <p14:creationId xmlns:p14="http://schemas.microsoft.com/office/powerpoint/2010/main" val="25596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2.2 Đầu thu IP</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860611" y="1300776"/>
            <a:ext cx="7772400" cy="4247317"/>
          </a:xfrm>
          <a:prstGeom prst="rect">
            <a:avLst/>
          </a:prstGeom>
        </p:spPr>
        <p:txBody>
          <a:bodyPr wrap="square">
            <a:spAutoFit/>
          </a:bodyPr>
          <a:lstStyle/>
          <a:p>
            <a:pPr algn="just" fontAlgn="base">
              <a:lnSpc>
                <a:spcPct val="150000"/>
              </a:lnSpc>
            </a:pPr>
            <a:r>
              <a:rPr lang="en-US" sz="2000" smtClean="0">
                <a:cs typeface="Times New Roman" panose="02020603050405020304" pitchFamily="18" charset="0"/>
              </a:rPr>
              <a:t>HVR (Hyber </a:t>
            </a:r>
            <a:r>
              <a:rPr lang="en-US" sz="2000">
                <a:cs typeface="Times New Roman" panose="02020603050405020304" pitchFamily="18" charset="0"/>
              </a:rPr>
              <a:t>Video Recorder): hỗn hợp 2 dòng camera IP và camera </a:t>
            </a:r>
            <a:r>
              <a:rPr lang="en-US" sz="2000" smtClean="0">
                <a:cs typeface="Times New Roman" panose="02020603050405020304" pitchFamily="18" charset="0"/>
              </a:rPr>
              <a:t>Analog</a:t>
            </a:r>
            <a:endParaRPr lang="en-US" sz="2000">
              <a:cs typeface="Times New Roman" panose="02020603050405020304" pitchFamily="18" charset="0"/>
            </a:endParaRPr>
          </a:p>
          <a:p>
            <a:pPr algn="just">
              <a:lnSpc>
                <a:spcPct val="150000"/>
              </a:lnSpc>
            </a:pPr>
            <a:r>
              <a:rPr lang="vi-VN" sz="2000" b="1">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HVR Là dòng đầu </a:t>
            </a:r>
            <a:r>
              <a:rPr lang="vi-VN" sz="2000" smtClean="0">
                <a:cs typeface="Times New Roman" panose="02020603050405020304" pitchFamily="18" charset="0"/>
              </a:rPr>
              <a:t>ghi </a:t>
            </a:r>
            <a:r>
              <a:rPr lang="vi-VN" sz="2000">
                <a:cs typeface="Times New Roman" panose="02020603050405020304" pitchFamily="18" charset="0"/>
              </a:rPr>
              <a:t>được tích hợp cả 2 loại camera IP và Analog. Trên đầu </a:t>
            </a:r>
            <a:r>
              <a:rPr lang="vi-VN" sz="2000" smtClean="0">
                <a:cs typeface="Times New Roman" panose="02020603050405020304" pitchFamily="18" charset="0"/>
              </a:rPr>
              <a:t>ghi </a:t>
            </a:r>
            <a:r>
              <a:rPr lang="vi-VN" sz="2000">
                <a:cs typeface="Times New Roman" panose="02020603050405020304" pitchFamily="18" charset="0"/>
              </a:rPr>
              <a:t>sẽ có cổng kết nối camera analog thông thường và cả cổng mạng để kết nối với camera IP.</a:t>
            </a:r>
          </a:p>
          <a:p>
            <a:pPr algn="just">
              <a:lnSpc>
                <a:spcPct val="150000"/>
              </a:lnSpc>
            </a:pPr>
            <a:r>
              <a:rPr lang="vi-VN" sz="2000">
                <a:cs typeface="Times New Roman" panose="02020603050405020304" pitchFamily="18" charset="0"/>
              </a:rPr>
              <a:t>– Tuy nhiên chức năng còn hạn chế là chúng ta không thể kết hợp lẫn lộn analog và </a:t>
            </a:r>
            <a:r>
              <a:rPr lang="en-US" sz="2000" smtClean="0">
                <a:cs typeface="Times New Roman" panose="02020603050405020304" pitchFamily="18" charset="0"/>
              </a:rPr>
              <a:t>IP </a:t>
            </a:r>
            <a:r>
              <a:rPr lang="vi-VN" sz="2000" smtClean="0">
                <a:cs typeface="Times New Roman" panose="02020603050405020304" pitchFamily="18" charset="0"/>
              </a:rPr>
              <a:t>trên </a:t>
            </a:r>
            <a:r>
              <a:rPr lang="vi-VN" sz="2000">
                <a:cs typeface="Times New Roman" panose="02020603050405020304" pitchFamily="18" charset="0"/>
              </a:rPr>
              <a:t>cùng một giao diện hiển thị nếu chúng không đồng nhất độ phân giải, chúng ta chỉ có thể hiển thị hoặc là </a:t>
            </a:r>
            <a:r>
              <a:rPr lang="vi-VN" sz="2000" smtClean="0">
                <a:cs typeface="Times New Roman" panose="02020603050405020304" pitchFamily="18" charset="0"/>
              </a:rPr>
              <a:t>camera</a:t>
            </a:r>
            <a:r>
              <a:rPr lang="en-US" sz="2000" smtClean="0">
                <a:cs typeface="Times New Roman" panose="02020603050405020304" pitchFamily="18" charset="0"/>
              </a:rPr>
              <a:t> IP </a:t>
            </a:r>
            <a:r>
              <a:rPr lang="vi-VN" sz="2000" smtClean="0">
                <a:cs typeface="Times New Roman" panose="02020603050405020304" pitchFamily="18" charset="0"/>
              </a:rPr>
              <a:t>hoặc </a:t>
            </a:r>
            <a:r>
              <a:rPr lang="vi-VN" sz="2000">
                <a:cs typeface="Times New Roman" panose="02020603050405020304" pitchFamily="18" charset="0"/>
              </a:rPr>
              <a:t>là camera </a:t>
            </a:r>
            <a:r>
              <a:rPr lang="vi-VN" sz="2000" smtClean="0">
                <a:cs typeface="Times New Roman" panose="02020603050405020304" pitchFamily="18" charset="0"/>
              </a:rPr>
              <a:t>analog</a:t>
            </a:r>
            <a:endParaRPr lang="vi-VN" sz="2000">
              <a:cs typeface="Times New Roman" panose="02020603050405020304" pitchFamily="18" charset="0"/>
            </a:endParaRPr>
          </a:p>
        </p:txBody>
      </p:sp>
    </p:spTree>
    <p:extLst>
      <p:ext uri="{BB962C8B-B14F-4D97-AF65-F5344CB8AC3E}">
        <p14:creationId xmlns:p14="http://schemas.microsoft.com/office/powerpoint/2010/main" val="10637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out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outVertic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2.2 </a:t>
            </a:r>
            <a:r>
              <a:rPr lang="en-US" smtClean="0">
                <a:solidFill>
                  <a:srgbClr val="002060"/>
                </a:solidFill>
              </a:rPr>
              <a:t>Đầu thu IP</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860611" y="1372264"/>
            <a:ext cx="7772400" cy="3785652"/>
          </a:xfrm>
          <a:prstGeom prst="rect">
            <a:avLst/>
          </a:prstGeom>
        </p:spPr>
        <p:txBody>
          <a:bodyPr wrap="square">
            <a:spAutoFit/>
          </a:bodyPr>
          <a:lstStyle/>
          <a:p>
            <a:pPr algn="just" fontAlgn="base">
              <a:lnSpc>
                <a:spcPct val="150000"/>
              </a:lnSpc>
              <a:tabLst>
                <a:tab pos="290513" algn="l"/>
              </a:tabLst>
            </a:pPr>
            <a:r>
              <a:rPr lang="en-US" sz="2000" smtClean="0">
                <a:cs typeface="Times New Roman" panose="02020603050405020304" pitchFamily="18" charset="0"/>
              </a:rPr>
              <a:t>	PC </a:t>
            </a:r>
            <a:r>
              <a:rPr lang="en-US" sz="2000">
                <a:cs typeface="Times New Roman" panose="02020603050405020304" pitchFamily="18" charset="0"/>
              </a:rPr>
              <a:t>Base: Loại ghi hình sử dụng card chuyển đổi tín hiệu lắp vào máy tính</a:t>
            </a:r>
            <a:r>
              <a:rPr lang="en-US" sz="2000" smtClean="0">
                <a:cs typeface="Times New Roman" panose="02020603050405020304" pitchFamily="18" charset="0"/>
              </a:rPr>
              <a:t>.</a:t>
            </a:r>
          </a:p>
          <a:p>
            <a:pPr algn="just" fontAlgn="base">
              <a:lnSpc>
                <a:spcPct val="150000"/>
              </a:lnSpc>
              <a:tabLst>
                <a:tab pos="290513" algn="l"/>
              </a:tabLst>
            </a:pPr>
            <a:r>
              <a:rPr lang="en-US" sz="2000" smtClean="0">
                <a:cs typeface="Times New Roman" panose="02020603050405020304" pitchFamily="18" charset="0"/>
              </a:rPr>
              <a:t>	</a:t>
            </a:r>
            <a:r>
              <a:rPr lang="vi-VN" sz="2000" smtClean="0">
                <a:cs typeface="Times New Roman" panose="02020603050405020304" pitchFamily="18" charset="0"/>
              </a:rPr>
              <a:t>PC </a:t>
            </a:r>
            <a:r>
              <a:rPr lang="vi-VN" sz="2000">
                <a:cs typeface="Times New Roman" panose="02020603050405020304" pitchFamily="18" charset="0"/>
              </a:rPr>
              <a:t>Base không chỉ là đầu ghi hình. Nó là dạng thiết bị ghi hình tầm cao sử dụng máy tính để xử lý, các camera kết nối đến máy tính thông qua các Card chuyển đổi hình ảnh. Máy tính cài đặt phần mền chuyên dụng dùng để ghi hình và hiển thị. PC Base mang tính ổn định cao, được dùng cho các hệ thống lớn và thường được đặt ở phòng Server.</a:t>
            </a:r>
            <a:endParaRPr lang="en-US" sz="2000">
              <a:cs typeface="Times New Roman" panose="02020603050405020304" pitchFamily="18" charset="0"/>
            </a:endParaRPr>
          </a:p>
        </p:txBody>
      </p:sp>
    </p:spTree>
    <p:extLst>
      <p:ext uri="{BB962C8B-B14F-4D97-AF65-F5344CB8AC3E}">
        <p14:creationId xmlns:p14="http://schemas.microsoft.com/office/powerpoint/2010/main" val="427320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plus(in)">
                                      <p:cBhvr>
                                        <p:cTn id="12" dur="1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smtClean="0">
                <a:solidFill>
                  <a:srgbClr val="0000CC"/>
                </a:solidFill>
              </a:rPr>
              <a:t>3. MỤC ĐÍCH SỬ DỤNG</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295835" y="968852"/>
            <a:ext cx="8095129" cy="511364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smtClean="0"/>
              <a:t>Giám sát </a:t>
            </a:r>
            <a:r>
              <a:rPr lang="en-US" sz="2000"/>
              <a:t>an ninh, </a:t>
            </a:r>
            <a:r>
              <a:rPr lang="en-US" sz="2000" smtClean="0"/>
              <a:t>nội bộ, </a:t>
            </a:r>
            <a:r>
              <a:rPr lang="en-US" sz="2000" smtClean="0"/>
              <a:t>an </a:t>
            </a:r>
            <a:r>
              <a:rPr lang="en-US" sz="2000"/>
              <a:t>toàn tại địa điểm lắp đặt </a:t>
            </a:r>
            <a:r>
              <a:rPr lang="en-US" sz="2000" smtClean="0"/>
              <a:t>camera</a:t>
            </a:r>
          </a:p>
          <a:p>
            <a:pPr marL="342900" indent="-342900" algn="just">
              <a:lnSpc>
                <a:spcPct val="150000"/>
              </a:lnSpc>
              <a:buFont typeface="Arial" panose="020B0604020202020204" pitchFamily="34" charset="0"/>
              <a:buChar char="•"/>
            </a:pPr>
            <a:r>
              <a:rPr lang="en-US" sz="2000" smtClean="0"/>
              <a:t>Bao quát </a:t>
            </a:r>
            <a:r>
              <a:rPr lang="en-US" sz="2000"/>
              <a:t>toàn bộ hoạt động trên phạm vi vĩ mô của nhà sản xuất</a:t>
            </a:r>
            <a:r>
              <a:rPr lang="en-US" sz="2000" smtClean="0"/>
              <a:t>.</a:t>
            </a:r>
          </a:p>
          <a:p>
            <a:pPr marL="342900" indent="-342900" algn="just">
              <a:lnSpc>
                <a:spcPct val="150000"/>
              </a:lnSpc>
              <a:buFont typeface="Arial" panose="020B0604020202020204" pitchFamily="34" charset="0"/>
              <a:buChar char="•"/>
            </a:pPr>
            <a:r>
              <a:rPr lang="vi-VN" sz="2000"/>
              <a:t>Khả năng giám sát quan sát qua camera từ xa qua mạng Internet giúp các nhà quản lý nhà điều hành kiểm soát, điều hành được tình hình và khắc phục những sự cố trong hoạt </a:t>
            </a:r>
            <a:r>
              <a:rPr lang="vi-VN" sz="2000"/>
              <a:t>động </a:t>
            </a:r>
            <a:r>
              <a:rPr lang="en-US" sz="2000" smtClean="0"/>
              <a:t>hiệu </a:t>
            </a:r>
            <a:r>
              <a:rPr lang="vi-VN" sz="2000" smtClean="0"/>
              <a:t>quả.</a:t>
            </a:r>
            <a:endParaRPr lang="en-US" sz="2000" smtClean="0"/>
          </a:p>
          <a:p>
            <a:pPr marL="342900" indent="-342900" algn="just">
              <a:lnSpc>
                <a:spcPct val="150000"/>
              </a:lnSpc>
              <a:buFont typeface="Arial" panose="020B0604020202020204" pitchFamily="34" charset="0"/>
              <a:buChar char="•"/>
            </a:pPr>
            <a:r>
              <a:rPr lang="vi-VN" sz="2000">
                <a:solidFill>
                  <a:srgbClr val="050505"/>
                </a:solidFill>
                <a:latin typeface="inherit"/>
              </a:rPr>
              <a:t>Ngăn chặn và kiểm soát được các hoạt động xâm nhập bất hợp pháp một cách hiệu quả cả ban ngày lẫn ban đêm. Lưu trữ được dữ liệu để có thể làm cơ sở, bằng </a:t>
            </a:r>
            <a:r>
              <a:rPr lang="vi-VN" sz="2000">
                <a:solidFill>
                  <a:srgbClr val="050505"/>
                </a:solidFill>
                <a:latin typeface="inherit"/>
              </a:rPr>
              <a:t>chứng</a:t>
            </a:r>
            <a:r>
              <a:rPr lang="vi-VN" sz="2000" smtClean="0">
                <a:solidFill>
                  <a:srgbClr val="050505"/>
                </a:solidFill>
                <a:latin typeface="inherit"/>
              </a:rPr>
              <a:t>.</a:t>
            </a:r>
            <a:endParaRPr lang="en-US" sz="2000" smtClean="0">
              <a:solidFill>
                <a:srgbClr val="050505"/>
              </a:solidFill>
              <a:latin typeface="inherit"/>
            </a:endParaRPr>
          </a:p>
          <a:p>
            <a:pPr marL="342900" indent="-342900" algn="just">
              <a:lnSpc>
                <a:spcPct val="150000"/>
              </a:lnSpc>
              <a:buFont typeface="Arial" panose="020B0604020202020204" pitchFamily="34" charset="0"/>
              <a:buChar char="•"/>
            </a:pPr>
            <a:r>
              <a:rPr lang="vi-VN" sz="2000" smtClean="0">
                <a:solidFill>
                  <a:srgbClr val="050505"/>
                </a:solidFill>
                <a:latin typeface="inherit"/>
              </a:rPr>
              <a:t>Dễ </a:t>
            </a:r>
            <a:r>
              <a:rPr lang="vi-VN" sz="2000">
                <a:solidFill>
                  <a:srgbClr val="050505"/>
                </a:solidFill>
                <a:latin typeface="inherit"/>
              </a:rPr>
              <a:t>dàng trong việc theo dõi hình ảnh, thuận tiện trong thao tác các chức năng và quản lý dữ liệu cũng như thiết bị trong quá trình giám sát và theo </a:t>
            </a:r>
            <a:r>
              <a:rPr lang="vi-VN" sz="2000">
                <a:solidFill>
                  <a:srgbClr val="050505"/>
                </a:solidFill>
                <a:latin typeface="inherit"/>
              </a:rPr>
              <a:t>dõi</a:t>
            </a:r>
            <a:r>
              <a:rPr lang="vi-VN" sz="2000" smtClean="0">
                <a:solidFill>
                  <a:srgbClr val="050505"/>
                </a:solidFill>
                <a:latin typeface="inherit"/>
              </a:rPr>
              <a:t>.</a:t>
            </a:r>
            <a:endParaRPr lang="vi-VN" sz="2000">
              <a:solidFill>
                <a:srgbClr val="050505"/>
              </a:solidFill>
              <a:latin typeface="inherit"/>
            </a:endParaRPr>
          </a:p>
        </p:txBody>
      </p:sp>
    </p:spTree>
    <p:extLst>
      <p:ext uri="{BB962C8B-B14F-4D97-AF65-F5344CB8AC3E}">
        <p14:creationId xmlns:p14="http://schemas.microsoft.com/office/powerpoint/2010/main" val="292681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4.1 Dụng cụ cần có</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4. CÁCH THỨC ĐẤU NỐI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10" name="Rectangle 9"/>
          <p:cNvSpPr/>
          <p:nvPr/>
        </p:nvSpPr>
        <p:spPr>
          <a:xfrm>
            <a:off x="853065" y="1372264"/>
            <a:ext cx="7620000" cy="4196020"/>
          </a:xfrm>
          <a:prstGeom prst="rect">
            <a:avLst/>
          </a:prstGeom>
        </p:spPr>
        <p:txBody>
          <a:bodyPr wrap="square">
            <a:spAutoFit/>
          </a:bodyPr>
          <a:lstStyle/>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Đầu ghi hình phù hợp.</a:t>
            </a:r>
            <a:endParaRPr lang="en-US" sz="2000">
              <a:latin typeface="Arial" panose="020B0604020202020204" pitchFamily="34" charset="0"/>
            </a:endParaRP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Camera </a:t>
            </a:r>
            <a:r>
              <a:rPr lang="en-US" sz="2000">
                <a:latin typeface="Arial" panose="020B0604020202020204" pitchFamily="34" charset="0"/>
              </a:rPr>
              <a:t>giám sát phù hợp với đầu ghi hình</a:t>
            </a:r>
            <a:r>
              <a:rPr lang="en-US" sz="2000" smtClean="0">
                <a:latin typeface="Arial" panose="020B0604020202020204" pitchFamily="34" charset="0"/>
              </a:rPr>
              <a:t>.</a:t>
            </a:r>
            <a:endParaRPr lang="en-US" sz="2000">
              <a:latin typeface="Arial" panose="020B0604020202020204" pitchFamily="34" charset="0"/>
            </a:endParaRP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Nguồn</a:t>
            </a:r>
            <a:r>
              <a:rPr lang="en-US" sz="2000">
                <a:latin typeface="Arial" panose="020B0604020202020204" pitchFamily="34" charset="0"/>
              </a:rPr>
              <a:t> </a:t>
            </a:r>
            <a:r>
              <a:rPr lang="en-US" sz="2000" smtClean="0">
                <a:latin typeface="Arial" panose="020B0604020202020204" pitchFamily="34" charset="0"/>
              </a:rPr>
              <a:t>camara ( </a:t>
            </a:r>
            <a:r>
              <a:rPr lang="en-US" sz="2000">
                <a:latin typeface="Arial" panose="020B0604020202020204" pitchFamily="34" charset="0"/>
              </a:rPr>
              <a:t>adapter ) chuyển điện từ 220V sang </a:t>
            </a:r>
            <a:r>
              <a:rPr lang="en-US" sz="2000" smtClean="0">
                <a:latin typeface="Arial" panose="020B0604020202020204" pitchFamily="34" charset="0"/>
              </a:rPr>
              <a:t>12V</a:t>
            </a:r>
            <a:r>
              <a:rPr lang="en-US" sz="2000">
                <a:latin typeface="Arial" panose="020B0604020202020204" pitchFamily="34" charset="0"/>
              </a:rPr>
              <a:t>.</a:t>
            </a: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Jack </a:t>
            </a:r>
            <a:r>
              <a:rPr lang="en-US" sz="2000">
                <a:latin typeface="Arial" panose="020B0604020202020204" pitchFamily="34" charset="0"/>
              </a:rPr>
              <a:t>BNC và Jack F5 dùng cho camera giám sát sử dụng cáp đồng trục.</a:t>
            </a: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Dây </a:t>
            </a:r>
            <a:r>
              <a:rPr lang="en-US" sz="2000">
                <a:latin typeface="Arial" panose="020B0604020202020204" pitchFamily="34" charset="0"/>
              </a:rPr>
              <a:t>HDMI dùng cho ti vi hoặc dây VGA dùng cho màn hình máy vi tính muốn xem camera giám sát. </a:t>
            </a: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Dây </a:t>
            </a:r>
            <a:r>
              <a:rPr lang="en-US" sz="2000">
                <a:latin typeface="Arial" panose="020B0604020202020204" pitchFamily="34" charset="0"/>
              </a:rPr>
              <a:t>mạng dùng để kết nối hệ thống camera giám sát xem qua điện thoại hoặc máy tính.</a:t>
            </a: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Dây</a:t>
            </a:r>
            <a:r>
              <a:rPr lang="en-US" sz="2000">
                <a:latin typeface="Arial" panose="020B0604020202020204" pitchFamily="34" charset="0"/>
              </a:rPr>
              <a:t> </a:t>
            </a:r>
            <a:r>
              <a:rPr lang="en-US" sz="2000" smtClean="0">
                <a:latin typeface="Arial" panose="020B0604020202020204" pitchFamily="34" charset="0"/>
              </a:rPr>
              <a:t>điện sử dụng để </a:t>
            </a:r>
            <a:r>
              <a:rPr lang="en-US" sz="2000">
                <a:latin typeface="Arial" panose="020B0604020202020204" pitchFamily="34" charset="0"/>
              </a:rPr>
              <a:t>cấp điện cho camera giám sát.</a:t>
            </a:r>
          </a:p>
          <a:p>
            <a:pPr marL="285750" indent="-285750" algn="just" fontAlgn="t">
              <a:spcBef>
                <a:spcPts val="400"/>
              </a:spcBef>
              <a:spcAft>
                <a:spcPts val="400"/>
              </a:spcAft>
              <a:buFont typeface="Arial" panose="020B0604020202020204" pitchFamily="34" charset="0"/>
              <a:buChar char="•"/>
            </a:pPr>
            <a:r>
              <a:rPr lang="en-US" sz="2000" smtClean="0">
                <a:latin typeface="Arial" panose="020B0604020202020204" pitchFamily="34" charset="0"/>
              </a:rPr>
              <a:t>Dây </a:t>
            </a:r>
            <a:r>
              <a:rPr lang="en-US" sz="2000">
                <a:latin typeface="Arial" panose="020B0604020202020204" pitchFamily="34" charset="0"/>
              </a:rPr>
              <a:t>cáp đồng trục chống nhiễu dùng cho camera giám sát.</a:t>
            </a:r>
            <a:endParaRPr lang="en-US" sz="2000">
              <a:effectLst/>
              <a:latin typeface="Arial" panose="020B0604020202020204" pitchFamily="34" charset="0"/>
            </a:endParaRPr>
          </a:p>
        </p:txBody>
      </p:sp>
    </p:spTree>
    <p:extLst>
      <p:ext uri="{BB962C8B-B14F-4D97-AF65-F5344CB8AC3E}">
        <p14:creationId xmlns:p14="http://schemas.microsoft.com/office/powerpoint/2010/main" val="3841667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4.2 Sơ đồ lắp đặt</a:t>
            </a:r>
            <a:endParaRPr lang="en-US">
              <a:solidFill>
                <a:srgbClr val="C00000"/>
              </a:solidFill>
            </a:endParaRPr>
          </a:p>
        </p:txBody>
      </p:sp>
      <p:sp>
        <p:nvSpPr>
          <p:cNvPr id="3" name="Title 2"/>
          <p:cNvSpPr>
            <a:spLocks noGrp="1"/>
          </p:cNvSpPr>
          <p:nvPr>
            <p:ph type="ctrTitle"/>
          </p:nvPr>
        </p:nvSpPr>
        <p:spPr/>
        <p:txBody>
          <a:bodyPr/>
          <a:lstStyle/>
          <a:p>
            <a:r>
              <a:rPr lang="en-US" b="1" smtClean="0">
                <a:solidFill>
                  <a:srgbClr val="0000CC"/>
                </a:solidFill>
              </a:rPr>
              <a:t>4. CÁCH THỨC ĐẤU NỐI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161504"/>
            <a:ext cx="7435850" cy="5344444"/>
          </a:xfrm>
          <a:prstGeom prst="rect">
            <a:avLst/>
          </a:prstGeom>
        </p:spPr>
      </p:pic>
    </p:spTree>
    <p:extLst>
      <p:ext uri="{BB962C8B-B14F-4D97-AF65-F5344CB8AC3E}">
        <p14:creationId xmlns:p14="http://schemas.microsoft.com/office/powerpoint/2010/main" val="388276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402" y="912679"/>
            <a:ext cx="6544413" cy="4560273"/>
          </a:xfrm>
        </p:spPr>
        <p:txBody>
          <a:bodyPr anchor="t"/>
          <a:lstStyle/>
          <a:p>
            <a:r>
              <a:rPr lang="en-US" smtClean="0"/>
              <a:t>Gồm 5 phần:</a:t>
            </a:r>
          </a:p>
          <a:p>
            <a:pPr marL="571500" indent="-571500">
              <a:buAutoNum type="romanUcPeriod"/>
            </a:pPr>
            <a:r>
              <a:rPr lang="en-US" smtClean="0"/>
              <a:t>Giới thiệu</a:t>
            </a:r>
          </a:p>
          <a:p>
            <a:pPr marL="571500" indent="-571500">
              <a:buAutoNum type="romanUcPeriod"/>
            </a:pPr>
            <a:r>
              <a:rPr lang="en-US" smtClean="0"/>
              <a:t>Phân loại</a:t>
            </a:r>
          </a:p>
          <a:p>
            <a:pPr marL="571500" indent="-571500">
              <a:buAutoNum type="romanUcPeriod"/>
            </a:pPr>
            <a:r>
              <a:rPr lang="en-US" smtClean="0"/>
              <a:t>Mục đích sử dụng</a:t>
            </a:r>
          </a:p>
          <a:p>
            <a:pPr marL="571500" indent="-571500">
              <a:buAutoNum type="romanUcPeriod"/>
            </a:pPr>
            <a:r>
              <a:rPr lang="en-US" smtClean="0"/>
              <a:t>Cách thức đấu nối</a:t>
            </a:r>
          </a:p>
          <a:p>
            <a:pPr marL="571500" indent="-571500">
              <a:buAutoNum type="romanUcPeriod"/>
            </a:pPr>
            <a:r>
              <a:rPr lang="en-US" smtClean="0"/>
              <a:t>Lưu ý khi sử dụng</a:t>
            </a:r>
          </a:p>
        </p:txBody>
      </p:sp>
      <p:sp>
        <p:nvSpPr>
          <p:cNvPr id="3" name="Title 2"/>
          <p:cNvSpPr>
            <a:spLocks noGrp="1"/>
          </p:cNvSpPr>
          <p:nvPr>
            <p:ph type="ctrTitle"/>
          </p:nvPr>
        </p:nvSpPr>
        <p:spPr/>
        <p:txBody>
          <a:bodyPr/>
          <a:lstStyle/>
          <a:p>
            <a:r>
              <a:rPr lang="en-US" smtClean="0">
                <a:solidFill>
                  <a:srgbClr val="0000CC"/>
                </a:solidFill>
              </a:rPr>
              <a:t>TÓM TẮT BÀI THUYẾT TRÌNH</a:t>
            </a:r>
            <a:endParaRPr lang="en-US">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Tree>
    <p:extLst>
      <p:ext uri="{BB962C8B-B14F-4D97-AF65-F5344CB8AC3E}">
        <p14:creationId xmlns:p14="http://schemas.microsoft.com/office/powerpoint/2010/main" val="1566306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smtClean="0">
                <a:solidFill>
                  <a:srgbClr val="0000CC"/>
                </a:solidFill>
              </a:rPr>
              <a:t>5. LƯU Ý KHI SỬ DỤNG</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Subtitle 5"/>
          <p:cNvSpPr>
            <a:spLocks noGrp="1"/>
          </p:cNvSpPr>
          <p:nvPr>
            <p:ph type="subTitle" idx="1"/>
          </p:nvPr>
        </p:nvSpPr>
        <p:spPr>
          <a:xfrm>
            <a:off x="453955" y="895389"/>
            <a:ext cx="6544413" cy="3894325"/>
          </a:xfrm>
        </p:spPr>
        <p:txBody>
          <a:bodyPr anchor="t">
            <a:normAutofit/>
          </a:bodyPr>
          <a:lstStyle/>
          <a:p>
            <a:r>
              <a:rPr lang="en-US" sz="2000" smtClean="0">
                <a:latin typeface="+mj-lt"/>
              </a:rPr>
              <a:t>Xác định nhu cầu là yếu tố cần thiết duy nhất</a:t>
            </a:r>
          </a:p>
          <a:p>
            <a:r>
              <a:rPr lang="en-US" sz="2000" smtClean="0">
                <a:latin typeface="+mj-lt"/>
              </a:rPr>
              <a:t>Lưu ý khi lựa chọn</a:t>
            </a:r>
          </a:p>
          <a:p>
            <a:pPr marL="342900" indent="-111125">
              <a:buFont typeface="Arial" panose="020B0604020202020204" pitchFamily="34" charset="0"/>
              <a:buChar char="•"/>
            </a:pPr>
            <a:r>
              <a:rPr lang="en-US" sz="2000">
                <a:latin typeface="+mj-lt"/>
              </a:rPr>
              <a:t>	G</a:t>
            </a:r>
            <a:r>
              <a:rPr lang="en-US" sz="2000" smtClean="0">
                <a:latin typeface="+mj-lt"/>
              </a:rPr>
              <a:t>ắn trong nhà hay ngoài trời</a:t>
            </a:r>
          </a:p>
          <a:p>
            <a:pPr marL="342900" indent="-111125">
              <a:buFont typeface="Arial" panose="020B0604020202020204" pitchFamily="34" charset="0"/>
              <a:buChar char="•"/>
            </a:pPr>
            <a:r>
              <a:rPr lang="en-US" sz="2000">
                <a:latin typeface="+mj-lt"/>
              </a:rPr>
              <a:t>	</a:t>
            </a:r>
            <a:r>
              <a:rPr lang="en-US" sz="2000" smtClean="0">
                <a:latin typeface="+mj-lt"/>
              </a:rPr>
              <a:t>Có dây hay không co dây</a:t>
            </a:r>
          </a:p>
          <a:p>
            <a:pPr marL="342900" indent="-111125">
              <a:buFont typeface="Arial" panose="020B0604020202020204" pitchFamily="34" charset="0"/>
              <a:buChar char="•"/>
            </a:pPr>
            <a:r>
              <a:rPr lang="en-US" sz="2000" smtClean="0">
                <a:latin typeface="+mj-lt"/>
              </a:rPr>
              <a:t>	Analog hay IP Camara</a:t>
            </a:r>
          </a:p>
          <a:p>
            <a:pPr marL="342900" indent="-111125">
              <a:buFont typeface="Arial" panose="020B0604020202020204" pitchFamily="34" charset="0"/>
              <a:buChar char="•"/>
            </a:pPr>
            <a:r>
              <a:rPr lang="en-US" sz="2000">
                <a:latin typeface="+mj-lt"/>
              </a:rPr>
              <a:t>	</a:t>
            </a:r>
            <a:r>
              <a:rPr lang="en-US" sz="2000" smtClean="0">
                <a:latin typeface="+mj-lt"/>
              </a:rPr>
              <a:t>Chip cảm biến ảnh CMOS hay CDD</a:t>
            </a:r>
          </a:p>
          <a:p>
            <a:pPr marL="342900" indent="-111125">
              <a:buFont typeface="Arial" panose="020B0604020202020204" pitchFamily="34" charset="0"/>
              <a:buChar char="•"/>
            </a:pPr>
            <a:r>
              <a:rPr lang="en-US" sz="2000" smtClean="0">
                <a:latin typeface="+mj-lt"/>
              </a:rPr>
              <a:t>	Chất lượng hình ảnh</a:t>
            </a:r>
          </a:p>
          <a:p>
            <a:pPr marL="342900" indent="-111125">
              <a:buFont typeface="Arial" panose="020B0604020202020204" pitchFamily="34" charset="0"/>
              <a:buChar char="•"/>
            </a:pPr>
            <a:r>
              <a:rPr lang="en-US" sz="2000" smtClean="0">
                <a:latin typeface="+mj-lt"/>
              </a:rPr>
              <a:t>	Truy cập từ xa</a:t>
            </a:r>
          </a:p>
          <a:p>
            <a:pPr marL="342900" indent="-111125">
              <a:buFont typeface="Arial" panose="020B0604020202020204" pitchFamily="34" charset="0"/>
              <a:buChar char="•"/>
            </a:pPr>
            <a:r>
              <a:rPr lang="en-US" sz="2000" smtClean="0">
                <a:latin typeface="+mj-lt"/>
              </a:rPr>
              <a:t>	Hệ thống lưu trữ</a:t>
            </a:r>
          </a:p>
        </p:txBody>
      </p:sp>
    </p:spTree>
    <p:extLst>
      <p:ext uri="{BB962C8B-B14F-4D97-AF65-F5344CB8AC3E}">
        <p14:creationId xmlns:p14="http://schemas.microsoft.com/office/powerpoint/2010/main" val="2798590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pic>
        <p:nvPicPr>
          <p:cNvPr id="1026" name="Picture 2" descr="Hình ảnh cảm ơn dễ thương ý nghĩa nhất - Thư Viện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7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1.1 Camera là gì?</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1. GIỚI THIỆU</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9" name="TextBox 8"/>
          <p:cNvSpPr txBox="1"/>
          <p:nvPr/>
        </p:nvSpPr>
        <p:spPr>
          <a:xfrm>
            <a:off x="586813" y="1300776"/>
            <a:ext cx="7611037" cy="4190314"/>
          </a:xfrm>
          <a:prstGeom prst="rect">
            <a:avLst/>
          </a:prstGeom>
          <a:noFill/>
        </p:spPr>
        <p:txBody>
          <a:bodyPr wrap="square" rtlCol="0">
            <a:spAutoFit/>
          </a:bodyPr>
          <a:lstStyle/>
          <a:p>
            <a:pPr algn="just">
              <a:lnSpc>
                <a:spcPct val="150000"/>
              </a:lnSpc>
            </a:pPr>
            <a:r>
              <a:rPr lang="en-US" sz="2000">
                <a:cs typeface="Times New Roman" panose="02020603050405020304" pitchFamily="18" charset="0"/>
              </a:rPr>
              <a:t>Camera là một thiết bị ghi hình tĩnh hoặc động.</a:t>
            </a:r>
          </a:p>
          <a:p>
            <a:pPr algn="just">
              <a:lnSpc>
                <a:spcPct val="150000"/>
              </a:lnSpc>
            </a:pPr>
            <a:r>
              <a:rPr lang="en-US" sz="2000">
                <a:cs typeface="Times New Roman" panose="02020603050405020304" pitchFamily="18" charset="0"/>
              </a:rPr>
              <a:t>	Ghi hình tĩnh có thể nhắc đến các loại máy ảnh, </a:t>
            </a:r>
          </a:p>
          <a:p>
            <a:pPr algn="just">
              <a:lnSpc>
                <a:spcPct val="150000"/>
              </a:lnSpc>
            </a:pPr>
            <a:r>
              <a:rPr lang="en-US" sz="2000">
                <a:cs typeface="Times New Roman" panose="02020603050405020304" pitchFamily="18" charset="0"/>
              </a:rPr>
              <a:t>	và động ta có thể hình dung tới các loại máy quay </a:t>
            </a:r>
            <a:r>
              <a:rPr lang="en-US" sz="2000" smtClean="0">
                <a:cs typeface="Times New Roman" panose="02020603050405020304" pitchFamily="18" charset="0"/>
              </a:rPr>
              <a:t>phim</a:t>
            </a:r>
            <a:endParaRPr lang="en-US" sz="2000" b="1" smtClean="0">
              <a:cs typeface="Times New Roman" panose="02020603050405020304" pitchFamily="18" charset="0"/>
            </a:endParaRPr>
          </a:p>
          <a:p>
            <a:pPr algn="just">
              <a:lnSpc>
                <a:spcPct val="150000"/>
              </a:lnSpc>
            </a:pPr>
            <a:r>
              <a:rPr lang="vi-VN" sz="2000" b="1" smtClean="0">
                <a:cs typeface="Times New Roman" panose="02020603050405020304" pitchFamily="18" charset="0"/>
              </a:rPr>
              <a:t>Camera </a:t>
            </a:r>
            <a:r>
              <a:rPr lang="vi-VN" sz="2000" b="1">
                <a:cs typeface="Times New Roman" panose="02020603050405020304" pitchFamily="18" charset="0"/>
              </a:rPr>
              <a:t>IP </a:t>
            </a:r>
            <a:r>
              <a:rPr lang="vi-VN" sz="2000">
                <a:cs typeface="Times New Roman" panose="02020603050405020304" pitchFamily="18" charset="0"/>
              </a:rPr>
              <a:t>là loại camera quan sát có hình ảnh được số hóa, xử lý và mã hóa từ bên trong, sau đó truyền tải tín hiệu ảnh số qua một kết nối Ethernet về máy vi tính, cũng có thể là một thiết bị lưu trữ tín hiệu số như: </a:t>
            </a:r>
            <a:r>
              <a:rPr lang="vi-VN" sz="2000" b="1">
                <a:cs typeface="Times New Roman" panose="02020603050405020304" pitchFamily="18" charset="0"/>
                <a:hlinkClick r:id="rId2"/>
              </a:rPr>
              <a:t>Hệ thống NAS,</a:t>
            </a:r>
            <a:r>
              <a:rPr lang="vi-VN" sz="2000" b="1">
                <a:cs typeface="Times New Roman" panose="02020603050405020304" pitchFamily="18" charset="0"/>
              </a:rPr>
              <a:t> hệ thống server hoặc </a:t>
            </a:r>
            <a:r>
              <a:rPr lang="vi-VN" sz="2000" b="1">
                <a:cs typeface="Times New Roman" panose="02020603050405020304" pitchFamily="18" charset="0"/>
                <a:hlinkClick r:id="rId3"/>
              </a:rPr>
              <a:t>đầu ghi hình IP</a:t>
            </a:r>
            <a:r>
              <a:rPr lang="vi-VN" sz="2000" b="1">
                <a:cs typeface="Times New Roman" panose="02020603050405020304" pitchFamily="18" charset="0"/>
              </a:rPr>
              <a:t>….</a:t>
            </a:r>
            <a:endParaRPr lang="vi-VN" sz="2000">
              <a:cs typeface="Times New Roman" panose="02020603050405020304" pitchFamily="18" charset="0"/>
            </a:endParaRPr>
          </a:p>
          <a:p>
            <a:pPr algn="just">
              <a:lnSpc>
                <a:spcPct val="150000"/>
              </a:lnSpc>
            </a:pPr>
            <a:endParaRPr lang="en-US" sz="2000">
              <a:cs typeface="Times New Roman" panose="02020603050405020304" pitchFamily="18" charset="0"/>
            </a:endParaRPr>
          </a:p>
        </p:txBody>
      </p:sp>
    </p:spTree>
    <p:extLst>
      <p:ext uri="{BB962C8B-B14F-4D97-AF65-F5344CB8AC3E}">
        <p14:creationId xmlns:p14="http://schemas.microsoft.com/office/powerpoint/2010/main" val="146174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1.1 Camera là gì?</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1. GIỚI THIỆU</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pic>
        <p:nvPicPr>
          <p:cNvPr id="1026" name="Picture 2" descr="CAMERA TVI HIKVISION 2.0MP DS-2CE16D8T-I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737" y="1032360"/>
            <a:ext cx="3864340" cy="2450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mera HD-CVI HAC-HDW1400MP DahuaTurbo H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519" y="1372264"/>
            <a:ext cx="2562597" cy="2301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3 cách phân loại camera quan sát bạn cần biết"/>
          <p:cNvPicPr>
            <a:picLocks noChangeAspect="1" noChangeArrowheads="1"/>
          </p:cNvPicPr>
          <p:nvPr/>
        </p:nvPicPr>
        <p:blipFill rotWithShape="1">
          <a:blip r:embed="rId4">
            <a:extLst>
              <a:ext uri="{28A0092B-C50C-407E-A947-70E740481C1C}">
                <a14:useLocalDpi xmlns:a14="http://schemas.microsoft.com/office/drawing/2010/main" val="0"/>
              </a:ext>
            </a:extLst>
          </a:blip>
          <a:srcRect t="14686" b="5020"/>
          <a:stretch/>
        </p:blipFill>
        <p:spPr bwMode="auto">
          <a:xfrm>
            <a:off x="1072519" y="3870857"/>
            <a:ext cx="2967749" cy="2391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ìm hiểu sự khác nhau chíp camera CCD và chíp camera CMOS"/>
          <p:cNvPicPr>
            <a:picLocks noChangeAspect="1" noChangeArrowheads="1"/>
          </p:cNvPicPr>
          <p:nvPr/>
        </p:nvPicPr>
        <p:blipFill rotWithShape="1">
          <a:blip r:embed="rId5">
            <a:extLst>
              <a:ext uri="{28A0092B-C50C-407E-A947-70E740481C1C}">
                <a14:useLocalDpi xmlns:a14="http://schemas.microsoft.com/office/drawing/2010/main" val="0"/>
              </a:ext>
            </a:extLst>
          </a:blip>
          <a:srcRect l="13801" t="15327" r="11577" b="13277"/>
          <a:stretch/>
        </p:blipFill>
        <p:spPr bwMode="auto">
          <a:xfrm>
            <a:off x="4713053" y="3688770"/>
            <a:ext cx="2731708" cy="245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87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ircle(in)">
                                      <p:cBhvr>
                                        <p:cTn id="7" dur="20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1.2 </a:t>
            </a:r>
            <a:r>
              <a:rPr lang="en-US">
                <a:solidFill>
                  <a:srgbClr val="002060"/>
                </a:solidFill>
              </a:rPr>
              <a:t>Đ</a:t>
            </a:r>
            <a:r>
              <a:rPr lang="en-US" smtClean="0">
                <a:solidFill>
                  <a:srgbClr val="002060"/>
                </a:solidFill>
              </a:rPr>
              <a:t>ầu thu IP là gì?</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1. GIỚI THIỆU</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672353" y="1348330"/>
            <a:ext cx="7611036" cy="1938992"/>
          </a:xfrm>
          <a:prstGeom prst="rect">
            <a:avLst/>
          </a:prstGeom>
        </p:spPr>
        <p:txBody>
          <a:bodyPr wrap="square">
            <a:spAutoFit/>
          </a:bodyPr>
          <a:lstStyle/>
          <a:p>
            <a:pPr algn="just">
              <a:lnSpc>
                <a:spcPct val="150000"/>
              </a:lnSpc>
            </a:pP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Đầu </a:t>
            </a:r>
            <a:r>
              <a:rPr lang="vi-VN" sz="2000">
                <a:latin typeface="+mj-lt"/>
                <a:cs typeface="Times New Roman" panose="02020603050405020304" pitchFamily="18" charset="0"/>
              </a:rPr>
              <a:t>ghi hình camera quan sát là thiết bị quan trọng nhất trong hệ thống camera quan </a:t>
            </a:r>
            <a:r>
              <a:rPr lang="vi-VN" sz="2000" smtClean="0">
                <a:latin typeface="+mj-lt"/>
                <a:cs typeface="Times New Roman" panose="02020603050405020304" pitchFamily="18" charset="0"/>
              </a:rPr>
              <a:t>sát.</a:t>
            </a:r>
            <a:r>
              <a:rPr lang="en-US" sz="2000">
                <a:latin typeface="+mj-lt"/>
                <a:cs typeface="Times New Roman" panose="02020603050405020304" pitchFamily="18" charset="0"/>
              </a:rPr>
              <a:t> </a:t>
            </a:r>
            <a:r>
              <a:rPr lang="en-US" sz="2000" smtClean="0">
                <a:latin typeface="+mj-lt"/>
                <a:cs typeface="Times New Roman" panose="02020603050405020304" pitchFamily="18" charset="0"/>
              </a:rPr>
              <a:t>Đầu </a:t>
            </a:r>
            <a:r>
              <a:rPr lang="vi-VN" sz="2000" smtClean="0">
                <a:latin typeface="+mj-lt"/>
                <a:cs typeface="Times New Roman" panose="02020603050405020304" pitchFamily="18" charset="0"/>
              </a:rPr>
              <a:t>ghi </a:t>
            </a:r>
            <a:r>
              <a:rPr lang="vi-VN" sz="2000">
                <a:latin typeface="+mj-lt"/>
                <a:cs typeface="Times New Roman" panose="02020603050405020304" pitchFamily="18" charset="0"/>
              </a:rPr>
              <a:t>hình quyết định tính ổn định của hệ thống, cũng như quyết định chất lượng của hệ thống camera. </a:t>
            </a:r>
            <a:endParaRPr lang="en-US" sz="2000">
              <a:latin typeface="+mj-lt"/>
              <a:cs typeface="Times New Roman" panose="02020603050405020304" pitchFamily="18"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3751" t="14839" r="21963" b="22215"/>
          <a:stretch/>
        </p:blipFill>
        <p:spPr>
          <a:xfrm>
            <a:off x="6771613" y="4437530"/>
            <a:ext cx="1936378" cy="1896035"/>
          </a:xfrm>
          <a:prstGeom prst="rect">
            <a:avLst/>
          </a:prstGeom>
        </p:spPr>
      </p:pic>
      <p:pic>
        <p:nvPicPr>
          <p:cNvPr id="2050" name="Picture 2" descr="Tư vấn mua đầu ghi hình camera quan sát camera giám sá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729" y="3334876"/>
            <a:ext cx="2888884" cy="28888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Đầu ghi hình camera, đầu thu hình camera quan sát, dau ghi hinh Vantech, dau  ghi hinh hikvision, dau thu dahua gia 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353" y="3190256"/>
            <a:ext cx="3053808" cy="288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1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1000"/>
                                        <p:tgtEl>
                                          <p:spTgt spid="2052"/>
                                        </p:tgtEl>
                                      </p:cBhvr>
                                    </p:animEffect>
                                    <p:anim calcmode="lin" valueType="num">
                                      <p:cBhvr>
                                        <p:cTn id="16" dur="1000" fill="hold"/>
                                        <p:tgtEl>
                                          <p:spTgt spid="2052"/>
                                        </p:tgtEl>
                                        <p:attrNameLst>
                                          <p:attrName>ppt_x</p:attrName>
                                        </p:attrNameLst>
                                      </p:cBhvr>
                                      <p:tavLst>
                                        <p:tav tm="0">
                                          <p:val>
                                            <p:strVal val="#ppt_x"/>
                                          </p:val>
                                        </p:tav>
                                        <p:tav tm="100000">
                                          <p:val>
                                            <p:strVal val="#ppt_x"/>
                                          </p:val>
                                        </p:tav>
                                      </p:tavLst>
                                    </p:anim>
                                    <p:anim calcmode="lin" valueType="num">
                                      <p:cBhvr>
                                        <p:cTn id="1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6" name="Rectangle 5"/>
          <p:cNvSpPr/>
          <p:nvPr/>
        </p:nvSpPr>
        <p:spPr>
          <a:xfrm>
            <a:off x="968188" y="1372264"/>
            <a:ext cx="4572000" cy="1938992"/>
          </a:xfrm>
          <a:prstGeom prst="rect">
            <a:avLst/>
          </a:prstGeom>
        </p:spPr>
        <p:txBody>
          <a:bodyPr>
            <a:spAutoFit/>
          </a:bodyPr>
          <a:lstStyle/>
          <a:p>
            <a:pPr>
              <a:lnSpc>
                <a:spcPct val="150000"/>
              </a:lnSpc>
            </a:pPr>
            <a:r>
              <a:rPr lang="vi-VN" sz="2000">
                <a:latin typeface="+mj-lt"/>
                <a:cs typeface="Times New Roman" panose="02020603050405020304" pitchFamily="18" charset="0"/>
              </a:rPr>
              <a:t>Có 3 cách phân loại Camera:</a:t>
            </a:r>
          </a:p>
          <a:p>
            <a:pPr>
              <a:lnSpc>
                <a:spcPct val="150000"/>
              </a:lnSpc>
              <a:buFont typeface="Arial" panose="020B0604020202020204" pitchFamily="34" charset="0"/>
              <a:buChar char="•"/>
            </a:pPr>
            <a:r>
              <a:rPr lang="vi-VN" sz="2000">
                <a:latin typeface="+mj-lt"/>
                <a:cs typeface="Times New Roman" panose="02020603050405020304" pitchFamily="18" charset="0"/>
              </a:rPr>
              <a:t>    Phân loại theo kĩ thuật hình </a:t>
            </a:r>
            <a:r>
              <a:rPr lang="vi-VN" sz="2000" smtClean="0">
                <a:latin typeface="+mj-lt"/>
                <a:cs typeface="Times New Roman" panose="02020603050405020304" pitchFamily="18" charset="0"/>
              </a:rPr>
              <a:t>ảnh</a:t>
            </a:r>
            <a:endParaRPr lang="vi-VN" sz="2000">
              <a:latin typeface="+mj-lt"/>
              <a:cs typeface="Times New Roman" panose="02020603050405020304" pitchFamily="18" charset="0"/>
            </a:endParaRPr>
          </a:p>
          <a:p>
            <a:pPr>
              <a:lnSpc>
                <a:spcPct val="150000"/>
              </a:lnSpc>
              <a:buFont typeface="Arial" panose="020B0604020202020204" pitchFamily="34" charset="0"/>
              <a:buChar char="•"/>
            </a:pPr>
            <a:r>
              <a:rPr lang="vi-VN" sz="2000">
                <a:latin typeface="+mj-lt"/>
                <a:cs typeface="Times New Roman" panose="02020603050405020304" pitchFamily="18" charset="0"/>
              </a:rPr>
              <a:t>    Phân loại theo đường </a:t>
            </a:r>
            <a:r>
              <a:rPr lang="vi-VN" sz="2000" smtClean="0">
                <a:latin typeface="+mj-lt"/>
                <a:cs typeface="Times New Roman" panose="02020603050405020304" pitchFamily="18" charset="0"/>
              </a:rPr>
              <a:t>truyền</a:t>
            </a:r>
            <a:endParaRPr lang="vi-VN" sz="2000">
              <a:latin typeface="+mj-lt"/>
              <a:cs typeface="Times New Roman" panose="02020603050405020304" pitchFamily="18" charset="0"/>
            </a:endParaRPr>
          </a:p>
          <a:p>
            <a:pPr>
              <a:lnSpc>
                <a:spcPct val="150000"/>
              </a:lnSpc>
              <a:buFont typeface="Arial" panose="020B0604020202020204" pitchFamily="34" charset="0"/>
              <a:buChar char="•"/>
            </a:pPr>
            <a:r>
              <a:rPr lang="vi-VN" sz="2000">
                <a:latin typeface="+mj-lt"/>
                <a:cs typeface="Times New Roman" panose="02020603050405020304" pitchFamily="18" charset="0"/>
              </a:rPr>
              <a:t>    Phân loại theo tính năng sử </a:t>
            </a:r>
            <a:r>
              <a:rPr lang="vi-VN" sz="2000" smtClean="0">
                <a:latin typeface="+mj-lt"/>
                <a:cs typeface="Times New Roman" panose="02020603050405020304" pitchFamily="18" charset="0"/>
              </a:rPr>
              <a:t>dụng</a:t>
            </a:r>
            <a:endParaRPr lang="vi-VN" sz="2000" b="0" i="0">
              <a:effectLst/>
              <a:latin typeface="+mj-lt"/>
              <a:cs typeface="Times New Roman" panose="02020603050405020304" pitchFamily="18" charset="0"/>
            </a:endParaRPr>
          </a:p>
        </p:txBody>
      </p:sp>
    </p:spTree>
    <p:extLst>
      <p:ext uri="{BB962C8B-B14F-4D97-AF65-F5344CB8AC3E}">
        <p14:creationId xmlns:p14="http://schemas.microsoft.com/office/powerpoint/2010/main" val="25170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2.1.1 </a:t>
            </a:r>
            <a:r>
              <a:rPr lang="en-US" sz="2400">
                <a:solidFill>
                  <a:schemeClr val="accent1">
                    <a:lumMod val="75000"/>
                  </a:schemeClr>
                </a:solidFill>
              </a:rPr>
              <a:t>T</a:t>
            </a:r>
            <a:r>
              <a:rPr lang="vi-VN" sz="2400" smtClean="0">
                <a:solidFill>
                  <a:schemeClr val="accent1">
                    <a:lumMod val="75000"/>
                  </a:schemeClr>
                </a:solidFill>
              </a:rPr>
              <a:t>heo </a:t>
            </a:r>
            <a:r>
              <a:rPr lang="vi-VN" sz="2400">
                <a:solidFill>
                  <a:schemeClr val="accent1">
                    <a:lumMod val="75000"/>
                  </a:schemeClr>
                </a:solidFill>
              </a:rPr>
              <a:t>kĩ thuật hình ảnh</a:t>
            </a:r>
            <a:endParaRPr lang="en-US" sz="2400">
              <a:solidFill>
                <a:schemeClr val="accent1">
                  <a:lumMod val="75000"/>
                </a:schemeClr>
              </a:solidFill>
            </a:endParaRPr>
          </a:p>
        </p:txBody>
      </p:sp>
      <p:sp>
        <p:nvSpPr>
          <p:cNvPr id="8" name="Rectangle 7"/>
          <p:cNvSpPr/>
          <p:nvPr/>
        </p:nvSpPr>
        <p:spPr>
          <a:xfrm>
            <a:off x="722896" y="1608774"/>
            <a:ext cx="7600832" cy="677108"/>
          </a:xfrm>
          <a:prstGeom prst="rect">
            <a:avLst/>
          </a:prstGeom>
        </p:spPr>
        <p:txBody>
          <a:bodyPr wrap="square">
            <a:spAutoFit/>
          </a:bodyPr>
          <a:lstStyle/>
          <a:p>
            <a:pPr algn="just">
              <a:tabLst>
                <a:tab pos="685800" algn="l"/>
              </a:tabLst>
            </a:pPr>
            <a:r>
              <a:rPr lang="en-US" sz="2000" b="1" i="1" smtClean="0">
                <a:latin typeface="Times New Roman" panose="02020603050405020304" pitchFamily="18" charset="0"/>
                <a:cs typeface="Times New Roman" panose="02020603050405020304" pitchFamily="18" charset="0"/>
              </a:rPr>
              <a:t>	</a:t>
            </a:r>
            <a:r>
              <a:rPr lang="vi-VN" b="1"/>
              <a:t>Camera analog</a:t>
            </a:r>
            <a:r>
              <a:rPr lang="vi-VN"/>
              <a:t> là một</a:t>
            </a:r>
            <a:r>
              <a:rPr lang="vi-VN"/>
              <a:t> </a:t>
            </a:r>
            <a:r>
              <a:rPr lang="en-US" smtClean="0"/>
              <a:t>camera giám sát</a:t>
            </a:r>
            <a:r>
              <a:rPr lang="vi-VN"/>
              <a:t> với cảm biến CCD và sau đó hình ảnh được số hóa để </a:t>
            </a:r>
            <a:r>
              <a:rPr lang="vi-VN"/>
              <a:t>xử </a:t>
            </a:r>
            <a:r>
              <a:rPr lang="vi-VN" smtClean="0"/>
              <a:t>lý</a:t>
            </a:r>
            <a:r>
              <a:rPr lang="en-US" smtClean="0"/>
              <a:t>.</a:t>
            </a:r>
            <a:r>
              <a:rPr lang="vi-VN"/>
              <a:t> </a:t>
            </a:r>
            <a:endParaRPr lang="en-US" sz="2000">
              <a:latin typeface="Times New Roman" panose="02020603050405020304" pitchFamily="18" charset="0"/>
              <a:cs typeface="Times New Roman" panose="02020603050405020304" pitchFamily="18" charset="0"/>
            </a:endParaRPr>
          </a:p>
        </p:txBody>
      </p:sp>
      <p:pic>
        <p:nvPicPr>
          <p:cNvPr id="1026" name="Picture 2" descr="Camera Analog là gì? Khi nào nên chọn camera analog?"/>
          <p:cNvPicPr>
            <a:picLocks noChangeAspect="1" noChangeArrowheads="1"/>
          </p:cNvPicPr>
          <p:nvPr/>
        </p:nvPicPr>
        <p:blipFill rotWithShape="1">
          <a:blip r:embed="rId2">
            <a:extLst>
              <a:ext uri="{28A0092B-C50C-407E-A947-70E740481C1C}">
                <a14:useLocalDpi xmlns:a14="http://schemas.microsoft.com/office/drawing/2010/main" val="0"/>
              </a:ext>
            </a:extLst>
          </a:blip>
          <a:srcRect t="10135"/>
          <a:stretch/>
        </p:blipFill>
        <p:spPr bwMode="auto">
          <a:xfrm>
            <a:off x="556441" y="3058023"/>
            <a:ext cx="3542484" cy="31834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sánh Camera IP và Camera Analog?"/>
          <p:cNvPicPr>
            <a:picLocks noChangeAspect="1" noChangeArrowheads="1"/>
          </p:cNvPicPr>
          <p:nvPr/>
        </p:nvPicPr>
        <p:blipFill rotWithShape="1">
          <a:blip r:embed="rId3">
            <a:extLst>
              <a:ext uri="{28A0092B-C50C-407E-A947-70E740481C1C}">
                <a14:useLocalDpi xmlns:a14="http://schemas.microsoft.com/office/drawing/2010/main" val="0"/>
              </a:ext>
            </a:extLst>
          </a:blip>
          <a:srcRect l="1" r="50035" b="3484"/>
          <a:stretch/>
        </p:blipFill>
        <p:spPr bwMode="auto">
          <a:xfrm>
            <a:off x="4760053" y="2839401"/>
            <a:ext cx="4023119" cy="359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78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arn(outHorizontal)">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solidFill>
                  <a:srgbClr val="002060"/>
                </a:solidFill>
              </a:rPr>
              <a:t>2.1 Camera</a:t>
            </a:r>
            <a:endParaRPr lang="en-US">
              <a:solidFill>
                <a:srgbClr val="002060"/>
              </a:solidFill>
            </a:endParaRPr>
          </a:p>
        </p:txBody>
      </p:sp>
      <p:sp>
        <p:nvSpPr>
          <p:cNvPr id="3" name="Title 2"/>
          <p:cNvSpPr>
            <a:spLocks noGrp="1"/>
          </p:cNvSpPr>
          <p:nvPr>
            <p:ph type="ctrTitle"/>
          </p:nvPr>
        </p:nvSpPr>
        <p:spPr/>
        <p:txBody>
          <a:bodyPr/>
          <a:lstStyle/>
          <a:p>
            <a:r>
              <a:rPr lang="en-US" b="1" smtClean="0">
                <a:solidFill>
                  <a:srgbClr val="0000CC"/>
                </a:solidFill>
              </a:rPr>
              <a:t>2. PHÂN LOẠI</a:t>
            </a:r>
            <a:endParaRPr lang="en-US" b="1">
              <a:solidFill>
                <a:srgbClr val="0000CC"/>
              </a:solidFill>
            </a:endParaRPr>
          </a:p>
        </p:txBody>
      </p:sp>
      <p:sp>
        <p:nvSpPr>
          <p:cNvPr id="4" name="Date Placeholder 3"/>
          <p:cNvSpPr>
            <a:spLocks noGrp="1"/>
          </p:cNvSpPr>
          <p:nvPr>
            <p:ph type="dt" sz="half" idx="10"/>
          </p:nvPr>
        </p:nvSpPr>
        <p:spPr/>
        <p:txBody>
          <a:bodyPr/>
          <a:lstStyle/>
          <a:p>
            <a:fld id="{9CEE49D9-6074-4DAE-B561-6BA9F575934E}" type="datetime3">
              <a:rPr lang="en-US" smtClean="0"/>
              <a:pPr/>
              <a:t>29 January 2021</a:t>
            </a:fld>
            <a:endParaRPr lang="en-US"/>
          </a:p>
        </p:txBody>
      </p:sp>
      <p:sp>
        <p:nvSpPr>
          <p:cNvPr id="5" name="Footer Placeholder 4"/>
          <p:cNvSpPr>
            <a:spLocks noGrp="1"/>
          </p:cNvSpPr>
          <p:nvPr>
            <p:ph type="ftr" sz="quarter" idx="11"/>
          </p:nvPr>
        </p:nvSpPr>
        <p:spPr/>
        <p:txBody>
          <a:bodyPr/>
          <a:lstStyle/>
          <a:p>
            <a:r>
              <a:rPr lang="en-US" smtClean="0"/>
              <a:t>Quản trị mạng máy tính</a:t>
            </a:r>
            <a:endParaRPr lang="en-US"/>
          </a:p>
        </p:txBody>
      </p:sp>
      <p:sp>
        <p:nvSpPr>
          <p:cNvPr id="7" name="Subtitle 1"/>
          <p:cNvSpPr txBox="1">
            <a:spLocks/>
          </p:cNvSpPr>
          <p:nvPr/>
        </p:nvSpPr>
        <p:spPr>
          <a:xfrm>
            <a:off x="722896" y="1171109"/>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sz="2400" smtClean="0">
                <a:solidFill>
                  <a:schemeClr val="accent1">
                    <a:lumMod val="75000"/>
                  </a:schemeClr>
                </a:solidFill>
              </a:rPr>
              <a:t>2.1.1 </a:t>
            </a:r>
            <a:r>
              <a:rPr lang="en-US" sz="2400">
                <a:solidFill>
                  <a:schemeClr val="accent1">
                    <a:lumMod val="75000"/>
                  </a:schemeClr>
                </a:solidFill>
              </a:rPr>
              <a:t>T</a:t>
            </a:r>
            <a:r>
              <a:rPr lang="vi-VN" sz="2400" smtClean="0">
                <a:solidFill>
                  <a:schemeClr val="accent1">
                    <a:lumMod val="75000"/>
                  </a:schemeClr>
                </a:solidFill>
              </a:rPr>
              <a:t>heo </a:t>
            </a:r>
            <a:r>
              <a:rPr lang="vi-VN" sz="2400">
                <a:solidFill>
                  <a:schemeClr val="accent1">
                    <a:lumMod val="75000"/>
                  </a:schemeClr>
                </a:solidFill>
              </a:rPr>
              <a:t>kĩ thuật hình ảnh</a:t>
            </a:r>
            <a:endParaRPr lang="en-US" sz="2400">
              <a:solidFill>
                <a:schemeClr val="accent1">
                  <a:lumMod val="75000"/>
                </a:schemeClr>
              </a:solidFill>
            </a:endParaRPr>
          </a:p>
        </p:txBody>
      </p:sp>
      <p:sp>
        <p:nvSpPr>
          <p:cNvPr id="10" name="Rectangle 9"/>
          <p:cNvSpPr/>
          <p:nvPr/>
        </p:nvSpPr>
        <p:spPr>
          <a:xfrm>
            <a:off x="517139" y="1736299"/>
            <a:ext cx="7941061" cy="1323439"/>
          </a:xfrm>
          <a:prstGeom prst="rect">
            <a:avLst/>
          </a:prstGeom>
        </p:spPr>
        <p:txBody>
          <a:bodyPr wrap="square">
            <a:spAutoFit/>
          </a:bodyPr>
          <a:lstStyle/>
          <a:p>
            <a:pPr algn="just" defTabSz="577850"/>
            <a:r>
              <a:rPr lang="en-US" sz="2000" b="1" i="1" smtClean="0">
                <a:solidFill>
                  <a:srgbClr val="333333"/>
                </a:solidFill>
                <a:latin typeface="Times New Roman" panose="02020603050405020304" pitchFamily="18" charset="0"/>
                <a:cs typeface="Times New Roman" panose="02020603050405020304" pitchFamily="18" charset="0"/>
              </a:rPr>
              <a:t>	</a:t>
            </a:r>
            <a:r>
              <a:rPr lang="vi-VN" sz="2000" b="1" i="1" smtClean="0">
                <a:solidFill>
                  <a:srgbClr val="333333"/>
                </a:solidFill>
                <a:latin typeface="Times New Roman" panose="02020603050405020304" pitchFamily="18" charset="0"/>
                <a:cs typeface="Times New Roman" panose="02020603050405020304" pitchFamily="18" charset="0"/>
              </a:rPr>
              <a:t>Camera </a:t>
            </a:r>
            <a:r>
              <a:rPr lang="vi-VN" sz="2000" b="1" i="1">
                <a:solidFill>
                  <a:srgbClr val="333333"/>
                </a:solidFill>
                <a:latin typeface="Times New Roman" panose="02020603050405020304" pitchFamily="18" charset="0"/>
                <a:cs typeface="Times New Roman" panose="02020603050405020304" pitchFamily="18" charset="0"/>
              </a:rPr>
              <a:t>CCD (Charge Couple </a:t>
            </a:r>
            <a:r>
              <a:rPr lang="vi-VN" sz="2000" b="1" i="1" smtClean="0">
                <a:solidFill>
                  <a:srgbClr val="333333"/>
                </a:solidFill>
                <a:latin typeface="Times New Roman" panose="02020603050405020304" pitchFamily="18" charset="0"/>
                <a:cs typeface="Times New Roman" panose="02020603050405020304" pitchFamily="18" charset="0"/>
              </a:rPr>
              <a:t>Device</a:t>
            </a:r>
            <a:r>
              <a:rPr lang="en-US" sz="2000" b="1" i="1" smtClean="0">
                <a:solidFill>
                  <a:srgbClr val="333333"/>
                </a:solidFill>
                <a:latin typeface="Times New Roman" panose="02020603050405020304" pitchFamily="18" charset="0"/>
                <a:cs typeface="Times New Roman" panose="02020603050405020304" pitchFamily="18" charset="0"/>
              </a:rPr>
              <a:t>: </a:t>
            </a:r>
            <a:r>
              <a:rPr lang="en-US"/>
              <a:t>linh kiện tích điện </a:t>
            </a:r>
            <a:r>
              <a:rPr lang="en-US" smtClean="0"/>
              <a:t>kép</a:t>
            </a:r>
            <a:r>
              <a:rPr lang="vi-VN" sz="2000" b="1" i="1" smtClean="0">
                <a:solidFill>
                  <a:srgbClr val="333333"/>
                </a:solidFill>
                <a:latin typeface="Times New Roman" panose="02020603050405020304" pitchFamily="18" charset="0"/>
                <a:cs typeface="Times New Roman" panose="02020603050405020304" pitchFamily="18" charset="0"/>
              </a:rPr>
              <a:t>)</a:t>
            </a:r>
            <a:r>
              <a:rPr lang="en-US" sz="2000" b="1" i="1" smtClean="0">
                <a:solidFill>
                  <a:srgbClr val="333333"/>
                </a:solidFill>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r>
            <a:br>
              <a:rPr lang="vi-VN" sz="2000">
                <a:latin typeface="Times New Roman" panose="02020603050405020304" pitchFamily="18" charset="0"/>
                <a:cs typeface="Times New Roman" panose="02020603050405020304" pitchFamily="18" charset="0"/>
              </a:rPr>
            </a:br>
            <a:r>
              <a:rPr lang="vi-VN" sz="2000">
                <a:solidFill>
                  <a:srgbClr val="333333"/>
                </a:solidFill>
                <a:latin typeface="Times New Roman" panose="02020603050405020304" pitchFamily="18" charset="0"/>
                <a:cs typeface="Times New Roman" panose="02020603050405020304" pitchFamily="18" charset="0"/>
              </a:rPr>
              <a:t>Camera CCD sử dụng kĩ thuật CCD để nhận biết hình ảnh. CCD là tập hợp những ô tích điện có thể cảm nhận ánh sáng sau đó chuyển tín hiệu ánh sáng sang tín hiệu số để đưa vào các bộ xử lý. </a:t>
            </a:r>
            <a:endParaRPr lang="en-US" sz="2000">
              <a:latin typeface="Times New Roman" panose="02020603050405020304" pitchFamily="18" charset="0"/>
              <a:cs typeface="Times New Roman" panose="02020603050405020304" pitchFamily="18" charset="0"/>
            </a:endParaRPr>
          </a:p>
        </p:txBody>
      </p:sp>
      <p:pic>
        <p:nvPicPr>
          <p:cNvPr id="2050" name="Picture 2" descr="3 cách phân loại camera quan sát bạn cần biết"/>
          <p:cNvPicPr>
            <a:picLocks noChangeAspect="1" noChangeArrowheads="1"/>
          </p:cNvPicPr>
          <p:nvPr/>
        </p:nvPicPr>
        <p:blipFill rotWithShape="1">
          <a:blip r:embed="rId2">
            <a:extLst>
              <a:ext uri="{28A0092B-C50C-407E-A947-70E740481C1C}">
                <a14:useLocalDpi xmlns:a14="http://schemas.microsoft.com/office/drawing/2010/main" val="0"/>
              </a:ext>
            </a:extLst>
          </a:blip>
          <a:srcRect t="14686" b="5020"/>
          <a:stretch/>
        </p:blipFill>
        <p:spPr bwMode="auto">
          <a:xfrm>
            <a:off x="517139" y="3192211"/>
            <a:ext cx="4077704" cy="32860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ìm hiểu sự khác nhau chíp camera CCD và chíp camera CMOS"/>
          <p:cNvPicPr>
            <a:picLocks noChangeAspect="1" noChangeArrowheads="1"/>
          </p:cNvPicPr>
          <p:nvPr/>
        </p:nvPicPr>
        <p:blipFill rotWithShape="1">
          <a:blip r:embed="rId3">
            <a:extLst>
              <a:ext uri="{28A0092B-C50C-407E-A947-70E740481C1C}">
                <a14:useLocalDpi xmlns:a14="http://schemas.microsoft.com/office/drawing/2010/main" val="0"/>
              </a:ext>
            </a:extLst>
          </a:blip>
          <a:srcRect l="13801" t="15327" r="11577" b="13277"/>
          <a:stretch/>
        </p:blipFill>
        <p:spPr bwMode="auto">
          <a:xfrm>
            <a:off x="4894922" y="3192211"/>
            <a:ext cx="3753382" cy="336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2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7">
                                          <p:stCondLst>
                                            <p:cond delay="0"/>
                                          </p:stCondLst>
                                        </p:cTn>
                                        <p:tgtEl>
                                          <p:spTgt spid="10">
                                            <p:txEl>
                                              <p:pRg st="0" end="0"/>
                                            </p:txEl>
                                          </p:spTgt>
                                        </p:tgtEl>
                                      </p:cBhvr>
                                    </p:animEffect>
                                    <p:anim calcmode="lin" valueType="num">
                                      <p:cBhvr>
                                        <p:cTn id="8" dur="1594"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3">
                                          <p:stCondLst>
                                            <p:cond delay="569"/>
                                          </p:stCondLst>
                                        </p:cTn>
                                        <p:tgtEl>
                                          <p:spTgt spid="10">
                                            <p:txEl>
                                              <p:pRg st="0" end="0"/>
                                            </p:txEl>
                                          </p:spTgt>
                                        </p:tgtEl>
                                      </p:cBhvr>
                                      <p:to x="100000" y="60000"/>
                                    </p:animScale>
                                    <p:animScale>
                                      <p:cBhvr>
                                        <p:cTn id="14" dur="145" decel="50000">
                                          <p:stCondLst>
                                            <p:cond delay="592"/>
                                          </p:stCondLst>
                                        </p:cTn>
                                        <p:tgtEl>
                                          <p:spTgt spid="10">
                                            <p:txEl>
                                              <p:pRg st="0" end="0"/>
                                            </p:txEl>
                                          </p:spTgt>
                                        </p:tgtEl>
                                      </p:cBhvr>
                                      <p:to x="100000" y="100000"/>
                                    </p:animScale>
                                    <p:animScale>
                                      <p:cBhvr>
                                        <p:cTn id="15" dur="23">
                                          <p:stCondLst>
                                            <p:cond delay="1148"/>
                                          </p:stCondLst>
                                        </p:cTn>
                                        <p:tgtEl>
                                          <p:spTgt spid="10">
                                            <p:txEl>
                                              <p:pRg st="0" end="0"/>
                                            </p:txEl>
                                          </p:spTgt>
                                        </p:tgtEl>
                                      </p:cBhvr>
                                      <p:to x="100000" y="80000"/>
                                    </p:animScale>
                                    <p:animScale>
                                      <p:cBhvr>
                                        <p:cTn id="16" dur="145" decel="50000">
                                          <p:stCondLst>
                                            <p:cond delay="1171"/>
                                          </p:stCondLst>
                                        </p:cTn>
                                        <p:tgtEl>
                                          <p:spTgt spid="10">
                                            <p:txEl>
                                              <p:pRg st="0" end="0"/>
                                            </p:txEl>
                                          </p:spTgt>
                                        </p:tgtEl>
                                      </p:cBhvr>
                                      <p:to x="100000" y="100000"/>
                                    </p:animScale>
                                    <p:animScale>
                                      <p:cBhvr>
                                        <p:cTn id="17" dur="23">
                                          <p:stCondLst>
                                            <p:cond delay="1437"/>
                                          </p:stCondLst>
                                        </p:cTn>
                                        <p:tgtEl>
                                          <p:spTgt spid="10">
                                            <p:txEl>
                                              <p:pRg st="0" end="0"/>
                                            </p:txEl>
                                          </p:spTgt>
                                        </p:tgtEl>
                                      </p:cBhvr>
                                      <p:to x="100000" y="90000"/>
                                    </p:animScale>
                                    <p:animScale>
                                      <p:cBhvr>
                                        <p:cTn id="18" dur="145" decel="50000">
                                          <p:stCondLst>
                                            <p:cond delay="1459"/>
                                          </p:stCondLst>
                                        </p:cTn>
                                        <p:tgtEl>
                                          <p:spTgt spid="10">
                                            <p:txEl>
                                              <p:pRg st="0" end="0"/>
                                            </p:txEl>
                                          </p:spTgt>
                                        </p:tgtEl>
                                      </p:cBhvr>
                                      <p:to x="100000" y="100000"/>
                                    </p:animScale>
                                    <p:animScale>
                                      <p:cBhvr>
                                        <p:cTn id="19" dur="23">
                                          <p:stCondLst>
                                            <p:cond delay="1582"/>
                                          </p:stCondLst>
                                        </p:cTn>
                                        <p:tgtEl>
                                          <p:spTgt spid="10">
                                            <p:txEl>
                                              <p:pRg st="0" end="0"/>
                                            </p:txEl>
                                          </p:spTgt>
                                        </p:tgtEl>
                                      </p:cBhvr>
                                      <p:to x="100000" y="95000"/>
                                    </p:animScale>
                                    <p:animScale>
                                      <p:cBhvr>
                                        <p:cTn id="20" dur="145" decel="50000">
                                          <p:stCondLst>
                                            <p:cond delay="1605"/>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p:cTn id="25" dur="500" fill="hold"/>
                                        <p:tgtEl>
                                          <p:spTgt spid="2050"/>
                                        </p:tgtEl>
                                        <p:attrNameLst>
                                          <p:attrName>ppt_w</p:attrName>
                                        </p:attrNameLst>
                                      </p:cBhvr>
                                      <p:tavLst>
                                        <p:tav tm="0">
                                          <p:val>
                                            <p:fltVal val="0"/>
                                          </p:val>
                                        </p:tav>
                                        <p:tav tm="100000">
                                          <p:val>
                                            <p:strVal val="#ppt_w"/>
                                          </p:val>
                                        </p:tav>
                                      </p:tavLst>
                                    </p:anim>
                                    <p:anim calcmode="lin" valueType="num">
                                      <p:cBhvr>
                                        <p:cTn id="26" dur="500" fill="hold"/>
                                        <p:tgtEl>
                                          <p:spTgt spid="2050"/>
                                        </p:tgtEl>
                                        <p:attrNameLst>
                                          <p:attrName>ppt_h</p:attrName>
                                        </p:attrNameLst>
                                      </p:cBhvr>
                                      <p:tavLst>
                                        <p:tav tm="0">
                                          <p:val>
                                            <p:fltVal val="0"/>
                                          </p:val>
                                        </p:tav>
                                        <p:tav tm="100000">
                                          <p:val>
                                            <p:strVal val="#ppt_h"/>
                                          </p:val>
                                        </p:tav>
                                      </p:tavLst>
                                    </p:anim>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 calcmode="lin" valueType="num">
                                      <p:cBhvr>
                                        <p:cTn id="32" dur="500" fill="hold"/>
                                        <p:tgtEl>
                                          <p:spTgt spid="2052"/>
                                        </p:tgtEl>
                                        <p:attrNameLst>
                                          <p:attrName>ppt_w</p:attrName>
                                        </p:attrNameLst>
                                      </p:cBhvr>
                                      <p:tavLst>
                                        <p:tav tm="0">
                                          <p:val>
                                            <p:fltVal val="0"/>
                                          </p:val>
                                        </p:tav>
                                        <p:tav tm="100000">
                                          <p:val>
                                            <p:strVal val="#ppt_w"/>
                                          </p:val>
                                        </p:tav>
                                      </p:tavLst>
                                    </p:anim>
                                    <p:anim calcmode="lin" valueType="num">
                                      <p:cBhvr>
                                        <p:cTn id="33" dur="500" fill="hold"/>
                                        <p:tgtEl>
                                          <p:spTgt spid="2052"/>
                                        </p:tgtEl>
                                        <p:attrNameLst>
                                          <p:attrName>ppt_h</p:attrName>
                                        </p:attrNameLst>
                                      </p:cBhvr>
                                      <p:tavLst>
                                        <p:tav tm="0">
                                          <p:val>
                                            <p:fltVal val="0"/>
                                          </p:val>
                                        </p:tav>
                                        <p:tav tm="100000">
                                          <p:val>
                                            <p:strVal val="#ppt_h"/>
                                          </p:val>
                                        </p:tav>
                                      </p:tavLst>
                                    </p:anim>
                                    <p:animEffect transition="in" filter="fade">
                                      <p:cBhvr>
                                        <p:cTn id="34" dur="500"/>
                                        <p:tgtEl>
                                          <p:spTgt spid="2052"/>
                                        </p:tgtEl>
                                      </p:cBhvr>
                                    </p:animEffect>
                                    <p:anim calcmode="lin" valueType="num">
                                      <p:cBhvr>
                                        <p:cTn id="35" dur="500" fill="hold"/>
                                        <p:tgtEl>
                                          <p:spTgt spid="2052"/>
                                        </p:tgtEl>
                                        <p:attrNameLst>
                                          <p:attrName>ppt_x</p:attrName>
                                        </p:attrNameLst>
                                      </p:cBhvr>
                                      <p:tavLst>
                                        <p:tav tm="0">
                                          <p:val>
                                            <p:fltVal val="0.5"/>
                                          </p:val>
                                        </p:tav>
                                        <p:tav tm="100000">
                                          <p:val>
                                            <p:strVal val="#ppt_x"/>
                                          </p:val>
                                        </p:tav>
                                      </p:tavLst>
                                    </p:anim>
                                    <p:anim calcmode="lin" valueType="num">
                                      <p:cBhvr>
                                        <p:cTn id="36" dur="500" fill="hold"/>
                                        <p:tgtEl>
                                          <p:spTgt spid="205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Custom 1">
      <a:majorFont>
        <a:latin typeface="Arial"/>
        <a:ea typeface=""/>
        <a:cs typeface=""/>
      </a:majorFont>
      <a:minorFont>
        <a:latin typeface="Arial"/>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1200</TotalTime>
  <Words>924</Words>
  <Application>Microsoft Office PowerPoint</Application>
  <PresentationFormat>On-screen Show (4:3)</PresentationFormat>
  <Paragraphs>224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inherit</vt:lpstr>
      <vt:lpstr>Times New Roman</vt:lpstr>
      <vt:lpstr>UTM Facebook K&amp;T</vt:lpstr>
      <vt:lpstr>UTM Rockwell</vt:lpstr>
      <vt:lpstr>Wingdings</vt:lpstr>
      <vt:lpstr>Atlas</vt:lpstr>
      <vt:lpstr>TRƯỜNG ĐẠI HỌC NAM CẦN THƠ</vt:lpstr>
      <vt:lpstr>THÀNH VIÊN NHÓM</vt:lpstr>
      <vt:lpstr>TÓM TẮT BÀI THUYẾT TRÌNH</vt:lpstr>
      <vt:lpstr>1. GIỚI THIỆU</vt:lpstr>
      <vt:lpstr>1. GIỚI THIỆU</vt:lpstr>
      <vt:lpstr>1. GIỚI THIỆU</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2. PHÂN LOẠI</vt:lpstr>
      <vt:lpstr>3. MỤC ĐÍCH SỬ DỤNG</vt:lpstr>
      <vt:lpstr>4. CÁCH THỨC ĐẤU NỐI</vt:lpstr>
      <vt:lpstr>4. CÁCH THỨC ĐẤU NỐI</vt:lpstr>
      <vt:lpstr>5. LƯU Ý KHI SỬ DỤNG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 Nguyễn</dc:creator>
  <cp:lastModifiedBy>Admin</cp:lastModifiedBy>
  <cp:revision>237</cp:revision>
  <dcterms:created xsi:type="dcterms:W3CDTF">2021-01-09T04:11:45Z</dcterms:created>
  <dcterms:modified xsi:type="dcterms:W3CDTF">2021-01-29T03:21:37Z</dcterms:modified>
</cp:coreProperties>
</file>