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3" r:id="rId3"/>
    <p:sldId id="267" r:id="rId4"/>
    <p:sldId id="284" r:id="rId5"/>
    <p:sldId id="285" r:id="rId6"/>
    <p:sldId id="286" r:id="rId7"/>
    <p:sldId id="287" r:id="rId8"/>
    <p:sldId id="288" r:id="rId9"/>
    <p:sldId id="289" r:id="rId10"/>
    <p:sldId id="290" r:id="rId11"/>
    <p:sldId id="291" r:id="rId12"/>
    <p:sldId id="292" r:id="rId13"/>
    <p:sldId id="293" r:id="rId14"/>
    <p:sldId id="265" r:id="rId15"/>
    <p:sldId id="260" r:id="rId16"/>
    <p:sldId id="261" r:id="rId17"/>
    <p:sldId id="262" r:id="rId18"/>
    <p:sldId id="263" r:id="rId19"/>
    <p:sldId id="266" r:id="rId20"/>
    <p:sldId id="274" r:id="rId21"/>
    <p:sldId id="275" r:id="rId22"/>
    <p:sldId id="276" r:id="rId23"/>
    <p:sldId id="277" r:id="rId24"/>
    <p:sldId id="278" r:id="rId25"/>
    <p:sldId id="279" r:id="rId26"/>
    <p:sldId id="280" r:id="rId27"/>
    <p:sldId id="281" r:id="rId28"/>
    <p:sldId id="282"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3771D8-B891-484A-8D04-1733A7F43BA2}"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5F56307C-F495-469D-A53E-66A4F650F0B9}">
      <dgm:prSet phldrT="[Text]"/>
      <dgm:spPr/>
      <dgm:t>
        <a:bodyPr/>
        <a:lstStyle/>
        <a:p>
          <a:r>
            <a:rPr lang="en-US" dirty="0"/>
            <a:t>1</a:t>
          </a:r>
        </a:p>
      </dgm:t>
    </dgm:pt>
    <dgm:pt modelId="{AA0A7B8F-735D-40A9-AF99-306165C5BC75}" type="parTrans" cxnId="{E1123489-E85A-46E6-B6EC-1D7279FA619A}">
      <dgm:prSet/>
      <dgm:spPr/>
      <dgm:t>
        <a:bodyPr/>
        <a:lstStyle/>
        <a:p>
          <a:endParaRPr lang="en-US"/>
        </a:p>
      </dgm:t>
    </dgm:pt>
    <dgm:pt modelId="{C81EAD96-F634-4514-A9EA-6FF6F305D4F9}" type="sibTrans" cxnId="{E1123489-E85A-46E6-B6EC-1D7279FA619A}">
      <dgm:prSet/>
      <dgm:spPr/>
      <dgm:t>
        <a:bodyPr/>
        <a:lstStyle/>
        <a:p>
          <a:endParaRPr lang="en-US"/>
        </a:p>
      </dgm:t>
    </dgm:pt>
    <dgm:pt modelId="{227B9CA5-EF14-42AD-826D-87BB8916DC3D}">
      <dgm:prSet phldrT="[Text]"/>
      <dgm:spPr/>
      <dgm:t>
        <a:bodyPr/>
        <a:lstStyle/>
        <a:p>
          <a:r>
            <a:rPr lang="en-US" b="1" dirty="0" err="1">
              <a:latin typeface="Times New Roman" panose="02020603050405020304" pitchFamily="18" charset="0"/>
              <a:cs typeface="Times New Roman" panose="02020603050405020304" pitchFamily="18" charset="0"/>
            </a:rPr>
            <a:t>Giới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thiệu</a:t>
          </a:r>
          <a:r>
            <a:rPr lang="en-US" b="1" dirty="0">
              <a:latin typeface="Times New Roman" panose="02020603050405020304" pitchFamily="18" charset="0"/>
              <a:cs typeface="Times New Roman" panose="02020603050405020304" pitchFamily="18" charset="0"/>
            </a:rPr>
            <a:t> File share</a:t>
          </a:r>
          <a:endParaRPr lang="en-US" dirty="0"/>
        </a:p>
      </dgm:t>
    </dgm:pt>
    <dgm:pt modelId="{BD9CCE57-F9B3-4E33-AAB9-A83D33436D22}" type="parTrans" cxnId="{91E9EA8C-7E68-4FEE-AA22-CF83B4F08F09}">
      <dgm:prSet/>
      <dgm:spPr/>
      <dgm:t>
        <a:bodyPr/>
        <a:lstStyle/>
        <a:p>
          <a:endParaRPr lang="en-US"/>
        </a:p>
      </dgm:t>
    </dgm:pt>
    <dgm:pt modelId="{9A445F94-67D3-4A15-B0BA-A9C4414562AC}" type="sibTrans" cxnId="{91E9EA8C-7E68-4FEE-AA22-CF83B4F08F09}">
      <dgm:prSet/>
      <dgm:spPr/>
      <dgm:t>
        <a:bodyPr/>
        <a:lstStyle/>
        <a:p>
          <a:endParaRPr lang="en-US"/>
        </a:p>
      </dgm:t>
    </dgm:pt>
    <dgm:pt modelId="{A6ED5528-538F-4054-91ED-9BC943722C5C}">
      <dgm:prSet phldrT="[Text]"/>
      <dgm:spPr/>
      <dgm:t>
        <a:bodyPr/>
        <a:lstStyle/>
        <a:p>
          <a:r>
            <a:rPr lang="en-US" dirty="0"/>
            <a:t>2</a:t>
          </a:r>
        </a:p>
      </dgm:t>
    </dgm:pt>
    <dgm:pt modelId="{75D46830-C8AE-4BF7-89B8-0753BABFF550}" type="parTrans" cxnId="{C9A74E63-0675-4624-9890-FB7ED703D284}">
      <dgm:prSet/>
      <dgm:spPr/>
      <dgm:t>
        <a:bodyPr/>
        <a:lstStyle/>
        <a:p>
          <a:endParaRPr lang="en-US"/>
        </a:p>
      </dgm:t>
    </dgm:pt>
    <dgm:pt modelId="{F461AF1B-4C96-4EF1-B909-FC523D429420}" type="sibTrans" cxnId="{C9A74E63-0675-4624-9890-FB7ED703D284}">
      <dgm:prSet/>
      <dgm:spPr/>
      <dgm:t>
        <a:bodyPr/>
        <a:lstStyle/>
        <a:p>
          <a:endParaRPr lang="en-US"/>
        </a:p>
      </dgm:t>
    </dgm:pt>
    <dgm:pt modelId="{C5B8DCB3-7A93-410E-A3D1-ABDC6961285A}">
      <dgm:prSet phldrT="[Text]"/>
      <dgm:spPr/>
      <dgm:t>
        <a:bodyPr/>
        <a:lstStyle/>
        <a:p>
          <a:r>
            <a:rPr lang="en-US" b="1" dirty="0" err="1">
              <a:latin typeface="Times New Roman" panose="02020603050405020304" pitchFamily="18" charset="0"/>
              <a:cs typeface="Times New Roman" panose="02020603050405020304" pitchFamily="18" charset="0"/>
            </a:rPr>
            <a:t>Giới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thiệu</a:t>
          </a:r>
          <a:r>
            <a:rPr lang="en-US" b="1" dirty="0">
              <a:latin typeface="Times New Roman" panose="02020603050405020304" pitchFamily="18" charset="0"/>
              <a:cs typeface="Times New Roman" panose="02020603050405020304" pitchFamily="18" charset="0"/>
            </a:rPr>
            <a:t> Shadow copy</a:t>
          </a:r>
          <a:endParaRPr lang="en-US" dirty="0"/>
        </a:p>
      </dgm:t>
    </dgm:pt>
    <dgm:pt modelId="{EC523E34-7A68-4AB3-9122-1F958BE352FE}" type="parTrans" cxnId="{F1D767D4-81CC-4E28-8064-ECF385F7B9C1}">
      <dgm:prSet/>
      <dgm:spPr/>
      <dgm:t>
        <a:bodyPr/>
        <a:lstStyle/>
        <a:p>
          <a:endParaRPr lang="en-US"/>
        </a:p>
      </dgm:t>
    </dgm:pt>
    <dgm:pt modelId="{797566BA-7F2B-47E4-BA83-4AC1327911E5}" type="sibTrans" cxnId="{F1D767D4-81CC-4E28-8064-ECF385F7B9C1}">
      <dgm:prSet/>
      <dgm:spPr/>
      <dgm:t>
        <a:bodyPr/>
        <a:lstStyle/>
        <a:p>
          <a:endParaRPr lang="en-US"/>
        </a:p>
      </dgm:t>
    </dgm:pt>
    <dgm:pt modelId="{03FA9787-8BA2-4D8B-B968-F474058688C7}">
      <dgm:prSet phldrT="[Text]"/>
      <dgm:spPr/>
      <dgm:t>
        <a:bodyPr/>
        <a:lstStyle/>
        <a:p>
          <a:r>
            <a:rPr lang="en-US" dirty="0"/>
            <a:t>3</a:t>
          </a:r>
        </a:p>
      </dgm:t>
    </dgm:pt>
    <dgm:pt modelId="{EF98642D-BCA7-4136-9163-9A9B6898C48A}" type="parTrans" cxnId="{7C866BA5-CC4B-41B6-8549-A02ED1B96FAD}">
      <dgm:prSet/>
      <dgm:spPr/>
      <dgm:t>
        <a:bodyPr/>
        <a:lstStyle/>
        <a:p>
          <a:endParaRPr lang="en-US"/>
        </a:p>
      </dgm:t>
    </dgm:pt>
    <dgm:pt modelId="{6019358E-075D-4FCC-97A2-10BC874CE3B5}" type="sibTrans" cxnId="{7C866BA5-CC4B-41B6-8549-A02ED1B96FAD}">
      <dgm:prSet/>
      <dgm:spPr/>
      <dgm:t>
        <a:bodyPr/>
        <a:lstStyle/>
        <a:p>
          <a:endParaRPr lang="en-US"/>
        </a:p>
      </dgm:t>
    </dgm:pt>
    <dgm:pt modelId="{418497C6-A7CC-44D6-8DE5-2DCC87D5B010}">
      <dgm:prSet phldrT="[Text]"/>
      <dgm:spPr/>
      <dgm:t>
        <a:bodyPr/>
        <a:lstStyle/>
        <a:p>
          <a:r>
            <a:rPr lang="en-US" b="1" dirty="0" err="1">
              <a:latin typeface="Times New Roman" panose="02020603050405020304" pitchFamily="18" charset="0"/>
              <a:cs typeface="Times New Roman" panose="02020603050405020304" pitchFamily="18" charset="0"/>
            </a:rPr>
            <a:t>Giới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thiệu</a:t>
          </a:r>
          <a:r>
            <a:rPr lang="en-US" b="1" dirty="0">
              <a:latin typeface="Times New Roman" panose="02020603050405020304" pitchFamily="18" charset="0"/>
              <a:cs typeface="Times New Roman" panose="02020603050405020304" pitchFamily="18" charset="0"/>
            </a:rPr>
            <a:t> Work folders</a:t>
          </a:r>
          <a:endParaRPr lang="en-US" dirty="0"/>
        </a:p>
      </dgm:t>
    </dgm:pt>
    <dgm:pt modelId="{271CC7F6-5C3A-4E45-81FF-7AB60024794B}" type="parTrans" cxnId="{A574069D-CF2D-41E4-9A49-80CD2A9300F6}">
      <dgm:prSet/>
      <dgm:spPr/>
      <dgm:t>
        <a:bodyPr/>
        <a:lstStyle/>
        <a:p>
          <a:endParaRPr lang="en-US"/>
        </a:p>
      </dgm:t>
    </dgm:pt>
    <dgm:pt modelId="{E2E0F22C-7F61-44D1-BFD0-E7E6FF4BFF4F}" type="sibTrans" cxnId="{A574069D-CF2D-41E4-9A49-80CD2A9300F6}">
      <dgm:prSet/>
      <dgm:spPr/>
      <dgm:t>
        <a:bodyPr/>
        <a:lstStyle/>
        <a:p>
          <a:endParaRPr lang="en-US"/>
        </a:p>
      </dgm:t>
    </dgm:pt>
    <dgm:pt modelId="{331C7710-710F-411B-A0C6-27BD2A844CF3}" type="pres">
      <dgm:prSet presAssocID="{6D3771D8-B891-484A-8D04-1733A7F43BA2}" presName="linearFlow" presStyleCnt="0">
        <dgm:presLayoutVars>
          <dgm:dir/>
          <dgm:animLvl val="lvl"/>
          <dgm:resizeHandles val="exact"/>
        </dgm:presLayoutVars>
      </dgm:prSet>
      <dgm:spPr/>
    </dgm:pt>
    <dgm:pt modelId="{47D3B225-1ED0-4C5F-9D1C-79C96F5F3D5A}" type="pres">
      <dgm:prSet presAssocID="{5F56307C-F495-469D-A53E-66A4F650F0B9}" presName="composite" presStyleCnt="0"/>
      <dgm:spPr/>
    </dgm:pt>
    <dgm:pt modelId="{1D3CD11E-5E8A-4E69-BD7B-38FB7A44F5B2}" type="pres">
      <dgm:prSet presAssocID="{5F56307C-F495-469D-A53E-66A4F650F0B9}" presName="parentText" presStyleLbl="alignNode1" presStyleIdx="0" presStyleCnt="3">
        <dgm:presLayoutVars>
          <dgm:chMax val="1"/>
          <dgm:bulletEnabled val="1"/>
        </dgm:presLayoutVars>
      </dgm:prSet>
      <dgm:spPr/>
    </dgm:pt>
    <dgm:pt modelId="{F917AB2A-A63E-4E9B-8C37-654ADDD1F798}" type="pres">
      <dgm:prSet presAssocID="{5F56307C-F495-469D-A53E-66A4F650F0B9}" presName="descendantText" presStyleLbl="alignAcc1" presStyleIdx="0" presStyleCnt="3" custLinFactNeighborX="0" custLinFactNeighborY="0">
        <dgm:presLayoutVars>
          <dgm:bulletEnabled val="1"/>
        </dgm:presLayoutVars>
      </dgm:prSet>
      <dgm:spPr/>
    </dgm:pt>
    <dgm:pt modelId="{D0B0EF90-EBE2-4375-8D99-CD8B6B5892A6}" type="pres">
      <dgm:prSet presAssocID="{C81EAD96-F634-4514-A9EA-6FF6F305D4F9}" presName="sp" presStyleCnt="0"/>
      <dgm:spPr/>
    </dgm:pt>
    <dgm:pt modelId="{15D439E7-C600-4A97-B9E4-F363813233E9}" type="pres">
      <dgm:prSet presAssocID="{A6ED5528-538F-4054-91ED-9BC943722C5C}" presName="composite" presStyleCnt="0"/>
      <dgm:spPr/>
    </dgm:pt>
    <dgm:pt modelId="{BDD93B9E-54C0-4DA3-BFE6-CB75EA369D20}" type="pres">
      <dgm:prSet presAssocID="{A6ED5528-538F-4054-91ED-9BC943722C5C}" presName="parentText" presStyleLbl="alignNode1" presStyleIdx="1" presStyleCnt="3">
        <dgm:presLayoutVars>
          <dgm:chMax val="1"/>
          <dgm:bulletEnabled val="1"/>
        </dgm:presLayoutVars>
      </dgm:prSet>
      <dgm:spPr/>
    </dgm:pt>
    <dgm:pt modelId="{49BAFA80-152C-414D-8C89-728457C076DD}" type="pres">
      <dgm:prSet presAssocID="{A6ED5528-538F-4054-91ED-9BC943722C5C}" presName="descendantText" presStyleLbl="alignAcc1" presStyleIdx="1" presStyleCnt="3">
        <dgm:presLayoutVars>
          <dgm:bulletEnabled val="1"/>
        </dgm:presLayoutVars>
      </dgm:prSet>
      <dgm:spPr/>
    </dgm:pt>
    <dgm:pt modelId="{745C8116-7EB7-4C8C-BAAF-2CD2343BF4BA}" type="pres">
      <dgm:prSet presAssocID="{F461AF1B-4C96-4EF1-B909-FC523D429420}" presName="sp" presStyleCnt="0"/>
      <dgm:spPr/>
    </dgm:pt>
    <dgm:pt modelId="{DFB78C8E-87FF-4B24-BCFC-4C2820C9D75F}" type="pres">
      <dgm:prSet presAssocID="{03FA9787-8BA2-4D8B-B968-F474058688C7}" presName="composite" presStyleCnt="0"/>
      <dgm:spPr/>
    </dgm:pt>
    <dgm:pt modelId="{2A4512C2-05B1-4B87-8C75-E9F9FD0F1FEB}" type="pres">
      <dgm:prSet presAssocID="{03FA9787-8BA2-4D8B-B968-F474058688C7}" presName="parentText" presStyleLbl="alignNode1" presStyleIdx="2" presStyleCnt="3">
        <dgm:presLayoutVars>
          <dgm:chMax val="1"/>
          <dgm:bulletEnabled val="1"/>
        </dgm:presLayoutVars>
      </dgm:prSet>
      <dgm:spPr/>
    </dgm:pt>
    <dgm:pt modelId="{9C74D1B7-1497-433B-A7CC-B9495485D83A}" type="pres">
      <dgm:prSet presAssocID="{03FA9787-8BA2-4D8B-B968-F474058688C7}" presName="descendantText" presStyleLbl="alignAcc1" presStyleIdx="2" presStyleCnt="3">
        <dgm:presLayoutVars>
          <dgm:bulletEnabled val="1"/>
        </dgm:presLayoutVars>
      </dgm:prSet>
      <dgm:spPr/>
    </dgm:pt>
  </dgm:ptLst>
  <dgm:cxnLst>
    <dgm:cxn modelId="{46753121-DEA5-482A-B119-8C0FB7F4508B}" type="presOf" srcId="{C5B8DCB3-7A93-410E-A3D1-ABDC6961285A}" destId="{49BAFA80-152C-414D-8C89-728457C076DD}" srcOrd="0" destOrd="0" presId="urn:microsoft.com/office/officeart/2005/8/layout/chevron2"/>
    <dgm:cxn modelId="{D0C35D25-AE99-445D-AC4F-C90A3F91B06A}" type="presOf" srcId="{A6ED5528-538F-4054-91ED-9BC943722C5C}" destId="{BDD93B9E-54C0-4DA3-BFE6-CB75EA369D20}" srcOrd="0" destOrd="0" presId="urn:microsoft.com/office/officeart/2005/8/layout/chevron2"/>
    <dgm:cxn modelId="{C9A74E63-0675-4624-9890-FB7ED703D284}" srcId="{6D3771D8-B891-484A-8D04-1733A7F43BA2}" destId="{A6ED5528-538F-4054-91ED-9BC943722C5C}" srcOrd="1" destOrd="0" parTransId="{75D46830-C8AE-4BF7-89B8-0753BABFF550}" sibTransId="{F461AF1B-4C96-4EF1-B909-FC523D429420}"/>
    <dgm:cxn modelId="{370B8169-CDC6-41FE-82A9-05DABC85E92E}" type="presOf" srcId="{227B9CA5-EF14-42AD-826D-87BB8916DC3D}" destId="{F917AB2A-A63E-4E9B-8C37-654ADDD1F798}" srcOrd="0" destOrd="0" presId="urn:microsoft.com/office/officeart/2005/8/layout/chevron2"/>
    <dgm:cxn modelId="{4309B27F-FF0B-4DB3-B56F-A8A88C13E0F4}" type="presOf" srcId="{03FA9787-8BA2-4D8B-B968-F474058688C7}" destId="{2A4512C2-05B1-4B87-8C75-E9F9FD0F1FEB}" srcOrd="0" destOrd="0" presId="urn:microsoft.com/office/officeart/2005/8/layout/chevron2"/>
    <dgm:cxn modelId="{861A4681-0C8C-4B97-B199-3A526C0D4A73}" type="presOf" srcId="{6D3771D8-B891-484A-8D04-1733A7F43BA2}" destId="{331C7710-710F-411B-A0C6-27BD2A844CF3}" srcOrd="0" destOrd="0" presId="urn:microsoft.com/office/officeart/2005/8/layout/chevron2"/>
    <dgm:cxn modelId="{02E4D085-5ADD-4564-8DC7-F2ED1520076C}" type="presOf" srcId="{5F56307C-F495-469D-A53E-66A4F650F0B9}" destId="{1D3CD11E-5E8A-4E69-BD7B-38FB7A44F5B2}" srcOrd="0" destOrd="0" presId="urn:microsoft.com/office/officeart/2005/8/layout/chevron2"/>
    <dgm:cxn modelId="{E1123489-E85A-46E6-B6EC-1D7279FA619A}" srcId="{6D3771D8-B891-484A-8D04-1733A7F43BA2}" destId="{5F56307C-F495-469D-A53E-66A4F650F0B9}" srcOrd="0" destOrd="0" parTransId="{AA0A7B8F-735D-40A9-AF99-306165C5BC75}" sibTransId="{C81EAD96-F634-4514-A9EA-6FF6F305D4F9}"/>
    <dgm:cxn modelId="{91E9EA8C-7E68-4FEE-AA22-CF83B4F08F09}" srcId="{5F56307C-F495-469D-A53E-66A4F650F0B9}" destId="{227B9CA5-EF14-42AD-826D-87BB8916DC3D}" srcOrd="0" destOrd="0" parTransId="{BD9CCE57-F9B3-4E33-AAB9-A83D33436D22}" sibTransId="{9A445F94-67D3-4A15-B0BA-A9C4414562AC}"/>
    <dgm:cxn modelId="{A574069D-CF2D-41E4-9A49-80CD2A9300F6}" srcId="{03FA9787-8BA2-4D8B-B968-F474058688C7}" destId="{418497C6-A7CC-44D6-8DE5-2DCC87D5B010}" srcOrd="0" destOrd="0" parTransId="{271CC7F6-5C3A-4E45-81FF-7AB60024794B}" sibTransId="{E2E0F22C-7F61-44D1-BFD0-E7E6FF4BFF4F}"/>
    <dgm:cxn modelId="{7C866BA5-CC4B-41B6-8549-A02ED1B96FAD}" srcId="{6D3771D8-B891-484A-8D04-1733A7F43BA2}" destId="{03FA9787-8BA2-4D8B-B968-F474058688C7}" srcOrd="2" destOrd="0" parTransId="{EF98642D-BCA7-4136-9163-9A9B6898C48A}" sibTransId="{6019358E-075D-4FCC-97A2-10BC874CE3B5}"/>
    <dgm:cxn modelId="{EE8EB5CD-5A89-4059-8A66-EAB8C070F9B7}" type="presOf" srcId="{418497C6-A7CC-44D6-8DE5-2DCC87D5B010}" destId="{9C74D1B7-1497-433B-A7CC-B9495485D83A}" srcOrd="0" destOrd="0" presId="urn:microsoft.com/office/officeart/2005/8/layout/chevron2"/>
    <dgm:cxn modelId="{F1D767D4-81CC-4E28-8064-ECF385F7B9C1}" srcId="{A6ED5528-538F-4054-91ED-9BC943722C5C}" destId="{C5B8DCB3-7A93-410E-A3D1-ABDC6961285A}" srcOrd="0" destOrd="0" parTransId="{EC523E34-7A68-4AB3-9122-1F958BE352FE}" sibTransId="{797566BA-7F2B-47E4-BA83-4AC1327911E5}"/>
    <dgm:cxn modelId="{D9C2624D-F69C-4A41-84DC-A924BC53C46E}" type="presParOf" srcId="{331C7710-710F-411B-A0C6-27BD2A844CF3}" destId="{47D3B225-1ED0-4C5F-9D1C-79C96F5F3D5A}" srcOrd="0" destOrd="0" presId="urn:microsoft.com/office/officeart/2005/8/layout/chevron2"/>
    <dgm:cxn modelId="{2B710B5C-3877-4C0C-81A8-5CE64B8FEF0E}" type="presParOf" srcId="{47D3B225-1ED0-4C5F-9D1C-79C96F5F3D5A}" destId="{1D3CD11E-5E8A-4E69-BD7B-38FB7A44F5B2}" srcOrd="0" destOrd="0" presId="urn:microsoft.com/office/officeart/2005/8/layout/chevron2"/>
    <dgm:cxn modelId="{C7D09D58-DAF8-48DD-A005-3D2BA84EBF4A}" type="presParOf" srcId="{47D3B225-1ED0-4C5F-9D1C-79C96F5F3D5A}" destId="{F917AB2A-A63E-4E9B-8C37-654ADDD1F798}" srcOrd="1" destOrd="0" presId="urn:microsoft.com/office/officeart/2005/8/layout/chevron2"/>
    <dgm:cxn modelId="{FCB1992A-FB91-4CB1-A538-B9897CE20E26}" type="presParOf" srcId="{331C7710-710F-411B-A0C6-27BD2A844CF3}" destId="{D0B0EF90-EBE2-4375-8D99-CD8B6B5892A6}" srcOrd="1" destOrd="0" presId="urn:microsoft.com/office/officeart/2005/8/layout/chevron2"/>
    <dgm:cxn modelId="{BD87C6D4-04E2-4FCE-B7B6-804F17BBD419}" type="presParOf" srcId="{331C7710-710F-411B-A0C6-27BD2A844CF3}" destId="{15D439E7-C600-4A97-B9E4-F363813233E9}" srcOrd="2" destOrd="0" presId="urn:microsoft.com/office/officeart/2005/8/layout/chevron2"/>
    <dgm:cxn modelId="{D2D19890-CDD2-44F8-8E90-915977BC7435}" type="presParOf" srcId="{15D439E7-C600-4A97-B9E4-F363813233E9}" destId="{BDD93B9E-54C0-4DA3-BFE6-CB75EA369D20}" srcOrd="0" destOrd="0" presId="urn:microsoft.com/office/officeart/2005/8/layout/chevron2"/>
    <dgm:cxn modelId="{F61F0052-94B4-48D9-BFD8-24104461C252}" type="presParOf" srcId="{15D439E7-C600-4A97-B9E4-F363813233E9}" destId="{49BAFA80-152C-414D-8C89-728457C076DD}" srcOrd="1" destOrd="0" presId="urn:microsoft.com/office/officeart/2005/8/layout/chevron2"/>
    <dgm:cxn modelId="{FDAE6432-3973-4089-82B3-EE028D4ED751}" type="presParOf" srcId="{331C7710-710F-411B-A0C6-27BD2A844CF3}" destId="{745C8116-7EB7-4C8C-BAAF-2CD2343BF4BA}" srcOrd="3" destOrd="0" presId="urn:microsoft.com/office/officeart/2005/8/layout/chevron2"/>
    <dgm:cxn modelId="{F7A4F544-271B-4652-9A7A-0389BBF6D00D}" type="presParOf" srcId="{331C7710-710F-411B-A0C6-27BD2A844CF3}" destId="{DFB78C8E-87FF-4B24-BCFC-4C2820C9D75F}" srcOrd="4" destOrd="0" presId="urn:microsoft.com/office/officeart/2005/8/layout/chevron2"/>
    <dgm:cxn modelId="{AC9406A4-CCEA-4BE7-BC1F-984109D1D62F}" type="presParOf" srcId="{DFB78C8E-87FF-4B24-BCFC-4C2820C9D75F}" destId="{2A4512C2-05B1-4B87-8C75-E9F9FD0F1FEB}" srcOrd="0" destOrd="0" presId="urn:microsoft.com/office/officeart/2005/8/layout/chevron2"/>
    <dgm:cxn modelId="{5E539D7A-4312-48FF-BAAC-DE4EF4896297}" type="presParOf" srcId="{DFB78C8E-87FF-4B24-BCFC-4C2820C9D75F}" destId="{9C74D1B7-1497-433B-A7CC-B9495485D83A}"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3CD11E-5E8A-4E69-BD7B-38FB7A44F5B2}">
      <dsp:nvSpPr>
        <dsp:cNvPr id="0" name=""/>
        <dsp:cNvSpPr/>
      </dsp:nvSpPr>
      <dsp:spPr>
        <a:xfrm rot="5400000">
          <a:off x="-208375" y="210700"/>
          <a:ext cx="1389171" cy="972419"/>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dirty="0"/>
            <a:t>1</a:t>
          </a:r>
        </a:p>
      </dsp:txBody>
      <dsp:txXfrm rot="-5400000">
        <a:off x="2" y="488534"/>
        <a:ext cx="972419" cy="416752"/>
      </dsp:txXfrm>
    </dsp:sp>
    <dsp:sp modelId="{F917AB2A-A63E-4E9B-8C37-654ADDD1F798}">
      <dsp:nvSpPr>
        <dsp:cNvPr id="0" name=""/>
        <dsp:cNvSpPr/>
      </dsp:nvSpPr>
      <dsp:spPr>
        <a:xfrm rot="5400000">
          <a:off x="4492429" y="-3517684"/>
          <a:ext cx="902961" cy="7942980"/>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76936" tIns="33655" rIns="33655" bIns="33655" numCol="1" spcCol="1270" anchor="ctr" anchorCtr="0">
          <a:noAutofit/>
        </a:bodyPr>
        <a:lstStyle/>
        <a:p>
          <a:pPr marL="285750" lvl="1" indent="-285750" algn="l" defTabSz="2355850">
            <a:lnSpc>
              <a:spcPct val="90000"/>
            </a:lnSpc>
            <a:spcBef>
              <a:spcPct val="0"/>
            </a:spcBef>
            <a:spcAft>
              <a:spcPct val="15000"/>
            </a:spcAft>
            <a:buChar char="•"/>
          </a:pPr>
          <a:r>
            <a:rPr lang="en-US" sz="5300" b="1" kern="1200" dirty="0" err="1">
              <a:latin typeface="Times New Roman" panose="02020603050405020304" pitchFamily="18" charset="0"/>
              <a:cs typeface="Times New Roman" panose="02020603050405020304" pitchFamily="18" charset="0"/>
            </a:rPr>
            <a:t>Giới</a:t>
          </a:r>
          <a:r>
            <a:rPr lang="en-US" sz="5300" b="1" kern="1200" dirty="0">
              <a:latin typeface="Times New Roman" panose="02020603050405020304" pitchFamily="18" charset="0"/>
              <a:cs typeface="Times New Roman" panose="02020603050405020304" pitchFamily="18" charset="0"/>
            </a:rPr>
            <a:t> </a:t>
          </a:r>
          <a:r>
            <a:rPr lang="en-US" sz="5300" b="1" kern="1200" dirty="0" err="1">
              <a:latin typeface="Times New Roman" panose="02020603050405020304" pitchFamily="18" charset="0"/>
              <a:cs typeface="Times New Roman" panose="02020603050405020304" pitchFamily="18" charset="0"/>
            </a:rPr>
            <a:t>thiệu</a:t>
          </a:r>
          <a:r>
            <a:rPr lang="en-US" sz="5300" b="1" kern="1200" dirty="0">
              <a:latin typeface="Times New Roman" panose="02020603050405020304" pitchFamily="18" charset="0"/>
              <a:cs typeface="Times New Roman" panose="02020603050405020304" pitchFamily="18" charset="0"/>
            </a:rPr>
            <a:t> File share</a:t>
          </a:r>
          <a:endParaRPr lang="en-US" sz="5300" kern="1200" dirty="0"/>
        </a:p>
      </dsp:txBody>
      <dsp:txXfrm rot="-5400000">
        <a:off x="972420" y="46404"/>
        <a:ext cx="7898901" cy="814803"/>
      </dsp:txXfrm>
    </dsp:sp>
    <dsp:sp modelId="{BDD93B9E-54C0-4DA3-BFE6-CB75EA369D20}">
      <dsp:nvSpPr>
        <dsp:cNvPr id="0" name=""/>
        <dsp:cNvSpPr/>
      </dsp:nvSpPr>
      <dsp:spPr>
        <a:xfrm rot="5400000">
          <a:off x="-208375" y="1402915"/>
          <a:ext cx="1389171" cy="972419"/>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dirty="0"/>
            <a:t>2</a:t>
          </a:r>
        </a:p>
      </dsp:txBody>
      <dsp:txXfrm rot="-5400000">
        <a:off x="2" y="1680749"/>
        <a:ext cx="972419" cy="416752"/>
      </dsp:txXfrm>
    </dsp:sp>
    <dsp:sp modelId="{49BAFA80-152C-414D-8C89-728457C076DD}">
      <dsp:nvSpPr>
        <dsp:cNvPr id="0" name=""/>
        <dsp:cNvSpPr/>
      </dsp:nvSpPr>
      <dsp:spPr>
        <a:xfrm rot="5400000">
          <a:off x="4492429" y="-2325470"/>
          <a:ext cx="902961" cy="7942980"/>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76936" tIns="33655" rIns="33655" bIns="33655" numCol="1" spcCol="1270" anchor="ctr" anchorCtr="0">
          <a:noAutofit/>
        </a:bodyPr>
        <a:lstStyle/>
        <a:p>
          <a:pPr marL="285750" lvl="1" indent="-285750" algn="l" defTabSz="2355850">
            <a:lnSpc>
              <a:spcPct val="90000"/>
            </a:lnSpc>
            <a:spcBef>
              <a:spcPct val="0"/>
            </a:spcBef>
            <a:spcAft>
              <a:spcPct val="15000"/>
            </a:spcAft>
            <a:buChar char="•"/>
          </a:pPr>
          <a:r>
            <a:rPr lang="en-US" sz="5300" b="1" kern="1200" dirty="0" err="1">
              <a:latin typeface="Times New Roman" panose="02020603050405020304" pitchFamily="18" charset="0"/>
              <a:cs typeface="Times New Roman" panose="02020603050405020304" pitchFamily="18" charset="0"/>
            </a:rPr>
            <a:t>Giới</a:t>
          </a:r>
          <a:r>
            <a:rPr lang="en-US" sz="5300" b="1" kern="1200" dirty="0">
              <a:latin typeface="Times New Roman" panose="02020603050405020304" pitchFamily="18" charset="0"/>
              <a:cs typeface="Times New Roman" panose="02020603050405020304" pitchFamily="18" charset="0"/>
            </a:rPr>
            <a:t> </a:t>
          </a:r>
          <a:r>
            <a:rPr lang="en-US" sz="5300" b="1" kern="1200" dirty="0" err="1">
              <a:latin typeface="Times New Roman" panose="02020603050405020304" pitchFamily="18" charset="0"/>
              <a:cs typeface="Times New Roman" panose="02020603050405020304" pitchFamily="18" charset="0"/>
            </a:rPr>
            <a:t>thiệu</a:t>
          </a:r>
          <a:r>
            <a:rPr lang="en-US" sz="5300" b="1" kern="1200" dirty="0">
              <a:latin typeface="Times New Roman" panose="02020603050405020304" pitchFamily="18" charset="0"/>
              <a:cs typeface="Times New Roman" panose="02020603050405020304" pitchFamily="18" charset="0"/>
            </a:rPr>
            <a:t> Shadow copy</a:t>
          </a:r>
          <a:endParaRPr lang="en-US" sz="5300" kern="1200" dirty="0"/>
        </a:p>
      </dsp:txBody>
      <dsp:txXfrm rot="-5400000">
        <a:off x="972420" y="1238618"/>
        <a:ext cx="7898901" cy="814803"/>
      </dsp:txXfrm>
    </dsp:sp>
    <dsp:sp modelId="{2A4512C2-05B1-4B87-8C75-E9F9FD0F1FEB}">
      <dsp:nvSpPr>
        <dsp:cNvPr id="0" name=""/>
        <dsp:cNvSpPr/>
      </dsp:nvSpPr>
      <dsp:spPr>
        <a:xfrm rot="5400000">
          <a:off x="-208375" y="2595129"/>
          <a:ext cx="1389171" cy="972419"/>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dirty="0"/>
            <a:t>3</a:t>
          </a:r>
        </a:p>
      </dsp:txBody>
      <dsp:txXfrm rot="-5400000">
        <a:off x="2" y="2872963"/>
        <a:ext cx="972419" cy="416752"/>
      </dsp:txXfrm>
    </dsp:sp>
    <dsp:sp modelId="{9C74D1B7-1497-433B-A7CC-B9495485D83A}">
      <dsp:nvSpPr>
        <dsp:cNvPr id="0" name=""/>
        <dsp:cNvSpPr/>
      </dsp:nvSpPr>
      <dsp:spPr>
        <a:xfrm rot="5400000">
          <a:off x="4492429" y="-1133255"/>
          <a:ext cx="902961" cy="7942980"/>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76936" tIns="33655" rIns="33655" bIns="33655" numCol="1" spcCol="1270" anchor="ctr" anchorCtr="0">
          <a:noAutofit/>
        </a:bodyPr>
        <a:lstStyle/>
        <a:p>
          <a:pPr marL="285750" lvl="1" indent="-285750" algn="l" defTabSz="2355850">
            <a:lnSpc>
              <a:spcPct val="90000"/>
            </a:lnSpc>
            <a:spcBef>
              <a:spcPct val="0"/>
            </a:spcBef>
            <a:spcAft>
              <a:spcPct val="15000"/>
            </a:spcAft>
            <a:buChar char="•"/>
          </a:pPr>
          <a:r>
            <a:rPr lang="en-US" sz="5300" b="1" kern="1200" dirty="0" err="1">
              <a:latin typeface="Times New Roman" panose="02020603050405020304" pitchFamily="18" charset="0"/>
              <a:cs typeface="Times New Roman" panose="02020603050405020304" pitchFamily="18" charset="0"/>
            </a:rPr>
            <a:t>Giới</a:t>
          </a:r>
          <a:r>
            <a:rPr lang="en-US" sz="5300" b="1" kern="1200" dirty="0">
              <a:latin typeface="Times New Roman" panose="02020603050405020304" pitchFamily="18" charset="0"/>
              <a:cs typeface="Times New Roman" panose="02020603050405020304" pitchFamily="18" charset="0"/>
            </a:rPr>
            <a:t> </a:t>
          </a:r>
          <a:r>
            <a:rPr lang="en-US" sz="5300" b="1" kern="1200" dirty="0" err="1">
              <a:latin typeface="Times New Roman" panose="02020603050405020304" pitchFamily="18" charset="0"/>
              <a:cs typeface="Times New Roman" panose="02020603050405020304" pitchFamily="18" charset="0"/>
            </a:rPr>
            <a:t>thiệu</a:t>
          </a:r>
          <a:r>
            <a:rPr lang="en-US" sz="5300" b="1" kern="1200" dirty="0">
              <a:latin typeface="Times New Roman" panose="02020603050405020304" pitchFamily="18" charset="0"/>
              <a:cs typeface="Times New Roman" panose="02020603050405020304" pitchFamily="18" charset="0"/>
            </a:rPr>
            <a:t> Work folders</a:t>
          </a:r>
          <a:endParaRPr lang="en-US" sz="5300" kern="1200" dirty="0"/>
        </a:p>
      </dsp:txBody>
      <dsp:txXfrm rot="-5400000">
        <a:off x="972420" y="2430833"/>
        <a:ext cx="7898901" cy="814803"/>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5/20/2021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8E568-0679-46A3-AEA5-35E10C610D5B}"/>
              </a:ext>
            </a:extLst>
          </p:cNvPr>
          <p:cNvSpPr>
            <a:spLocks noGrp="1"/>
          </p:cNvSpPr>
          <p:nvPr>
            <p:ph type="ctrTitle"/>
          </p:nvPr>
        </p:nvSpPr>
        <p:spPr>
          <a:xfrm>
            <a:off x="560773" y="937619"/>
            <a:ext cx="11070453" cy="2262781"/>
          </a:xfrm>
        </p:spPr>
        <p:txBody>
          <a:bodyPr>
            <a:noAutofit/>
          </a:bodyPr>
          <a:lstStyle/>
          <a:p>
            <a:pPr algn="ctr"/>
            <a:r>
              <a:rPr lang="en-US" sz="6000" dirty="0">
                <a:solidFill>
                  <a:schemeClr val="tx1"/>
                </a:solidFill>
                <a:latin typeface="Times New Roman" panose="02020603050405020304" pitchFamily="18" charset="0"/>
                <a:cs typeface="Times New Roman" panose="02020603050405020304" pitchFamily="18" charset="0"/>
              </a:rPr>
              <a:t>TRIỂN KHAI FILE SHARE, SHADOW COPY, WORK FOLDERS</a:t>
            </a:r>
          </a:p>
        </p:txBody>
      </p:sp>
      <p:sp>
        <p:nvSpPr>
          <p:cNvPr id="3" name="Subtitle 2">
            <a:extLst>
              <a:ext uri="{FF2B5EF4-FFF2-40B4-BE49-F238E27FC236}">
                <a16:creationId xmlns:a16="http://schemas.microsoft.com/office/drawing/2014/main" id="{E66C61D5-F183-428A-BD0C-4D740819D001}"/>
              </a:ext>
            </a:extLst>
          </p:cNvPr>
          <p:cNvSpPr>
            <a:spLocks noGrp="1"/>
          </p:cNvSpPr>
          <p:nvPr>
            <p:ph type="subTitle" idx="1"/>
          </p:nvPr>
        </p:nvSpPr>
        <p:spPr>
          <a:xfrm>
            <a:off x="8114190" y="3657601"/>
            <a:ext cx="3799643" cy="3045041"/>
          </a:xfrm>
        </p:spPr>
        <p:txBody>
          <a:bodyPr>
            <a:noAutofit/>
          </a:bodyPr>
          <a:lstStyle/>
          <a:p>
            <a:pPr algn="just"/>
            <a:r>
              <a:rPr lang="en-US" sz="2400" b="1" dirty="0" err="1">
                <a:solidFill>
                  <a:schemeClr val="tx1"/>
                </a:solidFill>
                <a:latin typeface="Times New Roman" panose="02020603050405020304" pitchFamily="18" charset="0"/>
                <a:cs typeface="Times New Roman" panose="02020603050405020304" pitchFamily="18" charset="0"/>
              </a:rPr>
              <a:t>Thành</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viên</a:t>
            </a:r>
            <a:r>
              <a:rPr lang="en-US" sz="2400" b="1" dirty="0">
                <a:solidFill>
                  <a:schemeClr val="tx1"/>
                </a:solidFill>
                <a:latin typeface="Times New Roman" panose="02020603050405020304" pitchFamily="18" charset="0"/>
                <a:cs typeface="Times New Roman" panose="02020603050405020304" pitchFamily="18" charset="0"/>
              </a:rPr>
              <a:t>:</a:t>
            </a:r>
          </a:p>
          <a:p>
            <a:pPr algn="just"/>
            <a:r>
              <a:rPr lang="en-US" sz="2400" b="1" dirty="0" err="1">
                <a:solidFill>
                  <a:schemeClr val="tx1"/>
                </a:solidFill>
                <a:latin typeface="Times New Roman" panose="02020603050405020304" pitchFamily="18" charset="0"/>
                <a:cs typeface="Times New Roman" panose="02020603050405020304" pitchFamily="18" charset="0"/>
              </a:rPr>
              <a:t>Nguyễn</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Lâm</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Băng</a:t>
            </a:r>
            <a:endParaRPr lang="en-US" sz="2400" b="1" dirty="0">
              <a:solidFill>
                <a:schemeClr val="tx1"/>
              </a:solidFill>
              <a:latin typeface="Times New Roman" panose="02020603050405020304" pitchFamily="18" charset="0"/>
              <a:cs typeface="Times New Roman" panose="02020603050405020304" pitchFamily="18" charset="0"/>
            </a:endParaRPr>
          </a:p>
          <a:p>
            <a:pPr algn="just"/>
            <a:r>
              <a:rPr lang="en-US" sz="2400" b="1" dirty="0" err="1">
                <a:solidFill>
                  <a:schemeClr val="tx1"/>
                </a:solidFill>
                <a:latin typeface="Times New Roman" panose="02020603050405020304" pitchFamily="18" charset="0"/>
                <a:cs typeface="Times New Roman" panose="02020603050405020304" pitchFamily="18" charset="0"/>
              </a:rPr>
              <a:t>Nguyễn</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Văn</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Phòng</a:t>
            </a:r>
            <a:endParaRPr lang="en-US" sz="2400" b="1" dirty="0">
              <a:solidFill>
                <a:schemeClr val="tx1"/>
              </a:solidFill>
              <a:latin typeface="Times New Roman" panose="02020603050405020304" pitchFamily="18" charset="0"/>
              <a:cs typeface="Times New Roman" panose="02020603050405020304" pitchFamily="18" charset="0"/>
            </a:endParaRPr>
          </a:p>
          <a:p>
            <a:pPr algn="just"/>
            <a:r>
              <a:rPr lang="en-US" sz="2400" b="1" dirty="0" err="1">
                <a:solidFill>
                  <a:schemeClr val="tx1"/>
                </a:solidFill>
                <a:latin typeface="Times New Roman" panose="02020603050405020304" pitchFamily="18" charset="0"/>
                <a:cs typeface="Times New Roman" panose="02020603050405020304" pitchFamily="18" charset="0"/>
              </a:rPr>
              <a:t>Trần</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Việt</a:t>
            </a:r>
            <a:r>
              <a:rPr lang="en-US" sz="2400" b="1" dirty="0">
                <a:solidFill>
                  <a:schemeClr val="tx1"/>
                </a:solidFill>
                <a:latin typeface="Times New Roman" panose="02020603050405020304" pitchFamily="18" charset="0"/>
                <a:cs typeface="Times New Roman" panose="02020603050405020304" pitchFamily="18" charset="0"/>
              </a:rPr>
              <a:t> Gia </a:t>
            </a:r>
            <a:r>
              <a:rPr lang="en-US" sz="2400" b="1" dirty="0" err="1">
                <a:solidFill>
                  <a:schemeClr val="tx1"/>
                </a:solidFill>
                <a:latin typeface="Times New Roman" panose="02020603050405020304" pitchFamily="18" charset="0"/>
                <a:cs typeface="Times New Roman" panose="02020603050405020304" pitchFamily="18" charset="0"/>
              </a:rPr>
              <a:t>Huy</a:t>
            </a:r>
            <a:endParaRPr lang="en-US" sz="2400" b="1" dirty="0">
              <a:solidFill>
                <a:schemeClr val="tx1"/>
              </a:solidFill>
              <a:latin typeface="Times New Roman" panose="02020603050405020304" pitchFamily="18" charset="0"/>
              <a:cs typeface="Times New Roman" panose="02020603050405020304" pitchFamily="18" charset="0"/>
            </a:endParaRPr>
          </a:p>
          <a:p>
            <a:pPr algn="just"/>
            <a:r>
              <a:rPr lang="en-US" sz="2400" b="1" dirty="0" err="1">
                <a:solidFill>
                  <a:schemeClr val="tx1"/>
                </a:solidFill>
                <a:latin typeface="Times New Roman" panose="02020603050405020304" pitchFamily="18" charset="0"/>
                <a:cs typeface="Times New Roman" panose="02020603050405020304" pitchFamily="18" charset="0"/>
              </a:rPr>
              <a:t>Bùi</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Phạm</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Hoàng</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Phúc</a:t>
            </a:r>
            <a:endParaRPr lang="en-US" sz="2400" b="1" dirty="0">
              <a:solidFill>
                <a:schemeClr val="tx1"/>
              </a:solidFill>
              <a:latin typeface="Times New Roman" panose="02020603050405020304" pitchFamily="18" charset="0"/>
              <a:cs typeface="Times New Roman" panose="02020603050405020304" pitchFamily="18" charset="0"/>
            </a:endParaRPr>
          </a:p>
          <a:p>
            <a:pPr algn="just"/>
            <a:r>
              <a:rPr lang="en-US" sz="2400" b="1" dirty="0">
                <a:solidFill>
                  <a:schemeClr val="tx1"/>
                </a:solidFill>
                <a:latin typeface="Times New Roman" panose="02020603050405020304" pitchFamily="18" charset="0"/>
                <a:cs typeface="Times New Roman" panose="02020603050405020304" pitchFamily="18" charset="0"/>
              </a:rPr>
              <a:t>Lê </a:t>
            </a:r>
            <a:r>
              <a:rPr lang="en-US" sz="2400" b="1" dirty="0" err="1">
                <a:solidFill>
                  <a:schemeClr val="tx1"/>
                </a:solidFill>
                <a:latin typeface="Times New Roman" panose="02020603050405020304" pitchFamily="18" charset="0"/>
                <a:cs typeface="Times New Roman" panose="02020603050405020304" pitchFamily="18" charset="0"/>
              </a:rPr>
              <a:t>Phú</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Tài</a:t>
            </a:r>
            <a:endParaRPr lang="en-US" sz="2400" b="1" dirty="0">
              <a:solidFill>
                <a:schemeClr val="tx1"/>
              </a:solidFill>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95C2B854-FDEC-4675-ACCF-8E31E4792AD0}"/>
              </a:ext>
            </a:extLst>
          </p:cNvPr>
          <p:cNvSpPr txBox="1">
            <a:spLocks/>
          </p:cNvSpPr>
          <p:nvPr/>
        </p:nvSpPr>
        <p:spPr>
          <a:xfrm>
            <a:off x="3041571" y="3227321"/>
            <a:ext cx="5008025" cy="860559"/>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latin typeface="Times New Roman" panose="02020603050405020304" pitchFamily="18" charset="0"/>
                <a:cs typeface="Times New Roman" panose="02020603050405020304" pitchFamily="18" charset="0"/>
              </a:rPr>
              <a:t>KHOA KỸ THUẬT CÔNG NGHỆ</a:t>
            </a:r>
          </a:p>
          <a:p>
            <a:r>
              <a:rPr lang="en-US" sz="2400" dirty="0" err="1">
                <a:latin typeface="Times New Roman" panose="02020603050405020304" pitchFamily="18" charset="0"/>
                <a:cs typeface="Times New Roman" panose="02020603050405020304" pitchFamily="18" charset="0"/>
              </a:rPr>
              <a:t>Chuyên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Thông</a:t>
            </a:r>
            <a:r>
              <a:rPr lang="en-US" sz="2400" dirty="0">
                <a:latin typeface="Times New Roman" panose="02020603050405020304" pitchFamily="18" charset="0"/>
                <a:cs typeface="Times New Roman" panose="02020603050405020304" pitchFamily="18" charset="0"/>
              </a:rPr>
              <a:t> Tin</a:t>
            </a:r>
          </a:p>
          <a:p>
            <a:r>
              <a:rPr lang="en-US" sz="2400" dirty="0" err="1">
                <a:latin typeface="Times New Roman" panose="02020603050405020304" pitchFamily="18" charset="0"/>
                <a:cs typeface="Times New Roman" panose="02020603050405020304" pitchFamily="18" charset="0"/>
              </a:rPr>
              <a:t>Lớp</a:t>
            </a:r>
            <a:r>
              <a:rPr lang="en-US" sz="2400" dirty="0">
                <a:latin typeface="Times New Roman" panose="02020603050405020304" pitchFamily="18" charset="0"/>
                <a:cs typeface="Times New Roman" panose="02020603050405020304" pitchFamily="18" charset="0"/>
              </a:rPr>
              <a:t>: DH18TIN02 </a:t>
            </a:r>
          </a:p>
        </p:txBody>
      </p:sp>
    </p:spTree>
    <p:extLst>
      <p:ext uri="{BB962C8B-B14F-4D97-AF65-F5344CB8AC3E}">
        <p14:creationId xmlns:p14="http://schemas.microsoft.com/office/powerpoint/2010/main" val="28305159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barn(inVertical)">
                                      <p:cBhvr>
                                        <p:cTn id="20" dur="500"/>
                                        <p:tgtEl>
                                          <p:spTgt spid="3">
                                            <p:txEl>
                                              <p:pRg st="0" end="0"/>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barn(inVertical)">
                                      <p:cBhvr>
                                        <p:cTn id="23" dur="500"/>
                                        <p:tgtEl>
                                          <p:spTgt spid="3">
                                            <p:txEl>
                                              <p:pRg st="1" end="1"/>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barn(inVertical)">
                                      <p:cBhvr>
                                        <p:cTn id="26" dur="500"/>
                                        <p:tgtEl>
                                          <p:spTgt spid="3">
                                            <p:txEl>
                                              <p:pRg st="2" end="2"/>
                                            </p:txEl>
                                          </p:spTgt>
                                        </p:tgtEl>
                                      </p:cBhvr>
                                    </p:animEffect>
                                  </p:childTnLst>
                                </p:cTn>
                              </p:par>
                              <p:par>
                                <p:cTn id="27" presetID="16" presetClass="entr" presetSubtype="21" fill="hold"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barn(inVertical)">
                                      <p:cBhvr>
                                        <p:cTn id="29" dur="500"/>
                                        <p:tgtEl>
                                          <p:spTgt spid="3">
                                            <p:txEl>
                                              <p:pRg st="3" end="3"/>
                                            </p:txEl>
                                          </p:spTgt>
                                        </p:tgtEl>
                                      </p:cBhvr>
                                    </p:animEffect>
                                  </p:childTnLst>
                                </p:cTn>
                              </p:par>
                              <p:par>
                                <p:cTn id="30" presetID="16" presetClass="entr" presetSubtype="21" fill="hold"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arn(inVertical)">
                                      <p:cBhvr>
                                        <p:cTn id="32" dur="500"/>
                                        <p:tgtEl>
                                          <p:spTgt spid="3">
                                            <p:txEl>
                                              <p:pRg st="4" end="4"/>
                                            </p:txEl>
                                          </p:spTgt>
                                        </p:tgtEl>
                                      </p:cBhvr>
                                    </p:animEffect>
                                  </p:childTnLst>
                                </p:cTn>
                              </p:par>
                              <p:par>
                                <p:cTn id="33" presetID="16" presetClass="entr" presetSubtype="21" fill="hold"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barn(inVertical)">
                                      <p:cBhvr>
                                        <p:cTn id="3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0CB55-4A11-4C7C-A17A-BE581BE7CB33}"/>
              </a:ext>
            </a:extLst>
          </p:cNvPr>
          <p:cNvSpPr>
            <a:spLocks noGrp="1"/>
          </p:cNvSpPr>
          <p:nvPr>
            <p:ph type="title"/>
          </p:nvPr>
        </p:nvSpPr>
        <p:spPr>
          <a:xfrm>
            <a:off x="1962610" y="305705"/>
            <a:ext cx="8911687" cy="1280890"/>
          </a:xfrm>
        </p:spPr>
        <p:txBody>
          <a:bodyPr>
            <a:normAutofit/>
          </a:bodyPr>
          <a:lstStyle/>
          <a:p>
            <a:r>
              <a:rPr lang="en-US" sz="1600" dirty="0" err="1">
                <a:latin typeface="Times New Roman" panose="02020603050405020304" pitchFamily="18" charset="0"/>
                <a:cs typeface="Times New Roman" panose="02020603050405020304" pitchFamily="18" charset="0"/>
              </a:rPr>
              <a:t>Bước</a:t>
            </a:r>
            <a:r>
              <a:rPr lang="en-US" sz="1600" dirty="0">
                <a:latin typeface="Times New Roman" panose="02020603050405020304" pitchFamily="18" charset="0"/>
                <a:cs typeface="Times New Roman" panose="02020603050405020304" pitchFamily="18" charset="0"/>
              </a:rPr>
              <a:t> 7: </a:t>
            </a:r>
            <a:r>
              <a:rPr lang="en-US" sz="1600" dirty="0" err="1">
                <a:latin typeface="Times New Roman" panose="02020603050405020304" pitchFamily="18" charset="0"/>
                <a:cs typeface="Times New Roman" panose="02020603050405020304" pitchFamily="18" charset="0"/>
              </a:rPr>
              <a:t>Chọn</a:t>
            </a:r>
            <a:r>
              <a:rPr lang="en-US" sz="1600" dirty="0">
                <a:latin typeface="Times New Roman" panose="02020603050405020304" pitchFamily="18" charset="0"/>
                <a:cs typeface="Times New Roman" panose="02020603050405020304" pitchFamily="18" charset="0"/>
              </a:rPr>
              <a:t> share name-&gt; </a:t>
            </a:r>
            <a:r>
              <a:rPr lang="en-US" sz="1600" dirty="0" err="1">
                <a:latin typeface="Times New Roman" panose="02020603050405020304" pitchFamily="18" charset="0"/>
                <a:cs typeface="Times New Roman" panose="02020603050405020304" pitchFamily="18" charset="0"/>
              </a:rPr>
              <a:t>đặt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tên</a:t>
            </a:r>
            <a:r>
              <a:rPr lang="en-US" sz="1600" dirty="0">
                <a:latin typeface="Times New Roman" panose="02020603050405020304" pitchFamily="18" charset="0"/>
                <a:cs typeface="Times New Roman" panose="02020603050405020304" pitchFamily="18" charset="0"/>
              </a:rPr>
              <a:t>-&gt; </a:t>
            </a:r>
            <a:r>
              <a:rPr lang="en-US" sz="1600" dirty="0" err="1">
                <a:latin typeface="Times New Roman" panose="02020603050405020304" pitchFamily="18" charset="0"/>
                <a:cs typeface="Times New Roman" panose="02020603050405020304" pitchFamily="18" charset="0"/>
              </a:rPr>
              <a:t>sau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đó</a:t>
            </a:r>
            <a:r>
              <a:rPr lang="en-US" sz="1600" dirty="0">
                <a:latin typeface="Times New Roman" panose="02020603050405020304" pitchFamily="18" charset="0"/>
                <a:cs typeface="Times New Roman" panose="02020603050405020304" pitchFamily="18" charset="0"/>
              </a:rPr>
              <a:t> Next</a:t>
            </a:r>
          </a:p>
        </p:txBody>
      </p:sp>
      <p:pic>
        <p:nvPicPr>
          <p:cNvPr id="5" name="Content Placeholder 4">
            <a:extLst>
              <a:ext uri="{FF2B5EF4-FFF2-40B4-BE49-F238E27FC236}">
                <a16:creationId xmlns:a16="http://schemas.microsoft.com/office/drawing/2014/main" id="{EE7319F2-9E17-4AD3-8C76-FAE0242A8BB7}"/>
              </a:ext>
            </a:extLst>
          </p:cNvPr>
          <p:cNvPicPr>
            <a:picLocks noGrp="1" noChangeAspect="1"/>
          </p:cNvPicPr>
          <p:nvPr>
            <p:ph idx="1"/>
          </p:nvPr>
        </p:nvPicPr>
        <p:blipFill>
          <a:blip r:embed="rId2"/>
          <a:stretch>
            <a:fillRect/>
          </a:stretch>
        </p:blipFill>
        <p:spPr>
          <a:xfrm>
            <a:off x="2421793" y="946149"/>
            <a:ext cx="8036101" cy="5606145"/>
          </a:xfrm>
        </p:spPr>
      </p:pic>
    </p:spTree>
    <p:extLst>
      <p:ext uri="{BB962C8B-B14F-4D97-AF65-F5344CB8AC3E}">
        <p14:creationId xmlns:p14="http://schemas.microsoft.com/office/powerpoint/2010/main" val="2511265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19DC3-E153-4F14-90D0-4865340FCD2E}"/>
              </a:ext>
            </a:extLst>
          </p:cNvPr>
          <p:cNvSpPr>
            <a:spLocks noGrp="1"/>
          </p:cNvSpPr>
          <p:nvPr>
            <p:ph type="title"/>
          </p:nvPr>
        </p:nvSpPr>
        <p:spPr>
          <a:xfrm>
            <a:off x="1900467" y="482067"/>
            <a:ext cx="8911687" cy="1280890"/>
          </a:xfrm>
        </p:spPr>
        <p:txBody>
          <a:bodyPr>
            <a:normAutofit/>
          </a:bodyPr>
          <a:lstStyle/>
          <a:p>
            <a:r>
              <a:rPr lang="en-US" sz="1600" dirty="0" err="1">
                <a:latin typeface="Times New Roman" panose="02020603050405020304" pitchFamily="18" charset="0"/>
                <a:cs typeface="Times New Roman" panose="02020603050405020304" pitchFamily="18" charset="0"/>
              </a:rPr>
              <a:t>Bước</a:t>
            </a:r>
            <a:r>
              <a:rPr lang="en-US" sz="1600" dirty="0">
                <a:latin typeface="Times New Roman" panose="02020603050405020304" pitchFamily="18" charset="0"/>
                <a:cs typeface="Times New Roman" panose="02020603050405020304" pitchFamily="18" charset="0"/>
              </a:rPr>
              <a:t> 8: </a:t>
            </a:r>
            <a:r>
              <a:rPr lang="en-US" sz="1600" dirty="0" err="1">
                <a:latin typeface="Times New Roman" panose="02020603050405020304" pitchFamily="18" charset="0"/>
                <a:cs typeface="Times New Roman" panose="02020603050405020304" pitchFamily="18" charset="0"/>
              </a:rPr>
              <a:t>Chọn</a:t>
            </a:r>
            <a:r>
              <a:rPr lang="en-US" sz="1600" dirty="0">
                <a:latin typeface="Times New Roman" panose="02020603050405020304" pitchFamily="18" charset="0"/>
                <a:cs typeface="Times New Roman" panose="02020603050405020304" pitchFamily="18" charset="0"/>
              </a:rPr>
              <a:t> Other settings-&gt; Next </a:t>
            </a:r>
          </a:p>
        </p:txBody>
      </p:sp>
      <p:pic>
        <p:nvPicPr>
          <p:cNvPr id="5" name="Content Placeholder 4">
            <a:extLst>
              <a:ext uri="{FF2B5EF4-FFF2-40B4-BE49-F238E27FC236}">
                <a16:creationId xmlns:a16="http://schemas.microsoft.com/office/drawing/2014/main" id="{B98AE803-4C9E-41F4-A090-ED0593E0034A}"/>
              </a:ext>
            </a:extLst>
          </p:cNvPr>
          <p:cNvPicPr>
            <a:picLocks noGrp="1" noChangeAspect="1"/>
          </p:cNvPicPr>
          <p:nvPr>
            <p:ph idx="1"/>
          </p:nvPr>
        </p:nvPicPr>
        <p:blipFill>
          <a:blip r:embed="rId2"/>
          <a:stretch>
            <a:fillRect/>
          </a:stretch>
        </p:blipFill>
        <p:spPr>
          <a:xfrm>
            <a:off x="2308193" y="1109709"/>
            <a:ext cx="8416031" cy="5266224"/>
          </a:xfrm>
        </p:spPr>
      </p:pic>
    </p:spTree>
    <p:extLst>
      <p:ext uri="{BB962C8B-B14F-4D97-AF65-F5344CB8AC3E}">
        <p14:creationId xmlns:p14="http://schemas.microsoft.com/office/powerpoint/2010/main" val="1169787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6E6DE-C656-4E46-AABC-0ABD91DC5094}"/>
              </a:ext>
            </a:extLst>
          </p:cNvPr>
          <p:cNvSpPr>
            <a:spLocks noGrp="1"/>
          </p:cNvSpPr>
          <p:nvPr>
            <p:ph type="title"/>
          </p:nvPr>
        </p:nvSpPr>
        <p:spPr>
          <a:xfrm>
            <a:off x="1971488" y="437678"/>
            <a:ext cx="8911687" cy="1280890"/>
          </a:xfrm>
        </p:spPr>
        <p:txBody>
          <a:bodyPr>
            <a:normAutofit/>
          </a:bodyPr>
          <a:lstStyle/>
          <a:p>
            <a:r>
              <a:rPr lang="en-US" sz="1600" dirty="0" err="1">
                <a:latin typeface="Times New Roman" panose="02020603050405020304" pitchFamily="18" charset="0"/>
                <a:cs typeface="Times New Roman" panose="02020603050405020304" pitchFamily="18" charset="0"/>
              </a:rPr>
              <a:t>Bước</a:t>
            </a:r>
            <a:r>
              <a:rPr lang="en-US" sz="1600" dirty="0">
                <a:latin typeface="Times New Roman" panose="02020603050405020304" pitchFamily="18" charset="0"/>
                <a:cs typeface="Times New Roman" panose="02020603050405020304" pitchFamily="18" charset="0"/>
              </a:rPr>
              <a:t> 9: </a:t>
            </a:r>
            <a:r>
              <a:rPr lang="en-US" sz="1600" dirty="0" err="1">
                <a:latin typeface="Times New Roman" panose="02020603050405020304" pitchFamily="18" charset="0"/>
                <a:cs typeface="Times New Roman" panose="02020603050405020304" pitchFamily="18" charset="0"/>
              </a:rPr>
              <a:t>Chọn</a:t>
            </a:r>
            <a:r>
              <a:rPr lang="en-US" sz="1600" dirty="0">
                <a:latin typeface="Times New Roman" panose="02020603050405020304" pitchFamily="18" charset="0"/>
                <a:cs typeface="Times New Roman" panose="02020603050405020304" pitchFamily="18" charset="0"/>
              </a:rPr>
              <a:t> Permissions-&gt; Next</a:t>
            </a:r>
          </a:p>
        </p:txBody>
      </p:sp>
      <p:pic>
        <p:nvPicPr>
          <p:cNvPr id="5" name="Content Placeholder 4">
            <a:extLst>
              <a:ext uri="{FF2B5EF4-FFF2-40B4-BE49-F238E27FC236}">
                <a16:creationId xmlns:a16="http://schemas.microsoft.com/office/drawing/2014/main" id="{9891C1A2-2C06-41DD-B36F-1FB30C7A3C3A}"/>
              </a:ext>
            </a:extLst>
          </p:cNvPr>
          <p:cNvPicPr>
            <a:picLocks noGrp="1" noChangeAspect="1"/>
          </p:cNvPicPr>
          <p:nvPr>
            <p:ph idx="1"/>
          </p:nvPr>
        </p:nvPicPr>
        <p:blipFill>
          <a:blip r:embed="rId2"/>
          <a:stretch>
            <a:fillRect/>
          </a:stretch>
        </p:blipFill>
        <p:spPr>
          <a:xfrm>
            <a:off x="3018408" y="1162975"/>
            <a:ext cx="7688062" cy="4748875"/>
          </a:xfrm>
        </p:spPr>
      </p:pic>
    </p:spTree>
    <p:extLst>
      <p:ext uri="{BB962C8B-B14F-4D97-AF65-F5344CB8AC3E}">
        <p14:creationId xmlns:p14="http://schemas.microsoft.com/office/powerpoint/2010/main" val="3558986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7F67B-8898-4B7D-9209-6FC1FCE3158E}"/>
              </a:ext>
            </a:extLst>
          </p:cNvPr>
          <p:cNvSpPr>
            <a:spLocks noGrp="1"/>
          </p:cNvSpPr>
          <p:nvPr>
            <p:ph type="title"/>
          </p:nvPr>
        </p:nvSpPr>
        <p:spPr>
          <a:xfrm>
            <a:off x="1891589" y="305705"/>
            <a:ext cx="8911687" cy="1280890"/>
          </a:xfrm>
        </p:spPr>
        <p:txBody>
          <a:bodyPr>
            <a:normAutofit/>
          </a:bodyPr>
          <a:lstStyle/>
          <a:p>
            <a:r>
              <a:rPr lang="en-US" sz="1600" dirty="0" err="1">
                <a:latin typeface="Times New Roman" panose="02020603050405020304" pitchFamily="18" charset="0"/>
                <a:cs typeface="Times New Roman" panose="02020603050405020304" pitchFamily="18" charset="0"/>
              </a:rPr>
              <a:t>Bước</a:t>
            </a:r>
            <a:r>
              <a:rPr lang="en-US" sz="1600" dirty="0">
                <a:latin typeface="Times New Roman" panose="02020603050405020304" pitchFamily="18" charset="0"/>
                <a:cs typeface="Times New Roman" panose="02020603050405020304" pitchFamily="18" charset="0"/>
              </a:rPr>
              <a:t> 10: </a:t>
            </a:r>
            <a:r>
              <a:rPr lang="en-US" sz="1600" dirty="0" err="1">
                <a:latin typeface="Times New Roman" panose="02020603050405020304" pitchFamily="18" charset="0"/>
                <a:cs typeface="Times New Roman" panose="02020603050405020304" pitchFamily="18" charset="0"/>
              </a:rPr>
              <a:t>Chọn</a:t>
            </a:r>
            <a:r>
              <a:rPr lang="en-US" sz="1600" dirty="0">
                <a:latin typeface="Times New Roman" panose="02020603050405020304" pitchFamily="18" charset="0"/>
                <a:cs typeface="Times New Roman" panose="02020603050405020304" pitchFamily="18" charset="0"/>
              </a:rPr>
              <a:t> Confirmation-&gt; Create</a:t>
            </a:r>
          </a:p>
        </p:txBody>
      </p:sp>
      <p:pic>
        <p:nvPicPr>
          <p:cNvPr id="5" name="Content Placeholder 4">
            <a:extLst>
              <a:ext uri="{FF2B5EF4-FFF2-40B4-BE49-F238E27FC236}">
                <a16:creationId xmlns:a16="http://schemas.microsoft.com/office/drawing/2014/main" id="{BA4CA54E-6B99-4E75-806A-BC9F551065FF}"/>
              </a:ext>
            </a:extLst>
          </p:cNvPr>
          <p:cNvPicPr>
            <a:picLocks noGrp="1" noChangeAspect="1"/>
          </p:cNvPicPr>
          <p:nvPr>
            <p:ph idx="1"/>
          </p:nvPr>
        </p:nvPicPr>
        <p:blipFill>
          <a:blip r:embed="rId2"/>
          <a:stretch>
            <a:fillRect/>
          </a:stretch>
        </p:blipFill>
        <p:spPr>
          <a:xfrm>
            <a:off x="3187083" y="1349406"/>
            <a:ext cx="7448366" cy="4953740"/>
          </a:xfrm>
        </p:spPr>
      </p:pic>
    </p:spTree>
    <p:extLst>
      <p:ext uri="{BB962C8B-B14F-4D97-AF65-F5344CB8AC3E}">
        <p14:creationId xmlns:p14="http://schemas.microsoft.com/office/powerpoint/2010/main" val="1983849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CD71CA2-6B1E-4D3B-A6F8-EF1B2E8455F6}"/>
              </a:ext>
            </a:extLst>
          </p:cNvPr>
          <p:cNvSpPr>
            <a:spLocks noGrp="1"/>
          </p:cNvSpPr>
          <p:nvPr>
            <p:ph type="subTitle" idx="1"/>
          </p:nvPr>
        </p:nvSpPr>
        <p:spPr>
          <a:xfrm>
            <a:off x="1630424" y="1051992"/>
            <a:ext cx="9857281" cy="5806008"/>
          </a:xfrm>
        </p:spPr>
        <p:txBody>
          <a:bodyPr>
            <a:noAutofit/>
          </a:bodyPr>
          <a:lstStyle/>
          <a:p>
            <a:pPr algn="just"/>
            <a:r>
              <a:rPr lang="vi-VN" sz="1600" dirty="0">
                <a:solidFill>
                  <a:schemeClr val="tx1"/>
                </a:solidFill>
                <a:latin typeface="Times New Roman" panose="02020603050405020304" pitchFamily="18" charset="0"/>
                <a:cs typeface="Times New Roman" panose="02020603050405020304" pitchFamily="18" charset="0"/>
              </a:rPr>
              <a:t>Shadow Copy là một công nghệ có trong Microsoft Windows có thể tạo các bản sao lưu hoặc ảnh chụp nhanh của các tập tin hoặc tập tin máy tính, ngay cả khi chúng đang được sử dụng. Nó được triển khai như một dịch vụ Windows có tên là dịch vụ Volume Shadow Copy. Là một công nghệ có trong Microsoft Windows có thể tạo bản sao lưu hoặc ảnh chụp nhanh của các tệp hoặc ổ đĩa máy tính , ngay cả khi chúng đang được sử dụng . </a:t>
            </a:r>
            <a:endParaRPr lang="en-US" sz="1600" dirty="0">
              <a:solidFill>
                <a:schemeClr val="tx1"/>
              </a:solidFill>
              <a:latin typeface="Times New Roman" panose="02020603050405020304" pitchFamily="18" charset="0"/>
              <a:cs typeface="Times New Roman" panose="02020603050405020304" pitchFamily="18" charset="0"/>
            </a:endParaRPr>
          </a:p>
          <a:p>
            <a:pPr algn="just"/>
            <a:r>
              <a:rPr lang="vi-VN" sz="1600" dirty="0">
                <a:solidFill>
                  <a:schemeClr val="tx1"/>
                </a:solidFill>
                <a:latin typeface="Times New Roman" panose="02020603050405020304" pitchFamily="18" charset="0"/>
                <a:cs typeface="Times New Roman" panose="02020603050405020304" pitchFamily="18" charset="0"/>
              </a:rPr>
              <a:t>Nó được triển khai như một dịch vụ Windows được gọi là dịch vụ </a:t>
            </a:r>
            <a:r>
              <a:rPr lang="vi-VN" sz="1600" b="1" i="1" dirty="0">
                <a:solidFill>
                  <a:schemeClr val="tx1"/>
                </a:solidFill>
                <a:latin typeface="Times New Roman" panose="02020603050405020304" pitchFamily="18" charset="0"/>
                <a:cs typeface="Times New Roman" panose="02020603050405020304" pitchFamily="18" charset="0"/>
              </a:rPr>
              <a:t>Volume Shadow Copy</a:t>
            </a:r>
            <a:r>
              <a:rPr lang="vi-VN" sz="1600" dirty="0">
                <a:solidFill>
                  <a:schemeClr val="tx1"/>
                </a:solidFill>
                <a:latin typeface="Times New Roman" panose="02020603050405020304" pitchFamily="18" charset="0"/>
                <a:cs typeface="Times New Roman" panose="02020603050405020304" pitchFamily="18" charset="0"/>
              </a:rPr>
              <a:t> . Dịch vụ nhà cung cấp VSS phần mềm cũng được bao gồm như một phần của Windows để các ứng dụng Windows sử dụng. Công nghệ Shadow Copy yêu cầu Windows NTFS hoặcHệ thống tệp ReFS để tạo và lưu trữ các bản sao bóng. </a:t>
            </a:r>
            <a:endParaRPr lang="en-US" sz="1600" dirty="0">
              <a:solidFill>
                <a:schemeClr val="tx1"/>
              </a:solidFill>
              <a:latin typeface="Times New Roman" panose="02020603050405020304" pitchFamily="18" charset="0"/>
              <a:cs typeface="Times New Roman" panose="02020603050405020304" pitchFamily="18" charset="0"/>
            </a:endParaRPr>
          </a:p>
          <a:p>
            <a:pPr algn="just"/>
            <a:r>
              <a:rPr lang="vi-VN" sz="1600" dirty="0">
                <a:solidFill>
                  <a:schemeClr val="tx1"/>
                </a:solidFill>
                <a:latin typeface="Times New Roman" panose="02020603050405020304" pitchFamily="18" charset="0"/>
                <a:cs typeface="Times New Roman" panose="02020603050405020304" pitchFamily="18" charset="0"/>
              </a:rPr>
              <a:t>Shadow Cop</a:t>
            </a:r>
            <a:r>
              <a:rPr lang="en-US" sz="1600" dirty="0">
                <a:solidFill>
                  <a:schemeClr val="tx1"/>
                </a:solidFill>
                <a:latin typeface="Times New Roman" panose="02020603050405020304" pitchFamily="18" charset="0"/>
                <a:cs typeface="Times New Roman" panose="02020603050405020304" pitchFamily="18" charset="0"/>
              </a:rPr>
              <a:t>y</a:t>
            </a:r>
            <a:r>
              <a:rPr lang="vi-VN" sz="1600" dirty="0">
                <a:solidFill>
                  <a:schemeClr val="tx1"/>
                </a:solidFill>
                <a:latin typeface="Times New Roman" panose="02020603050405020304" pitchFamily="18" charset="0"/>
                <a:cs typeface="Times New Roman" panose="02020603050405020304" pitchFamily="18" charset="0"/>
              </a:rPr>
              <a:t> có thể được tạo trên các ổ đĩa cục bộ và bên ngoài (di động hoặc mạng) bởi bất kỳ thành phần Windows nào sử dụng công nghệ này, chẳng hạn như khi tạo một bản sao lưu Windows theo lịch trình hoặc điểm </a:t>
            </a:r>
            <a:r>
              <a:rPr lang="en-US" sz="1600" dirty="0">
                <a:solidFill>
                  <a:schemeClr val="tx1"/>
                </a:solidFill>
                <a:latin typeface="Times New Roman" panose="02020603050405020304" pitchFamily="18" charset="0"/>
                <a:cs typeface="Times New Roman" panose="02020603050405020304" pitchFamily="18" charset="0"/>
              </a:rPr>
              <a:t>k</a:t>
            </a:r>
            <a:r>
              <a:rPr lang="vi-VN" sz="1600" dirty="0">
                <a:solidFill>
                  <a:schemeClr val="tx1"/>
                </a:solidFill>
                <a:latin typeface="Times New Roman" panose="02020603050405020304" pitchFamily="18" charset="0"/>
                <a:cs typeface="Times New Roman" panose="02020603050405020304" pitchFamily="18" charset="0"/>
              </a:rPr>
              <a:t>hôi phục </a:t>
            </a:r>
            <a:r>
              <a:rPr lang="en-US" sz="1600" dirty="0">
                <a:solidFill>
                  <a:schemeClr val="tx1"/>
                </a:solidFill>
                <a:latin typeface="Times New Roman" panose="02020603050405020304" pitchFamily="18" charset="0"/>
                <a:cs typeface="Times New Roman" panose="02020603050405020304" pitchFamily="18" charset="0"/>
              </a:rPr>
              <a:t>h</a:t>
            </a:r>
            <a:r>
              <a:rPr lang="vi-VN" sz="1600" dirty="0">
                <a:solidFill>
                  <a:schemeClr val="tx1"/>
                </a:solidFill>
                <a:latin typeface="Times New Roman" panose="02020603050405020304" pitchFamily="18" charset="0"/>
                <a:cs typeface="Times New Roman" panose="02020603050405020304" pitchFamily="18" charset="0"/>
              </a:rPr>
              <a:t>ệ thống tự động.</a:t>
            </a:r>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4C40214-207C-4EE8-ADE1-74BABA432E2F}"/>
              </a:ext>
            </a:extLst>
          </p:cNvPr>
          <p:cNvSpPr txBox="1"/>
          <p:nvPr/>
        </p:nvSpPr>
        <p:spPr>
          <a:xfrm>
            <a:off x="4876745" y="177553"/>
            <a:ext cx="3364637"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2. </a:t>
            </a:r>
            <a:r>
              <a:rPr lang="en-US" sz="2000" b="1" dirty="0" err="1">
                <a:latin typeface="Times New Roman" panose="02020603050405020304" pitchFamily="18" charset="0"/>
                <a:cs typeface="Times New Roman" panose="02020603050405020304" pitchFamily="18" charset="0"/>
              </a:rPr>
              <a:t>Giới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thiệu</a:t>
            </a:r>
            <a:r>
              <a:rPr lang="en-US" sz="2000" b="1" dirty="0">
                <a:latin typeface="Times New Roman" panose="02020603050405020304" pitchFamily="18" charset="0"/>
                <a:cs typeface="Times New Roman" panose="02020603050405020304" pitchFamily="18" charset="0"/>
              </a:rPr>
              <a:t> Shadow copy</a:t>
            </a:r>
          </a:p>
        </p:txBody>
      </p:sp>
    </p:spTree>
    <p:extLst>
      <p:ext uri="{BB962C8B-B14F-4D97-AF65-F5344CB8AC3E}">
        <p14:creationId xmlns:p14="http://schemas.microsoft.com/office/powerpoint/2010/main" val="82779368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BAF9F-6D64-4839-A1BB-EB1D5F10F13D}"/>
              </a:ext>
            </a:extLst>
          </p:cNvPr>
          <p:cNvSpPr>
            <a:spLocks noGrp="1"/>
          </p:cNvSpPr>
          <p:nvPr>
            <p:ph type="title"/>
          </p:nvPr>
        </p:nvSpPr>
        <p:spPr>
          <a:xfrm>
            <a:off x="1527604" y="180226"/>
            <a:ext cx="8911687" cy="1280890"/>
          </a:xfrm>
        </p:spPr>
        <p:txBody>
          <a:bodyPr>
            <a:noAutofit/>
          </a:bodyPr>
          <a:lstStyle/>
          <a:p>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Cách</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cấu</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hình</a:t>
            </a:r>
            <a:r>
              <a:rPr lang="en-US" sz="1400" b="1" dirty="0">
                <a:latin typeface="Times New Roman" panose="02020603050405020304" pitchFamily="18" charset="0"/>
                <a:cs typeface="Times New Roman" panose="02020603050405020304" pitchFamily="18" charset="0"/>
              </a:rPr>
              <a:t>:</a:t>
            </a:r>
            <a:br>
              <a:rPr lang="en-US" sz="1400" dirty="0">
                <a:latin typeface="Times New Roman" panose="02020603050405020304" pitchFamily="18" charset="0"/>
                <a:cs typeface="Times New Roman" panose="02020603050405020304" pitchFamily="18" charset="0"/>
              </a:rPr>
            </a:br>
            <a:br>
              <a:rPr lang="en-US" sz="1400" dirty="0">
                <a:latin typeface="Times New Roman" panose="02020603050405020304" pitchFamily="18" charset="0"/>
                <a:cs typeface="Times New Roman" panose="02020603050405020304" pitchFamily="18" charset="0"/>
              </a:rPr>
            </a:br>
            <a:r>
              <a:rPr lang="en-US" sz="1400" dirty="0" err="1">
                <a:latin typeface="Times New Roman" panose="02020603050405020304" pitchFamily="18" charset="0"/>
                <a:cs typeface="Times New Roman" panose="02020603050405020304" pitchFamily="18" charset="0"/>
              </a:rPr>
              <a:t>Vào</a:t>
            </a:r>
            <a:r>
              <a:rPr lang="en-US" sz="1400" dirty="0">
                <a:latin typeface="Times New Roman" panose="02020603050405020304" pitchFamily="18" charset="0"/>
                <a:cs typeface="Times New Roman" panose="02020603050405020304" pitchFamily="18" charset="0"/>
              </a:rPr>
              <a:t> C --&gt; </a:t>
            </a:r>
            <a:r>
              <a:rPr lang="en-US" sz="1400" dirty="0" err="1">
                <a:latin typeface="Times New Roman" panose="02020603050405020304" pitchFamily="18" charset="0"/>
                <a:cs typeface="Times New Roman" panose="02020603050405020304" pitchFamily="18" charset="0"/>
              </a:rPr>
              <a:t>tạo</a:t>
            </a:r>
            <a:r>
              <a:rPr lang="en-US" sz="1400" dirty="0">
                <a:latin typeface="Times New Roman" panose="02020603050405020304" pitchFamily="18" charset="0"/>
                <a:cs typeface="Times New Roman" panose="02020603050405020304" pitchFamily="18" charset="0"/>
              </a:rPr>
              <a:t> folder Shadow --&gt; data.txt (</a:t>
            </a:r>
            <a:r>
              <a:rPr lang="en-US" sz="1400" dirty="0" err="1">
                <a:latin typeface="Times New Roman" panose="02020603050405020304" pitchFamily="18" charset="0"/>
                <a:cs typeface="Times New Roman" panose="02020603050405020304" pitchFamily="18" charset="0"/>
              </a:rPr>
              <a:t>thêm</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nội</a:t>
            </a:r>
            <a:r>
              <a:rPr lang="en-US" sz="1400" dirty="0">
                <a:latin typeface="Times New Roman" panose="02020603050405020304" pitchFamily="18" charset="0"/>
                <a:cs typeface="Times New Roman" panose="02020603050405020304" pitchFamily="18" charset="0"/>
              </a:rPr>
              <a:t> dung </a:t>
            </a:r>
            <a:r>
              <a:rPr lang="en-US" sz="1400" dirty="0" err="1">
                <a:latin typeface="Times New Roman" panose="02020603050405020304" pitchFamily="18" charset="0"/>
                <a:cs typeface="Times New Roman" panose="02020603050405020304" pitchFamily="18" charset="0"/>
              </a:rPr>
              <a:t>là</a:t>
            </a:r>
            <a:r>
              <a:rPr lang="en-US" sz="1400" dirty="0">
                <a:latin typeface="Times New Roman" panose="02020603050405020304" pitchFamily="18" charset="0"/>
                <a:cs typeface="Times New Roman" panose="02020603050405020304" pitchFamily="18" charset="0"/>
              </a:rPr>
              <a:t>: “123”) -&gt; save </a:t>
            </a:r>
            <a:r>
              <a:rPr lang="en-US" sz="1400" dirty="0" err="1">
                <a:latin typeface="Times New Roman" panose="02020603050405020304" pitchFamily="18" charset="0"/>
                <a:cs typeface="Times New Roman" panose="02020603050405020304" pitchFamily="18" charset="0"/>
              </a:rPr>
              <a:t>lại</a:t>
            </a:r>
            <a:r>
              <a:rPr lang="en-US" sz="1400" dirty="0">
                <a:latin typeface="Times New Roman" panose="02020603050405020304" pitchFamily="18" charset="0"/>
                <a:cs typeface="Times New Roman" panose="02020603050405020304" pitchFamily="18" charset="0"/>
              </a:rPr>
              <a:t>. Sau </a:t>
            </a:r>
            <a:r>
              <a:rPr lang="en-US" sz="1400" dirty="0" err="1">
                <a:latin typeface="Times New Roman" panose="02020603050405020304" pitchFamily="18" charset="0"/>
                <a:cs typeface="Times New Roman" panose="02020603050405020304" pitchFamily="18" charset="0"/>
              </a:rPr>
              <a:t>đó</a:t>
            </a:r>
            <a:r>
              <a:rPr lang="en-US" sz="1400" dirty="0">
                <a:latin typeface="Times New Roman" panose="02020603050405020304" pitchFamily="18" charset="0"/>
                <a:cs typeface="Times New Roman" panose="02020603050405020304" pitchFamily="18" charset="0"/>
              </a:rPr>
              <a:t> Share folder Shadow.</a:t>
            </a:r>
            <a:br>
              <a:rPr lang="en-US" sz="1400" dirty="0">
                <a:latin typeface="Times New Roman" panose="02020603050405020304" pitchFamily="18" charset="0"/>
                <a:cs typeface="Times New Roman" panose="02020603050405020304" pitchFamily="18" charset="0"/>
              </a:rPr>
            </a:br>
            <a:br>
              <a:rPr lang="en-US" sz="1400" dirty="0">
                <a:latin typeface="Times New Roman" panose="02020603050405020304" pitchFamily="18" charset="0"/>
                <a:cs typeface="Times New Roman" panose="02020603050405020304" pitchFamily="18" charset="0"/>
              </a:rPr>
            </a:br>
            <a:r>
              <a:rPr lang="en-US" sz="1400" dirty="0" err="1">
                <a:latin typeface="Times New Roman" panose="02020603050405020304" pitchFamily="18" charset="0"/>
                <a:cs typeface="Times New Roman" panose="02020603050405020304" pitchFamily="18" charset="0"/>
              </a:rPr>
              <a:t>Phải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chuột</a:t>
            </a:r>
            <a:r>
              <a:rPr lang="en-US" sz="1400" dirty="0">
                <a:latin typeface="Times New Roman" panose="02020603050405020304" pitchFamily="18" charset="0"/>
                <a:cs typeface="Times New Roman" panose="02020603050405020304" pitchFamily="18" charset="0"/>
              </a:rPr>
              <a:t> ổ C -&gt; Properties -&gt; tab Shadow copies (</a:t>
            </a:r>
            <a:r>
              <a:rPr lang="en-US" sz="1400" dirty="0" err="1">
                <a:latin typeface="Times New Roman" panose="02020603050405020304" pitchFamily="18" charset="0"/>
                <a:cs typeface="Times New Roman" panose="02020603050405020304" pitchFamily="18" charset="0"/>
              </a:rPr>
              <a:t>mặc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định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tính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năng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này</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bị</a:t>
            </a:r>
            <a:r>
              <a:rPr lang="en-US" sz="1400" dirty="0">
                <a:latin typeface="Times New Roman" panose="02020603050405020304" pitchFamily="18" charset="0"/>
                <a:cs typeface="Times New Roman" panose="02020603050405020304" pitchFamily="18" charset="0"/>
              </a:rPr>
              <a:t> disable) -&gt; Enable.</a:t>
            </a:r>
          </a:p>
        </p:txBody>
      </p:sp>
      <p:pic>
        <p:nvPicPr>
          <p:cNvPr id="6" name="Content Placeholder 5" descr="Graphical user interface, application&#10;&#10;Description automatically generated">
            <a:extLst>
              <a:ext uri="{FF2B5EF4-FFF2-40B4-BE49-F238E27FC236}">
                <a16:creationId xmlns:a16="http://schemas.microsoft.com/office/drawing/2014/main" id="{EAC7EAA9-181D-4F5B-9B1E-CE7AD2A3A155}"/>
              </a:ext>
            </a:extLst>
          </p:cNvPr>
          <p:cNvPicPr>
            <a:picLocks noGrp="1" noChangeAspect="1"/>
          </p:cNvPicPr>
          <p:nvPr>
            <p:ph sz="half" idx="1"/>
          </p:nvPr>
        </p:nvPicPr>
        <p:blipFill>
          <a:blip r:embed="rId2"/>
          <a:stretch>
            <a:fillRect/>
          </a:stretch>
        </p:blipFill>
        <p:spPr>
          <a:xfrm>
            <a:off x="3116061" y="1629072"/>
            <a:ext cx="6144827" cy="4968803"/>
          </a:xfrm>
        </p:spPr>
      </p:pic>
    </p:spTree>
    <p:extLst>
      <p:ext uri="{BB962C8B-B14F-4D97-AF65-F5344CB8AC3E}">
        <p14:creationId xmlns:p14="http://schemas.microsoft.com/office/powerpoint/2010/main" val="39135379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80">
                                          <p:stCondLst>
                                            <p:cond delay="0"/>
                                          </p:stCondLst>
                                        </p:cTn>
                                        <p:tgtEl>
                                          <p:spTgt spid="6"/>
                                        </p:tgtEl>
                                      </p:cBhvr>
                                    </p:animEffect>
                                    <p:anim calcmode="lin" valueType="num">
                                      <p:cBhvr>
                                        <p:cTn id="16"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21" dur="26">
                                          <p:stCondLst>
                                            <p:cond delay="650"/>
                                          </p:stCondLst>
                                        </p:cTn>
                                        <p:tgtEl>
                                          <p:spTgt spid="6"/>
                                        </p:tgtEl>
                                      </p:cBhvr>
                                      <p:to x="100000" y="60000"/>
                                    </p:animScale>
                                    <p:animScale>
                                      <p:cBhvr>
                                        <p:cTn id="22" dur="166" decel="50000">
                                          <p:stCondLst>
                                            <p:cond delay="676"/>
                                          </p:stCondLst>
                                        </p:cTn>
                                        <p:tgtEl>
                                          <p:spTgt spid="6"/>
                                        </p:tgtEl>
                                      </p:cBhvr>
                                      <p:to x="100000" y="100000"/>
                                    </p:animScale>
                                    <p:animScale>
                                      <p:cBhvr>
                                        <p:cTn id="23" dur="26">
                                          <p:stCondLst>
                                            <p:cond delay="1312"/>
                                          </p:stCondLst>
                                        </p:cTn>
                                        <p:tgtEl>
                                          <p:spTgt spid="6"/>
                                        </p:tgtEl>
                                      </p:cBhvr>
                                      <p:to x="100000" y="80000"/>
                                    </p:animScale>
                                    <p:animScale>
                                      <p:cBhvr>
                                        <p:cTn id="24" dur="166" decel="50000">
                                          <p:stCondLst>
                                            <p:cond delay="1338"/>
                                          </p:stCondLst>
                                        </p:cTn>
                                        <p:tgtEl>
                                          <p:spTgt spid="6"/>
                                        </p:tgtEl>
                                      </p:cBhvr>
                                      <p:to x="100000" y="100000"/>
                                    </p:animScale>
                                    <p:animScale>
                                      <p:cBhvr>
                                        <p:cTn id="25" dur="26">
                                          <p:stCondLst>
                                            <p:cond delay="1642"/>
                                          </p:stCondLst>
                                        </p:cTn>
                                        <p:tgtEl>
                                          <p:spTgt spid="6"/>
                                        </p:tgtEl>
                                      </p:cBhvr>
                                      <p:to x="100000" y="90000"/>
                                    </p:animScale>
                                    <p:animScale>
                                      <p:cBhvr>
                                        <p:cTn id="26" dur="166" decel="50000">
                                          <p:stCondLst>
                                            <p:cond delay="1668"/>
                                          </p:stCondLst>
                                        </p:cTn>
                                        <p:tgtEl>
                                          <p:spTgt spid="6"/>
                                        </p:tgtEl>
                                      </p:cBhvr>
                                      <p:to x="100000" y="100000"/>
                                    </p:animScale>
                                    <p:animScale>
                                      <p:cBhvr>
                                        <p:cTn id="27" dur="26">
                                          <p:stCondLst>
                                            <p:cond delay="1808"/>
                                          </p:stCondLst>
                                        </p:cTn>
                                        <p:tgtEl>
                                          <p:spTgt spid="6"/>
                                        </p:tgtEl>
                                      </p:cBhvr>
                                      <p:to x="100000" y="95000"/>
                                    </p:animScale>
                                    <p:animScale>
                                      <p:cBhvr>
                                        <p:cTn id="28"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8B251-C4F6-4833-80FF-222162C27CD8}"/>
              </a:ext>
            </a:extLst>
          </p:cNvPr>
          <p:cNvSpPr>
            <a:spLocks noGrp="1"/>
          </p:cNvSpPr>
          <p:nvPr>
            <p:ph type="title"/>
          </p:nvPr>
        </p:nvSpPr>
        <p:spPr>
          <a:xfrm>
            <a:off x="1640156" y="126959"/>
            <a:ext cx="9261623" cy="2145723"/>
          </a:xfrm>
        </p:spPr>
        <p:txBody>
          <a:bodyPr>
            <a:noAutofit/>
          </a:bodyPr>
          <a:lstStyle/>
          <a:p>
            <a:r>
              <a:rPr lang="vi-VN" sz="1400" dirty="0">
                <a:latin typeface="Times New Roman" panose="02020603050405020304" pitchFamily="18" charset="0"/>
                <a:cs typeface="Times New Roman" panose="02020603050405020304" pitchFamily="18" charset="0"/>
              </a:rPr>
              <a:t>Xuất hiện bảng thông báo thì bạn chọn yes.</a:t>
            </a:r>
            <a:br>
              <a:rPr lang="vi-VN" sz="1400" dirty="0">
                <a:latin typeface="Times New Roman" panose="02020603050405020304" pitchFamily="18" charset="0"/>
                <a:cs typeface="Times New Roman" panose="02020603050405020304" pitchFamily="18" charset="0"/>
              </a:rPr>
            </a:br>
            <a:br>
              <a:rPr lang="vi-VN" sz="1400" dirty="0">
                <a:latin typeface="Times New Roman" panose="02020603050405020304" pitchFamily="18" charset="0"/>
                <a:cs typeface="Times New Roman" panose="02020603050405020304" pitchFamily="18" charset="0"/>
              </a:rPr>
            </a:br>
            <a:r>
              <a:rPr lang="vi-VN" sz="1400" dirty="0">
                <a:latin typeface="Times New Roman" panose="02020603050405020304" pitchFamily="18" charset="0"/>
                <a:cs typeface="Times New Roman" panose="02020603050405020304" pitchFamily="18" charset="0"/>
              </a:rPr>
              <a:t>Sau khi bấm yes thì lập tức tính năng Shadow Copy sẽ truy xuất ổ đĩa C kiếm những folder, file nào đang được share và tạo bản copy tại thời điểm ta enable.</a:t>
            </a:r>
            <a:br>
              <a:rPr lang="vi-VN" sz="1400" dirty="0">
                <a:latin typeface="Times New Roman" panose="02020603050405020304" pitchFamily="18" charset="0"/>
                <a:cs typeface="Times New Roman" panose="02020603050405020304" pitchFamily="18" charset="0"/>
              </a:rPr>
            </a:br>
            <a:br>
              <a:rPr lang="vi-VN" sz="1400" dirty="0">
                <a:latin typeface="Times New Roman" panose="02020603050405020304" pitchFamily="18" charset="0"/>
                <a:cs typeface="Times New Roman" panose="02020603050405020304" pitchFamily="18" charset="0"/>
              </a:rPr>
            </a:br>
            <a:r>
              <a:rPr lang="vi-VN" sz="1400" dirty="0">
                <a:latin typeface="Times New Roman" panose="02020603050405020304" pitchFamily="18" charset="0"/>
                <a:cs typeface="Times New Roman" panose="02020603050405020304" pitchFamily="18" charset="0"/>
              </a:rPr>
              <a:t>Sau đó ta cấu hình thời gian mà Shadow Copy tự động nhân bản (nếu cấu hình không chặt chẽ thì dung lượng ổ cứng sẽ tăng nhanh, hoặc cấu hình nhân bản trong lúc cao điểm user truy xuất hệ thống thì sẽ làm giảm hiệu năng hệ thống).</a:t>
            </a:r>
            <a:br>
              <a:rPr lang="vi-VN" sz="1400" dirty="0">
                <a:latin typeface="Times New Roman" panose="02020603050405020304" pitchFamily="18" charset="0"/>
                <a:cs typeface="Times New Roman" panose="02020603050405020304" pitchFamily="18" charset="0"/>
              </a:rPr>
            </a:br>
            <a:br>
              <a:rPr lang="vi-VN" sz="1400" dirty="0">
                <a:latin typeface="Times New Roman" panose="02020603050405020304" pitchFamily="18" charset="0"/>
                <a:cs typeface="Times New Roman" panose="02020603050405020304" pitchFamily="18" charset="0"/>
              </a:rPr>
            </a:br>
            <a:r>
              <a:rPr lang="vi-VN" sz="1400" dirty="0">
                <a:latin typeface="Times New Roman" panose="02020603050405020304" pitchFamily="18" charset="0"/>
                <a:cs typeface="Times New Roman" panose="02020603050405020304" pitchFamily="18" charset="0"/>
              </a:rPr>
              <a:t>Chọn Setting</a:t>
            </a:r>
            <a:endParaRPr lang="en-US" sz="1400" dirty="0">
              <a:latin typeface="Times New Roman" panose="02020603050405020304" pitchFamily="18" charset="0"/>
              <a:cs typeface="Times New Roman" panose="02020603050405020304" pitchFamily="18" charset="0"/>
            </a:endParaRPr>
          </a:p>
        </p:txBody>
      </p:sp>
      <p:pic>
        <p:nvPicPr>
          <p:cNvPr id="5" name="Content Placeholder 4" descr="Graphical user interface, application&#10;&#10;Description automatically generated">
            <a:extLst>
              <a:ext uri="{FF2B5EF4-FFF2-40B4-BE49-F238E27FC236}">
                <a16:creationId xmlns:a16="http://schemas.microsoft.com/office/drawing/2014/main" id="{9E4FF77A-8009-42EB-A167-5A0E9C157E25}"/>
              </a:ext>
            </a:extLst>
          </p:cNvPr>
          <p:cNvPicPr>
            <a:picLocks noGrp="1" noChangeAspect="1"/>
          </p:cNvPicPr>
          <p:nvPr>
            <p:ph idx="1"/>
          </p:nvPr>
        </p:nvPicPr>
        <p:blipFill>
          <a:blip r:embed="rId2"/>
          <a:stretch>
            <a:fillRect/>
          </a:stretch>
        </p:blipFill>
        <p:spPr>
          <a:xfrm>
            <a:off x="3234891" y="2292657"/>
            <a:ext cx="6033395" cy="4294574"/>
          </a:xfrm>
        </p:spPr>
      </p:pic>
    </p:spTree>
    <p:extLst>
      <p:ext uri="{BB962C8B-B14F-4D97-AF65-F5344CB8AC3E}">
        <p14:creationId xmlns:p14="http://schemas.microsoft.com/office/powerpoint/2010/main" val="19088850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7B1A0-4C63-40F4-8607-DAFE73198A15}"/>
              </a:ext>
            </a:extLst>
          </p:cNvPr>
          <p:cNvSpPr>
            <a:spLocks noGrp="1"/>
          </p:cNvSpPr>
          <p:nvPr>
            <p:ph type="title"/>
          </p:nvPr>
        </p:nvSpPr>
        <p:spPr>
          <a:xfrm>
            <a:off x="1563116" y="109204"/>
            <a:ext cx="8911687" cy="2136845"/>
          </a:xfrm>
        </p:spPr>
        <p:txBody>
          <a:bodyPr>
            <a:noAutofit/>
          </a:bodyPr>
          <a:lstStyle/>
          <a:p>
            <a:r>
              <a:rPr lang="vi-VN" sz="1400" dirty="0">
                <a:latin typeface="Times New Roman" panose="02020603050405020304" pitchFamily="18" charset="0"/>
                <a:cs typeface="Times New Roman" panose="02020603050405020304" pitchFamily="18" charset="0"/>
              </a:rPr>
              <a:t>Storage Area: chọn nơi lưu trữ các bản sao.</a:t>
            </a:r>
            <a:br>
              <a:rPr lang="vi-VN" sz="1400" dirty="0">
                <a:latin typeface="Times New Roman" panose="02020603050405020304" pitchFamily="18" charset="0"/>
                <a:cs typeface="Times New Roman" panose="02020603050405020304" pitchFamily="18" charset="0"/>
              </a:rPr>
            </a:br>
            <a:br>
              <a:rPr lang="vi-VN" sz="1400" dirty="0">
                <a:latin typeface="Times New Roman" panose="02020603050405020304" pitchFamily="18" charset="0"/>
                <a:cs typeface="Times New Roman" panose="02020603050405020304" pitchFamily="18" charset="0"/>
              </a:rPr>
            </a:br>
            <a:r>
              <a:rPr lang="vi-VN" sz="1400" dirty="0">
                <a:latin typeface="Times New Roman" panose="02020603050405020304" pitchFamily="18" charset="0"/>
                <a:cs typeface="Times New Roman" panose="02020603050405020304" pitchFamily="18" charset="0"/>
              </a:rPr>
              <a:t>Để thiết lập thời gian -&gt; chọn schedule, mặc định Windows thiết lập 2 thời điểm:</a:t>
            </a:r>
            <a:br>
              <a:rPr lang="vi-VN" sz="1400" dirty="0">
                <a:latin typeface="Times New Roman" panose="02020603050405020304" pitchFamily="18" charset="0"/>
                <a:cs typeface="Times New Roman" panose="02020603050405020304" pitchFamily="18" charset="0"/>
              </a:rPr>
            </a:br>
            <a:br>
              <a:rPr lang="vi-VN" sz="1400" dirty="0">
                <a:latin typeface="Times New Roman" panose="02020603050405020304" pitchFamily="18" charset="0"/>
                <a:cs typeface="Times New Roman" panose="02020603050405020304" pitchFamily="18" charset="0"/>
              </a:rPr>
            </a:br>
            <a:r>
              <a:rPr lang="vi-VN" sz="1400" dirty="0">
                <a:latin typeface="Times New Roman" panose="02020603050405020304" pitchFamily="18" charset="0"/>
                <a:cs typeface="Times New Roman" panose="02020603050405020304" pitchFamily="18" charset="0"/>
              </a:rPr>
              <a:t>+ 7h sáng hàng ngày: để copy các dữ liệu từ chiều hôm trước</a:t>
            </a:r>
            <a:br>
              <a:rPr lang="vi-VN" sz="1400" dirty="0">
                <a:latin typeface="Times New Roman" panose="02020603050405020304" pitchFamily="18" charset="0"/>
                <a:cs typeface="Times New Roman" panose="02020603050405020304" pitchFamily="18" charset="0"/>
              </a:rPr>
            </a:br>
            <a:br>
              <a:rPr lang="vi-VN" sz="1400" dirty="0">
                <a:latin typeface="Times New Roman" panose="02020603050405020304" pitchFamily="18" charset="0"/>
                <a:cs typeface="Times New Roman" panose="02020603050405020304" pitchFamily="18" charset="0"/>
              </a:rPr>
            </a:br>
            <a:r>
              <a:rPr lang="vi-VN" sz="1400" dirty="0">
                <a:latin typeface="Times New Roman" panose="02020603050405020304" pitchFamily="18" charset="0"/>
                <a:cs typeface="Times New Roman" panose="02020603050405020304" pitchFamily="18" charset="0"/>
              </a:rPr>
              <a:t>+ 12h trưa: copy các thông tin phát sinh từ sáng.</a:t>
            </a:r>
            <a:br>
              <a:rPr lang="vi-VN" sz="1400" dirty="0">
                <a:latin typeface="Times New Roman" panose="02020603050405020304" pitchFamily="18" charset="0"/>
                <a:cs typeface="Times New Roman" panose="02020603050405020304" pitchFamily="18" charset="0"/>
              </a:rPr>
            </a:br>
            <a:br>
              <a:rPr lang="vi-VN" sz="1400" dirty="0">
                <a:latin typeface="Times New Roman" panose="02020603050405020304" pitchFamily="18" charset="0"/>
                <a:cs typeface="Times New Roman" panose="02020603050405020304" pitchFamily="18" charset="0"/>
              </a:rPr>
            </a:br>
            <a:r>
              <a:rPr lang="vi-VN" sz="1400" dirty="0">
                <a:latin typeface="Times New Roman" panose="02020603050405020304" pitchFamily="18" charset="0"/>
                <a:cs typeface="Times New Roman" panose="02020603050405020304" pitchFamily="18" charset="0"/>
              </a:rPr>
              <a:t>Tùy mục đích mà ta điều chỉnh schedule cho hợp lý.</a:t>
            </a:r>
            <a:br>
              <a:rPr lang="vi-VN" sz="1400" dirty="0">
                <a:latin typeface="Times New Roman" panose="02020603050405020304" pitchFamily="18" charset="0"/>
                <a:cs typeface="Times New Roman" panose="02020603050405020304" pitchFamily="18" charset="0"/>
              </a:rPr>
            </a:br>
            <a:endParaRPr lang="en-US" sz="1400" dirty="0">
              <a:latin typeface="Times New Roman" panose="02020603050405020304" pitchFamily="18" charset="0"/>
              <a:cs typeface="Times New Roman" panose="02020603050405020304" pitchFamily="18" charset="0"/>
            </a:endParaRPr>
          </a:p>
        </p:txBody>
      </p:sp>
      <p:pic>
        <p:nvPicPr>
          <p:cNvPr id="5" name="Content Placeholder 4" descr="Graphical user interface&#10;&#10;Description automatically generated">
            <a:extLst>
              <a:ext uri="{FF2B5EF4-FFF2-40B4-BE49-F238E27FC236}">
                <a16:creationId xmlns:a16="http://schemas.microsoft.com/office/drawing/2014/main" id="{DE9632A4-E5B4-46F6-B150-6167CE98B523}"/>
              </a:ext>
            </a:extLst>
          </p:cNvPr>
          <p:cNvPicPr>
            <a:picLocks noGrp="1" noChangeAspect="1"/>
          </p:cNvPicPr>
          <p:nvPr>
            <p:ph idx="1"/>
          </p:nvPr>
        </p:nvPicPr>
        <p:blipFill>
          <a:blip r:embed="rId2"/>
          <a:stretch>
            <a:fillRect/>
          </a:stretch>
        </p:blipFill>
        <p:spPr>
          <a:xfrm>
            <a:off x="5685515" y="1856514"/>
            <a:ext cx="4683604" cy="4090247"/>
          </a:xfrm>
        </p:spPr>
      </p:pic>
      <p:sp>
        <p:nvSpPr>
          <p:cNvPr id="6" name="TextBox 5">
            <a:extLst>
              <a:ext uri="{FF2B5EF4-FFF2-40B4-BE49-F238E27FC236}">
                <a16:creationId xmlns:a16="http://schemas.microsoft.com/office/drawing/2014/main" id="{0E97ED6D-0161-4A23-9DD6-36C3B67BDDF7}"/>
              </a:ext>
            </a:extLst>
          </p:cNvPr>
          <p:cNvSpPr txBox="1"/>
          <p:nvPr/>
        </p:nvSpPr>
        <p:spPr>
          <a:xfrm>
            <a:off x="1563116" y="6010132"/>
            <a:ext cx="5604769" cy="738664"/>
          </a:xfrm>
          <a:prstGeom prst="rect">
            <a:avLst/>
          </a:prstGeom>
          <a:noFill/>
        </p:spPr>
        <p:txBody>
          <a:bodyPr wrap="square" rtlCol="0">
            <a:spAutoFit/>
          </a:bodyPr>
          <a:lstStyle/>
          <a:p>
            <a:r>
              <a:rPr lang="en-US" sz="1400" dirty="0" err="1">
                <a:latin typeface="Times New Roman" panose="02020603050405020304" pitchFamily="18" charset="0"/>
                <a:cs typeface="Times New Roman" panose="02020603050405020304" pitchFamily="18" charset="0"/>
              </a:rPr>
              <a:t>Chọn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thời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điểm</a:t>
            </a:r>
            <a:r>
              <a:rPr lang="en-US" sz="1400" dirty="0">
                <a:latin typeface="Times New Roman" panose="02020603050405020304" pitchFamily="18" charset="0"/>
                <a:cs typeface="Times New Roman" panose="02020603050405020304" pitchFamily="18" charset="0"/>
              </a:rPr>
              <a:t> -&gt; Restore.</a:t>
            </a:r>
            <a:br>
              <a:rPr lang="en-US" sz="1400" dirty="0">
                <a:latin typeface="Times New Roman" panose="02020603050405020304" pitchFamily="18" charset="0"/>
                <a:cs typeface="Times New Roman" panose="02020603050405020304" pitchFamily="18" charset="0"/>
              </a:rPr>
            </a:br>
            <a:r>
              <a:rPr lang="en-US" sz="1400" dirty="0" err="1">
                <a:latin typeface="Times New Roman" panose="02020603050405020304" pitchFamily="18" charset="0"/>
                <a:cs typeface="Times New Roman" panose="02020603050405020304" pitchFamily="18" charset="0"/>
              </a:rPr>
              <a:t>Quá</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trình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cài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đặt</a:t>
            </a:r>
            <a:r>
              <a:rPr lang="en-US" sz="1400" dirty="0">
                <a:latin typeface="Times New Roman" panose="02020603050405020304" pitchFamily="18" charset="0"/>
                <a:cs typeface="Times New Roman" panose="02020603050405020304" pitchFamily="18" charset="0"/>
              </a:rPr>
              <a:t> Shadow Copy </a:t>
            </a:r>
            <a:r>
              <a:rPr lang="en-US" sz="1400" dirty="0" err="1">
                <a:latin typeface="Times New Roman" panose="02020603050405020304" pitchFamily="18" charset="0"/>
                <a:cs typeface="Times New Roman" panose="02020603050405020304" pitchFamily="18" charset="0"/>
              </a:rPr>
              <a:t>trên</a:t>
            </a:r>
            <a:r>
              <a:rPr lang="en-US" sz="1400" dirty="0">
                <a:latin typeface="Times New Roman" panose="02020603050405020304" pitchFamily="18" charset="0"/>
                <a:cs typeface="Times New Roman" panose="02020603050405020304" pitchFamily="18" charset="0"/>
              </a:rPr>
              <a:t> Windows Server 2012 </a:t>
            </a:r>
            <a:r>
              <a:rPr lang="en-US" sz="1400" dirty="0" err="1">
                <a:latin typeface="Times New Roman" panose="02020603050405020304" pitchFamily="18" charset="0"/>
                <a:cs typeface="Times New Roman" panose="02020603050405020304" pitchFamily="18" charset="0"/>
              </a:rPr>
              <a:t>đã</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hoàn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tất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chúc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các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bạn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thực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hiện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thành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công</a:t>
            </a:r>
            <a:r>
              <a:rPr lang="en-US" sz="1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501166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fade">
                                      <p:cBhvr>
                                        <p:cTn id="18" dur="1000"/>
                                        <p:tgtEl>
                                          <p:spTgt spid="6">
                                            <p:txEl>
                                              <p:pRg st="0" end="0"/>
                                            </p:txEl>
                                          </p:spTgt>
                                        </p:tgtEl>
                                      </p:cBhvr>
                                    </p:animEffect>
                                    <p:anim calcmode="lin" valueType="num">
                                      <p:cBhvr>
                                        <p:cTn id="19"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20"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35AD2-1AC6-4F8C-8D81-96A263784482}"/>
              </a:ext>
            </a:extLst>
          </p:cNvPr>
          <p:cNvSpPr>
            <a:spLocks noGrp="1"/>
          </p:cNvSpPr>
          <p:nvPr>
            <p:ph type="title"/>
          </p:nvPr>
        </p:nvSpPr>
        <p:spPr>
          <a:xfrm>
            <a:off x="1640156" y="144715"/>
            <a:ext cx="8911687" cy="2261133"/>
          </a:xfrm>
        </p:spPr>
        <p:txBody>
          <a:bodyPr>
            <a:noAutofit/>
          </a:bodyPr>
          <a:lstStyle/>
          <a:p>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Kiểm</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tra</a:t>
            </a:r>
            <a:r>
              <a:rPr lang="en-US" sz="1400" b="1" dirty="0">
                <a:latin typeface="Times New Roman" panose="02020603050405020304" pitchFamily="18" charset="0"/>
                <a:cs typeface="Times New Roman" panose="02020603050405020304" pitchFamily="18" charset="0"/>
              </a:rPr>
              <a:t>:</a:t>
            </a:r>
            <a:br>
              <a:rPr lang="en-US" sz="1400" dirty="0">
                <a:latin typeface="Times New Roman" panose="02020603050405020304" pitchFamily="18" charset="0"/>
                <a:cs typeface="Times New Roman" panose="02020603050405020304" pitchFamily="18" charset="0"/>
              </a:rPr>
            </a:br>
            <a:br>
              <a:rPr lang="en-US" sz="1400" dirty="0">
                <a:latin typeface="Times New Roman" panose="02020603050405020304" pitchFamily="18" charset="0"/>
                <a:cs typeface="Times New Roman" panose="02020603050405020304" pitchFamily="18" charset="0"/>
              </a:rPr>
            </a:br>
            <a:r>
              <a:rPr lang="en-US" sz="1400" dirty="0" err="1">
                <a:latin typeface="Times New Roman" panose="02020603050405020304" pitchFamily="18" charset="0"/>
                <a:cs typeface="Times New Roman" panose="02020603050405020304" pitchFamily="18" charset="0"/>
              </a:rPr>
              <a:t>Mở</a:t>
            </a:r>
            <a:r>
              <a:rPr lang="en-US" sz="1400" dirty="0">
                <a:latin typeface="Times New Roman" panose="02020603050405020304" pitchFamily="18" charset="0"/>
                <a:cs typeface="Times New Roman" panose="02020603050405020304" pitchFamily="18" charset="0"/>
              </a:rPr>
              <a:t> Data.txt </a:t>
            </a:r>
            <a:r>
              <a:rPr lang="en-US" sz="1400" dirty="0" err="1">
                <a:latin typeface="Times New Roman" panose="02020603050405020304" pitchFamily="18" charset="0"/>
                <a:cs typeface="Times New Roman" panose="02020603050405020304" pitchFamily="18" charset="0"/>
              </a:rPr>
              <a:t>chỉnh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sửa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thành</a:t>
            </a:r>
            <a:r>
              <a:rPr lang="en-US" sz="1400" dirty="0">
                <a:latin typeface="Times New Roman" panose="02020603050405020304" pitchFamily="18" charset="0"/>
                <a:cs typeface="Times New Roman" panose="02020603050405020304" pitchFamily="18" charset="0"/>
              </a:rPr>
              <a:t> “456” -&gt; save </a:t>
            </a:r>
            <a:r>
              <a:rPr lang="en-US" sz="1400" dirty="0" err="1">
                <a:latin typeface="Times New Roman" panose="02020603050405020304" pitchFamily="18" charset="0"/>
                <a:cs typeface="Times New Roman" panose="02020603050405020304" pitchFamily="18" charset="0"/>
              </a:rPr>
              <a:t>lại</a:t>
            </a:r>
            <a:br>
              <a:rPr lang="en-US" sz="1400" dirty="0">
                <a:latin typeface="Times New Roman" panose="02020603050405020304" pitchFamily="18" charset="0"/>
                <a:cs typeface="Times New Roman" panose="02020603050405020304" pitchFamily="18" charset="0"/>
              </a:rPr>
            </a:br>
            <a:br>
              <a:rPr lang="en-US" sz="1400" dirty="0">
                <a:latin typeface="Times New Roman" panose="02020603050405020304" pitchFamily="18" charset="0"/>
                <a:cs typeface="Times New Roman" panose="02020603050405020304" pitchFamily="18" charset="0"/>
              </a:rPr>
            </a:br>
            <a:r>
              <a:rPr lang="en-US" sz="1400" dirty="0" err="1">
                <a:latin typeface="Times New Roman" panose="02020603050405020304" pitchFamily="18" charset="0"/>
                <a:cs typeface="Times New Roman" panose="02020603050405020304" pitchFamily="18" charset="0"/>
              </a:rPr>
              <a:t>Mở</a:t>
            </a:r>
            <a:r>
              <a:rPr lang="en-US" sz="1400" dirty="0">
                <a:latin typeface="Times New Roman" panose="02020603050405020304" pitchFamily="18" charset="0"/>
                <a:cs typeface="Times New Roman" panose="02020603050405020304" pitchFamily="18" charset="0"/>
              </a:rPr>
              <a:t> tab Shadow Copies </a:t>
            </a:r>
            <a:r>
              <a:rPr lang="en-US" sz="1400" dirty="0" err="1">
                <a:latin typeface="Times New Roman" panose="02020603050405020304" pitchFamily="18" charset="0"/>
                <a:cs typeface="Times New Roman" panose="02020603050405020304" pitchFamily="18" charset="0"/>
              </a:rPr>
              <a:t>trong</a:t>
            </a:r>
            <a:r>
              <a:rPr lang="en-US" sz="1400" dirty="0">
                <a:latin typeface="Times New Roman" panose="02020603050405020304" pitchFamily="18" charset="0"/>
                <a:cs typeface="Times New Roman" panose="02020603050405020304" pitchFamily="18" charset="0"/>
              </a:rPr>
              <a:t> ổ C</a:t>
            </a:r>
            <a:br>
              <a:rPr lang="en-US" sz="1400" dirty="0">
                <a:latin typeface="Times New Roman" panose="02020603050405020304" pitchFamily="18" charset="0"/>
                <a:cs typeface="Times New Roman" panose="02020603050405020304" pitchFamily="18" charset="0"/>
              </a:rPr>
            </a:b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bấm</a:t>
            </a:r>
            <a:r>
              <a:rPr lang="en-US" sz="1400" dirty="0">
                <a:latin typeface="Times New Roman" panose="02020603050405020304" pitchFamily="18" charset="0"/>
                <a:cs typeface="Times New Roman" panose="02020603050405020304" pitchFamily="18" charset="0"/>
              </a:rPr>
              <a:t> create now </a:t>
            </a:r>
            <a:r>
              <a:rPr lang="en-US" sz="1400" dirty="0" err="1">
                <a:latin typeface="Times New Roman" panose="02020603050405020304" pitchFamily="18" charset="0"/>
                <a:cs typeface="Times New Roman" panose="02020603050405020304" pitchFamily="18" charset="0"/>
              </a:rPr>
              <a:t>để</a:t>
            </a:r>
            <a:r>
              <a:rPr lang="en-US" sz="1400" dirty="0">
                <a:latin typeface="Times New Roman" panose="02020603050405020304" pitchFamily="18" charset="0"/>
                <a:cs typeface="Times New Roman" panose="02020603050405020304" pitchFamily="18" charset="0"/>
              </a:rPr>
              <a:t> copy </a:t>
            </a:r>
            <a:r>
              <a:rPr lang="en-US" sz="1400" dirty="0" err="1">
                <a:latin typeface="Times New Roman" panose="02020603050405020304" pitchFamily="18" charset="0"/>
                <a:cs typeface="Times New Roman" panose="02020603050405020304" pitchFamily="18" charset="0"/>
              </a:rPr>
              <a:t>các</a:t>
            </a:r>
            <a:r>
              <a:rPr lang="en-US" sz="1400" dirty="0">
                <a:latin typeface="Times New Roman" panose="02020603050405020304" pitchFamily="18" charset="0"/>
                <a:cs typeface="Times New Roman" panose="02020603050405020304" pitchFamily="18" charset="0"/>
              </a:rPr>
              <a:t> file </a:t>
            </a:r>
            <a:r>
              <a:rPr lang="en-US" sz="1400" dirty="0" err="1">
                <a:latin typeface="Times New Roman" panose="02020603050405020304" pitchFamily="18" charset="0"/>
                <a:cs typeface="Times New Roman" panose="02020603050405020304" pitchFamily="18" charset="0"/>
              </a:rPr>
              <a:t>ngay</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lập</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tức</a:t>
            </a:r>
            <a:r>
              <a:rPr lang="en-US" sz="1400" dirty="0">
                <a:latin typeface="Times New Roman" panose="02020603050405020304" pitchFamily="18" charset="0"/>
                <a:cs typeface="Times New Roman" panose="02020603050405020304" pitchFamily="18" charset="0"/>
              </a:rPr>
              <a:t>)</a:t>
            </a:r>
            <a:br>
              <a:rPr lang="en-US" sz="1400" dirty="0">
                <a:latin typeface="Times New Roman" panose="02020603050405020304" pitchFamily="18" charset="0"/>
                <a:cs typeface="Times New Roman" panose="02020603050405020304" pitchFamily="18" charset="0"/>
              </a:rPr>
            </a:b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Khi </a:t>
            </a:r>
            <a:r>
              <a:rPr lang="en-US" sz="1400" dirty="0" err="1">
                <a:latin typeface="Times New Roman" panose="02020603050405020304" pitchFamily="18" charset="0"/>
                <a:cs typeface="Times New Roman" panose="02020603050405020304" pitchFamily="18" charset="0"/>
              </a:rPr>
              <a:t>muốn</a:t>
            </a:r>
            <a:r>
              <a:rPr lang="en-US" sz="1400" dirty="0">
                <a:latin typeface="Times New Roman" panose="02020603050405020304" pitchFamily="18" charset="0"/>
                <a:cs typeface="Times New Roman" panose="02020603050405020304" pitchFamily="18" charset="0"/>
              </a:rPr>
              <a:t> restore </a:t>
            </a:r>
            <a:r>
              <a:rPr lang="en-US" sz="1400" dirty="0" err="1">
                <a:latin typeface="Times New Roman" panose="02020603050405020304" pitchFamily="18" charset="0"/>
                <a:cs typeface="Times New Roman" panose="02020603050405020304" pitchFamily="18" charset="0"/>
              </a:rPr>
              <a:t>dữ</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liệu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về</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thời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điểm</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nào</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thì</a:t>
            </a:r>
            <a:r>
              <a:rPr lang="en-US" sz="1400" dirty="0">
                <a:latin typeface="Times New Roman" panose="02020603050405020304" pitchFamily="18" charset="0"/>
                <a:cs typeface="Times New Roman" panose="02020603050405020304" pitchFamily="18" charset="0"/>
              </a:rPr>
              <a:t> Properties Data.txt -&gt; Tab Previous version (tab </a:t>
            </a:r>
            <a:r>
              <a:rPr lang="en-US" sz="1400" dirty="0" err="1">
                <a:latin typeface="Times New Roman" panose="02020603050405020304" pitchFamily="18" charset="0"/>
                <a:cs typeface="Times New Roman" panose="02020603050405020304" pitchFamily="18" charset="0"/>
              </a:rPr>
              <a:t>này</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chỉ</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có</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khi</a:t>
            </a:r>
            <a:r>
              <a:rPr lang="en-US" sz="1400" dirty="0">
                <a:latin typeface="Times New Roman" panose="02020603050405020304" pitchFamily="18" charset="0"/>
                <a:cs typeface="Times New Roman" panose="02020603050405020304" pitchFamily="18" charset="0"/>
              </a:rPr>
              <a:t> enable </a:t>
            </a:r>
            <a:r>
              <a:rPr lang="en-US" sz="1400" dirty="0" err="1">
                <a:latin typeface="Times New Roman" panose="02020603050405020304" pitchFamily="18" charset="0"/>
                <a:cs typeface="Times New Roman" panose="02020603050405020304" pitchFamily="18" charset="0"/>
              </a:rPr>
              <a:t>tính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năng</a:t>
            </a:r>
            <a:r>
              <a:rPr lang="en-US" sz="1400" dirty="0">
                <a:latin typeface="Times New Roman" panose="02020603050405020304" pitchFamily="18" charset="0"/>
                <a:cs typeface="Times New Roman" panose="02020603050405020304" pitchFamily="18" charset="0"/>
              </a:rPr>
              <a:t> Shadow)</a:t>
            </a:r>
          </a:p>
        </p:txBody>
      </p:sp>
      <p:pic>
        <p:nvPicPr>
          <p:cNvPr id="5" name="Content Placeholder 4" descr="Graphical user interface, text, application&#10;&#10;Description automatically generated">
            <a:extLst>
              <a:ext uri="{FF2B5EF4-FFF2-40B4-BE49-F238E27FC236}">
                <a16:creationId xmlns:a16="http://schemas.microsoft.com/office/drawing/2014/main" id="{33D3903E-4B83-4BFC-A312-EE91DF24E869}"/>
              </a:ext>
            </a:extLst>
          </p:cNvPr>
          <p:cNvPicPr>
            <a:picLocks noGrp="1" noChangeAspect="1"/>
          </p:cNvPicPr>
          <p:nvPr>
            <p:ph idx="1"/>
          </p:nvPr>
        </p:nvPicPr>
        <p:blipFill>
          <a:blip r:embed="rId2"/>
          <a:stretch>
            <a:fillRect/>
          </a:stretch>
        </p:blipFill>
        <p:spPr>
          <a:xfrm>
            <a:off x="2203305" y="2598539"/>
            <a:ext cx="4006801" cy="3778250"/>
          </a:xfrm>
        </p:spPr>
      </p:pic>
    </p:spTree>
    <p:extLst>
      <p:ext uri="{BB962C8B-B14F-4D97-AF65-F5344CB8AC3E}">
        <p14:creationId xmlns:p14="http://schemas.microsoft.com/office/powerpoint/2010/main" val="603708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E2110-AE15-4650-BF25-4C9E25C3FDA5}"/>
              </a:ext>
            </a:extLst>
          </p:cNvPr>
          <p:cNvSpPr>
            <a:spLocks noGrp="1"/>
          </p:cNvSpPr>
          <p:nvPr>
            <p:ph type="ctrTitle"/>
          </p:nvPr>
        </p:nvSpPr>
        <p:spPr>
          <a:xfrm>
            <a:off x="3755254" y="162017"/>
            <a:ext cx="5193437" cy="335133"/>
          </a:xfrm>
        </p:spPr>
        <p:txBody>
          <a:bodyPr>
            <a:normAutofit fontScale="90000"/>
          </a:bodyPr>
          <a:lstStyle/>
          <a:p>
            <a:pPr algn="ctr"/>
            <a:r>
              <a:rPr lang="en-US" sz="2000" b="1" dirty="0">
                <a:latin typeface="Times New Roman" panose="02020603050405020304" pitchFamily="18" charset="0"/>
                <a:cs typeface="Times New Roman" panose="02020603050405020304" pitchFamily="18" charset="0"/>
              </a:rPr>
              <a:t>3. </a:t>
            </a:r>
            <a:r>
              <a:rPr lang="en-US" sz="2000" b="1" dirty="0" err="1">
                <a:latin typeface="Times New Roman" panose="02020603050405020304" pitchFamily="18" charset="0"/>
                <a:cs typeface="Times New Roman" panose="02020603050405020304" pitchFamily="18" charset="0"/>
              </a:rPr>
              <a:t>Giới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thiệu</a:t>
            </a:r>
            <a:r>
              <a:rPr lang="en-US" sz="2000" b="1" dirty="0">
                <a:latin typeface="Times New Roman" panose="02020603050405020304" pitchFamily="18" charset="0"/>
                <a:cs typeface="Times New Roman" panose="02020603050405020304" pitchFamily="18" charset="0"/>
              </a:rPr>
              <a:t> Work folders</a:t>
            </a:r>
          </a:p>
        </p:txBody>
      </p:sp>
      <p:sp>
        <p:nvSpPr>
          <p:cNvPr id="3" name="Subtitle 2">
            <a:extLst>
              <a:ext uri="{FF2B5EF4-FFF2-40B4-BE49-F238E27FC236}">
                <a16:creationId xmlns:a16="http://schemas.microsoft.com/office/drawing/2014/main" id="{65D13D94-41F2-4F2D-ABA0-C7D5B52B38DF}"/>
              </a:ext>
            </a:extLst>
          </p:cNvPr>
          <p:cNvSpPr>
            <a:spLocks noGrp="1"/>
          </p:cNvSpPr>
          <p:nvPr>
            <p:ph type="subTitle" idx="1"/>
          </p:nvPr>
        </p:nvSpPr>
        <p:spPr>
          <a:xfrm>
            <a:off x="1775534" y="630315"/>
            <a:ext cx="10058399" cy="5983549"/>
          </a:xfrm>
        </p:spPr>
        <p:txBody>
          <a:bodyPr>
            <a:normAutofit/>
          </a:bodyPr>
          <a:lstStyle/>
          <a:p>
            <a:r>
              <a:rPr lang="vi-VN" sz="1600" dirty="0">
                <a:latin typeface="Times New Roman" panose="02020603050405020304" pitchFamily="18" charset="0"/>
                <a:cs typeface="Times New Roman" panose="02020603050405020304" pitchFamily="18" charset="0"/>
              </a:rPr>
              <a:t>Work Folders là một chức năng của Windows Server 2012 R2. Với chức năng này, người quản trị có thể tạo ra các thư mục đồng bộ dữ liệu (synchronized access) cho người dùng. Thư mục đồng bộ được tạo trên máy file server, sau đó người dùng có thể tạo các thư mục đồng bộ với nó trên nhiều máy trạm, nhiều thiết bị khác nhau.</a:t>
            </a:r>
            <a:br>
              <a:rPr lang="vi-VN" sz="1600" dirty="0">
                <a:latin typeface="Times New Roman" panose="02020603050405020304" pitchFamily="18" charset="0"/>
                <a:cs typeface="Times New Roman" panose="02020603050405020304" pitchFamily="18" charset="0"/>
              </a:rPr>
            </a:br>
            <a:r>
              <a:rPr lang="vi-VN" sz="1600" dirty="0">
                <a:latin typeface="Times New Roman" panose="02020603050405020304" pitchFamily="18" charset="0"/>
                <a:cs typeface="Times New Roman" panose="02020603050405020304" pitchFamily="18" charset="0"/>
              </a:rPr>
              <a:t>Cách làm việc của Work Folders tương tự như SkyDrive của Microsoft, chỉ khác là trong SkyDrive, các tập tin được lưu trên Internet, còn trong Work Folders, các tập tin được lưu tại máy server cục bộ.</a:t>
            </a:r>
            <a:br>
              <a:rPr lang="vi-VN" sz="1600" dirty="0">
                <a:latin typeface="Times New Roman" panose="02020603050405020304" pitchFamily="18" charset="0"/>
                <a:cs typeface="Times New Roman" panose="02020603050405020304" pitchFamily="18" charset="0"/>
              </a:rPr>
            </a:br>
            <a:r>
              <a:rPr lang="vi-VN" sz="1600" dirty="0">
                <a:latin typeface="Times New Roman" panose="02020603050405020304" pitchFamily="18" charset="0"/>
                <a:cs typeface="Times New Roman" panose="02020603050405020304" pitchFamily="18" charset="0"/>
              </a:rPr>
              <a:t>Vì các tập tin được lưu trên máy cục bộ, nên người quản trị có thể kiểm soát được các tập tin, lưu dự phòng, phân loại, hoặc mã hóa chúng khi cần.</a:t>
            </a:r>
            <a:endParaRPr lang="en-US" sz="1600" dirty="0">
              <a:latin typeface="Times New Roman" panose="02020603050405020304" pitchFamily="18" charset="0"/>
              <a:cs typeface="Times New Roman" panose="02020603050405020304" pitchFamily="18" charset="0"/>
            </a:endParaRPr>
          </a:p>
        </p:txBody>
      </p:sp>
      <p:pic>
        <p:nvPicPr>
          <p:cNvPr id="5" name="Picture 4" descr="Diagram&#10;&#10;Description automatically generated">
            <a:extLst>
              <a:ext uri="{FF2B5EF4-FFF2-40B4-BE49-F238E27FC236}">
                <a16:creationId xmlns:a16="http://schemas.microsoft.com/office/drawing/2014/main" id="{11F801A6-3432-4B25-9702-F8F506624BF1}"/>
              </a:ext>
            </a:extLst>
          </p:cNvPr>
          <p:cNvPicPr>
            <a:picLocks noChangeAspect="1"/>
          </p:cNvPicPr>
          <p:nvPr/>
        </p:nvPicPr>
        <p:blipFill>
          <a:blip r:embed="rId2"/>
          <a:stretch>
            <a:fillRect/>
          </a:stretch>
        </p:blipFill>
        <p:spPr>
          <a:xfrm>
            <a:off x="3268277" y="2631767"/>
            <a:ext cx="6580573" cy="3990975"/>
          </a:xfrm>
          <a:prstGeom prst="rect">
            <a:avLst/>
          </a:prstGeom>
        </p:spPr>
      </p:pic>
    </p:spTree>
    <p:extLst>
      <p:ext uri="{BB962C8B-B14F-4D97-AF65-F5344CB8AC3E}">
        <p14:creationId xmlns:p14="http://schemas.microsoft.com/office/powerpoint/2010/main" val="1199880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BD3C0-407B-4B03-84AA-C99171D06FF1}"/>
              </a:ext>
            </a:extLst>
          </p:cNvPr>
          <p:cNvSpPr>
            <a:spLocks noGrp="1"/>
          </p:cNvSpPr>
          <p:nvPr>
            <p:ph type="title"/>
          </p:nvPr>
        </p:nvSpPr>
        <p:spPr>
          <a:xfrm>
            <a:off x="2099892" y="472164"/>
            <a:ext cx="8911687" cy="1010407"/>
          </a:xfrm>
        </p:spPr>
        <p:txBody>
          <a:bodyPr>
            <a:normAutofit/>
          </a:bodyPr>
          <a:lstStyle/>
          <a:p>
            <a:pPr algn="ctr"/>
            <a:r>
              <a:rPr lang="en-US" sz="4400" dirty="0" err="1">
                <a:solidFill>
                  <a:srgbClr val="C00000"/>
                </a:solidFill>
                <a:latin typeface="Times New Roman" panose="02020603050405020304" pitchFamily="18" charset="0"/>
                <a:cs typeface="Times New Roman" panose="02020603050405020304" pitchFamily="18" charset="0"/>
              </a:rPr>
              <a:t>Giới</a:t>
            </a:r>
            <a:r>
              <a:rPr lang="en-US" sz="4400" dirty="0">
                <a:solidFill>
                  <a:srgbClr val="C00000"/>
                </a:solidFill>
                <a:latin typeface="Times New Roman" panose="02020603050405020304" pitchFamily="18" charset="0"/>
                <a:cs typeface="Times New Roman" panose="02020603050405020304" pitchFamily="18" charset="0"/>
              </a:rPr>
              <a:t> </a:t>
            </a:r>
            <a:r>
              <a:rPr lang="en-US" sz="4400" dirty="0" err="1">
                <a:solidFill>
                  <a:srgbClr val="C00000"/>
                </a:solidFill>
                <a:latin typeface="Times New Roman" panose="02020603050405020304" pitchFamily="18" charset="0"/>
                <a:cs typeface="Times New Roman" panose="02020603050405020304" pitchFamily="18" charset="0"/>
              </a:rPr>
              <a:t>Thiệu</a:t>
            </a:r>
            <a:endParaRPr lang="en-US" sz="4400" dirty="0">
              <a:solidFill>
                <a:srgbClr val="C00000"/>
              </a:solidFill>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1B6ACE0E-3894-4099-A057-39F347D5FA9A}"/>
              </a:ext>
            </a:extLst>
          </p:cNvPr>
          <p:cNvSpPr txBox="1">
            <a:spLocks/>
          </p:cNvSpPr>
          <p:nvPr/>
        </p:nvSpPr>
        <p:spPr>
          <a:xfrm>
            <a:off x="2592925" y="1753054"/>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graphicFrame>
        <p:nvGraphicFramePr>
          <p:cNvPr id="10" name="Content Placeholder 9">
            <a:extLst>
              <a:ext uri="{FF2B5EF4-FFF2-40B4-BE49-F238E27FC236}">
                <a16:creationId xmlns:a16="http://schemas.microsoft.com/office/drawing/2014/main" id="{A1F8E7CF-23D0-4230-AC35-597F9B07ADAE}"/>
              </a:ext>
            </a:extLst>
          </p:cNvPr>
          <p:cNvGraphicFramePr>
            <a:graphicFrameLocks noGrp="1"/>
          </p:cNvGraphicFramePr>
          <p:nvPr>
            <p:ph idx="1"/>
            <p:extLst>
              <p:ext uri="{D42A27DB-BD31-4B8C-83A1-F6EECF244321}">
                <p14:modId xmlns:p14="http://schemas.microsoft.com/office/powerpoint/2010/main" val="1793730682"/>
              </p:ext>
            </p:extLst>
          </p:nvPr>
        </p:nvGraphicFramePr>
        <p:xfrm>
          <a:off x="2589213" y="2133600"/>
          <a:ext cx="8915400" cy="377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18172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8EB1E-140E-4005-AC9E-6DE5A0FC141A}"/>
              </a:ext>
            </a:extLst>
          </p:cNvPr>
          <p:cNvSpPr>
            <a:spLocks noGrp="1"/>
          </p:cNvSpPr>
          <p:nvPr>
            <p:ph type="title"/>
          </p:nvPr>
        </p:nvSpPr>
        <p:spPr>
          <a:xfrm>
            <a:off x="1495425" y="171449"/>
            <a:ext cx="10009187" cy="1088517"/>
          </a:xfrm>
        </p:spPr>
        <p:txBody>
          <a:bodyPr>
            <a:normAutofit fontScale="90000"/>
          </a:bodyPr>
          <a:lstStyle/>
          <a:p>
            <a:r>
              <a:rPr lang="vi-VN" sz="1600" b="1" dirty="0">
                <a:latin typeface="Times New Roman" panose="02020603050405020304" pitchFamily="18" charset="0"/>
                <a:cs typeface="Times New Roman" panose="02020603050405020304" pitchFamily="18" charset="0"/>
              </a:rPr>
              <a:t>- Các bước thực hiện:</a:t>
            </a:r>
            <a:br>
              <a:rPr lang="vi-VN" sz="1600" b="1" dirty="0">
                <a:latin typeface="Times New Roman" panose="02020603050405020304" pitchFamily="18" charset="0"/>
                <a:cs typeface="Times New Roman" panose="02020603050405020304" pitchFamily="18" charset="0"/>
              </a:rPr>
            </a:br>
            <a:r>
              <a:rPr lang="vi-VN" sz="1600" b="1" dirty="0">
                <a:latin typeface="Times New Roman" panose="02020603050405020304" pitchFamily="18" charset="0"/>
                <a:cs typeface="Times New Roman" panose="02020603050405020304" pitchFamily="18" charset="0"/>
              </a:rPr>
              <a:t>Để rút ngắn các bước thực hiện, trong bài này mình sẽ kích hoạt chức năng WorkFolder bằng câu lệnh trên PowerShell</a:t>
            </a:r>
            <a:br>
              <a:rPr lang="vi-VN" sz="1600" dirty="0">
                <a:latin typeface="Times New Roman" panose="02020603050405020304" pitchFamily="18" charset="0"/>
                <a:cs typeface="Times New Roman" panose="02020603050405020304" pitchFamily="18" charset="0"/>
              </a:rPr>
            </a:br>
            <a:r>
              <a:rPr lang="vi-VN" sz="1600" dirty="0">
                <a:latin typeface="Times New Roman" panose="02020603050405020304" pitchFamily="18" charset="0"/>
                <a:cs typeface="Times New Roman" panose="02020603050405020304" pitchFamily="18" charset="0"/>
              </a:rPr>
              <a:t>B1: Nhập lệnh như sau : </a:t>
            </a:r>
            <a:r>
              <a:rPr lang="vi-VN" sz="1600" i="1" dirty="0">
                <a:latin typeface="Times New Roman" panose="02020603050405020304" pitchFamily="18" charset="0"/>
                <a:cs typeface="Times New Roman" panose="02020603050405020304" pitchFamily="18" charset="0"/>
              </a:rPr>
              <a:t>Add-WindowsFeature FS-SyncShareService</a:t>
            </a:r>
            <a:br>
              <a:rPr lang="en-US" sz="1600" i="1" dirty="0">
                <a:latin typeface="Times New Roman" panose="02020603050405020304" pitchFamily="18" charset="0"/>
                <a:cs typeface="Times New Roman" panose="02020603050405020304" pitchFamily="18" charset="0"/>
              </a:rPr>
            </a:br>
            <a:br>
              <a:rPr lang="en-US" sz="1600" i="1" dirty="0">
                <a:latin typeface="Times New Roman" panose="02020603050405020304" pitchFamily="18" charset="0"/>
                <a:cs typeface="Times New Roman" panose="02020603050405020304" pitchFamily="18" charset="0"/>
              </a:rPr>
            </a:br>
            <a:br>
              <a:rPr lang="en-US" sz="1600" i="1" dirty="0">
                <a:latin typeface="Times New Roman" panose="02020603050405020304" pitchFamily="18" charset="0"/>
                <a:cs typeface="Times New Roman" panose="02020603050405020304" pitchFamily="18" charset="0"/>
              </a:rPr>
            </a:br>
            <a:br>
              <a:rPr lang="en-US" sz="1600" i="1" dirty="0">
                <a:latin typeface="Times New Roman" panose="02020603050405020304" pitchFamily="18" charset="0"/>
                <a:cs typeface="Times New Roman" panose="02020603050405020304" pitchFamily="18" charset="0"/>
              </a:rPr>
            </a:br>
            <a:br>
              <a:rPr lang="en-US" sz="1600" i="1" dirty="0">
                <a:latin typeface="Times New Roman" panose="02020603050405020304" pitchFamily="18" charset="0"/>
                <a:cs typeface="Times New Roman" panose="02020603050405020304" pitchFamily="18" charset="0"/>
              </a:rPr>
            </a:br>
            <a:br>
              <a:rPr lang="en-US" sz="1600" i="1" dirty="0">
                <a:latin typeface="Times New Roman" panose="02020603050405020304" pitchFamily="18" charset="0"/>
                <a:cs typeface="Times New Roman" panose="02020603050405020304" pitchFamily="18" charset="0"/>
              </a:rPr>
            </a:br>
            <a:br>
              <a:rPr lang="en-US" sz="1600" i="1" dirty="0">
                <a:latin typeface="Times New Roman" panose="02020603050405020304" pitchFamily="18" charset="0"/>
                <a:cs typeface="Times New Roman" panose="02020603050405020304" pitchFamily="18" charset="0"/>
              </a:rPr>
            </a:br>
            <a:br>
              <a:rPr lang="en-US" sz="1600" i="1" dirty="0">
                <a:latin typeface="Times New Roman" panose="02020603050405020304" pitchFamily="18" charset="0"/>
                <a:cs typeface="Times New Roman" panose="02020603050405020304" pitchFamily="18" charset="0"/>
              </a:rPr>
            </a:br>
            <a:br>
              <a:rPr lang="en-US" sz="1600" i="1" dirty="0">
                <a:latin typeface="Times New Roman" panose="02020603050405020304" pitchFamily="18" charset="0"/>
                <a:cs typeface="Times New Roman" panose="02020603050405020304" pitchFamily="18" charset="0"/>
              </a:rPr>
            </a:br>
            <a:br>
              <a:rPr lang="en-US" sz="1600" i="1" dirty="0">
                <a:latin typeface="Times New Roman" panose="02020603050405020304" pitchFamily="18" charset="0"/>
                <a:cs typeface="Times New Roman" panose="02020603050405020304" pitchFamily="18" charset="0"/>
              </a:rPr>
            </a:br>
            <a:br>
              <a:rPr lang="en-US" sz="1600" i="1" dirty="0">
                <a:latin typeface="Times New Roman" panose="02020603050405020304" pitchFamily="18" charset="0"/>
                <a:cs typeface="Times New Roman" panose="02020603050405020304" pitchFamily="18" charset="0"/>
              </a:rPr>
            </a:br>
            <a:br>
              <a:rPr lang="en-US" sz="1600" i="1" dirty="0">
                <a:latin typeface="Times New Roman" panose="02020603050405020304" pitchFamily="18" charset="0"/>
                <a:cs typeface="Times New Roman" panose="02020603050405020304" pitchFamily="18" charset="0"/>
              </a:rPr>
            </a:br>
            <a:br>
              <a:rPr lang="en-US" sz="1600" i="1" dirty="0">
                <a:latin typeface="Times New Roman" panose="02020603050405020304" pitchFamily="18" charset="0"/>
                <a:cs typeface="Times New Roman" panose="02020603050405020304" pitchFamily="18" charset="0"/>
              </a:rPr>
            </a:br>
            <a:br>
              <a:rPr lang="en-US" sz="1600" i="1"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p:txBody>
      </p:sp>
      <p:pic>
        <p:nvPicPr>
          <p:cNvPr id="5" name="Content Placeholder 4" descr="Graphical user interface, text&#10;&#10;Description automatically generated">
            <a:extLst>
              <a:ext uri="{FF2B5EF4-FFF2-40B4-BE49-F238E27FC236}">
                <a16:creationId xmlns:a16="http://schemas.microsoft.com/office/drawing/2014/main" id="{7E7C6930-E9A7-46CE-B8C6-3D34F26BD5B1}"/>
              </a:ext>
            </a:extLst>
          </p:cNvPr>
          <p:cNvPicPr>
            <a:picLocks noGrp="1" noChangeAspect="1"/>
          </p:cNvPicPr>
          <p:nvPr>
            <p:ph idx="1"/>
          </p:nvPr>
        </p:nvPicPr>
        <p:blipFill>
          <a:blip r:embed="rId2"/>
          <a:stretch>
            <a:fillRect/>
          </a:stretch>
        </p:blipFill>
        <p:spPr>
          <a:xfrm>
            <a:off x="3056650" y="1259966"/>
            <a:ext cx="7106525" cy="2873884"/>
          </a:xfrm>
        </p:spPr>
      </p:pic>
      <p:sp>
        <p:nvSpPr>
          <p:cNvPr id="6" name="Title 1">
            <a:extLst>
              <a:ext uri="{FF2B5EF4-FFF2-40B4-BE49-F238E27FC236}">
                <a16:creationId xmlns:a16="http://schemas.microsoft.com/office/drawing/2014/main" id="{AF1001C7-9026-4029-81CD-C7B5CEABE3F6}"/>
              </a:ext>
            </a:extLst>
          </p:cNvPr>
          <p:cNvSpPr txBox="1">
            <a:spLocks/>
          </p:cNvSpPr>
          <p:nvPr/>
        </p:nvSpPr>
        <p:spPr>
          <a:xfrm>
            <a:off x="2182813" y="4492578"/>
            <a:ext cx="10009187" cy="1088517"/>
          </a:xfrm>
          <a:prstGeom prst="rect">
            <a:avLst/>
          </a:prstGeom>
        </p:spPr>
        <p:txBody>
          <a:bodyPr vert="horz" lIns="91440" tIns="45720" rIns="91440" bIns="45720" rtlCol="0" anchor="t">
            <a:normAutofit fontScale="25000" lnSpcReduction="2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vi-VN" sz="6400" dirty="0">
                <a:latin typeface="Times New Roman" panose="02020603050405020304" pitchFamily="18" charset="0"/>
                <a:cs typeface="Times New Roman" panose="02020603050405020304" pitchFamily="18" charset="0"/>
              </a:rPr>
              <a:t>B2: Tiếp tục nhập lệnh sau để tạo đường dẫn cũng như cho phép user trong Group </a:t>
            </a:r>
            <a:r>
              <a:rPr lang="vi-VN" sz="6400" i="1" dirty="0">
                <a:latin typeface="Times New Roman" panose="02020603050405020304" pitchFamily="18" charset="0"/>
                <a:cs typeface="Times New Roman" panose="02020603050405020304" pitchFamily="18" charset="0"/>
              </a:rPr>
              <a:t>"Domain User"</a:t>
            </a:r>
            <a:r>
              <a:rPr lang="vi-VN" sz="6400" dirty="0">
                <a:latin typeface="Times New Roman" panose="02020603050405020304" pitchFamily="18" charset="0"/>
                <a:cs typeface="Times New Roman" panose="02020603050405020304" pitchFamily="18" charset="0"/>
              </a:rPr>
              <a:t> được truy cập : </a:t>
            </a:r>
            <a:r>
              <a:rPr lang="vi-VN" sz="6400" i="1" dirty="0">
                <a:latin typeface="Times New Roman" panose="02020603050405020304" pitchFamily="18" charset="0"/>
                <a:cs typeface="Times New Roman" panose="02020603050405020304" pitchFamily="18" charset="0"/>
              </a:rPr>
              <a:t>New-SyncShare Corp -path C:\CorpData -User "Adatum\Domain Users"</a:t>
            </a:r>
            <a:br>
              <a:rPr lang="en-US" sz="6400" i="1" dirty="0">
                <a:latin typeface="Times New Roman" panose="02020603050405020304" pitchFamily="18" charset="0"/>
                <a:cs typeface="Times New Roman" panose="02020603050405020304" pitchFamily="18" charset="0"/>
              </a:rPr>
            </a:br>
            <a:br>
              <a:rPr lang="en-US" sz="6400" i="1" dirty="0">
                <a:latin typeface="Times New Roman" panose="02020603050405020304" pitchFamily="18" charset="0"/>
                <a:cs typeface="Times New Roman" panose="02020603050405020304" pitchFamily="18" charset="0"/>
              </a:rPr>
            </a:br>
            <a:br>
              <a:rPr lang="en-US" sz="1600" i="1" dirty="0">
                <a:latin typeface="Times New Roman" panose="02020603050405020304" pitchFamily="18" charset="0"/>
                <a:cs typeface="Times New Roman" panose="02020603050405020304" pitchFamily="18" charset="0"/>
              </a:rPr>
            </a:br>
            <a:br>
              <a:rPr lang="en-US" sz="1600" i="1" dirty="0">
                <a:latin typeface="Times New Roman" panose="02020603050405020304" pitchFamily="18" charset="0"/>
                <a:cs typeface="Times New Roman" panose="02020603050405020304" pitchFamily="18" charset="0"/>
              </a:rPr>
            </a:br>
            <a:br>
              <a:rPr lang="en-US" sz="1600" i="1" dirty="0">
                <a:latin typeface="Times New Roman" panose="02020603050405020304" pitchFamily="18" charset="0"/>
                <a:cs typeface="Times New Roman" panose="02020603050405020304" pitchFamily="18" charset="0"/>
              </a:rPr>
            </a:br>
            <a:br>
              <a:rPr lang="en-US" sz="1600" i="1" dirty="0">
                <a:latin typeface="Times New Roman" panose="02020603050405020304" pitchFamily="18" charset="0"/>
                <a:cs typeface="Times New Roman" panose="02020603050405020304" pitchFamily="18" charset="0"/>
              </a:rPr>
            </a:br>
            <a:br>
              <a:rPr lang="en-US" sz="1600" i="1" dirty="0">
                <a:latin typeface="Times New Roman" panose="02020603050405020304" pitchFamily="18" charset="0"/>
                <a:cs typeface="Times New Roman" panose="02020603050405020304" pitchFamily="18" charset="0"/>
              </a:rPr>
            </a:br>
            <a:br>
              <a:rPr lang="en-US" sz="1600" i="1" dirty="0">
                <a:latin typeface="Times New Roman" panose="02020603050405020304" pitchFamily="18" charset="0"/>
                <a:cs typeface="Times New Roman" panose="02020603050405020304" pitchFamily="18" charset="0"/>
              </a:rPr>
            </a:br>
            <a:br>
              <a:rPr lang="en-US" sz="1600" i="1" dirty="0">
                <a:latin typeface="Times New Roman" panose="02020603050405020304" pitchFamily="18" charset="0"/>
                <a:cs typeface="Times New Roman" panose="02020603050405020304" pitchFamily="18" charset="0"/>
              </a:rPr>
            </a:br>
            <a:br>
              <a:rPr lang="en-US" sz="1600" i="1" dirty="0">
                <a:latin typeface="Times New Roman" panose="02020603050405020304" pitchFamily="18" charset="0"/>
                <a:cs typeface="Times New Roman" panose="02020603050405020304" pitchFamily="18" charset="0"/>
              </a:rPr>
            </a:br>
            <a:br>
              <a:rPr lang="en-US" sz="1600" i="1" dirty="0">
                <a:latin typeface="Times New Roman" panose="02020603050405020304" pitchFamily="18" charset="0"/>
                <a:cs typeface="Times New Roman" panose="02020603050405020304" pitchFamily="18" charset="0"/>
              </a:rPr>
            </a:br>
            <a:br>
              <a:rPr lang="en-US" sz="1600" i="1" dirty="0">
                <a:latin typeface="Times New Roman" panose="02020603050405020304" pitchFamily="18" charset="0"/>
                <a:cs typeface="Times New Roman" panose="02020603050405020304" pitchFamily="18" charset="0"/>
              </a:rPr>
            </a:br>
            <a:br>
              <a:rPr lang="en-US" sz="1600" i="1"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1266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fade">
                                      <p:cBhvr>
                                        <p:cTn id="25" dur="1000"/>
                                        <p:tgtEl>
                                          <p:spTgt spid="6">
                                            <p:txEl>
                                              <p:pRg st="0" end="0"/>
                                            </p:txEl>
                                          </p:spTgt>
                                        </p:tgtEl>
                                      </p:cBhvr>
                                    </p:animEffect>
                                    <p:anim calcmode="lin" valueType="num">
                                      <p:cBhvr>
                                        <p:cTn id="26"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27"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99919-205A-401D-9A28-14F4B68EC4E8}"/>
              </a:ext>
            </a:extLst>
          </p:cNvPr>
          <p:cNvSpPr>
            <a:spLocks noGrp="1"/>
          </p:cNvSpPr>
          <p:nvPr>
            <p:ph type="title"/>
          </p:nvPr>
        </p:nvSpPr>
        <p:spPr>
          <a:xfrm>
            <a:off x="2267219" y="3315964"/>
            <a:ext cx="8911687" cy="623665"/>
          </a:xfrm>
        </p:spPr>
        <p:txBody>
          <a:bodyPr>
            <a:normAutofit/>
          </a:bodyPr>
          <a:lstStyle/>
          <a:p>
            <a:r>
              <a:rPr lang="en-US" sz="1600" dirty="0">
                <a:latin typeface="Times New Roman" panose="02020603050405020304" pitchFamily="18" charset="0"/>
                <a:cs typeface="Times New Roman" panose="02020603050405020304" pitchFamily="18" charset="0"/>
              </a:rPr>
              <a:t>B3: Quan </a:t>
            </a:r>
            <a:r>
              <a:rPr lang="en-US" sz="1600" dirty="0" err="1">
                <a:latin typeface="Times New Roman" panose="02020603050405020304" pitchFamily="18" charset="0"/>
                <a:cs typeface="Times New Roman" panose="02020603050405020304" pitchFamily="18" charset="0"/>
              </a:rPr>
              <a:t>sát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kết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quả</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đã</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tạo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thành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công</a:t>
            </a:r>
            <a:br>
              <a:rPr lang="en-US"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p:txBody>
      </p:sp>
      <p:pic>
        <p:nvPicPr>
          <p:cNvPr id="5" name="Content Placeholder 4" descr="Text&#10;&#10;Description automatically generated">
            <a:extLst>
              <a:ext uri="{FF2B5EF4-FFF2-40B4-BE49-F238E27FC236}">
                <a16:creationId xmlns:a16="http://schemas.microsoft.com/office/drawing/2014/main" id="{7D71ECC0-0226-4AD1-9F8A-A8AF40D15886}"/>
              </a:ext>
            </a:extLst>
          </p:cNvPr>
          <p:cNvPicPr>
            <a:picLocks noGrp="1" noChangeAspect="1"/>
          </p:cNvPicPr>
          <p:nvPr>
            <p:ph idx="1"/>
          </p:nvPr>
        </p:nvPicPr>
        <p:blipFill>
          <a:blip r:embed="rId2"/>
          <a:stretch>
            <a:fillRect/>
          </a:stretch>
        </p:blipFill>
        <p:spPr>
          <a:xfrm>
            <a:off x="2993539" y="399606"/>
            <a:ext cx="6803600" cy="2706194"/>
          </a:xfrm>
        </p:spPr>
      </p:pic>
      <p:pic>
        <p:nvPicPr>
          <p:cNvPr id="7" name="Picture 6" descr="Graphical user interface, application&#10;&#10;Description automatically generated">
            <a:extLst>
              <a:ext uri="{FF2B5EF4-FFF2-40B4-BE49-F238E27FC236}">
                <a16:creationId xmlns:a16="http://schemas.microsoft.com/office/drawing/2014/main" id="{9DF33261-D635-4A69-B00A-9BE0227D6C33}"/>
              </a:ext>
            </a:extLst>
          </p:cNvPr>
          <p:cNvPicPr>
            <a:picLocks noChangeAspect="1"/>
          </p:cNvPicPr>
          <p:nvPr/>
        </p:nvPicPr>
        <p:blipFill>
          <a:blip r:embed="rId3"/>
          <a:stretch>
            <a:fillRect/>
          </a:stretch>
        </p:blipFill>
        <p:spPr>
          <a:xfrm>
            <a:off x="2738326" y="3736292"/>
            <a:ext cx="7969471" cy="2741362"/>
          </a:xfrm>
          <a:prstGeom prst="rect">
            <a:avLst/>
          </a:prstGeom>
        </p:spPr>
      </p:pic>
    </p:spTree>
    <p:extLst>
      <p:ext uri="{BB962C8B-B14F-4D97-AF65-F5344CB8AC3E}">
        <p14:creationId xmlns:p14="http://schemas.microsoft.com/office/powerpoint/2010/main" val="30655628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heel(1)">
                                      <p:cBhvr>
                                        <p:cTn id="18"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0C098-B78C-4038-ADB0-F21787989EDB}"/>
              </a:ext>
            </a:extLst>
          </p:cNvPr>
          <p:cNvSpPr>
            <a:spLocks noGrp="1"/>
          </p:cNvSpPr>
          <p:nvPr>
            <p:ph type="title"/>
          </p:nvPr>
        </p:nvSpPr>
        <p:spPr>
          <a:xfrm>
            <a:off x="2450051" y="243110"/>
            <a:ext cx="4580232" cy="911727"/>
          </a:xfrm>
        </p:spPr>
        <p:txBody>
          <a:bodyPr>
            <a:normAutofit/>
          </a:bodyPr>
          <a:lstStyle/>
          <a:p>
            <a:r>
              <a:rPr lang="en-GB" sz="1600" dirty="0">
                <a:latin typeface="Times New Roman" panose="02020603050405020304" pitchFamily="18" charset="0"/>
                <a:cs typeface="Times New Roman" panose="02020603050405020304" pitchFamily="18" charset="0"/>
              </a:rPr>
              <a:t>B4: </a:t>
            </a:r>
            <a:r>
              <a:rPr lang="en-GB" sz="1600" dirty="0" err="1">
                <a:latin typeface="Times New Roman" panose="02020603050405020304" pitchFamily="18" charset="0"/>
                <a:cs typeface="Times New Roman" panose="02020603050405020304" pitchFamily="18" charset="0"/>
              </a:rPr>
              <a:t>Chọn</a:t>
            </a:r>
            <a:r>
              <a:rPr lang="en-GB" sz="1600" dirty="0">
                <a:latin typeface="Times New Roman" panose="02020603050405020304" pitchFamily="18" charset="0"/>
                <a:cs typeface="Times New Roman" panose="02020603050405020304" pitchFamily="18" charset="0"/>
              </a:rPr>
              <a:t> Group policy management</a:t>
            </a:r>
            <a:endParaRPr lang="en-US" sz="1600" dirty="0">
              <a:latin typeface="Times New Roman" panose="02020603050405020304" pitchFamily="18" charset="0"/>
              <a:cs typeface="Times New Roman" panose="02020603050405020304" pitchFamily="18" charset="0"/>
            </a:endParaRPr>
          </a:p>
        </p:txBody>
      </p:sp>
      <p:pic>
        <p:nvPicPr>
          <p:cNvPr id="5" name="Content Placeholder 4" descr="Graphical user interface, text, application&#10;&#10;Description automatically generated">
            <a:extLst>
              <a:ext uri="{FF2B5EF4-FFF2-40B4-BE49-F238E27FC236}">
                <a16:creationId xmlns:a16="http://schemas.microsoft.com/office/drawing/2014/main" id="{A486FEAE-0305-4B26-B4A4-919DED2DA637}"/>
              </a:ext>
            </a:extLst>
          </p:cNvPr>
          <p:cNvPicPr>
            <a:picLocks noGrp="1" noChangeAspect="1"/>
          </p:cNvPicPr>
          <p:nvPr>
            <p:ph idx="1"/>
          </p:nvPr>
        </p:nvPicPr>
        <p:blipFill>
          <a:blip r:embed="rId2"/>
          <a:stretch>
            <a:fillRect/>
          </a:stretch>
        </p:blipFill>
        <p:spPr>
          <a:xfrm>
            <a:off x="3082340" y="698973"/>
            <a:ext cx="5889736" cy="3739677"/>
          </a:xfrm>
        </p:spPr>
      </p:pic>
      <p:sp>
        <p:nvSpPr>
          <p:cNvPr id="6" name="Title 1">
            <a:extLst>
              <a:ext uri="{FF2B5EF4-FFF2-40B4-BE49-F238E27FC236}">
                <a16:creationId xmlns:a16="http://schemas.microsoft.com/office/drawing/2014/main" id="{56DAC0A0-EBAC-421B-BA86-59667F129B34}"/>
              </a:ext>
            </a:extLst>
          </p:cNvPr>
          <p:cNvSpPr txBox="1">
            <a:spLocks/>
          </p:cNvSpPr>
          <p:nvPr/>
        </p:nvSpPr>
        <p:spPr>
          <a:xfrm>
            <a:off x="2450051" y="4567460"/>
            <a:ext cx="4580232" cy="91172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dirty="0">
                <a:latin typeface="Times New Roman" panose="02020603050405020304" pitchFamily="18" charset="0"/>
                <a:cs typeface="Times New Roman" panose="02020603050405020304" pitchFamily="18" charset="0"/>
              </a:rPr>
              <a:t>B5: </a:t>
            </a:r>
            <a:r>
              <a:rPr lang="en-US" sz="1600" dirty="0" err="1">
                <a:latin typeface="Times New Roman" panose="02020603050405020304" pitchFamily="18" charset="0"/>
                <a:cs typeface="Times New Roman" panose="02020603050405020304" pitchFamily="18" charset="0"/>
              </a:rPr>
              <a:t>Tạo</a:t>
            </a:r>
            <a:r>
              <a:rPr lang="en-US" sz="1600" dirty="0">
                <a:latin typeface="Times New Roman" panose="02020603050405020304" pitchFamily="18" charset="0"/>
                <a:cs typeface="Times New Roman" panose="02020603050405020304" pitchFamily="18" charset="0"/>
              </a:rPr>
              <a:t> GPO</a:t>
            </a:r>
          </a:p>
        </p:txBody>
      </p:sp>
    </p:spTree>
    <p:extLst>
      <p:ext uri="{BB962C8B-B14F-4D97-AF65-F5344CB8AC3E}">
        <p14:creationId xmlns:p14="http://schemas.microsoft.com/office/powerpoint/2010/main" val="1157034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barn(inVertical)">
                                      <p:cBhvr>
                                        <p:cTn id="1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D0509-E84B-458D-BBF7-F3EBB567B259}"/>
              </a:ext>
            </a:extLst>
          </p:cNvPr>
          <p:cNvSpPr>
            <a:spLocks noGrp="1"/>
          </p:cNvSpPr>
          <p:nvPr>
            <p:ph type="title"/>
          </p:nvPr>
        </p:nvSpPr>
        <p:spPr>
          <a:xfrm>
            <a:off x="2157768" y="3429000"/>
            <a:ext cx="2214208" cy="652240"/>
          </a:xfrm>
        </p:spPr>
        <p:txBody>
          <a:bodyPr>
            <a:normAutofit/>
          </a:bodyPr>
          <a:lstStyle/>
          <a:p>
            <a:r>
              <a:rPr lang="en-US" sz="1600" dirty="0">
                <a:latin typeface="Times New Roman" panose="02020603050405020304" pitchFamily="18" charset="0"/>
                <a:cs typeface="Times New Roman" panose="02020603050405020304" pitchFamily="18" charset="0"/>
              </a:rPr>
              <a:t>B6: </a:t>
            </a:r>
            <a:r>
              <a:rPr lang="en-US" sz="1600" dirty="0" err="1">
                <a:latin typeface="Times New Roman" panose="02020603050405020304" pitchFamily="18" charset="0"/>
                <a:cs typeface="Times New Roman" panose="02020603050405020304" pitchFamily="18" charset="0"/>
              </a:rPr>
              <a:t>Nhập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tên</a:t>
            </a:r>
            <a:r>
              <a:rPr lang="en-US" sz="1600" dirty="0">
                <a:latin typeface="Times New Roman" panose="02020603050405020304" pitchFamily="18" charset="0"/>
                <a:cs typeface="Times New Roman" panose="02020603050405020304" pitchFamily="18" charset="0"/>
              </a:rPr>
              <a:t> &gt; OK</a:t>
            </a:r>
          </a:p>
        </p:txBody>
      </p:sp>
      <p:pic>
        <p:nvPicPr>
          <p:cNvPr id="5" name="Content Placeholder 4" descr="Graphical user interface, text, application, email&#10;&#10;Description automatically generated">
            <a:extLst>
              <a:ext uri="{FF2B5EF4-FFF2-40B4-BE49-F238E27FC236}">
                <a16:creationId xmlns:a16="http://schemas.microsoft.com/office/drawing/2014/main" id="{1B0982AC-A315-4936-A772-9B02D013D0E1}"/>
              </a:ext>
            </a:extLst>
          </p:cNvPr>
          <p:cNvPicPr>
            <a:picLocks noGrp="1" noChangeAspect="1"/>
          </p:cNvPicPr>
          <p:nvPr>
            <p:ph idx="1"/>
          </p:nvPr>
        </p:nvPicPr>
        <p:blipFill>
          <a:blip r:embed="rId2"/>
          <a:stretch>
            <a:fillRect/>
          </a:stretch>
        </p:blipFill>
        <p:spPr>
          <a:xfrm>
            <a:off x="3097650" y="200025"/>
            <a:ext cx="7031923" cy="2990850"/>
          </a:xfrm>
        </p:spPr>
      </p:pic>
      <p:pic>
        <p:nvPicPr>
          <p:cNvPr id="7" name="Picture 6" descr="Graphical user interface, text, application&#10;&#10;Description automatically generated">
            <a:extLst>
              <a:ext uri="{FF2B5EF4-FFF2-40B4-BE49-F238E27FC236}">
                <a16:creationId xmlns:a16="http://schemas.microsoft.com/office/drawing/2014/main" id="{748B2102-1448-4017-B6EE-9878A5271F04}"/>
              </a:ext>
            </a:extLst>
          </p:cNvPr>
          <p:cNvPicPr>
            <a:picLocks noChangeAspect="1"/>
          </p:cNvPicPr>
          <p:nvPr/>
        </p:nvPicPr>
        <p:blipFill>
          <a:blip r:embed="rId3"/>
          <a:stretch>
            <a:fillRect/>
          </a:stretch>
        </p:blipFill>
        <p:spPr>
          <a:xfrm>
            <a:off x="3500083" y="3863871"/>
            <a:ext cx="5853467" cy="2717681"/>
          </a:xfrm>
          <a:prstGeom prst="rect">
            <a:avLst/>
          </a:prstGeom>
        </p:spPr>
      </p:pic>
    </p:spTree>
    <p:extLst>
      <p:ext uri="{BB962C8B-B14F-4D97-AF65-F5344CB8AC3E}">
        <p14:creationId xmlns:p14="http://schemas.microsoft.com/office/powerpoint/2010/main" val="2719764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3A64C-05BE-463B-80AF-A1036B8F5ECE}"/>
              </a:ext>
            </a:extLst>
          </p:cNvPr>
          <p:cNvSpPr>
            <a:spLocks noGrp="1"/>
          </p:cNvSpPr>
          <p:nvPr>
            <p:ph type="title"/>
          </p:nvPr>
        </p:nvSpPr>
        <p:spPr>
          <a:xfrm>
            <a:off x="2450050" y="357410"/>
            <a:ext cx="5008025" cy="690340"/>
          </a:xfrm>
        </p:spPr>
        <p:txBody>
          <a:bodyPr>
            <a:normAutofit/>
          </a:bodyPr>
          <a:lstStyle/>
          <a:p>
            <a:r>
              <a:rPr lang="en-GB" sz="1600" dirty="0">
                <a:latin typeface="Times New Roman" panose="02020603050405020304" pitchFamily="18" charset="0"/>
                <a:cs typeface="Times New Roman" panose="02020603050405020304" pitchFamily="18" charset="0"/>
              </a:rPr>
              <a:t>B7: Click </a:t>
            </a:r>
            <a:r>
              <a:rPr lang="en-GB" sz="1600" dirty="0" err="1">
                <a:latin typeface="Times New Roman" panose="02020603050405020304" pitchFamily="18" charset="0"/>
                <a:cs typeface="Times New Roman" panose="02020603050405020304" pitchFamily="18" charset="0"/>
              </a:rPr>
              <a:t>phải</a:t>
            </a:r>
            <a:r>
              <a:rPr lang="en-GB" sz="1600" dirty="0">
                <a:latin typeface="Times New Roman" panose="02020603050405020304" pitchFamily="18" charset="0"/>
                <a:cs typeface="Times New Roman" panose="02020603050405020304" pitchFamily="18" charset="0"/>
              </a:rPr>
              <a:t> Work folders &gt; Edit</a:t>
            </a:r>
            <a:endParaRPr lang="en-US" sz="1600" dirty="0">
              <a:latin typeface="Times New Roman" panose="02020603050405020304" pitchFamily="18" charset="0"/>
              <a:cs typeface="Times New Roman" panose="02020603050405020304" pitchFamily="18" charset="0"/>
            </a:endParaRPr>
          </a:p>
        </p:txBody>
      </p:sp>
      <p:pic>
        <p:nvPicPr>
          <p:cNvPr id="5" name="Content Placeholder 4" descr="Graphical user interface, text, application&#10;&#10;Description automatically generated">
            <a:extLst>
              <a:ext uri="{FF2B5EF4-FFF2-40B4-BE49-F238E27FC236}">
                <a16:creationId xmlns:a16="http://schemas.microsoft.com/office/drawing/2014/main" id="{25B763B0-4CA1-4966-8CA5-6D0C14A29D4B}"/>
              </a:ext>
            </a:extLst>
          </p:cNvPr>
          <p:cNvPicPr>
            <a:picLocks noGrp="1" noChangeAspect="1"/>
          </p:cNvPicPr>
          <p:nvPr>
            <p:ph idx="1"/>
          </p:nvPr>
        </p:nvPicPr>
        <p:blipFill>
          <a:blip r:embed="rId2"/>
          <a:stretch>
            <a:fillRect/>
          </a:stretch>
        </p:blipFill>
        <p:spPr>
          <a:xfrm>
            <a:off x="661099" y="702580"/>
            <a:ext cx="6338481" cy="2760806"/>
          </a:xfrm>
        </p:spPr>
      </p:pic>
      <p:sp>
        <p:nvSpPr>
          <p:cNvPr id="6" name="Title 1">
            <a:extLst>
              <a:ext uri="{FF2B5EF4-FFF2-40B4-BE49-F238E27FC236}">
                <a16:creationId xmlns:a16="http://schemas.microsoft.com/office/drawing/2014/main" id="{3C3DA8ED-E32B-4F98-B4EF-413896553F8D}"/>
              </a:ext>
            </a:extLst>
          </p:cNvPr>
          <p:cNvSpPr txBox="1">
            <a:spLocks/>
          </p:cNvSpPr>
          <p:nvPr/>
        </p:nvSpPr>
        <p:spPr>
          <a:xfrm>
            <a:off x="2345275" y="3827820"/>
            <a:ext cx="5008025" cy="69034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1600" dirty="0">
                <a:latin typeface="Times New Roman" panose="02020603050405020304" pitchFamily="18" charset="0"/>
                <a:cs typeface="Times New Roman" panose="02020603050405020304" pitchFamily="18" charset="0"/>
              </a:rPr>
              <a:t>B8: </a:t>
            </a:r>
            <a:r>
              <a:rPr lang="en-GB" sz="1600" dirty="0" err="1">
                <a:latin typeface="Times New Roman" panose="02020603050405020304" pitchFamily="18" charset="0"/>
                <a:cs typeface="Times New Roman" panose="02020603050405020304" pitchFamily="18" charset="0"/>
              </a:rPr>
              <a:t>Chọn</a:t>
            </a:r>
            <a:r>
              <a:rPr lang="en-GB" sz="1600" dirty="0">
                <a:latin typeface="Times New Roman" panose="02020603050405020304" pitchFamily="18" charset="0"/>
                <a:cs typeface="Times New Roman" panose="02020603050405020304" pitchFamily="18" charset="0"/>
              </a:rPr>
              <a:t> User config. &gt; Admin. Template &gt; Windows components &gt; Work folders</a:t>
            </a:r>
            <a:endParaRPr lang="en-US" sz="1600" dirty="0">
              <a:latin typeface="Times New Roman" panose="02020603050405020304" pitchFamily="18" charset="0"/>
              <a:cs typeface="Times New Roman" panose="02020603050405020304" pitchFamily="18" charset="0"/>
            </a:endParaRPr>
          </a:p>
        </p:txBody>
      </p:sp>
      <p:pic>
        <p:nvPicPr>
          <p:cNvPr id="9" name="Picture 8" descr="Graphical user interface, text, application&#10;&#10;Description automatically generated">
            <a:extLst>
              <a:ext uri="{FF2B5EF4-FFF2-40B4-BE49-F238E27FC236}">
                <a16:creationId xmlns:a16="http://schemas.microsoft.com/office/drawing/2014/main" id="{EF09B07F-DE91-4FCA-A1AE-B40A08B423B7}"/>
              </a:ext>
            </a:extLst>
          </p:cNvPr>
          <p:cNvPicPr>
            <a:picLocks noChangeAspect="1"/>
          </p:cNvPicPr>
          <p:nvPr/>
        </p:nvPicPr>
        <p:blipFill>
          <a:blip r:embed="rId3"/>
          <a:stretch>
            <a:fillRect/>
          </a:stretch>
        </p:blipFill>
        <p:spPr>
          <a:xfrm>
            <a:off x="7094368" y="1921380"/>
            <a:ext cx="4744713" cy="4737480"/>
          </a:xfrm>
          <a:prstGeom prst="rect">
            <a:avLst/>
          </a:prstGeom>
        </p:spPr>
      </p:pic>
    </p:spTree>
    <p:extLst>
      <p:ext uri="{BB962C8B-B14F-4D97-AF65-F5344CB8AC3E}">
        <p14:creationId xmlns:p14="http://schemas.microsoft.com/office/powerpoint/2010/main" val="125811051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circle(in)">
                                      <p:cBhvr>
                                        <p:cTn id="17" dur="20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9D9BE-11F8-40DB-9992-58D934A3D461}"/>
              </a:ext>
            </a:extLst>
          </p:cNvPr>
          <p:cNvSpPr>
            <a:spLocks noGrp="1"/>
          </p:cNvSpPr>
          <p:nvPr>
            <p:ph type="title"/>
          </p:nvPr>
        </p:nvSpPr>
        <p:spPr>
          <a:xfrm>
            <a:off x="2592926" y="624110"/>
            <a:ext cx="3665832" cy="689785"/>
          </a:xfrm>
        </p:spPr>
        <p:txBody>
          <a:bodyPr>
            <a:normAutofit/>
          </a:bodyPr>
          <a:lstStyle/>
          <a:p>
            <a:r>
              <a:rPr lang="vi-VN" sz="1600" dirty="0">
                <a:latin typeface="Times New Roman" panose="02020603050405020304" pitchFamily="18" charset="0"/>
                <a:cs typeface="Times New Roman" panose="02020603050405020304" pitchFamily="18" charset="0"/>
              </a:rPr>
              <a:t>B9: Chọn như hình vẽ &gt; OK</a:t>
            </a:r>
            <a:endParaRPr lang="en-US" sz="1600" dirty="0">
              <a:latin typeface="Times New Roman" panose="02020603050405020304" pitchFamily="18" charset="0"/>
              <a:cs typeface="Times New Roman" panose="02020603050405020304" pitchFamily="18" charset="0"/>
            </a:endParaRPr>
          </a:p>
        </p:txBody>
      </p:sp>
      <p:pic>
        <p:nvPicPr>
          <p:cNvPr id="5" name="Content Placeholder 4" descr="Graphical user interface, text, application&#10;&#10;Description automatically generated">
            <a:extLst>
              <a:ext uri="{FF2B5EF4-FFF2-40B4-BE49-F238E27FC236}">
                <a16:creationId xmlns:a16="http://schemas.microsoft.com/office/drawing/2014/main" id="{E494CD95-4EC0-4F05-9F7B-413B044FDAA5}"/>
              </a:ext>
            </a:extLst>
          </p:cNvPr>
          <p:cNvPicPr>
            <a:picLocks noGrp="1" noChangeAspect="1"/>
          </p:cNvPicPr>
          <p:nvPr>
            <p:ph idx="1"/>
          </p:nvPr>
        </p:nvPicPr>
        <p:blipFill>
          <a:blip r:embed="rId2"/>
          <a:stretch>
            <a:fillRect/>
          </a:stretch>
        </p:blipFill>
        <p:spPr>
          <a:xfrm>
            <a:off x="3285920" y="1190943"/>
            <a:ext cx="5869374" cy="4979038"/>
          </a:xfrm>
        </p:spPr>
      </p:pic>
    </p:spTree>
    <p:extLst>
      <p:ext uri="{BB962C8B-B14F-4D97-AF65-F5344CB8AC3E}">
        <p14:creationId xmlns:p14="http://schemas.microsoft.com/office/powerpoint/2010/main" val="362584433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randombar(horizontal)">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5F5B1-6AD5-4B06-BB8C-C69E4CC6020B}"/>
              </a:ext>
            </a:extLst>
          </p:cNvPr>
          <p:cNvSpPr>
            <a:spLocks noGrp="1"/>
          </p:cNvSpPr>
          <p:nvPr>
            <p:ph type="title"/>
          </p:nvPr>
        </p:nvSpPr>
        <p:spPr>
          <a:xfrm>
            <a:off x="2592925" y="624110"/>
            <a:ext cx="4118593" cy="636519"/>
          </a:xfrm>
        </p:spPr>
        <p:txBody>
          <a:bodyPr>
            <a:normAutofit/>
          </a:bodyPr>
          <a:lstStyle/>
          <a:p>
            <a:r>
              <a:rPr lang="en-US" sz="1600" dirty="0">
                <a:latin typeface="Times New Roman" panose="02020603050405020304" pitchFamily="18" charset="0"/>
                <a:cs typeface="Times New Roman" panose="02020603050405020304" pitchFamily="18" charset="0"/>
              </a:rPr>
              <a:t>B10: </a:t>
            </a:r>
            <a:r>
              <a:rPr lang="en-US" sz="1600" dirty="0" err="1">
                <a:latin typeface="Times New Roman" panose="02020603050405020304" pitchFamily="18" charset="0"/>
                <a:cs typeface="Times New Roman" panose="02020603050405020304" pitchFamily="18" charset="0"/>
              </a:rPr>
              <a:t>Nhập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tài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khoản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tại</a:t>
            </a:r>
            <a:r>
              <a:rPr lang="en-US" sz="1600" dirty="0">
                <a:latin typeface="Times New Roman" panose="02020603050405020304" pitchFamily="18" charset="0"/>
                <a:cs typeface="Times New Roman" panose="02020603050405020304" pitchFamily="18" charset="0"/>
              </a:rPr>
              <a:t> LON-CL1</a:t>
            </a:r>
          </a:p>
        </p:txBody>
      </p:sp>
      <p:pic>
        <p:nvPicPr>
          <p:cNvPr id="5" name="Content Placeholder 4" descr="Graphical user interface, application&#10;&#10;Description automatically generated">
            <a:extLst>
              <a:ext uri="{FF2B5EF4-FFF2-40B4-BE49-F238E27FC236}">
                <a16:creationId xmlns:a16="http://schemas.microsoft.com/office/drawing/2014/main" id="{41D3345B-18D1-4E71-9B24-5EFA9F684D1A}"/>
              </a:ext>
            </a:extLst>
          </p:cNvPr>
          <p:cNvPicPr>
            <a:picLocks noGrp="1" noChangeAspect="1"/>
          </p:cNvPicPr>
          <p:nvPr>
            <p:ph idx="1"/>
          </p:nvPr>
        </p:nvPicPr>
        <p:blipFill>
          <a:blip r:embed="rId2"/>
          <a:stretch>
            <a:fillRect/>
          </a:stretch>
        </p:blipFill>
        <p:spPr>
          <a:xfrm>
            <a:off x="1020573" y="1066193"/>
            <a:ext cx="4707391" cy="4086831"/>
          </a:xfrm>
        </p:spPr>
      </p:pic>
      <p:sp>
        <p:nvSpPr>
          <p:cNvPr id="6" name="Title 1">
            <a:extLst>
              <a:ext uri="{FF2B5EF4-FFF2-40B4-BE49-F238E27FC236}">
                <a16:creationId xmlns:a16="http://schemas.microsoft.com/office/drawing/2014/main" id="{05A25D69-F229-4F05-AD34-70911B257FC4}"/>
              </a:ext>
            </a:extLst>
          </p:cNvPr>
          <p:cNvSpPr txBox="1">
            <a:spLocks/>
          </p:cNvSpPr>
          <p:nvPr/>
        </p:nvSpPr>
        <p:spPr>
          <a:xfrm>
            <a:off x="6419850" y="571945"/>
            <a:ext cx="4118593" cy="63651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1600" dirty="0">
                <a:latin typeface="Times New Roman" panose="02020603050405020304" pitchFamily="18" charset="0"/>
                <a:cs typeface="Times New Roman" panose="02020603050405020304" pitchFamily="18" charset="0"/>
              </a:rPr>
              <a:t>B11: </a:t>
            </a:r>
            <a:r>
              <a:rPr lang="en-GB" sz="1600" dirty="0" err="1">
                <a:latin typeface="Times New Roman" panose="02020603050405020304" pitchFamily="18" charset="0"/>
                <a:cs typeface="Times New Roman" panose="02020603050405020304" pitchFamily="18" charset="0"/>
              </a:rPr>
              <a:t>Tạo</a:t>
            </a:r>
            <a:r>
              <a:rPr lang="en-GB" sz="1600" dirty="0">
                <a:latin typeface="Times New Roman" panose="02020603050405020304" pitchFamily="18" charset="0"/>
                <a:cs typeface="Times New Roman" panose="02020603050405020304" pitchFamily="18" charset="0"/>
              </a:rPr>
              <a:t> “TestFile2” </a:t>
            </a:r>
            <a:r>
              <a:rPr lang="en-GB" sz="1600" dirty="0" err="1">
                <a:latin typeface="Times New Roman" panose="02020603050405020304" pitchFamily="18" charset="0"/>
                <a:cs typeface="Times New Roman" panose="02020603050405020304" pitchFamily="18" charset="0"/>
              </a:rPr>
              <a:t>trong</a:t>
            </a:r>
            <a:r>
              <a:rPr lang="en-GB" sz="1600" dirty="0">
                <a:latin typeface="Times New Roman" panose="02020603050405020304" pitchFamily="18" charset="0"/>
                <a:cs typeface="Times New Roman" panose="02020603050405020304" pitchFamily="18" charset="0"/>
              </a:rPr>
              <a:t> Work folders</a:t>
            </a:r>
            <a:endParaRPr lang="en-US" sz="1600" dirty="0">
              <a:latin typeface="Times New Roman" panose="02020603050405020304" pitchFamily="18" charset="0"/>
              <a:cs typeface="Times New Roman" panose="02020603050405020304" pitchFamily="18" charset="0"/>
            </a:endParaRPr>
          </a:p>
        </p:txBody>
      </p:sp>
      <p:pic>
        <p:nvPicPr>
          <p:cNvPr id="8" name="Picture 7" descr="Graphical user interface, text, application, Word, email&#10;&#10;Description automatically generated">
            <a:extLst>
              <a:ext uri="{FF2B5EF4-FFF2-40B4-BE49-F238E27FC236}">
                <a16:creationId xmlns:a16="http://schemas.microsoft.com/office/drawing/2014/main" id="{10A1ED4B-3B61-4881-91A2-99BDD3497055}"/>
              </a:ext>
            </a:extLst>
          </p:cNvPr>
          <p:cNvPicPr>
            <a:picLocks noChangeAspect="1"/>
          </p:cNvPicPr>
          <p:nvPr/>
        </p:nvPicPr>
        <p:blipFill>
          <a:blip r:embed="rId3"/>
          <a:stretch>
            <a:fillRect/>
          </a:stretch>
        </p:blipFill>
        <p:spPr>
          <a:xfrm>
            <a:off x="5934075" y="1208464"/>
            <a:ext cx="6184949" cy="3163511"/>
          </a:xfrm>
          <a:prstGeom prst="rect">
            <a:avLst/>
          </a:prstGeom>
        </p:spPr>
      </p:pic>
    </p:spTree>
    <p:extLst>
      <p:ext uri="{BB962C8B-B14F-4D97-AF65-F5344CB8AC3E}">
        <p14:creationId xmlns:p14="http://schemas.microsoft.com/office/powerpoint/2010/main" val="200187899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6">
                                            <p:txEl>
                                              <p:pRg st="0" end="0"/>
                                            </p:txEl>
                                          </p:spTgt>
                                        </p:tgtEl>
                                        <p:attrNameLst>
                                          <p:attrName>style.visibility</p:attrName>
                                        </p:attrNameLst>
                                      </p:cBhvr>
                                      <p:to>
                                        <p:strVal val="visible"/>
                                      </p:to>
                                    </p:set>
                                    <p:animEffect transition="in" filter="fade">
                                      <p:cBhvr>
                                        <p:cTn id="20" dur="1000"/>
                                        <p:tgtEl>
                                          <p:spTgt spid="6">
                                            <p:txEl>
                                              <p:pRg st="0" end="0"/>
                                            </p:txEl>
                                          </p:spTgt>
                                        </p:tgtEl>
                                      </p:cBhvr>
                                    </p:animEffect>
                                    <p:anim calcmode="lin" valueType="num">
                                      <p:cBhvr>
                                        <p:cTn id="21"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22"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circle(in)">
                                      <p:cBhvr>
                                        <p:cTn id="2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D9CB4-A933-466E-96A3-40692BE45E5D}"/>
              </a:ext>
            </a:extLst>
          </p:cNvPr>
          <p:cNvSpPr>
            <a:spLocks noGrp="1"/>
          </p:cNvSpPr>
          <p:nvPr>
            <p:ph type="title"/>
          </p:nvPr>
        </p:nvSpPr>
        <p:spPr>
          <a:xfrm>
            <a:off x="2592925" y="624110"/>
            <a:ext cx="4188875" cy="604615"/>
          </a:xfrm>
        </p:spPr>
        <p:txBody>
          <a:bodyPr>
            <a:normAutofit/>
          </a:bodyPr>
          <a:lstStyle/>
          <a:p>
            <a:r>
              <a:rPr lang="en-US" sz="1600" dirty="0">
                <a:latin typeface="Times New Roman" panose="02020603050405020304" pitchFamily="18" charset="0"/>
                <a:cs typeface="Times New Roman" panose="02020603050405020304" pitchFamily="18" charset="0"/>
              </a:rPr>
              <a:t>B12: Quan </a:t>
            </a:r>
            <a:r>
              <a:rPr lang="en-US" sz="1600" dirty="0" err="1">
                <a:latin typeface="Times New Roman" panose="02020603050405020304" pitchFamily="18" charset="0"/>
                <a:cs typeface="Times New Roman" panose="02020603050405020304" pitchFamily="18" charset="0"/>
              </a:rPr>
              <a:t>sát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kết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quả</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tại</a:t>
            </a:r>
            <a:r>
              <a:rPr lang="en-US" sz="1600" dirty="0">
                <a:latin typeface="Times New Roman" panose="02020603050405020304" pitchFamily="18" charset="0"/>
                <a:cs typeface="Times New Roman" panose="02020603050405020304" pitchFamily="18" charset="0"/>
              </a:rPr>
              <a:t> LON-SVR1</a:t>
            </a:r>
          </a:p>
        </p:txBody>
      </p:sp>
      <p:pic>
        <p:nvPicPr>
          <p:cNvPr id="5" name="Content Placeholder 4" descr="Graphical user interface, text, application&#10;&#10;Description automatically generated">
            <a:extLst>
              <a:ext uri="{FF2B5EF4-FFF2-40B4-BE49-F238E27FC236}">
                <a16:creationId xmlns:a16="http://schemas.microsoft.com/office/drawing/2014/main" id="{B5DAA2A1-BD17-4D76-8765-D0FDF1D8CE58}"/>
              </a:ext>
            </a:extLst>
          </p:cNvPr>
          <p:cNvPicPr>
            <a:picLocks noGrp="1" noChangeAspect="1"/>
          </p:cNvPicPr>
          <p:nvPr>
            <p:ph idx="1"/>
          </p:nvPr>
        </p:nvPicPr>
        <p:blipFill>
          <a:blip r:embed="rId2"/>
          <a:stretch>
            <a:fillRect/>
          </a:stretch>
        </p:blipFill>
        <p:spPr>
          <a:xfrm>
            <a:off x="3109079" y="1076325"/>
            <a:ext cx="7054096" cy="4461474"/>
          </a:xfrm>
        </p:spPr>
      </p:pic>
    </p:spTree>
    <p:extLst>
      <p:ext uri="{BB962C8B-B14F-4D97-AF65-F5344CB8AC3E}">
        <p14:creationId xmlns:p14="http://schemas.microsoft.com/office/powerpoint/2010/main" val="288795482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randombar(horizont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E460C-6C71-4DD9-8331-CE678CD90A0D}"/>
              </a:ext>
            </a:extLst>
          </p:cNvPr>
          <p:cNvSpPr>
            <a:spLocks noGrp="1"/>
          </p:cNvSpPr>
          <p:nvPr>
            <p:ph type="title"/>
          </p:nvPr>
        </p:nvSpPr>
        <p:spPr>
          <a:xfrm>
            <a:off x="2370983" y="597477"/>
            <a:ext cx="8911687" cy="1280890"/>
          </a:xfrm>
        </p:spPr>
        <p:txBody>
          <a:bodyPr>
            <a:normAutofit/>
          </a:bodyPr>
          <a:lstStyle/>
          <a:p>
            <a:pPr algn="ctr"/>
            <a:r>
              <a:rPr lang="en-US" sz="3200" dirty="0" err="1">
                <a:latin typeface="Times New Roman" panose="02020603050405020304" pitchFamily="18" charset="0"/>
                <a:cs typeface="Times New Roman" panose="02020603050405020304" pitchFamily="18" charset="0"/>
              </a:rPr>
              <a:t>Cảm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Ơn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Thầy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Bạn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Đã</a:t>
            </a:r>
            <a:r>
              <a:rPr lang="en-US" sz="3200" dirty="0">
                <a:latin typeface="Times New Roman" panose="02020603050405020304" pitchFamily="18" charset="0"/>
                <a:cs typeface="Times New Roman" panose="02020603050405020304" pitchFamily="18" charset="0"/>
              </a:rPr>
              <a:t> Theo </a:t>
            </a:r>
            <a:r>
              <a:rPr lang="en-US" sz="3200" dirty="0" err="1">
                <a:latin typeface="Times New Roman" panose="02020603050405020304" pitchFamily="18" charset="0"/>
                <a:cs typeface="Times New Roman" panose="02020603050405020304" pitchFamily="18" charset="0"/>
              </a:rPr>
              <a:t>Dõi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Bài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Thuyết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Trình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Của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Nhóm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Em</a:t>
            </a:r>
            <a:r>
              <a:rPr lang="en-US" sz="3200" dirty="0">
                <a:latin typeface="Times New Roman" panose="02020603050405020304" pitchFamily="18" charset="0"/>
                <a:cs typeface="Times New Roman" panose="02020603050405020304" pitchFamily="18" charset="0"/>
              </a:rPr>
              <a:t>. </a:t>
            </a:r>
          </a:p>
        </p:txBody>
      </p:sp>
      <p:pic>
        <p:nvPicPr>
          <p:cNvPr id="9" name="Content Placeholder 8" descr="Logo&#10;&#10;Description automatically generated">
            <a:extLst>
              <a:ext uri="{FF2B5EF4-FFF2-40B4-BE49-F238E27FC236}">
                <a16:creationId xmlns:a16="http://schemas.microsoft.com/office/drawing/2014/main" id="{A0D99FD0-12BB-4DC8-BB12-21CB9F077D76}"/>
              </a:ext>
            </a:extLst>
          </p:cNvPr>
          <p:cNvPicPr>
            <a:picLocks noGrp="1" noChangeAspect="1"/>
          </p:cNvPicPr>
          <p:nvPr>
            <p:ph idx="1"/>
          </p:nvPr>
        </p:nvPicPr>
        <p:blipFill>
          <a:blip r:embed="rId2"/>
          <a:stretch>
            <a:fillRect/>
          </a:stretch>
        </p:blipFill>
        <p:spPr>
          <a:xfrm>
            <a:off x="2088228" y="2009776"/>
            <a:ext cx="9042784" cy="4435412"/>
          </a:xfrm>
        </p:spPr>
      </p:pic>
    </p:spTree>
    <p:extLst>
      <p:ext uri="{BB962C8B-B14F-4D97-AF65-F5344CB8AC3E}">
        <p14:creationId xmlns:p14="http://schemas.microsoft.com/office/powerpoint/2010/main" val="3135154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mph" presetSubtype="2" fill="hold" nodeType="clickEffect">
                                  <p:stCondLst>
                                    <p:cond delay="0"/>
                                  </p:stCondLst>
                                  <p:childTnLst>
                                    <p:animClr clrSpc="rgb" dir="cw">
                                      <p:cBhvr>
                                        <p:cTn id="11" dur="2000" fill="hold"/>
                                        <p:tgtEl>
                                          <p:spTgt spid="9"/>
                                        </p:tgtEl>
                                        <p:attrNameLst>
                                          <p:attrName>fillcolor</p:attrName>
                                        </p:attrNameLst>
                                      </p:cBhvr>
                                      <p:to>
                                        <a:schemeClr val="accent2"/>
                                      </p:to>
                                    </p:animClr>
                                    <p:set>
                                      <p:cBhvr>
                                        <p:cTn id="12" dur="2000" fill="hold"/>
                                        <p:tgtEl>
                                          <p:spTgt spid="9"/>
                                        </p:tgtEl>
                                        <p:attrNameLst>
                                          <p:attrName>fill.type</p:attrName>
                                        </p:attrNameLst>
                                      </p:cBhvr>
                                      <p:to>
                                        <p:strVal val="solid"/>
                                      </p:to>
                                    </p:set>
                                    <p:set>
                                      <p:cBhvr>
                                        <p:cTn id="13" dur="2000" fill="hold"/>
                                        <p:tgtEl>
                                          <p:spTgt spid="9"/>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2F51A-591F-4C56-B337-8F8AD4A9F473}"/>
              </a:ext>
            </a:extLst>
          </p:cNvPr>
          <p:cNvSpPr>
            <a:spLocks noGrp="1"/>
          </p:cNvSpPr>
          <p:nvPr>
            <p:ph type="ctrTitle"/>
          </p:nvPr>
        </p:nvSpPr>
        <p:spPr>
          <a:xfrm>
            <a:off x="3231472" y="73242"/>
            <a:ext cx="5512185" cy="388397"/>
          </a:xfrm>
        </p:spPr>
        <p:txBody>
          <a:bodyPr>
            <a:normAutofit fontScale="90000"/>
          </a:bodyPr>
          <a:lstStyle/>
          <a:p>
            <a:pPr algn="ctr"/>
            <a:r>
              <a:rPr lang="en-US" sz="2000" b="1" dirty="0">
                <a:latin typeface="Times New Roman" panose="02020603050405020304" pitchFamily="18" charset="0"/>
                <a:cs typeface="Times New Roman" panose="02020603050405020304" pitchFamily="18" charset="0"/>
              </a:rPr>
              <a:t>1. </a:t>
            </a:r>
            <a:r>
              <a:rPr lang="en-US" sz="2000" b="1" dirty="0" err="1">
                <a:latin typeface="Times New Roman" panose="02020603050405020304" pitchFamily="18" charset="0"/>
                <a:cs typeface="Times New Roman" panose="02020603050405020304" pitchFamily="18" charset="0"/>
              </a:rPr>
              <a:t>Giới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thiệu</a:t>
            </a:r>
            <a:r>
              <a:rPr lang="en-US" sz="2000" b="1" dirty="0">
                <a:latin typeface="Times New Roman" panose="02020603050405020304" pitchFamily="18" charset="0"/>
                <a:cs typeface="Times New Roman" panose="02020603050405020304" pitchFamily="18" charset="0"/>
              </a:rPr>
              <a:t> File share</a:t>
            </a:r>
          </a:p>
        </p:txBody>
      </p:sp>
      <p:sp>
        <p:nvSpPr>
          <p:cNvPr id="3" name="Subtitle 2">
            <a:extLst>
              <a:ext uri="{FF2B5EF4-FFF2-40B4-BE49-F238E27FC236}">
                <a16:creationId xmlns:a16="http://schemas.microsoft.com/office/drawing/2014/main" id="{98AFD15C-C3E2-4816-9CA7-D36B02078859}"/>
              </a:ext>
            </a:extLst>
          </p:cNvPr>
          <p:cNvSpPr>
            <a:spLocks noGrp="1"/>
          </p:cNvSpPr>
          <p:nvPr>
            <p:ph type="subTitle" idx="1"/>
          </p:nvPr>
        </p:nvSpPr>
        <p:spPr>
          <a:xfrm>
            <a:off x="1722268" y="594805"/>
            <a:ext cx="10102788" cy="6189953"/>
          </a:xfrm>
        </p:spPr>
        <p:txBody>
          <a:bodyPr>
            <a:noAutofit/>
          </a:bodyPr>
          <a:lstStyle/>
          <a:p>
            <a:r>
              <a:rPr lang="vi-VN"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*KHÁI NIỆM</a:t>
            </a:r>
          </a:p>
          <a:p>
            <a:r>
              <a:rPr lang="vi-VN" sz="1600" dirty="0">
                <a:latin typeface="Times New Roman" panose="02020603050405020304" pitchFamily="18" charset="0"/>
                <a:cs typeface="Times New Roman" panose="02020603050405020304" pitchFamily="18" charset="0"/>
              </a:rPr>
              <a:t>F</a:t>
            </a:r>
            <a:r>
              <a:rPr lang="en-US" sz="1600" dirty="0" err="1">
                <a:latin typeface="Times New Roman" panose="02020603050405020304" pitchFamily="18" charset="0"/>
                <a:cs typeface="Times New Roman" panose="02020603050405020304" pitchFamily="18" charset="0"/>
              </a:rPr>
              <a:t>ile</a:t>
            </a:r>
            <a:r>
              <a:rPr lang="en-US" sz="1600" dirty="0">
                <a:latin typeface="Times New Roman" panose="02020603050405020304" pitchFamily="18" charset="0"/>
                <a:cs typeface="Times New Roman" panose="02020603050405020304" pitchFamily="18" charset="0"/>
              </a:rPr>
              <a:t> </a:t>
            </a:r>
            <a:r>
              <a:rPr lang="vi-VN" sz="1600" dirty="0">
                <a:latin typeface="Times New Roman" panose="02020603050405020304" pitchFamily="18" charset="0"/>
                <a:cs typeface="Times New Roman" panose="02020603050405020304" pitchFamily="18" charset="0"/>
              </a:rPr>
              <a:t>share là dịch vụ cho </a:t>
            </a:r>
            <a:r>
              <a:rPr lang="vi-VN" sz="1600" b="1" dirty="0">
                <a:latin typeface="Times New Roman" panose="02020603050405020304" pitchFamily="18" charset="0"/>
                <a:cs typeface="Times New Roman" panose="02020603050405020304" pitchFamily="18" charset="0"/>
              </a:rPr>
              <a:t>thuê và lưu trữ dữ liệu</a:t>
            </a:r>
            <a:r>
              <a:rPr lang="vi-VN" sz="1600" dirty="0">
                <a:latin typeface="Times New Roman" panose="02020603050405020304" pitchFamily="18" charset="0"/>
                <a:cs typeface="Times New Roman" panose="02020603050405020304" pitchFamily="18" charset="0"/>
              </a:rPr>
              <a:t>, Nói đơn giản khi bạnngười dùng không những vậy mà còn có thể chia sẻ các file lưu trữ đó đến bạn bè của mình.</a:t>
            </a:r>
          </a:p>
          <a:p>
            <a:r>
              <a:rPr lang="en-US" sz="1600" dirty="0">
                <a:latin typeface="Times New Roman" panose="02020603050405020304" pitchFamily="18" charset="0"/>
                <a:cs typeface="Times New Roman" panose="02020603050405020304" pitchFamily="18" charset="0"/>
              </a:rPr>
              <a:t>M</a:t>
            </a:r>
            <a:r>
              <a:rPr lang="vi-VN" sz="1600" dirty="0">
                <a:latin typeface="Times New Roman" panose="02020603050405020304" pitchFamily="18" charset="0"/>
                <a:cs typeface="Times New Roman" panose="02020603050405020304" pitchFamily="18" charset="0"/>
              </a:rPr>
              <a:t>uốn ch</a:t>
            </a:r>
            <a:r>
              <a:rPr lang="en-US" sz="1600" dirty="0" err="1">
                <a:latin typeface="Times New Roman" panose="02020603050405020304" pitchFamily="18" charset="0"/>
                <a:cs typeface="Times New Roman" panose="02020603050405020304" pitchFamily="18" charset="0"/>
              </a:rPr>
              <a:t>ia</a:t>
            </a:r>
            <a:r>
              <a:rPr lang="vi-VN" sz="1600" dirty="0">
                <a:latin typeface="Times New Roman" panose="02020603050405020304" pitchFamily="18" charset="0"/>
                <a:cs typeface="Times New Roman" panose="02020603050405020304" pitchFamily="18" charset="0"/>
              </a:rPr>
              <a:t> sẻ một file nó đó nặng khoảng 1 GB ( 1024 MB) chẳng hạn, sẽ </a:t>
            </a:r>
            <a:r>
              <a:rPr lang="vi-VN" sz="1600" b="1" dirty="0">
                <a:latin typeface="Times New Roman" panose="02020603050405020304" pitchFamily="18" charset="0"/>
                <a:cs typeface="Times New Roman" panose="02020603050405020304" pitchFamily="18" charset="0"/>
              </a:rPr>
              <a:t>chẳng có dịch vụ Email nào, hay Facebook, Zalo, Skype cho phép bạn gửi file đó sang cho bạn bè mình vì nó quá nặng</a:t>
            </a:r>
            <a:r>
              <a:rPr lang="vi-VN" sz="1600" dirty="0">
                <a:latin typeface="Times New Roman" panose="02020603050405020304" pitchFamily="18" charset="0"/>
                <a:cs typeface="Times New Roman" panose="02020603050405020304" pitchFamily="18" charset="0"/>
              </a:rPr>
              <a:t>. Với Fshare người dùng có thể Upload file 1 GB đó lên hệ thống của Fshare và chia sẻ đến bạn bè hay bất cứ ai bạn muốn. Thời hạn lưu trữ thì tùy vào chính sách của Fshare với người dùng.</a:t>
            </a: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vi-VN"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t>
            </a:r>
            <a:r>
              <a:rPr lang="vi-VN" sz="1600" cap="all" dirty="0">
                <a:latin typeface="Times New Roman" panose="02020603050405020304" pitchFamily="18" charset="0"/>
                <a:cs typeface="Times New Roman" panose="02020603050405020304" pitchFamily="18" charset="0"/>
              </a:rPr>
              <a:t>QUYỀN LỢI FSHARE MIỄN PHÍ, TRẢ PHÍ</a:t>
            </a:r>
            <a:endParaRPr lang="vi-VN" sz="1600" dirty="0">
              <a:latin typeface="Times New Roman" panose="02020603050405020304" pitchFamily="18" charset="0"/>
              <a:cs typeface="Times New Roman" panose="02020603050405020304" pitchFamily="18" charset="0"/>
            </a:endParaRPr>
          </a:p>
          <a:p>
            <a:r>
              <a:rPr lang="vi-VN" sz="1600" dirty="0">
                <a:latin typeface="Times New Roman" panose="02020603050405020304" pitchFamily="18" charset="0"/>
                <a:cs typeface="Times New Roman" panose="02020603050405020304" pitchFamily="18" charset="0"/>
              </a:rPr>
              <a:t>- Với </a:t>
            </a:r>
            <a:r>
              <a:rPr lang="vi-VN" sz="1600" b="1" dirty="0">
                <a:latin typeface="Times New Roman" panose="02020603050405020304" pitchFamily="18" charset="0"/>
                <a:cs typeface="Times New Roman" panose="02020603050405020304" pitchFamily="18" charset="0"/>
              </a:rPr>
              <a:t>thành viên sử dụng Fshare </a:t>
            </a:r>
            <a:r>
              <a:rPr lang="vi-VN" sz="1600" dirty="0">
                <a:latin typeface="Times New Roman" panose="02020603050405020304" pitchFamily="18" charset="0"/>
                <a:cs typeface="Times New Roman" panose="02020603050405020304" pitchFamily="18" charset="0"/>
              </a:rPr>
              <a:t>bạn chỉ cần tải về về như mặc định thì sẽ phải đợi 60 giây kèm theo quảng cáo, trong thời gian chờ đợi không được chuyển sang màn hình khác hoặc chuyển Tab khác nếu không sẽ không tính.</a:t>
            </a:r>
          </a:p>
          <a:p>
            <a:r>
              <a:rPr lang="vi-VN" sz="1600" dirty="0">
                <a:latin typeface="Times New Roman" panose="02020603050405020304" pitchFamily="18" charset="0"/>
                <a:cs typeface="Times New Roman" panose="02020603050405020304" pitchFamily="18" charset="0"/>
              </a:rPr>
              <a:t>- Với </a:t>
            </a:r>
            <a:r>
              <a:rPr lang="vi-VN" sz="1600" b="1" dirty="0">
                <a:latin typeface="Times New Roman" panose="02020603050405020304" pitchFamily="18" charset="0"/>
                <a:cs typeface="Times New Roman" panose="02020603050405020304" pitchFamily="18" charset="0"/>
              </a:rPr>
              <a:t>thành viên miễn phí </a:t>
            </a:r>
            <a:r>
              <a:rPr lang="vi-VN" sz="1600" dirty="0">
                <a:latin typeface="Times New Roman" panose="02020603050405020304" pitchFamily="18" charset="0"/>
                <a:cs typeface="Times New Roman" panose="02020603050405020304" pitchFamily="18" charset="0"/>
              </a:rPr>
              <a:t>nhưng có đăng nhập vào Fshare thì chỉ việc đợi 15 giây kèm theo quảng cáo, được lưu trữ 50 GB.</a:t>
            </a:r>
          </a:p>
          <a:p>
            <a:r>
              <a:rPr lang="vi-VN" sz="1600" dirty="0">
                <a:latin typeface="Times New Roman" panose="02020603050405020304" pitchFamily="18" charset="0"/>
                <a:cs typeface="Times New Roman" panose="02020603050405020304" pitchFamily="18" charset="0"/>
              </a:rPr>
              <a:t>* Ngoài ra tốc độ download không giới hạn.</a:t>
            </a:r>
            <a:br>
              <a:rPr lang="vi-VN" sz="1600" dirty="0">
                <a:latin typeface="Times New Roman" panose="02020603050405020304" pitchFamily="18" charset="0"/>
                <a:cs typeface="Times New Roman" panose="02020603050405020304" pitchFamily="18" charset="0"/>
              </a:rPr>
            </a:br>
            <a:r>
              <a:rPr lang="vi-VN" sz="1600" dirty="0">
                <a:latin typeface="Times New Roman" panose="02020603050405020304" pitchFamily="18" charset="0"/>
                <a:cs typeface="Times New Roman" panose="02020603050405020304" pitchFamily="18" charset="0"/>
              </a:rPr>
              <a:t>* Không được Resume donwload khi đang download mà Pause</a:t>
            </a:r>
            <a:br>
              <a:rPr lang="vi-VN" sz="1600" dirty="0">
                <a:latin typeface="Times New Roman" panose="02020603050405020304" pitchFamily="18" charset="0"/>
                <a:cs typeface="Times New Roman" panose="02020603050405020304" pitchFamily="18" charset="0"/>
              </a:rPr>
            </a:br>
            <a:r>
              <a:rPr lang="vi-VN" sz="1600" dirty="0">
                <a:latin typeface="Times New Roman" panose="02020603050405020304" pitchFamily="18" charset="0"/>
                <a:cs typeface="Times New Roman" panose="02020603050405020304" pitchFamily="18" charset="0"/>
              </a:rPr>
              <a:t>- Với </a:t>
            </a:r>
            <a:r>
              <a:rPr lang="vi-VN" sz="1600" b="1" dirty="0">
                <a:latin typeface="Times New Roman" panose="02020603050405020304" pitchFamily="18" charset="0"/>
                <a:cs typeface="Times New Roman" panose="02020603050405020304" pitchFamily="18" charset="0"/>
              </a:rPr>
              <a:t>thành viên trả phí</a:t>
            </a:r>
            <a:r>
              <a:rPr lang="vi-VN" sz="1600" dirty="0">
                <a:latin typeface="Times New Roman" panose="02020603050405020304" pitchFamily="18" charset="0"/>
                <a:cs typeface="Times New Roman" panose="02020603050405020304" pitchFamily="18" charset="0"/>
              </a:rPr>
              <a:t> được 300 GB dung lượng lưu trữ, file không bị xóa kể cả khi không ai tải chỉ cần còn là VIP.</a:t>
            </a:r>
            <a:br>
              <a:rPr lang="vi-VN" sz="1600" dirty="0">
                <a:latin typeface="Times New Roman" panose="02020603050405020304" pitchFamily="18" charset="0"/>
                <a:cs typeface="Times New Roman" panose="02020603050405020304" pitchFamily="18" charset="0"/>
              </a:rPr>
            </a:br>
            <a:r>
              <a:rPr lang="vi-VN" sz="1600" dirty="0">
                <a:latin typeface="Times New Roman" panose="02020603050405020304" pitchFamily="18" charset="0"/>
                <a:cs typeface="Times New Roman" panose="02020603050405020304" pitchFamily="18" charset="0"/>
              </a:rPr>
              <a:t>* Không phải đợi để tải, không phải xem quảng cáo khi tải.</a:t>
            </a:r>
            <a:br>
              <a:rPr lang="vi-VN" sz="1600" dirty="0">
                <a:latin typeface="Times New Roman" panose="02020603050405020304" pitchFamily="18" charset="0"/>
                <a:cs typeface="Times New Roman" panose="02020603050405020304" pitchFamily="18" charset="0"/>
              </a:rPr>
            </a:br>
            <a:r>
              <a:rPr lang="vi-VN" sz="1600" dirty="0">
                <a:latin typeface="Times New Roman" panose="02020603050405020304" pitchFamily="18" charset="0"/>
                <a:cs typeface="Times New Roman" panose="02020603050405020304" pitchFamily="18" charset="0"/>
              </a:rPr>
              <a:t>* Hỗ trợ các phần mềm tải như IDM, có thể Resume khi tải.</a:t>
            </a:r>
            <a:br>
              <a:rPr lang="vi-VN" sz="1600" dirty="0">
                <a:latin typeface="Times New Roman" panose="02020603050405020304" pitchFamily="18" charset="0"/>
                <a:cs typeface="Times New Roman" panose="02020603050405020304" pitchFamily="18" charset="0"/>
              </a:rPr>
            </a:br>
            <a:r>
              <a:rPr lang="vi-VN" sz="1600" dirty="0">
                <a:latin typeface="Times New Roman" panose="02020603050405020304" pitchFamily="18" charset="0"/>
                <a:cs typeface="Times New Roman" panose="02020603050405020304" pitchFamily="18" charset="0"/>
              </a:rPr>
              <a:t>* Tốc độ upload / download không giới hạn băng thông.</a:t>
            </a:r>
          </a:p>
          <a:p>
            <a:endParaRPr lang="vi-VN"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7381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barn(inVertical)">
                                      <p:cBhvr>
                                        <p:cTn id="16" dur="500"/>
                                        <p:tgtEl>
                                          <p:spTgt spid="3">
                                            <p:txEl>
                                              <p:pRg st="1" end="1"/>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barn(inVertical)">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 calcmode="lin" valueType="num">
                                      <p:cBhvr additive="base">
                                        <p:cTn id="24"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 calcmode="lin" valueType="num">
                                      <p:cBhvr additive="base">
                                        <p:cTn id="28"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 calcmode="lin" valueType="num">
                                      <p:cBhvr additive="base">
                                        <p:cTn id="32"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6" presetClass="entr" presetSubtype="16" fill="hold" nodeType="click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circle(in)">
                                      <p:cBhvr>
                                        <p:cTn id="38"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D17C5-6601-4438-8B6B-777673BE250F}"/>
              </a:ext>
            </a:extLst>
          </p:cNvPr>
          <p:cNvSpPr>
            <a:spLocks noGrp="1"/>
          </p:cNvSpPr>
          <p:nvPr>
            <p:ph type="title"/>
          </p:nvPr>
        </p:nvSpPr>
        <p:spPr>
          <a:xfrm>
            <a:off x="1880814" y="258554"/>
            <a:ext cx="8911687" cy="556620"/>
          </a:xfrm>
        </p:spPr>
        <p:txBody>
          <a:bodyPr>
            <a:normAutofit/>
          </a:bodyPr>
          <a:lstStyle/>
          <a:p>
            <a:r>
              <a:rPr lang="en-US" sz="1600" dirty="0" err="1">
                <a:latin typeface="Times New Roman" panose="02020603050405020304" pitchFamily="18" charset="0"/>
                <a:cs typeface="Times New Roman" panose="02020603050405020304" pitchFamily="18" charset="0"/>
              </a:rPr>
              <a:t>Bước</a:t>
            </a:r>
            <a:r>
              <a:rPr lang="en-US" sz="1600" dirty="0">
                <a:latin typeface="Times New Roman" panose="02020603050405020304" pitchFamily="18" charset="0"/>
                <a:cs typeface="Times New Roman" panose="02020603050405020304" pitchFamily="18" charset="0"/>
              </a:rPr>
              <a:t> 1: </a:t>
            </a:r>
            <a:r>
              <a:rPr lang="en-US" sz="1600" dirty="0" err="1">
                <a:latin typeface="Times New Roman" panose="02020603050405020304" pitchFamily="18" charset="0"/>
                <a:cs typeface="Times New Roman" panose="02020603050405020304" pitchFamily="18" charset="0"/>
              </a:rPr>
              <a:t>Mở</a:t>
            </a:r>
            <a:r>
              <a:rPr lang="en-US" sz="1600" dirty="0">
                <a:latin typeface="Times New Roman" panose="02020603050405020304" pitchFamily="18" charset="0"/>
                <a:cs typeface="Times New Roman" panose="02020603050405020304" pitchFamily="18" charset="0"/>
              </a:rPr>
              <a:t> server manage</a:t>
            </a:r>
          </a:p>
        </p:txBody>
      </p:sp>
      <p:pic>
        <p:nvPicPr>
          <p:cNvPr id="5" name="Content Placeholder 4">
            <a:extLst>
              <a:ext uri="{FF2B5EF4-FFF2-40B4-BE49-F238E27FC236}">
                <a16:creationId xmlns:a16="http://schemas.microsoft.com/office/drawing/2014/main" id="{2F2B9F98-392F-487F-B0A9-CA6D233D9D5F}"/>
              </a:ext>
            </a:extLst>
          </p:cNvPr>
          <p:cNvPicPr>
            <a:picLocks noGrp="1" noChangeAspect="1"/>
          </p:cNvPicPr>
          <p:nvPr>
            <p:ph idx="1"/>
          </p:nvPr>
        </p:nvPicPr>
        <p:blipFill>
          <a:blip r:embed="rId2"/>
          <a:stretch>
            <a:fillRect/>
          </a:stretch>
        </p:blipFill>
        <p:spPr>
          <a:xfrm>
            <a:off x="2741947" y="1259057"/>
            <a:ext cx="7227675" cy="4609082"/>
          </a:xfrm>
        </p:spPr>
      </p:pic>
    </p:spTree>
    <p:extLst>
      <p:ext uri="{BB962C8B-B14F-4D97-AF65-F5344CB8AC3E}">
        <p14:creationId xmlns:p14="http://schemas.microsoft.com/office/powerpoint/2010/main" val="2211253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C58E2-728A-44A1-AC10-4C62BDA6C88A}"/>
              </a:ext>
            </a:extLst>
          </p:cNvPr>
          <p:cNvSpPr>
            <a:spLocks noGrp="1"/>
          </p:cNvSpPr>
          <p:nvPr>
            <p:ph type="title"/>
          </p:nvPr>
        </p:nvSpPr>
        <p:spPr>
          <a:xfrm>
            <a:off x="1640156" y="162471"/>
            <a:ext cx="8911687" cy="503354"/>
          </a:xfrm>
        </p:spPr>
        <p:txBody>
          <a:bodyPr>
            <a:normAutofit/>
          </a:bodyPr>
          <a:lstStyle/>
          <a:p>
            <a:r>
              <a:rPr lang="en-US" sz="1600" dirty="0" err="1">
                <a:latin typeface="Times New Roman" panose="02020603050405020304" pitchFamily="18" charset="0"/>
                <a:cs typeface="Times New Roman" panose="02020603050405020304" pitchFamily="18" charset="0"/>
              </a:rPr>
              <a:t>Bước</a:t>
            </a:r>
            <a:r>
              <a:rPr lang="en-US" sz="1600" dirty="0">
                <a:latin typeface="Times New Roman" panose="02020603050405020304" pitchFamily="18" charset="0"/>
                <a:cs typeface="Times New Roman" panose="02020603050405020304" pitchFamily="18" charset="0"/>
              </a:rPr>
              <a:t> 2: </a:t>
            </a:r>
            <a:r>
              <a:rPr lang="en-US" sz="1600" dirty="0" err="1">
                <a:latin typeface="Times New Roman" panose="02020603050405020304" pitchFamily="18" charset="0"/>
                <a:cs typeface="Times New Roman" panose="02020603050405020304" pitchFamily="18" charset="0"/>
              </a:rPr>
              <a:t>Chọn</a:t>
            </a:r>
            <a:r>
              <a:rPr lang="en-US" sz="1600" dirty="0">
                <a:latin typeface="Times New Roman" panose="02020603050405020304" pitchFamily="18" charset="0"/>
                <a:cs typeface="Times New Roman" panose="02020603050405020304" pitchFamily="18" charset="0"/>
              </a:rPr>
              <a:t> All Servers</a:t>
            </a:r>
          </a:p>
        </p:txBody>
      </p:sp>
      <p:pic>
        <p:nvPicPr>
          <p:cNvPr id="5" name="Content Placeholder 4">
            <a:extLst>
              <a:ext uri="{FF2B5EF4-FFF2-40B4-BE49-F238E27FC236}">
                <a16:creationId xmlns:a16="http://schemas.microsoft.com/office/drawing/2014/main" id="{04D66204-4D81-4721-966B-4BE065DA95F7}"/>
              </a:ext>
            </a:extLst>
          </p:cNvPr>
          <p:cNvPicPr>
            <a:picLocks noGrp="1" noChangeAspect="1"/>
          </p:cNvPicPr>
          <p:nvPr>
            <p:ph idx="1"/>
          </p:nvPr>
        </p:nvPicPr>
        <p:blipFill>
          <a:blip r:embed="rId2"/>
          <a:stretch>
            <a:fillRect/>
          </a:stretch>
        </p:blipFill>
        <p:spPr>
          <a:xfrm>
            <a:off x="2148396" y="570410"/>
            <a:ext cx="8664606" cy="5342118"/>
          </a:xfrm>
        </p:spPr>
      </p:pic>
    </p:spTree>
    <p:extLst>
      <p:ext uri="{BB962C8B-B14F-4D97-AF65-F5344CB8AC3E}">
        <p14:creationId xmlns:p14="http://schemas.microsoft.com/office/powerpoint/2010/main" val="2802010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C593F-952B-47C1-8135-6C294ED7B534}"/>
              </a:ext>
            </a:extLst>
          </p:cNvPr>
          <p:cNvSpPr>
            <a:spLocks noGrp="1"/>
          </p:cNvSpPr>
          <p:nvPr>
            <p:ph type="title"/>
          </p:nvPr>
        </p:nvSpPr>
        <p:spPr>
          <a:xfrm>
            <a:off x="1722914" y="224615"/>
            <a:ext cx="8911687" cy="565498"/>
          </a:xfrm>
        </p:spPr>
        <p:txBody>
          <a:bodyPr>
            <a:normAutofit/>
          </a:bodyPr>
          <a:lstStyle/>
          <a:p>
            <a:r>
              <a:rPr lang="en-US" sz="1600" dirty="0" err="1">
                <a:latin typeface="Times New Roman" panose="02020603050405020304" pitchFamily="18" charset="0"/>
                <a:cs typeface="Times New Roman" panose="02020603050405020304" pitchFamily="18" charset="0"/>
              </a:rPr>
              <a:t>Bước</a:t>
            </a:r>
            <a:r>
              <a:rPr lang="en-US" sz="1600" dirty="0">
                <a:latin typeface="Times New Roman" panose="02020603050405020304" pitchFamily="18" charset="0"/>
                <a:cs typeface="Times New Roman" panose="02020603050405020304" pitchFamily="18" charset="0"/>
              </a:rPr>
              <a:t> 3: </a:t>
            </a:r>
            <a:r>
              <a:rPr lang="en-US" sz="1600" dirty="0" err="1">
                <a:latin typeface="Times New Roman" panose="02020603050405020304" pitchFamily="18" charset="0"/>
                <a:cs typeface="Times New Roman" panose="02020603050405020304" pitchFamily="18" charset="0"/>
              </a:rPr>
              <a:t>Chọn</a:t>
            </a:r>
            <a:r>
              <a:rPr lang="en-US" sz="1600" dirty="0">
                <a:latin typeface="Times New Roman" panose="02020603050405020304" pitchFamily="18" charset="0"/>
                <a:cs typeface="Times New Roman" panose="02020603050405020304" pitchFamily="18" charset="0"/>
              </a:rPr>
              <a:t> Shares</a:t>
            </a:r>
          </a:p>
        </p:txBody>
      </p:sp>
      <p:pic>
        <p:nvPicPr>
          <p:cNvPr id="5" name="Content Placeholder 4">
            <a:extLst>
              <a:ext uri="{FF2B5EF4-FFF2-40B4-BE49-F238E27FC236}">
                <a16:creationId xmlns:a16="http://schemas.microsoft.com/office/drawing/2014/main" id="{6E411D29-BDE1-495C-9282-30091D4A8BA0}"/>
              </a:ext>
            </a:extLst>
          </p:cNvPr>
          <p:cNvPicPr>
            <a:picLocks noGrp="1" noChangeAspect="1"/>
          </p:cNvPicPr>
          <p:nvPr>
            <p:ph idx="1"/>
          </p:nvPr>
        </p:nvPicPr>
        <p:blipFill>
          <a:blip r:embed="rId2"/>
          <a:stretch>
            <a:fillRect/>
          </a:stretch>
        </p:blipFill>
        <p:spPr>
          <a:xfrm>
            <a:off x="2356884" y="796771"/>
            <a:ext cx="8144552" cy="5264458"/>
          </a:xfrm>
        </p:spPr>
      </p:pic>
    </p:spTree>
    <p:extLst>
      <p:ext uri="{BB962C8B-B14F-4D97-AF65-F5344CB8AC3E}">
        <p14:creationId xmlns:p14="http://schemas.microsoft.com/office/powerpoint/2010/main" val="1712031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9E010-8950-478E-B8C4-BFCAE87D1AA4}"/>
              </a:ext>
            </a:extLst>
          </p:cNvPr>
          <p:cNvSpPr>
            <a:spLocks noGrp="1"/>
          </p:cNvSpPr>
          <p:nvPr>
            <p:ph type="title"/>
          </p:nvPr>
        </p:nvSpPr>
        <p:spPr>
          <a:xfrm>
            <a:off x="1856078" y="189104"/>
            <a:ext cx="8911687" cy="1280890"/>
          </a:xfrm>
        </p:spPr>
        <p:txBody>
          <a:bodyPr>
            <a:normAutofit/>
          </a:bodyPr>
          <a:lstStyle/>
          <a:p>
            <a:r>
              <a:rPr lang="en-US" sz="1600" dirty="0" err="1">
                <a:latin typeface="Times New Roman" panose="02020603050405020304" pitchFamily="18" charset="0"/>
                <a:cs typeface="Times New Roman" panose="02020603050405020304" pitchFamily="18" charset="0"/>
              </a:rPr>
              <a:t>Bước</a:t>
            </a:r>
            <a:r>
              <a:rPr lang="en-US" sz="1600" dirty="0">
                <a:latin typeface="Times New Roman" panose="02020603050405020304" pitchFamily="18" charset="0"/>
                <a:cs typeface="Times New Roman" panose="02020603050405020304" pitchFamily="18" charset="0"/>
              </a:rPr>
              <a:t> 4: Click </a:t>
            </a:r>
            <a:r>
              <a:rPr lang="en-US" sz="1600" dirty="0" err="1">
                <a:latin typeface="Times New Roman" panose="02020603050405020304" pitchFamily="18" charset="0"/>
                <a:cs typeface="Times New Roman" panose="02020603050405020304" pitchFamily="18" charset="0"/>
              </a:rPr>
              <a:t>vào</a:t>
            </a:r>
            <a:r>
              <a:rPr lang="en-US" sz="1600" dirty="0">
                <a:latin typeface="Times New Roman" panose="02020603050405020304" pitchFamily="18" charset="0"/>
                <a:cs typeface="Times New Roman" panose="02020603050405020304" pitchFamily="18" charset="0"/>
              </a:rPr>
              <a:t> tasks-&gt; </a:t>
            </a:r>
            <a:r>
              <a:rPr lang="en-US" sz="1600" dirty="0" err="1">
                <a:latin typeface="Times New Roman" panose="02020603050405020304" pitchFamily="18" charset="0"/>
                <a:cs typeface="Times New Roman" panose="02020603050405020304" pitchFamily="18" charset="0"/>
              </a:rPr>
              <a:t>chọn</a:t>
            </a:r>
            <a:r>
              <a:rPr lang="en-US" sz="1600" dirty="0">
                <a:latin typeface="Times New Roman" panose="02020603050405020304" pitchFamily="18" charset="0"/>
                <a:cs typeface="Times New Roman" panose="02020603050405020304" pitchFamily="18" charset="0"/>
              </a:rPr>
              <a:t> New share</a:t>
            </a:r>
          </a:p>
        </p:txBody>
      </p:sp>
      <p:pic>
        <p:nvPicPr>
          <p:cNvPr id="5" name="Content Placeholder 4">
            <a:extLst>
              <a:ext uri="{FF2B5EF4-FFF2-40B4-BE49-F238E27FC236}">
                <a16:creationId xmlns:a16="http://schemas.microsoft.com/office/drawing/2014/main" id="{493E2650-D5CB-40E3-9552-93CAC9615444}"/>
              </a:ext>
            </a:extLst>
          </p:cNvPr>
          <p:cNvPicPr>
            <a:picLocks noGrp="1" noChangeAspect="1"/>
          </p:cNvPicPr>
          <p:nvPr>
            <p:ph idx="1"/>
          </p:nvPr>
        </p:nvPicPr>
        <p:blipFill>
          <a:blip r:embed="rId2"/>
          <a:stretch>
            <a:fillRect/>
          </a:stretch>
        </p:blipFill>
        <p:spPr>
          <a:xfrm>
            <a:off x="2556769" y="838425"/>
            <a:ext cx="8123068" cy="5420331"/>
          </a:xfrm>
        </p:spPr>
      </p:pic>
    </p:spTree>
    <p:extLst>
      <p:ext uri="{BB962C8B-B14F-4D97-AF65-F5344CB8AC3E}">
        <p14:creationId xmlns:p14="http://schemas.microsoft.com/office/powerpoint/2010/main" val="3745777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5DD65-82E2-47CF-B3D4-5CCEEF5F5D09}"/>
              </a:ext>
            </a:extLst>
          </p:cNvPr>
          <p:cNvSpPr>
            <a:spLocks noGrp="1"/>
          </p:cNvSpPr>
          <p:nvPr>
            <p:ph type="title"/>
          </p:nvPr>
        </p:nvSpPr>
        <p:spPr>
          <a:xfrm>
            <a:off x="2113531" y="258985"/>
            <a:ext cx="8911687" cy="1280890"/>
          </a:xfrm>
        </p:spPr>
        <p:txBody>
          <a:bodyPr>
            <a:normAutofit/>
          </a:bodyPr>
          <a:lstStyle/>
          <a:p>
            <a:r>
              <a:rPr lang="en-US" sz="1600" dirty="0" err="1">
                <a:latin typeface="Times New Roman" panose="02020603050405020304" pitchFamily="18" charset="0"/>
                <a:cs typeface="Times New Roman" panose="02020603050405020304" pitchFamily="18" charset="0"/>
              </a:rPr>
              <a:t>Bước</a:t>
            </a:r>
            <a:r>
              <a:rPr lang="en-US" sz="1600" dirty="0">
                <a:latin typeface="Times New Roman" panose="02020603050405020304" pitchFamily="18" charset="0"/>
                <a:cs typeface="Times New Roman" panose="02020603050405020304" pitchFamily="18" charset="0"/>
              </a:rPr>
              <a:t> 5: </a:t>
            </a:r>
            <a:r>
              <a:rPr lang="en-US" sz="1600" dirty="0" err="1">
                <a:latin typeface="Times New Roman" panose="02020603050405020304" pitchFamily="18" charset="0"/>
                <a:cs typeface="Times New Roman" panose="02020603050405020304" pitchFamily="18" charset="0"/>
              </a:rPr>
              <a:t>Chọn</a:t>
            </a:r>
            <a:r>
              <a:rPr lang="en-US" sz="1600" dirty="0">
                <a:latin typeface="Times New Roman" panose="02020603050405020304" pitchFamily="18" charset="0"/>
                <a:cs typeface="Times New Roman" panose="02020603050405020304" pitchFamily="18" charset="0"/>
              </a:rPr>
              <a:t> New share wizard-&gt; </a:t>
            </a:r>
            <a:r>
              <a:rPr lang="en-US" sz="1600" dirty="0" err="1">
                <a:latin typeface="Times New Roman" panose="02020603050405020304" pitchFamily="18" charset="0"/>
                <a:cs typeface="Times New Roman" panose="02020603050405020304" pitchFamily="18" charset="0"/>
              </a:rPr>
              <a:t>chọn</a:t>
            </a:r>
            <a:r>
              <a:rPr lang="en-US" sz="1600" dirty="0">
                <a:latin typeface="Times New Roman" panose="02020603050405020304" pitchFamily="18" charset="0"/>
                <a:cs typeface="Times New Roman" panose="02020603050405020304" pitchFamily="18" charset="0"/>
              </a:rPr>
              <a:t> select profile-&gt; SMB Share-Quick -&gt;Next</a:t>
            </a:r>
          </a:p>
        </p:txBody>
      </p:sp>
      <p:pic>
        <p:nvPicPr>
          <p:cNvPr id="5" name="Content Placeholder 4">
            <a:extLst>
              <a:ext uri="{FF2B5EF4-FFF2-40B4-BE49-F238E27FC236}">
                <a16:creationId xmlns:a16="http://schemas.microsoft.com/office/drawing/2014/main" id="{26AD59B5-1EA2-4E80-BA61-AC1671FE9C6C}"/>
              </a:ext>
            </a:extLst>
          </p:cNvPr>
          <p:cNvPicPr>
            <a:picLocks noGrp="1" noChangeAspect="1"/>
          </p:cNvPicPr>
          <p:nvPr>
            <p:ph idx="1"/>
          </p:nvPr>
        </p:nvPicPr>
        <p:blipFill>
          <a:blip r:embed="rId2"/>
          <a:stretch>
            <a:fillRect/>
          </a:stretch>
        </p:blipFill>
        <p:spPr>
          <a:xfrm>
            <a:off x="2113532" y="878888"/>
            <a:ext cx="8770492" cy="5530789"/>
          </a:xfrm>
        </p:spPr>
      </p:pic>
    </p:spTree>
    <p:extLst>
      <p:ext uri="{BB962C8B-B14F-4D97-AF65-F5344CB8AC3E}">
        <p14:creationId xmlns:p14="http://schemas.microsoft.com/office/powerpoint/2010/main" val="1285459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12D30-95E0-43DC-95D6-6B468A86D7F5}"/>
              </a:ext>
            </a:extLst>
          </p:cNvPr>
          <p:cNvSpPr>
            <a:spLocks noGrp="1"/>
          </p:cNvSpPr>
          <p:nvPr>
            <p:ph type="title"/>
          </p:nvPr>
        </p:nvSpPr>
        <p:spPr>
          <a:xfrm>
            <a:off x="1962611" y="305705"/>
            <a:ext cx="8911687" cy="1280890"/>
          </a:xfrm>
        </p:spPr>
        <p:txBody>
          <a:bodyPr>
            <a:normAutofit/>
          </a:bodyPr>
          <a:lstStyle/>
          <a:p>
            <a:r>
              <a:rPr lang="en-US" sz="1600" dirty="0" err="1">
                <a:latin typeface="Times New Roman" panose="02020603050405020304" pitchFamily="18" charset="0"/>
                <a:cs typeface="Times New Roman" panose="02020603050405020304" pitchFamily="18" charset="0"/>
              </a:rPr>
              <a:t>Bước</a:t>
            </a:r>
            <a:r>
              <a:rPr lang="en-US" sz="1600" dirty="0">
                <a:latin typeface="Times New Roman" panose="02020603050405020304" pitchFamily="18" charset="0"/>
                <a:cs typeface="Times New Roman" panose="02020603050405020304" pitchFamily="18" charset="0"/>
              </a:rPr>
              <a:t> 6: </a:t>
            </a:r>
            <a:r>
              <a:rPr lang="en-US" sz="1600" dirty="0" err="1">
                <a:latin typeface="Times New Roman" panose="02020603050405020304" pitchFamily="18" charset="0"/>
                <a:cs typeface="Times New Roman" panose="02020603050405020304" pitchFamily="18" charset="0"/>
              </a:rPr>
              <a:t>Chọn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tiếp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tục</a:t>
            </a:r>
            <a:r>
              <a:rPr lang="en-US" sz="1600" dirty="0">
                <a:latin typeface="Times New Roman" panose="02020603050405020304" pitchFamily="18" charset="0"/>
                <a:cs typeface="Times New Roman" panose="02020603050405020304" pitchFamily="18" charset="0"/>
              </a:rPr>
              <a:t> share location-&gt; click </a:t>
            </a:r>
            <a:r>
              <a:rPr lang="en-US" sz="1600" dirty="0" err="1">
                <a:latin typeface="Times New Roman" panose="02020603050405020304" pitchFamily="18" charset="0"/>
                <a:cs typeface="Times New Roman" panose="02020603050405020304" pitchFamily="18" charset="0"/>
              </a:rPr>
              <a:t>vào</a:t>
            </a:r>
            <a:r>
              <a:rPr lang="en-US" sz="1600" dirty="0">
                <a:latin typeface="Times New Roman" panose="02020603050405020304" pitchFamily="18" charset="0"/>
                <a:cs typeface="Times New Roman" panose="02020603050405020304" pitchFamily="18" charset="0"/>
              </a:rPr>
              <a:t> Type a custom path-&gt; Next</a:t>
            </a:r>
          </a:p>
        </p:txBody>
      </p:sp>
      <p:pic>
        <p:nvPicPr>
          <p:cNvPr id="5" name="Content Placeholder 4">
            <a:extLst>
              <a:ext uri="{FF2B5EF4-FFF2-40B4-BE49-F238E27FC236}">
                <a16:creationId xmlns:a16="http://schemas.microsoft.com/office/drawing/2014/main" id="{5E52A18C-94A9-4E63-AB76-395B84B28779}"/>
              </a:ext>
            </a:extLst>
          </p:cNvPr>
          <p:cNvPicPr>
            <a:picLocks noGrp="1" noChangeAspect="1"/>
          </p:cNvPicPr>
          <p:nvPr>
            <p:ph idx="1"/>
          </p:nvPr>
        </p:nvPicPr>
        <p:blipFill>
          <a:blip r:embed="rId2"/>
          <a:stretch>
            <a:fillRect/>
          </a:stretch>
        </p:blipFill>
        <p:spPr>
          <a:xfrm>
            <a:off x="2539014" y="946149"/>
            <a:ext cx="8016536" cy="5436895"/>
          </a:xfrm>
        </p:spPr>
      </p:pic>
    </p:spTree>
    <p:extLst>
      <p:ext uri="{BB962C8B-B14F-4D97-AF65-F5344CB8AC3E}">
        <p14:creationId xmlns:p14="http://schemas.microsoft.com/office/powerpoint/2010/main" val="356689950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emplate>Wisp</Template>
  <TotalTime>524</TotalTime>
  <Words>1429</Words>
  <Application>Microsoft Office PowerPoint</Application>
  <PresentationFormat>Widescreen</PresentationFormat>
  <Paragraphs>61</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Century Gothic</vt:lpstr>
      <vt:lpstr>Times New Roman</vt:lpstr>
      <vt:lpstr>Wingdings 3</vt:lpstr>
      <vt:lpstr>Wisp</vt:lpstr>
      <vt:lpstr>TRIỂN KHAI FILE SHARE, SHADOW COPY, WORK FOLDERS</vt:lpstr>
      <vt:lpstr>Giới Thiệu</vt:lpstr>
      <vt:lpstr>1. Giới thiệu File share</vt:lpstr>
      <vt:lpstr>Bước 1: Mở server manage</vt:lpstr>
      <vt:lpstr>Bước 2: Chọn All Servers</vt:lpstr>
      <vt:lpstr>Bước 3: Chọn Shares</vt:lpstr>
      <vt:lpstr>Bước 4: Click vào tasks-&gt; chọn New share</vt:lpstr>
      <vt:lpstr>Bước 5: Chọn New share wizard-&gt; chọn select profile-&gt; SMB Share-Quick -&gt;Next</vt:lpstr>
      <vt:lpstr>Bước 6: Chọn tiếp tục share location-&gt; click vào Type a custom path-&gt; Next</vt:lpstr>
      <vt:lpstr>Bước 7: Chọn share name-&gt; đặt tên-&gt; sau đó Next</vt:lpstr>
      <vt:lpstr>Bước 8: Chọn Other settings-&gt; Next </vt:lpstr>
      <vt:lpstr>Bước 9: Chọn Permissions-&gt; Next</vt:lpstr>
      <vt:lpstr>Bước 10: Chọn Confirmation-&gt; Create</vt:lpstr>
      <vt:lpstr>PowerPoint Presentation</vt:lpstr>
      <vt:lpstr>* Cách cấu hình:  Vào C --&gt; tạo folder Shadow --&gt; data.txt (thêm nội dung là: “123”) -&gt; save lại. Sau đó Share folder Shadow.  Phải chuột ổ C -&gt; Properties -&gt; tab Shadow copies (mặc định tính năng này bị disable) -&gt; Enable.</vt:lpstr>
      <vt:lpstr>Xuất hiện bảng thông báo thì bạn chọn yes.  Sau khi bấm yes thì lập tức tính năng Shadow Copy sẽ truy xuất ổ đĩa C kiếm những folder, file nào đang được share và tạo bản copy tại thời điểm ta enable.  Sau đó ta cấu hình thời gian mà Shadow Copy tự động nhân bản (nếu cấu hình không chặt chẽ thì dung lượng ổ cứng sẽ tăng nhanh, hoặc cấu hình nhân bản trong lúc cao điểm user truy xuất hệ thống thì sẽ làm giảm hiệu năng hệ thống).  Chọn Setting</vt:lpstr>
      <vt:lpstr>Storage Area: chọn nơi lưu trữ các bản sao.  Để thiết lập thời gian -&gt; chọn schedule, mặc định Windows thiết lập 2 thời điểm:  + 7h sáng hàng ngày: để copy các dữ liệu từ chiều hôm trước  + 12h trưa: copy các thông tin phát sinh từ sáng.  Tùy mục đích mà ta điều chỉnh schedule cho hợp lý. </vt:lpstr>
      <vt:lpstr>* Kiểm tra:  Mở Data.txt chỉnh sửa thành “456” -&gt; save lại  Mở tab Shadow Copies trong ổ C  (bấm create now để copy các file ngay lập tức)  Khi muốn restore dữ liệu về thời điểm nào thì Properties Data.txt -&gt; Tab Previous version (tab này chỉ có khi enable tính năng Shadow)</vt:lpstr>
      <vt:lpstr>3. Giới thiệu Work folders</vt:lpstr>
      <vt:lpstr>- Các bước thực hiện: Để rút ngắn các bước thực hiện, trong bài này mình sẽ kích hoạt chức năng WorkFolder bằng câu lệnh trên PowerShell B1: Nhập lệnh như sau : Add-WindowsFeature FS-SyncShareService              </vt:lpstr>
      <vt:lpstr>B3: Quan sát kết quả đã tạo thành công </vt:lpstr>
      <vt:lpstr>B4: Chọn Group policy management</vt:lpstr>
      <vt:lpstr>B6: Nhập tên &gt; OK</vt:lpstr>
      <vt:lpstr>B7: Click phải Work folders &gt; Edit</vt:lpstr>
      <vt:lpstr>B9: Chọn như hình vẽ &gt; OK</vt:lpstr>
      <vt:lpstr>B10: Nhập tài khoản tại LON-CL1</vt:lpstr>
      <vt:lpstr>B12: Quan sát kết quả tại LON-SVR1</vt:lpstr>
      <vt:lpstr>Cảm Ơn Thầy Và Các Bạn Đã Theo Dõi Bài Thuyết Trình Của Nhóm Em.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TRIỂN KHAI FILE SHARE, SHADOW COPY, WORK FOLDERS</dc:title>
  <dc:creator>pbui20946@gmail.com</dc:creator>
  <cp:lastModifiedBy>pbui20946@gmail.com</cp:lastModifiedBy>
  <cp:revision>48</cp:revision>
  <dcterms:created xsi:type="dcterms:W3CDTF">2021-05-04T13:59:53Z</dcterms:created>
  <dcterms:modified xsi:type="dcterms:W3CDTF">2021-05-20T10:46:14Z</dcterms:modified>
</cp:coreProperties>
</file>