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57" r:id="rId3"/>
    <p:sldId id="258" r:id="rId4"/>
    <p:sldId id="261" r:id="rId5"/>
    <p:sldId id="263" r:id="rId6"/>
    <p:sldId id="265" r:id="rId7"/>
    <p:sldId id="288" r:id="rId8"/>
    <p:sldId id="267" r:id="rId9"/>
    <p:sldId id="268"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7" r:id="rId23"/>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836F025-2A1C-49D4-B07F-90C38174353F}">
          <p14:sldIdLst>
            <p14:sldId id="256"/>
            <p14:sldId id="257"/>
            <p14:sldId id="258"/>
            <p14:sldId id="261"/>
            <p14:sldId id="263"/>
            <p14:sldId id="265"/>
            <p14:sldId id="288"/>
            <p14:sldId id="267"/>
            <p14:sldId id="268"/>
            <p14:sldId id="273"/>
            <p14:sldId id="274"/>
            <p14:sldId id="275"/>
            <p14:sldId id="276"/>
            <p14:sldId id="277"/>
            <p14:sldId id="278"/>
            <p14:sldId id="279"/>
            <p14:sldId id="280"/>
            <p14:sldId id="281"/>
            <p14:sldId id="282"/>
            <p14:sldId id="283"/>
            <p14:sldId id="284"/>
            <p14:sldId id="28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0" d="100"/>
          <a:sy n="120" d="100"/>
        </p:scale>
        <p:origin x="72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9281C-290E-4CCE-B052-ED135F4AA576}" type="datetimeFigureOut">
              <a:rPr lang="vi-VN" smtClean="0"/>
              <a:t>21/05/2021</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2E202-535A-47F0-A845-86FE0032F11D}" type="slidenum">
              <a:rPr lang="vi-VN" smtClean="0"/>
              <a:t>‹#›</a:t>
            </a:fld>
            <a:endParaRPr lang="vi-VN"/>
          </a:p>
        </p:txBody>
      </p:sp>
    </p:spTree>
    <p:extLst>
      <p:ext uri="{BB962C8B-B14F-4D97-AF65-F5344CB8AC3E}">
        <p14:creationId xmlns:p14="http://schemas.microsoft.com/office/powerpoint/2010/main" val="2708214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BE22E202-535A-47F0-A845-86FE0032F11D}" type="slidenum">
              <a:rPr lang="vi-VN" smtClean="0"/>
              <a:t>2</a:t>
            </a:fld>
            <a:endParaRPr lang="vi-VN"/>
          </a:p>
        </p:txBody>
      </p:sp>
    </p:spTree>
    <p:extLst>
      <p:ext uri="{BB962C8B-B14F-4D97-AF65-F5344CB8AC3E}">
        <p14:creationId xmlns:p14="http://schemas.microsoft.com/office/powerpoint/2010/main" val="1419470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9D3A7-DDB6-473B-9A89-F093BCDC011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vi-VN"/>
          </a:p>
        </p:txBody>
      </p:sp>
      <p:sp>
        <p:nvSpPr>
          <p:cNvPr id="3" name="Subtitle 2">
            <a:extLst>
              <a:ext uri="{FF2B5EF4-FFF2-40B4-BE49-F238E27FC236}">
                <a16:creationId xmlns:a16="http://schemas.microsoft.com/office/drawing/2014/main" id="{D42E052E-7134-4FF0-88F2-EED0FE0F959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592A766F-9C71-44AB-A6D4-C63D29093DE1}"/>
              </a:ext>
            </a:extLst>
          </p:cNvPr>
          <p:cNvSpPr>
            <a:spLocks noGrp="1"/>
          </p:cNvSpPr>
          <p:nvPr>
            <p:ph type="dt" sz="half" idx="10"/>
          </p:nvPr>
        </p:nvSpPr>
        <p:spPr/>
        <p:txBody>
          <a:bodyPr/>
          <a:lstStyle/>
          <a:p>
            <a:fld id="{7246E30E-CA6B-458C-8475-CF7E8DFCDDE9}" type="datetimeFigureOut">
              <a:rPr lang="en-US" smtClean="0"/>
              <a:t>5/21/2021</a:t>
            </a:fld>
            <a:endParaRPr lang="en-US"/>
          </a:p>
        </p:txBody>
      </p:sp>
      <p:sp>
        <p:nvSpPr>
          <p:cNvPr id="5" name="Footer Placeholder 4">
            <a:extLst>
              <a:ext uri="{FF2B5EF4-FFF2-40B4-BE49-F238E27FC236}">
                <a16:creationId xmlns:a16="http://schemas.microsoft.com/office/drawing/2014/main" id="{5B6DDB57-25FF-4778-BB4C-6FDBBC2F5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42545-E3E7-4623-A153-FD6EA0F12D3C}"/>
              </a:ext>
            </a:extLst>
          </p:cNvPr>
          <p:cNvSpPr>
            <a:spLocks noGrp="1"/>
          </p:cNvSpPr>
          <p:nvPr>
            <p:ph type="sldNum" sz="quarter" idx="12"/>
          </p:nvPr>
        </p:nvSpPr>
        <p:spPr/>
        <p:txBody>
          <a:bodyPr/>
          <a:lstStyle/>
          <a:p>
            <a:fld id="{50128697-ED45-4A77-B757-62CF1640E80C}" type="slidenum">
              <a:rPr lang="en-US" smtClean="0"/>
              <a:t>‹#›</a:t>
            </a:fld>
            <a:endParaRPr lang="en-US"/>
          </a:p>
        </p:txBody>
      </p:sp>
    </p:spTree>
    <p:extLst>
      <p:ext uri="{BB962C8B-B14F-4D97-AF65-F5344CB8AC3E}">
        <p14:creationId xmlns:p14="http://schemas.microsoft.com/office/powerpoint/2010/main" val="2568696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CF18-8644-4D37-95EB-CC2940E6F592}"/>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BA7FC062-FD3A-4AB6-BB25-CC09FE53C2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7687343-7448-4082-8596-870D08A3DC96}"/>
              </a:ext>
            </a:extLst>
          </p:cNvPr>
          <p:cNvSpPr>
            <a:spLocks noGrp="1"/>
          </p:cNvSpPr>
          <p:nvPr>
            <p:ph type="dt" sz="half" idx="10"/>
          </p:nvPr>
        </p:nvSpPr>
        <p:spPr/>
        <p:txBody>
          <a:bodyPr/>
          <a:lstStyle/>
          <a:p>
            <a:fld id="{7246E30E-CA6B-458C-8475-CF7E8DFCDDE9}" type="datetimeFigureOut">
              <a:rPr lang="en-US" smtClean="0"/>
              <a:t>5/21/2021</a:t>
            </a:fld>
            <a:endParaRPr lang="en-US"/>
          </a:p>
        </p:txBody>
      </p:sp>
      <p:sp>
        <p:nvSpPr>
          <p:cNvPr id="5" name="Footer Placeholder 4">
            <a:extLst>
              <a:ext uri="{FF2B5EF4-FFF2-40B4-BE49-F238E27FC236}">
                <a16:creationId xmlns:a16="http://schemas.microsoft.com/office/drawing/2014/main" id="{21389227-DF3D-46F2-A067-EF57C1F3F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52939-531C-4BCE-BE79-941119009CF5}"/>
              </a:ext>
            </a:extLst>
          </p:cNvPr>
          <p:cNvSpPr>
            <a:spLocks noGrp="1"/>
          </p:cNvSpPr>
          <p:nvPr>
            <p:ph type="sldNum" sz="quarter" idx="12"/>
          </p:nvPr>
        </p:nvSpPr>
        <p:spPr/>
        <p:txBody>
          <a:bodyPr/>
          <a:lstStyle/>
          <a:p>
            <a:fld id="{50128697-ED45-4A77-B757-62CF1640E80C}" type="slidenum">
              <a:rPr lang="en-US" smtClean="0"/>
              <a:t>‹#›</a:t>
            </a:fld>
            <a:endParaRPr lang="en-US"/>
          </a:p>
        </p:txBody>
      </p:sp>
    </p:spTree>
    <p:extLst>
      <p:ext uri="{BB962C8B-B14F-4D97-AF65-F5344CB8AC3E}">
        <p14:creationId xmlns:p14="http://schemas.microsoft.com/office/powerpoint/2010/main" val="606563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B7DB9-C7C4-4260-88FD-61684866081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CBD33A54-BC52-491D-99D2-B02B93F84EC5}"/>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38394F5-0B25-4C16-BE50-B43016809FE3}"/>
              </a:ext>
            </a:extLst>
          </p:cNvPr>
          <p:cNvSpPr>
            <a:spLocks noGrp="1"/>
          </p:cNvSpPr>
          <p:nvPr>
            <p:ph type="dt" sz="half" idx="10"/>
          </p:nvPr>
        </p:nvSpPr>
        <p:spPr/>
        <p:txBody>
          <a:bodyPr/>
          <a:lstStyle/>
          <a:p>
            <a:fld id="{7246E30E-CA6B-458C-8475-CF7E8DFCDDE9}" type="datetimeFigureOut">
              <a:rPr lang="en-US" smtClean="0"/>
              <a:t>5/21/2021</a:t>
            </a:fld>
            <a:endParaRPr lang="en-US"/>
          </a:p>
        </p:txBody>
      </p:sp>
      <p:sp>
        <p:nvSpPr>
          <p:cNvPr id="5" name="Footer Placeholder 4">
            <a:extLst>
              <a:ext uri="{FF2B5EF4-FFF2-40B4-BE49-F238E27FC236}">
                <a16:creationId xmlns:a16="http://schemas.microsoft.com/office/drawing/2014/main" id="{1B681AC9-80B7-4DFE-B599-9ACAA7F764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54179-E7C3-47F3-A8A3-AD5B99D8925F}"/>
              </a:ext>
            </a:extLst>
          </p:cNvPr>
          <p:cNvSpPr>
            <a:spLocks noGrp="1"/>
          </p:cNvSpPr>
          <p:nvPr>
            <p:ph type="sldNum" sz="quarter" idx="12"/>
          </p:nvPr>
        </p:nvSpPr>
        <p:spPr/>
        <p:txBody>
          <a:bodyPr/>
          <a:lstStyle/>
          <a:p>
            <a:fld id="{50128697-ED45-4A77-B757-62CF1640E80C}" type="slidenum">
              <a:rPr lang="en-US" smtClean="0"/>
              <a:t>‹#›</a:t>
            </a:fld>
            <a:endParaRPr lang="en-US"/>
          </a:p>
        </p:txBody>
      </p:sp>
    </p:spTree>
    <p:extLst>
      <p:ext uri="{BB962C8B-B14F-4D97-AF65-F5344CB8AC3E}">
        <p14:creationId xmlns:p14="http://schemas.microsoft.com/office/powerpoint/2010/main" val="294633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742A-C506-4F48-8D9A-C1E1A3AD776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98ECB577-2D36-4203-B530-6A380CEF44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E3DFF8A3-166C-4900-A4B2-0E2B15998D73}"/>
              </a:ext>
            </a:extLst>
          </p:cNvPr>
          <p:cNvSpPr>
            <a:spLocks noGrp="1"/>
          </p:cNvSpPr>
          <p:nvPr>
            <p:ph type="dt" sz="half" idx="10"/>
          </p:nvPr>
        </p:nvSpPr>
        <p:spPr/>
        <p:txBody>
          <a:bodyPr/>
          <a:lstStyle/>
          <a:p>
            <a:fld id="{7246E30E-CA6B-458C-8475-CF7E8DFCDDE9}" type="datetimeFigureOut">
              <a:rPr lang="en-US" smtClean="0"/>
              <a:t>5/21/2021</a:t>
            </a:fld>
            <a:endParaRPr lang="en-US"/>
          </a:p>
        </p:txBody>
      </p:sp>
      <p:sp>
        <p:nvSpPr>
          <p:cNvPr id="5" name="Footer Placeholder 4">
            <a:extLst>
              <a:ext uri="{FF2B5EF4-FFF2-40B4-BE49-F238E27FC236}">
                <a16:creationId xmlns:a16="http://schemas.microsoft.com/office/drawing/2014/main" id="{E92C7293-268C-434A-A816-3953B048F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95165-6AB3-48C0-88E4-E61CA4C1C146}"/>
              </a:ext>
            </a:extLst>
          </p:cNvPr>
          <p:cNvSpPr>
            <a:spLocks noGrp="1"/>
          </p:cNvSpPr>
          <p:nvPr>
            <p:ph type="sldNum" sz="quarter" idx="12"/>
          </p:nvPr>
        </p:nvSpPr>
        <p:spPr/>
        <p:txBody>
          <a:bodyPr/>
          <a:lstStyle/>
          <a:p>
            <a:fld id="{50128697-ED45-4A77-B757-62CF1640E80C}" type="slidenum">
              <a:rPr lang="en-US" smtClean="0"/>
              <a:t>‹#›</a:t>
            </a:fld>
            <a:endParaRPr lang="en-US"/>
          </a:p>
        </p:txBody>
      </p:sp>
    </p:spTree>
    <p:extLst>
      <p:ext uri="{BB962C8B-B14F-4D97-AF65-F5344CB8AC3E}">
        <p14:creationId xmlns:p14="http://schemas.microsoft.com/office/powerpoint/2010/main" val="404919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5395-1274-4C9C-9E17-FDF92E7D282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9C0EF932-5197-403E-B647-AB367023DB5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9FF9D4-B3FA-415A-92AE-C96319BE4C7A}"/>
              </a:ext>
            </a:extLst>
          </p:cNvPr>
          <p:cNvSpPr>
            <a:spLocks noGrp="1"/>
          </p:cNvSpPr>
          <p:nvPr>
            <p:ph type="dt" sz="half" idx="10"/>
          </p:nvPr>
        </p:nvSpPr>
        <p:spPr/>
        <p:txBody>
          <a:bodyPr/>
          <a:lstStyle/>
          <a:p>
            <a:fld id="{7246E30E-CA6B-458C-8475-CF7E8DFCDDE9}" type="datetimeFigureOut">
              <a:rPr lang="en-US" smtClean="0"/>
              <a:t>5/21/2021</a:t>
            </a:fld>
            <a:endParaRPr lang="en-US"/>
          </a:p>
        </p:txBody>
      </p:sp>
      <p:sp>
        <p:nvSpPr>
          <p:cNvPr id="5" name="Footer Placeholder 4">
            <a:extLst>
              <a:ext uri="{FF2B5EF4-FFF2-40B4-BE49-F238E27FC236}">
                <a16:creationId xmlns:a16="http://schemas.microsoft.com/office/drawing/2014/main" id="{683A1280-F7EA-49A6-98AA-03141FAE2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14062-0202-45B0-B78F-695B19E4673D}"/>
              </a:ext>
            </a:extLst>
          </p:cNvPr>
          <p:cNvSpPr>
            <a:spLocks noGrp="1"/>
          </p:cNvSpPr>
          <p:nvPr>
            <p:ph type="sldNum" sz="quarter" idx="12"/>
          </p:nvPr>
        </p:nvSpPr>
        <p:spPr/>
        <p:txBody>
          <a:bodyPr/>
          <a:lstStyle/>
          <a:p>
            <a:fld id="{50128697-ED45-4A77-B757-62CF1640E80C}" type="slidenum">
              <a:rPr lang="en-US" smtClean="0"/>
              <a:t>‹#›</a:t>
            </a:fld>
            <a:endParaRPr lang="en-US"/>
          </a:p>
        </p:txBody>
      </p:sp>
    </p:spTree>
    <p:extLst>
      <p:ext uri="{BB962C8B-B14F-4D97-AF65-F5344CB8AC3E}">
        <p14:creationId xmlns:p14="http://schemas.microsoft.com/office/powerpoint/2010/main" val="358571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A713-B751-4360-A056-B2FA1CB99250}"/>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6242B1A-A8C5-4685-9715-5F051F30F0A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B88BEEA-C9F3-4475-84D7-27A7C66AE78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A46680EC-0536-4861-B9EB-8A01DFBD7C95}"/>
              </a:ext>
            </a:extLst>
          </p:cNvPr>
          <p:cNvSpPr>
            <a:spLocks noGrp="1"/>
          </p:cNvSpPr>
          <p:nvPr>
            <p:ph type="dt" sz="half" idx="10"/>
          </p:nvPr>
        </p:nvSpPr>
        <p:spPr/>
        <p:txBody>
          <a:bodyPr/>
          <a:lstStyle/>
          <a:p>
            <a:fld id="{7246E30E-CA6B-458C-8475-CF7E8DFCDDE9}" type="datetimeFigureOut">
              <a:rPr lang="en-US" smtClean="0"/>
              <a:t>5/21/2021</a:t>
            </a:fld>
            <a:endParaRPr lang="en-US"/>
          </a:p>
        </p:txBody>
      </p:sp>
      <p:sp>
        <p:nvSpPr>
          <p:cNvPr id="6" name="Footer Placeholder 5">
            <a:extLst>
              <a:ext uri="{FF2B5EF4-FFF2-40B4-BE49-F238E27FC236}">
                <a16:creationId xmlns:a16="http://schemas.microsoft.com/office/drawing/2014/main" id="{9CF34C1D-FA0B-486B-82C1-DD03EF5DB0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EC344-5F1C-42C9-95AE-66BC5324BA16}"/>
              </a:ext>
            </a:extLst>
          </p:cNvPr>
          <p:cNvSpPr>
            <a:spLocks noGrp="1"/>
          </p:cNvSpPr>
          <p:nvPr>
            <p:ph type="sldNum" sz="quarter" idx="12"/>
          </p:nvPr>
        </p:nvSpPr>
        <p:spPr/>
        <p:txBody>
          <a:bodyPr/>
          <a:lstStyle/>
          <a:p>
            <a:fld id="{50128697-ED45-4A77-B757-62CF1640E80C}" type="slidenum">
              <a:rPr lang="en-US" smtClean="0"/>
              <a:t>‹#›</a:t>
            </a:fld>
            <a:endParaRPr lang="en-US"/>
          </a:p>
        </p:txBody>
      </p:sp>
    </p:spTree>
    <p:extLst>
      <p:ext uri="{BB962C8B-B14F-4D97-AF65-F5344CB8AC3E}">
        <p14:creationId xmlns:p14="http://schemas.microsoft.com/office/powerpoint/2010/main" val="379023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FEAC-D8B4-46DA-BFEB-6737BB24CA45}"/>
              </a:ext>
            </a:extLst>
          </p:cNvPr>
          <p:cNvSpPr>
            <a:spLocks noGrp="1"/>
          </p:cNvSpPr>
          <p:nvPr>
            <p:ph type="title"/>
          </p:nvPr>
        </p:nvSpPr>
        <p:spPr>
          <a:xfrm>
            <a:off x="629841" y="365126"/>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B3C4C105-B5F7-47DC-8669-02A30869549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A79AE71-FD41-42AA-A0B0-47C94161E02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9732C7CE-A6F0-4AA0-BD0A-7980F5FA7ED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7294AEC-D4A8-4455-8AF6-B8D7662C9C6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BB98B4ED-7522-4243-814F-3F908E284B8B}"/>
              </a:ext>
            </a:extLst>
          </p:cNvPr>
          <p:cNvSpPr>
            <a:spLocks noGrp="1"/>
          </p:cNvSpPr>
          <p:nvPr>
            <p:ph type="dt" sz="half" idx="10"/>
          </p:nvPr>
        </p:nvSpPr>
        <p:spPr/>
        <p:txBody>
          <a:bodyPr/>
          <a:lstStyle/>
          <a:p>
            <a:fld id="{7246E30E-CA6B-458C-8475-CF7E8DFCDDE9}" type="datetimeFigureOut">
              <a:rPr lang="en-US" smtClean="0"/>
              <a:t>5/21/2021</a:t>
            </a:fld>
            <a:endParaRPr lang="en-US"/>
          </a:p>
        </p:txBody>
      </p:sp>
      <p:sp>
        <p:nvSpPr>
          <p:cNvPr id="8" name="Footer Placeholder 7">
            <a:extLst>
              <a:ext uri="{FF2B5EF4-FFF2-40B4-BE49-F238E27FC236}">
                <a16:creationId xmlns:a16="http://schemas.microsoft.com/office/drawing/2014/main" id="{EB5EB2C7-4E69-41F3-BC1A-AC663413F1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ADDF0A-BDA6-46D8-98F4-8E949C6D8686}"/>
              </a:ext>
            </a:extLst>
          </p:cNvPr>
          <p:cNvSpPr>
            <a:spLocks noGrp="1"/>
          </p:cNvSpPr>
          <p:nvPr>
            <p:ph type="sldNum" sz="quarter" idx="12"/>
          </p:nvPr>
        </p:nvSpPr>
        <p:spPr/>
        <p:txBody>
          <a:bodyPr/>
          <a:lstStyle/>
          <a:p>
            <a:fld id="{50128697-ED45-4A77-B757-62CF1640E80C}" type="slidenum">
              <a:rPr lang="en-US" smtClean="0"/>
              <a:t>‹#›</a:t>
            </a:fld>
            <a:endParaRPr lang="en-US"/>
          </a:p>
        </p:txBody>
      </p:sp>
    </p:spTree>
    <p:extLst>
      <p:ext uri="{BB962C8B-B14F-4D97-AF65-F5344CB8AC3E}">
        <p14:creationId xmlns:p14="http://schemas.microsoft.com/office/powerpoint/2010/main" val="154724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0316-AB75-4E3F-A9DC-44DB41FE3744}"/>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B82853C0-A9C1-4FD4-BCE0-0689BF06BA63}"/>
              </a:ext>
            </a:extLst>
          </p:cNvPr>
          <p:cNvSpPr>
            <a:spLocks noGrp="1"/>
          </p:cNvSpPr>
          <p:nvPr>
            <p:ph type="dt" sz="half" idx="10"/>
          </p:nvPr>
        </p:nvSpPr>
        <p:spPr/>
        <p:txBody>
          <a:bodyPr/>
          <a:lstStyle/>
          <a:p>
            <a:fld id="{7246E30E-CA6B-458C-8475-CF7E8DFCDDE9}" type="datetimeFigureOut">
              <a:rPr lang="en-US" smtClean="0"/>
              <a:t>5/21/2021</a:t>
            </a:fld>
            <a:endParaRPr lang="en-US"/>
          </a:p>
        </p:txBody>
      </p:sp>
      <p:sp>
        <p:nvSpPr>
          <p:cNvPr id="4" name="Footer Placeholder 3">
            <a:extLst>
              <a:ext uri="{FF2B5EF4-FFF2-40B4-BE49-F238E27FC236}">
                <a16:creationId xmlns:a16="http://schemas.microsoft.com/office/drawing/2014/main" id="{8AD51E1D-14B7-4021-8AAE-0A494915AD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D1B846-8AB0-4872-8C8E-6CF4B8284C9F}"/>
              </a:ext>
            </a:extLst>
          </p:cNvPr>
          <p:cNvSpPr>
            <a:spLocks noGrp="1"/>
          </p:cNvSpPr>
          <p:nvPr>
            <p:ph type="sldNum" sz="quarter" idx="12"/>
          </p:nvPr>
        </p:nvSpPr>
        <p:spPr/>
        <p:txBody>
          <a:bodyPr/>
          <a:lstStyle/>
          <a:p>
            <a:fld id="{50128697-ED45-4A77-B757-62CF1640E80C}" type="slidenum">
              <a:rPr lang="en-US" smtClean="0"/>
              <a:t>‹#›</a:t>
            </a:fld>
            <a:endParaRPr lang="en-US"/>
          </a:p>
        </p:txBody>
      </p:sp>
    </p:spTree>
    <p:extLst>
      <p:ext uri="{BB962C8B-B14F-4D97-AF65-F5344CB8AC3E}">
        <p14:creationId xmlns:p14="http://schemas.microsoft.com/office/powerpoint/2010/main" val="2547061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96FE09-4950-4966-9812-471D947E7D6E}"/>
              </a:ext>
            </a:extLst>
          </p:cNvPr>
          <p:cNvSpPr>
            <a:spLocks noGrp="1"/>
          </p:cNvSpPr>
          <p:nvPr>
            <p:ph type="dt" sz="half" idx="10"/>
          </p:nvPr>
        </p:nvSpPr>
        <p:spPr/>
        <p:txBody>
          <a:bodyPr/>
          <a:lstStyle/>
          <a:p>
            <a:fld id="{7246E30E-CA6B-458C-8475-CF7E8DFCDDE9}" type="datetimeFigureOut">
              <a:rPr lang="en-US" smtClean="0"/>
              <a:t>5/21/2021</a:t>
            </a:fld>
            <a:endParaRPr lang="en-US"/>
          </a:p>
        </p:txBody>
      </p:sp>
      <p:sp>
        <p:nvSpPr>
          <p:cNvPr id="3" name="Footer Placeholder 2">
            <a:extLst>
              <a:ext uri="{FF2B5EF4-FFF2-40B4-BE49-F238E27FC236}">
                <a16:creationId xmlns:a16="http://schemas.microsoft.com/office/drawing/2014/main" id="{CD958F7C-6E90-4F9D-A428-DDD1914B66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7BB55A-1C6A-4540-9303-F7D14A129890}"/>
              </a:ext>
            </a:extLst>
          </p:cNvPr>
          <p:cNvSpPr>
            <a:spLocks noGrp="1"/>
          </p:cNvSpPr>
          <p:nvPr>
            <p:ph type="sldNum" sz="quarter" idx="12"/>
          </p:nvPr>
        </p:nvSpPr>
        <p:spPr/>
        <p:txBody>
          <a:bodyPr/>
          <a:lstStyle/>
          <a:p>
            <a:fld id="{50128697-ED45-4A77-B757-62CF1640E80C}" type="slidenum">
              <a:rPr lang="en-US" smtClean="0"/>
              <a:t>‹#›</a:t>
            </a:fld>
            <a:endParaRPr lang="en-US"/>
          </a:p>
        </p:txBody>
      </p:sp>
    </p:spTree>
    <p:extLst>
      <p:ext uri="{BB962C8B-B14F-4D97-AF65-F5344CB8AC3E}">
        <p14:creationId xmlns:p14="http://schemas.microsoft.com/office/powerpoint/2010/main" val="226033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5659-662F-48DE-8A16-2B4743D3694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807FDA2B-193A-47B0-8FF1-27D2BA1F5A4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424699DF-2ABF-4758-89EA-E204E3A8073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B5CD03B-F8E3-4AFA-9621-EBA9D5EE7C6B}"/>
              </a:ext>
            </a:extLst>
          </p:cNvPr>
          <p:cNvSpPr>
            <a:spLocks noGrp="1"/>
          </p:cNvSpPr>
          <p:nvPr>
            <p:ph type="dt" sz="half" idx="10"/>
          </p:nvPr>
        </p:nvSpPr>
        <p:spPr/>
        <p:txBody>
          <a:bodyPr/>
          <a:lstStyle/>
          <a:p>
            <a:fld id="{7246E30E-CA6B-458C-8475-CF7E8DFCDDE9}" type="datetimeFigureOut">
              <a:rPr lang="en-US" smtClean="0"/>
              <a:t>5/21/2021</a:t>
            </a:fld>
            <a:endParaRPr lang="en-US"/>
          </a:p>
        </p:txBody>
      </p:sp>
      <p:sp>
        <p:nvSpPr>
          <p:cNvPr id="6" name="Footer Placeholder 5">
            <a:extLst>
              <a:ext uri="{FF2B5EF4-FFF2-40B4-BE49-F238E27FC236}">
                <a16:creationId xmlns:a16="http://schemas.microsoft.com/office/drawing/2014/main" id="{FDC73325-AEC2-427E-8513-FAA07E9C71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2D7443-0D13-401D-AE7F-C200645EC074}"/>
              </a:ext>
            </a:extLst>
          </p:cNvPr>
          <p:cNvSpPr>
            <a:spLocks noGrp="1"/>
          </p:cNvSpPr>
          <p:nvPr>
            <p:ph type="sldNum" sz="quarter" idx="12"/>
          </p:nvPr>
        </p:nvSpPr>
        <p:spPr/>
        <p:txBody>
          <a:bodyPr/>
          <a:lstStyle/>
          <a:p>
            <a:fld id="{50128697-ED45-4A77-B757-62CF1640E80C}" type="slidenum">
              <a:rPr lang="en-US" smtClean="0"/>
              <a:t>‹#›</a:t>
            </a:fld>
            <a:endParaRPr lang="en-US"/>
          </a:p>
        </p:txBody>
      </p:sp>
    </p:spTree>
    <p:extLst>
      <p:ext uri="{BB962C8B-B14F-4D97-AF65-F5344CB8AC3E}">
        <p14:creationId xmlns:p14="http://schemas.microsoft.com/office/powerpoint/2010/main" val="414532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5BC4-3AD4-4960-8BFA-E3A52A038CF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639AD2E3-25B6-40C7-9056-1A64E5E9F7E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vi-VN"/>
          </a:p>
        </p:txBody>
      </p:sp>
      <p:sp>
        <p:nvSpPr>
          <p:cNvPr id="4" name="Text Placeholder 3">
            <a:extLst>
              <a:ext uri="{FF2B5EF4-FFF2-40B4-BE49-F238E27FC236}">
                <a16:creationId xmlns:a16="http://schemas.microsoft.com/office/drawing/2014/main" id="{1F8152BD-6EC0-42AE-8A69-41963ABF127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03CC437-3B3A-4662-BE01-CAEB165E1FF1}"/>
              </a:ext>
            </a:extLst>
          </p:cNvPr>
          <p:cNvSpPr>
            <a:spLocks noGrp="1"/>
          </p:cNvSpPr>
          <p:nvPr>
            <p:ph type="dt" sz="half" idx="10"/>
          </p:nvPr>
        </p:nvSpPr>
        <p:spPr/>
        <p:txBody>
          <a:bodyPr/>
          <a:lstStyle/>
          <a:p>
            <a:fld id="{7246E30E-CA6B-458C-8475-CF7E8DFCDDE9}" type="datetimeFigureOut">
              <a:rPr lang="en-US" smtClean="0"/>
              <a:t>5/21/2021</a:t>
            </a:fld>
            <a:endParaRPr lang="en-US"/>
          </a:p>
        </p:txBody>
      </p:sp>
      <p:sp>
        <p:nvSpPr>
          <p:cNvPr id="6" name="Footer Placeholder 5">
            <a:extLst>
              <a:ext uri="{FF2B5EF4-FFF2-40B4-BE49-F238E27FC236}">
                <a16:creationId xmlns:a16="http://schemas.microsoft.com/office/drawing/2014/main" id="{79748B79-8898-4666-BBBF-C00863BEC2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8CF4CD-E00A-4D6C-9CE5-54D263DE6795}"/>
              </a:ext>
            </a:extLst>
          </p:cNvPr>
          <p:cNvSpPr>
            <a:spLocks noGrp="1"/>
          </p:cNvSpPr>
          <p:nvPr>
            <p:ph type="sldNum" sz="quarter" idx="12"/>
          </p:nvPr>
        </p:nvSpPr>
        <p:spPr/>
        <p:txBody>
          <a:bodyPr/>
          <a:lstStyle/>
          <a:p>
            <a:fld id="{50128697-ED45-4A77-B757-62CF1640E80C}" type="slidenum">
              <a:rPr lang="en-US" smtClean="0"/>
              <a:t>‹#›</a:t>
            </a:fld>
            <a:endParaRPr lang="en-US"/>
          </a:p>
        </p:txBody>
      </p:sp>
    </p:spTree>
    <p:extLst>
      <p:ext uri="{BB962C8B-B14F-4D97-AF65-F5344CB8AC3E}">
        <p14:creationId xmlns:p14="http://schemas.microsoft.com/office/powerpoint/2010/main" val="1507355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6000" r="-1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25CEB7-FC37-4591-B10D-F55D17F174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C71E99F-577F-4E8E-800A-63DDA155E02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9F9A3FE-070A-4143-8ED7-D6FC1AFAFBA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246E30E-CA6B-458C-8475-CF7E8DFCDDE9}" type="datetimeFigureOut">
              <a:rPr lang="en-US" smtClean="0"/>
              <a:t>5/21/2021</a:t>
            </a:fld>
            <a:endParaRPr lang="en-US"/>
          </a:p>
        </p:txBody>
      </p:sp>
      <p:sp>
        <p:nvSpPr>
          <p:cNvPr id="5" name="Footer Placeholder 4">
            <a:extLst>
              <a:ext uri="{FF2B5EF4-FFF2-40B4-BE49-F238E27FC236}">
                <a16:creationId xmlns:a16="http://schemas.microsoft.com/office/drawing/2014/main" id="{60313FC1-F7CA-4DFA-ADAD-928472F453C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CC1582-084F-4D75-9790-45D1DE4F089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128697-ED45-4A77-B757-62CF1640E80C}" type="slidenum">
              <a:rPr lang="en-US" smtClean="0"/>
              <a:t>‹#›</a:t>
            </a:fld>
            <a:endParaRPr lang="en-US"/>
          </a:p>
        </p:txBody>
      </p:sp>
    </p:spTree>
    <p:extLst>
      <p:ext uri="{BB962C8B-B14F-4D97-AF65-F5344CB8AC3E}">
        <p14:creationId xmlns:p14="http://schemas.microsoft.com/office/powerpoint/2010/main" val="5345301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vi-V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82E45D-3C5E-4A32-B2AE-778786FB8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79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990600"/>
            <a:ext cx="2295486" cy="2209800"/>
          </a:xfrm>
          <a:prstGeom prst="rect">
            <a:avLst/>
          </a:prstGeom>
        </p:spPr>
      </p:pic>
      <p:sp>
        <p:nvSpPr>
          <p:cNvPr id="6" name="TextBox 5"/>
          <p:cNvSpPr txBox="1"/>
          <p:nvPr/>
        </p:nvSpPr>
        <p:spPr>
          <a:xfrm>
            <a:off x="1185843" y="3736776"/>
            <a:ext cx="6629400" cy="646331"/>
          </a:xfrm>
          <a:prstGeom prst="rect">
            <a:avLst/>
          </a:prstGeom>
          <a:noFill/>
        </p:spPr>
        <p:txBody>
          <a:bodyPr wrap="square" rtlCol="0">
            <a:spAutoFit/>
          </a:bodyPr>
          <a:lstStyle/>
          <a:p>
            <a:r>
              <a:rPr lang="vi-VN" sz="3600" b="1" dirty="0">
                <a:solidFill>
                  <a:schemeClr val="accent1"/>
                </a:solidFill>
                <a:latin typeface="Times New Roman" pitchFamily="18" charset="0"/>
                <a:cs typeface="Times New Roman" pitchFamily="18" charset="0"/>
              </a:rPr>
              <a:t>QUẢN TRỊ MẠNG MÁY TÍNH</a:t>
            </a:r>
            <a:endParaRPr lang="en-US" sz="3600" b="1" dirty="0">
              <a:solidFill>
                <a:schemeClr val="accent1"/>
              </a:solidFill>
              <a:latin typeface="Times New Roman" pitchFamily="18" charset="0"/>
              <a:cs typeface="Times New Roman" pitchFamily="18" charset="0"/>
            </a:endParaRPr>
          </a:p>
        </p:txBody>
      </p:sp>
      <p:sp>
        <p:nvSpPr>
          <p:cNvPr id="7" name="TextBox 6"/>
          <p:cNvSpPr txBox="1"/>
          <p:nvPr/>
        </p:nvSpPr>
        <p:spPr>
          <a:xfrm>
            <a:off x="1681143" y="4572000"/>
            <a:ext cx="5638800" cy="954107"/>
          </a:xfrm>
          <a:prstGeom prst="rect">
            <a:avLst/>
          </a:prstGeom>
          <a:noFill/>
        </p:spPr>
        <p:txBody>
          <a:bodyPr wrap="square" rtlCol="0">
            <a:spAutoFit/>
          </a:bodyPr>
          <a:lstStyle/>
          <a:p>
            <a:pPr algn="ctr"/>
            <a:r>
              <a:rPr lang="vi-VN" sz="2800" b="1" dirty="0">
                <a:solidFill>
                  <a:srgbClr val="FF0000"/>
                </a:solidFill>
                <a:latin typeface="Times New Roman" pitchFamily="18" charset="0"/>
                <a:cs typeface="Times New Roman" pitchFamily="18" charset="0"/>
              </a:rPr>
              <a:t>TRIỂN KHAI GROUP POLICY OBJECTS (GPO)</a:t>
            </a:r>
            <a:endParaRPr lang="en-US" sz="2800" b="1" dirty="0">
              <a:solidFill>
                <a:srgbClr val="FF0000"/>
              </a:solidFill>
              <a:latin typeface="Times New Roman" pitchFamily="18" charset="0"/>
              <a:cs typeface="Times New Roman" pitchFamily="18" charset="0"/>
            </a:endParaRPr>
          </a:p>
        </p:txBody>
      </p:sp>
      <p:sp>
        <p:nvSpPr>
          <p:cNvPr id="8" name="TextBox 7"/>
          <p:cNvSpPr txBox="1"/>
          <p:nvPr/>
        </p:nvSpPr>
        <p:spPr>
          <a:xfrm>
            <a:off x="6172200" y="5715000"/>
            <a:ext cx="1905000" cy="400110"/>
          </a:xfrm>
          <a:prstGeom prst="rect">
            <a:avLst/>
          </a:prstGeom>
          <a:noFill/>
        </p:spPr>
        <p:txBody>
          <a:bodyPr wrap="square" rtlCol="0">
            <a:spAutoFit/>
          </a:bodyPr>
          <a:lstStyle/>
          <a:p>
            <a:r>
              <a:rPr lang="vi-VN" sz="2000" b="1" dirty="0">
                <a:latin typeface="Times New Roman" pitchFamily="18" charset="0"/>
                <a:cs typeface="Times New Roman" pitchFamily="18" charset="0"/>
              </a:rPr>
              <a:t>Nhóm Anh Em</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60579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par>
                                <p:cTn id="12" presetID="42" presetClass="entr" presetSubtype="0" fill="hold" grpId="0" nodeType="withEffect">
                                  <p:stCondLst>
                                    <p:cond delay="10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16" presetClass="entr" presetSubtype="21"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6345382"/>
            <a:ext cx="8381998" cy="430887"/>
          </a:xfrm>
          <a:prstGeom prst="rect">
            <a:avLst/>
          </a:prstGeom>
          <a:noFill/>
        </p:spPr>
        <p:txBody>
          <a:bodyPr wrap="square" rtlCol="0">
            <a:spAutoFit/>
          </a:bodyPr>
          <a:lstStyle/>
          <a:p>
            <a:pPr algn="just"/>
            <a:r>
              <a:rPr lang="en-US" sz="2200">
                <a:latin typeface="Times New Roman" panose="02020603050405020304" pitchFamily="18" charset="0"/>
                <a:cs typeface="Times New Roman" panose="02020603050405020304" pitchFamily="18" charset="0"/>
              </a:rPr>
              <a:t>Vào Active Directory User and computer và tạo các OU, Group, User</a:t>
            </a:r>
            <a:endParaRPr lang="en-US" sz="22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A7E13324-2AD9-4725-AE88-EAE08ED670A7}"/>
              </a:ext>
            </a:extLst>
          </p:cNvPr>
          <p:cNvSpPr txBox="1"/>
          <p:nvPr/>
        </p:nvSpPr>
        <p:spPr>
          <a:xfrm>
            <a:off x="762000" y="512618"/>
            <a:ext cx="2667000" cy="492443"/>
          </a:xfrm>
          <a:prstGeom prst="rect">
            <a:avLst/>
          </a:prstGeom>
          <a:noFill/>
        </p:spPr>
        <p:txBody>
          <a:bodyPr wrap="square" rtlCol="0">
            <a:spAutoFit/>
          </a:bodyPr>
          <a:lstStyle/>
          <a:p>
            <a:r>
              <a:rPr lang="en-US" sz="2600" b="1">
                <a:solidFill>
                  <a:srgbClr val="C00000"/>
                </a:solidFill>
                <a:latin typeface="Times New Roman" pitchFamily="18" charset="0"/>
                <a:cs typeface="Times New Roman" pitchFamily="18" charset="0"/>
              </a:rPr>
              <a:t>CẤU HÌNH GPO</a:t>
            </a:r>
            <a:endParaRPr lang="en-US" sz="2600" b="1"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F4F08286-180D-4BFE-BA8D-1A5E45DF34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7201" y="1005061"/>
            <a:ext cx="8381998" cy="5340321"/>
          </a:xfrm>
          <a:prstGeom prst="rect">
            <a:avLst/>
          </a:prstGeom>
        </p:spPr>
      </p:pic>
    </p:spTree>
    <p:extLst>
      <p:ext uri="{BB962C8B-B14F-4D97-AF65-F5344CB8AC3E}">
        <p14:creationId xmlns:p14="http://schemas.microsoft.com/office/powerpoint/2010/main" val="259849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par>
                                <p:cTn id="13" presetID="16" presetClass="entr" presetSubtype="21"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345382"/>
            <a:ext cx="9144000" cy="430887"/>
          </a:xfrm>
          <a:prstGeom prst="rect">
            <a:avLst/>
          </a:prstGeom>
          <a:noFill/>
        </p:spPr>
        <p:txBody>
          <a:bodyPr wrap="square" rtlCol="0">
            <a:spAutoFit/>
          </a:bodyPr>
          <a:lstStyle/>
          <a:p>
            <a:pPr algn="just"/>
            <a:r>
              <a:rPr lang="en-US" sz="2200">
                <a:latin typeface="Times New Roman" pitchFamily="18" charset="0"/>
                <a:cs typeface="Times New Roman" pitchFamily="18" charset="0"/>
              </a:rPr>
              <a:t>Tạo 1 file chứa wallpaper và copy ảnh vào, sau đó đổi file về định dạng abc.jpg </a:t>
            </a:r>
            <a:endParaRPr lang="en-US" sz="22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A7E13324-2AD9-4725-AE88-EAE08ED670A7}"/>
              </a:ext>
            </a:extLst>
          </p:cNvPr>
          <p:cNvSpPr txBox="1"/>
          <p:nvPr/>
        </p:nvSpPr>
        <p:spPr>
          <a:xfrm>
            <a:off x="762000" y="512618"/>
            <a:ext cx="2667000" cy="492443"/>
          </a:xfrm>
          <a:prstGeom prst="rect">
            <a:avLst/>
          </a:prstGeom>
          <a:noFill/>
        </p:spPr>
        <p:txBody>
          <a:bodyPr wrap="square" rtlCol="0">
            <a:spAutoFit/>
          </a:bodyPr>
          <a:lstStyle/>
          <a:p>
            <a:r>
              <a:rPr lang="en-US" sz="2600" b="1">
                <a:solidFill>
                  <a:srgbClr val="C00000"/>
                </a:solidFill>
                <a:latin typeface="Times New Roman" pitchFamily="18" charset="0"/>
                <a:cs typeface="Times New Roman" pitchFamily="18" charset="0"/>
              </a:rPr>
              <a:t>CẤU HÌNH GPO</a:t>
            </a:r>
            <a:endParaRPr lang="en-US" sz="2600" b="1"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F4F08286-180D-4BFE-BA8D-1A5E45DF34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1370" y="1005061"/>
            <a:ext cx="8912727" cy="5167139"/>
          </a:xfrm>
          <a:prstGeom prst="rect">
            <a:avLst/>
          </a:prstGeom>
        </p:spPr>
      </p:pic>
    </p:spTree>
    <p:extLst>
      <p:ext uri="{BB962C8B-B14F-4D97-AF65-F5344CB8AC3E}">
        <p14:creationId xmlns:p14="http://schemas.microsoft.com/office/powerpoint/2010/main" val="398862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par>
                                <p:cTn id="13" presetID="16" presetClass="entr" presetSubtype="21"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109341"/>
            <a:ext cx="6019800" cy="769441"/>
          </a:xfrm>
          <a:prstGeom prst="rect">
            <a:avLst/>
          </a:prstGeom>
          <a:noFill/>
        </p:spPr>
        <p:txBody>
          <a:bodyPr wrap="square" rtlCol="0">
            <a:spAutoFit/>
          </a:bodyPr>
          <a:lstStyle/>
          <a:p>
            <a:pPr algn="ctr"/>
            <a:r>
              <a:rPr lang="vi-VN" sz="2200">
                <a:latin typeface="+mj-lt"/>
              </a:rPr>
              <a:t>Tiếp theo chúng ta sẽ Share folder wallpaper này ra.</a:t>
            </a:r>
          </a:p>
          <a:p>
            <a:pPr algn="ctr"/>
            <a:r>
              <a:rPr lang="vi-VN" sz="2200">
                <a:latin typeface="+mj-lt"/>
                <a:cs typeface="Times New Roman" pitchFamily="18" charset="0"/>
              </a:rPr>
              <a:t>Vào Properties</a:t>
            </a:r>
            <a:endParaRPr lang="en-US" sz="2200" dirty="0">
              <a:latin typeface="+mj-lt"/>
              <a:cs typeface="Times New Roman" pitchFamily="18" charset="0"/>
            </a:endParaRPr>
          </a:p>
        </p:txBody>
      </p:sp>
      <p:sp>
        <p:nvSpPr>
          <p:cNvPr id="7" name="TextBox 6">
            <a:extLst>
              <a:ext uri="{FF2B5EF4-FFF2-40B4-BE49-F238E27FC236}">
                <a16:creationId xmlns:a16="http://schemas.microsoft.com/office/drawing/2014/main" id="{A7E13324-2AD9-4725-AE88-EAE08ED670A7}"/>
              </a:ext>
            </a:extLst>
          </p:cNvPr>
          <p:cNvSpPr txBox="1"/>
          <p:nvPr/>
        </p:nvSpPr>
        <p:spPr>
          <a:xfrm>
            <a:off x="762000" y="512618"/>
            <a:ext cx="2667000" cy="492443"/>
          </a:xfrm>
          <a:prstGeom prst="rect">
            <a:avLst/>
          </a:prstGeom>
          <a:noFill/>
        </p:spPr>
        <p:txBody>
          <a:bodyPr wrap="square" rtlCol="0">
            <a:spAutoFit/>
          </a:bodyPr>
          <a:lstStyle/>
          <a:p>
            <a:r>
              <a:rPr lang="en-US" sz="2600" b="1">
                <a:solidFill>
                  <a:srgbClr val="C00000"/>
                </a:solidFill>
                <a:latin typeface="Times New Roman" pitchFamily="18" charset="0"/>
                <a:cs typeface="Times New Roman" pitchFamily="18" charset="0"/>
              </a:rPr>
              <a:t>CẤU HÌNH GPO</a:t>
            </a:r>
            <a:endParaRPr lang="en-US" sz="2600" b="1"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F4F08286-180D-4BFE-BA8D-1A5E45DF34E3}"/>
              </a:ext>
            </a:extLst>
          </p:cNvPr>
          <p:cNvPicPr>
            <a:picLocks noChangeAspect="1"/>
          </p:cNvPicPr>
          <p:nvPr/>
        </p:nvPicPr>
        <p:blipFill rotWithShape="1">
          <a:blip r:embed="rId2">
            <a:extLst>
              <a:ext uri="{28A0092B-C50C-407E-A947-70E740481C1C}">
                <a14:useLocalDpi xmlns:a14="http://schemas.microsoft.com/office/drawing/2010/main" val="0"/>
              </a:ext>
            </a:extLst>
          </a:blip>
          <a:srcRect l="9817" t="11839" r="7252" b="13648"/>
          <a:stretch/>
        </p:blipFill>
        <p:spPr>
          <a:xfrm>
            <a:off x="304801" y="1329965"/>
            <a:ext cx="8686799" cy="4689835"/>
          </a:xfrm>
          <a:prstGeom prst="rect">
            <a:avLst/>
          </a:prstGeom>
        </p:spPr>
      </p:pic>
    </p:spTree>
    <p:extLst>
      <p:ext uri="{BB962C8B-B14F-4D97-AF65-F5344CB8AC3E}">
        <p14:creationId xmlns:p14="http://schemas.microsoft.com/office/powerpoint/2010/main" val="42775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par>
                                <p:cTn id="13" presetID="16" presetClass="entr" presetSubtype="21"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38300" y="6129260"/>
            <a:ext cx="6019800" cy="430887"/>
          </a:xfrm>
          <a:prstGeom prst="rect">
            <a:avLst/>
          </a:prstGeom>
          <a:noFill/>
        </p:spPr>
        <p:txBody>
          <a:bodyPr wrap="square" rtlCol="0">
            <a:spAutoFit/>
          </a:bodyPr>
          <a:lstStyle/>
          <a:p>
            <a:r>
              <a:rPr lang="en-US" sz="2200">
                <a:latin typeface="Times New Roman" panose="02020603050405020304" pitchFamily="18" charset="0"/>
                <a:cs typeface="Times New Roman" panose="02020603050405020304" pitchFamily="18" charset="0"/>
              </a:rPr>
              <a:t>Tích vào Share this folder , chọn Permisions</a:t>
            </a:r>
            <a:endParaRPr lang="en-US"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7E13324-2AD9-4725-AE88-EAE08ED670A7}"/>
              </a:ext>
            </a:extLst>
          </p:cNvPr>
          <p:cNvSpPr txBox="1"/>
          <p:nvPr/>
        </p:nvSpPr>
        <p:spPr>
          <a:xfrm>
            <a:off x="762000" y="512618"/>
            <a:ext cx="2667000" cy="492443"/>
          </a:xfrm>
          <a:prstGeom prst="rect">
            <a:avLst/>
          </a:prstGeom>
          <a:noFill/>
        </p:spPr>
        <p:txBody>
          <a:bodyPr wrap="square" rtlCol="0">
            <a:spAutoFit/>
          </a:bodyPr>
          <a:lstStyle/>
          <a:p>
            <a:r>
              <a:rPr lang="en-US" sz="2600" b="1">
                <a:solidFill>
                  <a:srgbClr val="C00000"/>
                </a:solidFill>
                <a:latin typeface="Times New Roman" pitchFamily="18" charset="0"/>
                <a:cs typeface="Times New Roman" pitchFamily="18" charset="0"/>
              </a:rPr>
              <a:t>CẤU HÌNH GPO</a:t>
            </a:r>
            <a:endParaRPr lang="en-US" sz="2600" b="1"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F4F08286-180D-4BFE-BA8D-1A5E45DF34E3}"/>
              </a:ext>
            </a:extLst>
          </p:cNvPr>
          <p:cNvPicPr>
            <a:picLocks noChangeAspect="1"/>
          </p:cNvPicPr>
          <p:nvPr/>
        </p:nvPicPr>
        <p:blipFill>
          <a:blip r:embed="rId2">
            <a:extLst>
              <a:ext uri="{28A0092B-C50C-407E-A947-70E740481C1C}">
                <a14:useLocalDpi xmlns:a14="http://schemas.microsoft.com/office/drawing/2010/main" val="0"/>
              </a:ext>
            </a:extLst>
          </a:blip>
          <a:srcRect t="3786" b="3786"/>
          <a:stretch/>
        </p:blipFill>
        <p:spPr>
          <a:xfrm>
            <a:off x="304801" y="1329965"/>
            <a:ext cx="8686799" cy="4689835"/>
          </a:xfrm>
          <a:prstGeom prst="rect">
            <a:avLst/>
          </a:prstGeom>
        </p:spPr>
      </p:pic>
    </p:spTree>
    <p:extLst>
      <p:ext uri="{BB962C8B-B14F-4D97-AF65-F5344CB8AC3E}">
        <p14:creationId xmlns:p14="http://schemas.microsoft.com/office/powerpoint/2010/main" val="188287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par>
                                <p:cTn id="13" presetID="16" presetClass="entr" presetSubtype="21"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19200" y="6088559"/>
            <a:ext cx="6019800" cy="769441"/>
          </a:xfrm>
          <a:prstGeom prst="rect">
            <a:avLst/>
          </a:prstGeom>
          <a:noFill/>
        </p:spPr>
        <p:txBody>
          <a:bodyPr wrap="square" rtlCol="0">
            <a:spAutoFit/>
          </a:bodyPr>
          <a:lstStyle/>
          <a:p>
            <a:pPr algn="ctr"/>
            <a:r>
              <a:rPr lang="vi-VN" sz="2200">
                <a:latin typeface="+mj-lt"/>
              </a:rPr>
              <a:t>Ở mục Permisions for everyone chọn 2 quyền Change và Read sau đó Apply</a:t>
            </a:r>
            <a:r>
              <a:rPr lang="vi-VN"/>
              <a:t>.</a:t>
            </a:r>
            <a:endParaRPr lang="en-US"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7E13324-2AD9-4725-AE88-EAE08ED670A7}"/>
              </a:ext>
            </a:extLst>
          </p:cNvPr>
          <p:cNvSpPr txBox="1"/>
          <p:nvPr/>
        </p:nvSpPr>
        <p:spPr>
          <a:xfrm>
            <a:off x="762000" y="512618"/>
            <a:ext cx="2667000" cy="492443"/>
          </a:xfrm>
          <a:prstGeom prst="rect">
            <a:avLst/>
          </a:prstGeom>
          <a:noFill/>
        </p:spPr>
        <p:txBody>
          <a:bodyPr wrap="square" rtlCol="0">
            <a:spAutoFit/>
          </a:bodyPr>
          <a:lstStyle/>
          <a:p>
            <a:r>
              <a:rPr lang="en-US" sz="2600" b="1">
                <a:solidFill>
                  <a:srgbClr val="C00000"/>
                </a:solidFill>
                <a:latin typeface="Times New Roman" pitchFamily="18" charset="0"/>
                <a:cs typeface="Times New Roman" pitchFamily="18" charset="0"/>
              </a:rPr>
              <a:t>CẤU HÌNH GPO</a:t>
            </a:r>
            <a:endParaRPr lang="en-US" sz="2600" b="1"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F4F08286-180D-4BFE-BA8D-1A5E45DF34E3}"/>
              </a:ext>
            </a:extLst>
          </p:cNvPr>
          <p:cNvPicPr>
            <a:picLocks noChangeAspect="1"/>
          </p:cNvPicPr>
          <p:nvPr/>
        </p:nvPicPr>
        <p:blipFill>
          <a:blip r:embed="rId2">
            <a:extLst>
              <a:ext uri="{28A0092B-C50C-407E-A947-70E740481C1C}">
                <a14:useLocalDpi xmlns:a14="http://schemas.microsoft.com/office/drawing/2010/main" val="0"/>
              </a:ext>
            </a:extLst>
          </a:blip>
          <a:srcRect t="3149" b="3149"/>
          <a:stretch/>
        </p:blipFill>
        <p:spPr>
          <a:xfrm>
            <a:off x="304801" y="1329965"/>
            <a:ext cx="8686799" cy="4689835"/>
          </a:xfrm>
          <a:prstGeom prst="rect">
            <a:avLst/>
          </a:prstGeom>
        </p:spPr>
      </p:pic>
    </p:spTree>
    <p:extLst>
      <p:ext uri="{BB962C8B-B14F-4D97-AF65-F5344CB8AC3E}">
        <p14:creationId xmlns:p14="http://schemas.microsoft.com/office/powerpoint/2010/main" val="104814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par>
                                <p:cTn id="13" presetID="16" presetClass="entr" presetSubtype="21"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19200" y="6088559"/>
            <a:ext cx="6019800" cy="769441"/>
          </a:xfrm>
          <a:prstGeom prst="rect">
            <a:avLst/>
          </a:prstGeom>
          <a:noFill/>
        </p:spPr>
        <p:txBody>
          <a:bodyPr wrap="square" rtlCol="0">
            <a:spAutoFit/>
          </a:bodyPr>
          <a:lstStyle/>
          <a:p>
            <a:pPr algn="ctr"/>
            <a:r>
              <a:rPr lang="en-US" sz="2200">
                <a:latin typeface="Times New Roman" panose="02020603050405020304" pitchFamily="18" charset="0"/>
                <a:cs typeface="Times New Roman" panose="02020603050405020304" pitchFamily="18" charset="0"/>
              </a:rPr>
              <a:t>Ấn Close, sau đó bật lại Server manager và chọn Group Policy Management </a:t>
            </a:r>
            <a:endParaRPr lang="en-US"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7E13324-2AD9-4725-AE88-EAE08ED670A7}"/>
              </a:ext>
            </a:extLst>
          </p:cNvPr>
          <p:cNvSpPr txBox="1"/>
          <p:nvPr/>
        </p:nvSpPr>
        <p:spPr>
          <a:xfrm>
            <a:off x="762000" y="512618"/>
            <a:ext cx="2667000" cy="492443"/>
          </a:xfrm>
          <a:prstGeom prst="rect">
            <a:avLst/>
          </a:prstGeom>
          <a:noFill/>
        </p:spPr>
        <p:txBody>
          <a:bodyPr wrap="square" rtlCol="0">
            <a:spAutoFit/>
          </a:bodyPr>
          <a:lstStyle/>
          <a:p>
            <a:r>
              <a:rPr lang="en-US" sz="2600" b="1">
                <a:solidFill>
                  <a:srgbClr val="C00000"/>
                </a:solidFill>
                <a:latin typeface="Times New Roman" pitchFamily="18" charset="0"/>
                <a:cs typeface="Times New Roman" pitchFamily="18" charset="0"/>
              </a:rPr>
              <a:t>CẤU HÌNH GPO</a:t>
            </a:r>
            <a:endParaRPr lang="en-US" sz="2600" b="1"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F4F08286-180D-4BFE-BA8D-1A5E45DF34E3}"/>
              </a:ext>
            </a:extLst>
          </p:cNvPr>
          <p:cNvPicPr>
            <a:picLocks noChangeAspect="1"/>
          </p:cNvPicPr>
          <p:nvPr/>
        </p:nvPicPr>
        <p:blipFill rotWithShape="1">
          <a:blip r:embed="rId2">
            <a:extLst>
              <a:ext uri="{28A0092B-C50C-407E-A947-70E740481C1C}">
                <a14:useLocalDpi xmlns:a14="http://schemas.microsoft.com/office/drawing/2010/main" val="0"/>
              </a:ext>
            </a:extLst>
          </a:blip>
          <a:srcRect t="9272" b="-1316"/>
          <a:stretch/>
        </p:blipFill>
        <p:spPr>
          <a:xfrm>
            <a:off x="228600" y="1005061"/>
            <a:ext cx="8686799" cy="5172417"/>
          </a:xfrm>
          <a:prstGeom prst="rect">
            <a:avLst/>
          </a:prstGeom>
        </p:spPr>
      </p:pic>
    </p:spTree>
    <p:extLst>
      <p:ext uri="{BB962C8B-B14F-4D97-AF65-F5344CB8AC3E}">
        <p14:creationId xmlns:p14="http://schemas.microsoft.com/office/powerpoint/2010/main" val="221278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par>
                                <p:cTn id="13" presetID="16" presetClass="entr" presetSubtype="21"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75855" y="6088559"/>
            <a:ext cx="7467600" cy="769441"/>
          </a:xfrm>
          <a:prstGeom prst="rect">
            <a:avLst/>
          </a:prstGeom>
          <a:noFill/>
        </p:spPr>
        <p:txBody>
          <a:bodyPr wrap="square" rtlCol="0">
            <a:spAutoFit/>
          </a:bodyPr>
          <a:lstStyle/>
          <a:p>
            <a:pPr algn="ctr"/>
            <a:r>
              <a:rPr lang="en-US" sz="2200">
                <a:latin typeface="Times New Roman" panose="02020603050405020304" pitchFamily="18" charset="0"/>
                <a:cs typeface="Times New Roman" panose="02020603050405020304" pitchFamily="18" charset="0"/>
              </a:rPr>
              <a:t>Click chuột phải vào OU và chọn </a:t>
            </a:r>
            <a:r>
              <a:rPr lang="en-US" sz="2200" i="1">
                <a:latin typeface="Times New Roman" panose="02020603050405020304" pitchFamily="18" charset="0"/>
                <a:cs typeface="Times New Roman" panose="02020603050405020304" pitchFamily="18" charset="0"/>
              </a:rPr>
              <a:t>Create a GPO in this domain and Link it here…</a:t>
            </a:r>
            <a:r>
              <a:rPr lang="en-US" sz="2200">
                <a:latin typeface="Times New Roman" panose="02020603050405020304" pitchFamily="18" charset="0"/>
                <a:cs typeface="Times New Roman" panose="02020603050405020304" pitchFamily="18" charset="0"/>
              </a:rPr>
              <a:t> để tạo Group Policy cho OU</a:t>
            </a:r>
            <a:endParaRPr lang="en-US"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7E13324-2AD9-4725-AE88-EAE08ED670A7}"/>
              </a:ext>
            </a:extLst>
          </p:cNvPr>
          <p:cNvSpPr txBox="1"/>
          <p:nvPr/>
        </p:nvSpPr>
        <p:spPr>
          <a:xfrm>
            <a:off x="762000" y="512618"/>
            <a:ext cx="2667000" cy="492443"/>
          </a:xfrm>
          <a:prstGeom prst="rect">
            <a:avLst/>
          </a:prstGeom>
          <a:noFill/>
        </p:spPr>
        <p:txBody>
          <a:bodyPr wrap="square" rtlCol="0">
            <a:spAutoFit/>
          </a:bodyPr>
          <a:lstStyle/>
          <a:p>
            <a:r>
              <a:rPr lang="en-US" sz="2600" b="1">
                <a:solidFill>
                  <a:srgbClr val="C00000"/>
                </a:solidFill>
                <a:latin typeface="Times New Roman" pitchFamily="18" charset="0"/>
                <a:cs typeface="Times New Roman" pitchFamily="18" charset="0"/>
              </a:rPr>
              <a:t>CẤU HÌNH GPO</a:t>
            </a:r>
            <a:endParaRPr lang="en-US" sz="2600" b="1"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F4F08286-180D-4BFE-BA8D-1A5E45DF34E3}"/>
              </a:ext>
            </a:extLst>
          </p:cNvPr>
          <p:cNvPicPr>
            <a:picLocks noChangeAspect="1"/>
          </p:cNvPicPr>
          <p:nvPr/>
        </p:nvPicPr>
        <p:blipFill>
          <a:blip r:embed="rId2">
            <a:extLst>
              <a:ext uri="{28A0092B-C50C-407E-A947-70E740481C1C}">
                <a14:useLocalDpi xmlns:a14="http://schemas.microsoft.com/office/drawing/2010/main" val="0"/>
              </a:ext>
            </a:extLst>
          </a:blip>
          <a:srcRect t="3361" b="3361"/>
          <a:stretch/>
        </p:blipFill>
        <p:spPr>
          <a:xfrm>
            <a:off x="304801" y="1329965"/>
            <a:ext cx="8686799" cy="4689835"/>
          </a:xfrm>
          <a:prstGeom prst="rect">
            <a:avLst/>
          </a:prstGeom>
        </p:spPr>
      </p:pic>
    </p:spTree>
    <p:extLst>
      <p:ext uri="{BB962C8B-B14F-4D97-AF65-F5344CB8AC3E}">
        <p14:creationId xmlns:p14="http://schemas.microsoft.com/office/powerpoint/2010/main" val="60046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par>
                                <p:cTn id="13" presetID="16" presetClass="entr" presetSubtype="21"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0" y="6275431"/>
            <a:ext cx="7467600" cy="430887"/>
          </a:xfrm>
          <a:prstGeom prst="rect">
            <a:avLst/>
          </a:prstGeom>
          <a:noFill/>
        </p:spPr>
        <p:txBody>
          <a:bodyPr wrap="square" rtlCol="0">
            <a:spAutoFit/>
          </a:bodyPr>
          <a:lstStyle/>
          <a:p>
            <a:pPr algn="ctr"/>
            <a:r>
              <a:rPr lang="en-US" sz="2200">
                <a:latin typeface="Times New Roman" panose="02020603050405020304" pitchFamily="18" charset="0"/>
                <a:cs typeface="Times New Roman" panose="02020603050405020304" pitchFamily="18" charset="0"/>
              </a:rPr>
              <a:t>Đặt tên cho GPO này là set wallpaper</a:t>
            </a:r>
            <a:endParaRPr lang="en-US"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7E13324-2AD9-4725-AE88-EAE08ED670A7}"/>
              </a:ext>
            </a:extLst>
          </p:cNvPr>
          <p:cNvSpPr txBox="1"/>
          <p:nvPr/>
        </p:nvSpPr>
        <p:spPr>
          <a:xfrm>
            <a:off x="762000" y="512618"/>
            <a:ext cx="2667000" cy="492443"/>
          </a:xfrm>
          <a:prstGeom prst="rect">
            <a:avLst/>
          </a:prstGeom>
          <a:noFill/>
        </p:spPr>
        <p:txBody>
          <a:bodyPr wrap="square" rtlCol="0">
            <a:spAutoFit/>
          </a:bodyPr>
          <a:lstStyle/>
          <a:p>
            <a:r>
              <a:rPr lang="en-US" sz="2600" b="1">
                <a:solidFill>
                  <a:srgbClr val="C00000"/>
                </a:solidFill>
                <a:latin typeface="Times New Roman" pitchFamily="18" charset="0"/>
                <a:cs typeface="Times New Roman" pitchFamily="18" charset="0"/>
              </a:rPr>
              <a:t>CẤU HÌNH GPO</a:t>
            </a:r>
            <a:endParaRPr lang="en-US" sz="2600" b="1"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F4F08286-180D-4BFE-BA8D-1A5E45DF34E3}"/>
              </a:ext>
            </a:extLst>
          </p:cNvPr>
          <p:cNvPicPr>
            <a:picLocks noChangeAspect="1"/>
          </p:cNvPicPr>
          <p:nvPr/>
        </p:nvPicPr>
        <p:blipFill>
          <a:blip r:embed="rId2">
            <a:extLst>
              <a:ext uri="{28A0092B-C50C-407E-A947-70E740481C1C}">
                <a14:useLocalDpi xmlns:a14="http://schemas.microsoft.com/office/drawing/2010/main" val="0"/>
              </a:ext>
            </a:extLst>
          </a:blip>
          <a:srcRect l="10679" r="10679"/>
          <a:stretch/>
        </p:blipFill>
        <p:spPr>
          <a:xfrm>
            <a:off x="304801" y="1329965"/>
            <a:ext cx="8686799" cy="4689835"/>
          </a:xfrm>
          <a:prstGeom prst="rect">
            <a:avLst/>
          </a:prstGeom>
        </p:spPr>
      </p:pic>
    </p:spTree>
    <p:extLst>
      <p:ext uri="{BB962C8B-B14F-4D97-AF65-F5344CB8AC3E}">
        <p14:creationId xmlns:p14="http://schemas.microsoft.com/office/powerpoint/2010/main" val="399145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par>
                                <p:cTn id="13" presetID="16" presetClass="entr" presetSubtype="21"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0" y="6088559"/>
            <a:ext cx="6248400" cy="769441"/>
          </a:xfrm>
          <a:prstGeom prst="rect">
            <a:avLst/>
          </a:prstGeom>
          <a:noFill/>
        </p:spPr>
        <p:txBody>
          <a:bodyPr wrap="square" rtlCol="0">
            <a:spAutoFit/>
          </a:bodyPr>
          <a:lstStyle/>
          <a:p>
            <a:pPr algn="ctr"/>
            <a:r>
              <a:rPr lang="vi-VN" sz="2200">
                <a:latin typeface="+mj-lt"/>
              </a:rPr>
              <a:t>Click chuột phải vào link GPO set wallpaper ta vừa mới tạo và chọn Edit</a:t>
            </a:r>
            <a:endParaRPr lang="en-US" sz="2200" dirty="0">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A7E13324-2AD9-4725-AE88-EAE08ED670A7}"/>
              </a:ext>
            </a:extLst>
          </p:cNvPr>
          <p:cNvSpPr txBox="1"/>
          <p:nvPr/>
        </p:nvSpPr>
        <p:spPr>
          <a:xfrm>
            <a:off x="762000" y="512618"/>
            <a:ext cx="2667000" cy="492443"/>
          </a:xfrm>
          <a:prstGeom prst="rect">
            <a:avLst/>
          </a:prstGeom>
          <a:noFill/>
        </p:spPr>
        <p:txBody>
          <a:bodyPr wrap="square" rtlCol="0">
            <a:spAutoFit/>
          </a:bodyPr>
          <a:lstStyle/>
          <a:p>
            <a:r>
              <a:rPr lang="en-US" sz="2600" b="1">
                <a:solidFill>
                  <a:srgbClr val="C00000"/>
                </a:solidFill>
                <a:latin typeface="Times New Roman" pitchFamily="18" charset="0"/>
                <a:cs typeface="Times New Roman" pitchFamily="18" charset="0"/>
              </a:rPr>
              <a:t>CẤU HÌNH GPO</a:t>
            </a:r>
            <a:endParaRPr lang="en-US" sz="2600" b="1"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F4F08286-180D-4BFE-BA8D-1A5E45DF34E3}"/>
              </a:ext>
            </a:extLst>
          </p:cNvPr>
          <p:cNvPicPr>
            <a:picLocks noChangeAspect="1"/>
          </p:cNvPicPr>
          <p:nvPr/>
        </p:nvPicPr>
        <p:blipFill>
          <a:blip r:embed="rId2">
            <a:extLst>
              <a:ext uri="{28A0092B-C50C-407E-A947-70E740481C1C}">
                <a14:useLocalDpi xmlns:a14="http://schemas.microsoft.com/office/drawing/2010/main" val="0"/>
              </a:ext>
            </a:extLst>
          </a:blip>
          <a:srcRect l="10202" r="10202"/>
          <a:stretch/>
        </p:blipFill>
        <p:spPr>
          <a:xfrm>
            <a:off x="304801" y="1329965"/>
            <a:ext cx="8686799" cy="4689835"/>
          </a:xfrm>
          <a:prstGeom prst="rect">
            <a:avLst/>
          </a:prstGeom>
        </p:spPr>
      </p:pic>
    </p:spTree>
    <p:extLst>
      <p:ext uri="{BB962C8B-B14F-4D97-AF65-F5344CB8AC3E}">
        <p14:creationId xmlns:p14="http://schemas.microsoft.com/office/powerpoint/2010/main" val="54756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par>
                                <p:cTn id="13" presetID="16" presetClass="entr" presetSubtype="21"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5710034"/>
            <a:ext cx="9143999" cy="1015663"/>
          </a:xfrm>
          <a:prstGeom prst="rect">
            <a:avLst/>
          </a:prstGeom>
          <a:noFill/>
        </p:spPr>
        <p:txBody>
          <a:bodyPr wrap="square" rtlCol="0">
            <a:spAutoFit/>
          </a:bodyPr>
          <a:lstStyle/>
          <a:p>
            <a:pPr algn="ctr"/>
            <a:r>
              <a:rPr lang="vi-VN" sz="2000" dirty="0">
                <a:latin typeface="+mj-lt"/>
              </a:rPr>
              <a:t>Chọn mục User Configuration vì ta sẽ cấu hình đổi hình nền theo user chứ không chọn theo Computer , để user đó log on bất cứ máy nào cũng được đổi hình nền . Chọn Policies / Administrative Templates : Policy… / Desktop /Desktop</a:t>
            </a:r>
            <a:endParaRPr lang="en-US" sz="2000" dirty="0">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A7E13324-2AD9-4725-AE88-EAE08ED670A7}"/>
              </a:ext>
            </a:extLst>
          </p:cNvPr>
          <p:cNvSpPr txBox="1"/>
          <p:nvPr/>
        </p:nvSpPr>
        <p:spPr>
          <a:xfrm>
            <a:off x="762000" y="512618"/>
            <a:ext cx="2667000" cy="492443"/>
          </a:xfrm>
          <a:prstGeom prst="rect">
            <a:avLst/>
          </a:prstGeom>
          <a:noFill/>
        </p:spPr>
        <p:txBody>
          <a:bodyPr wrap="square" rtlCol="0">
            <a:spAutoFit/>
          </a:bodyPr>
          <a:lstStyle/>
          <a:p>
            <a:r>
              <a:rPr lang="en-US" sz="2600" b="1">
                <a:solidFill>
                  <a:srgbClr val="C00000"/>
                </a:solidFill>
                <a:latin typeface="Times New Roman" pitchFamily="18" charset="0"/>
                <a:cs typeface="Times New Roman" pitchFamily="18" charset="0"/>
              </a:rPr>
              <a:t>CẤU HÌNH GPO</a:t>
            </a:r>
            <a:endParaRPr lang="en-US" sz="2600" b="1"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F4F08286-180D-4BFE-BA8D-1A5E45DF34E3}"/>
              </a:ext>
            </a:extLst>
          </p:cNvPr>
          <p:cNvPicPr>
            <a:picLocks noChangeAspect="1"/>
          </p:cNvPicPr>
          <p:nvPr/>
        </p:nvPicPr>
        <p:blipFill>
          <a:blip r:embed="rId2">
            <a:extLst>
              <a:ext uri="{28A0092B-C50C-407E-A947-70E740481C1C}">
                <a14:useLocalDpi xmlns:a14="http://schemas.microsoft.com/office/drawing/2010/main" val="0"/>
              </a:ext>
            </a:extLst>
          </a:blip>
          <a:srcRect t="5741" b="5741"/>
          <a:stretch/>
        </p:blipFill>
        <p:spPr>
          <a:xfrm>
            <a:off x="332510" y="984279"/>
            <a:ext cx="8686799" cy="4689835"/>
          </a:xfrm>
          <a:prstGeom prst="rect">
            <a:avLst/>
          </a:prstGeom>
        </p:spPr>
      </p:pic>
    </p:spTree>
    <p:extLst>
      <p:ext uri="{BB962C8B-B14F-4D97-AF65-F5344CB8AC3E}">
        <p14:creationId xmlns:p14="http://schemas.microsoft.com/office/powerpoint/2010/main" val="120356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par>
                                <p:cTn id="13" presetID="16" presetClass="entr" presetSubtype="21"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895566"/>
            <a:ext cx="5562600" cy="3416320"/>
          </a:xfrm>
          <a:prstGeom prst="rect">
            <a:avLst/>
          </a:prstGeom>
          <a:noFill/>
        </p:spPr>
        <p:txBody>
          <a:bodyPr wrap="square" rtlCol="0">
            <a:spAutoFit/>
          </a:bodyPr>
          <a:lstStyle/>
          <a:p>
            <a:r>
              <a:rPr lang="vi-VN" sz="2400" b="1" dirty="0">
                <a:latin typeface="Times New Roman" pitchFamily="18" charset="0"/>
                <a:cs typeface="Times New Roman" pitchFamily="18" charset="0"/>
              </a:rPr>
              <a:t>			</a:t>
            </a:r>
            <a:r>
              <a:rPr lang="vi-VN" sz="2400" b="1" dirty="0">
                <a:solidFill>
                  <a:srgbClr val="0070C0"/>
                </a:solidFill>
                <a:latin typeface="Times New Roman" pitchFamily="18" charset="0"/>
                <a:cs typeface="Times New Roman" pitchFamily="18" charset="0"/>
              </a:rPr>
              <a:t>Nhóm Anh Em</a:t>
            </a:r>
            <a:endParaRPr lang="en-US" sz="2400" b="1" dirty="0">
              <a:solidFill>
                <a:srgbClr val="0070C0"/>
              </a:solidFill>
              <a:latin typeface="Times New Roman" pitchFamily="18" charset="0"/>
              <a:cs typeface="Times New Roman" pitchFamily="18" charset="0"/>
            </a:endParaRPr>
          </a:p>
          <a:p>
            <a:endParaRPr lang="vi-VN" sz="2400" dirty="0">
              <a:latin typeface="Times New Roman" pitchFamily="18" charset="0"/>
              <a:cs typeface="Times New Roman" pitchFamily="18" charset="0"/>
            </a:endParaRPr>
          </a:p>
          <a:p>
            <a:r>
              <a:rPr lang="vi-VN" sz="2400" dirty="0">
                <a:latin typeface="Times New Roman" pitchFamily="18" charset="0"/>
                <a:cs typeface="Times New Roman" pitchFamily="18" charset="0"/>
              </a:rPr>
              <a:t>Thành viên :</a:t>
            </a:r>
          </a:p>
          <a:p>
            <a:endParaRPr lang="vi-VN" sz="2400" dirty="0">
              <a:latin typeface="Times New Roman" pitchFamily="18" charset="0"/>
              <a:cs typeface="Times New Roman" pitchFamily="18" charset="0"/>
            </a:endParaRPr>
          </a:p>
          <a:p>
            <a:r>
              <a:rPr lang="vi-VN" sz="2400" dirty="0">
                <a:latin typeface="Times New Roman" pitchFamily="18" charset="0"/>
                <a:cs typeface="Times New Roman" pitchFamily="18" charset="0"/>
              </a:rPr>
              <a:t>Nguyễn Nhật Linh 	180837</a:t>
            </a:r>
          </a:p>
          <a:p>
            <a:r>
              <a:rPr lang="vi-VN" sz="2400" dirty="0">
                <a:latin typeface="Times New Roman" pitchFamily="18" charset="0"/>
                <a:cs typeface="Times New Roman" pitchFamily="18" charset="0"/>
              </a:rPr>
              <a:t>Nguyễn Văn Thuận	188471</a:t>
            </a:r>
          </a:p>
          <a:p>
            <a:r>
              <a:rPr lang="vi-VN" sz="2400" dirty="0">
                <a:latin typeface="Times New Roman" pitchFamily="18" charset="0"/>
                <a:cs typeface="Times New Roman" pitchFamily="18" charset="0"/>
              </a:rPr>
              <a:t>Lâm Hoàng Tú 	177643</a:t>
            </a:r>
          </a:p>
          <a:p>
            <a:r>
              <a:rPr lang="vi-VN" sz="2400" dirty="0" smtClean="0">
                <a:latin typeface="Times New Roman" pitchFamily="18" charset="0"/>
                <a:cs typeface="Times New Roman" pitchFamily="18" charset="0"/>
              </a:rPr>
              <a:t>Trần </a:t>
            </a:r>
            <a:r>
              <a:rPr lang="vi-VN" sz="2400" dirty="0">
                <a:latin typeface="Times New Roman" pitchFamily="18" charset="0"/>
                <a:cs typeface="Times New Roman" pitchFamily="18" charset="0"/>
              </a:rPr>
              <a:t>Hữu Lộc 		188441</a:t>
            </a:r>
          </a:p>
          <a:p>
            <a:r>
              <a:rPr lang="vi-VN" sz="2400" dirty="0">
                <a:latin typeface="Times New Roman" pitchFamily="18" charset="0"/>
                <a:cs typeface="Times New Roman" pitchFamily="18" charset="0"/>
              </a:rPr>
              <a:t>Võ Quốc Khải 	180843</a:t>
            </a:r>
            <a:endParaRPr lang="en-US" sz="2400" dirty="0">
              <a:latin typeface="Times New Roman" pitchFamily="18" charset="0"/>
              <a:cs typeface="Times New Roman" pitchFamily="18" charset="0"/>
            </a:endParaRPr>
          </a:p>
        </p:txBody>
      </p:sp>
      <p:sp>
        <p:nvSpPr>
          <p:cNvPr id="6" name="TextBox 5"/>
          <p:cNvSpPr txBox="1"/>
          <p:nvPr/>
        </p:nvSpPr>
        <p:spPr>
          <a:xfrm>
            <a:off x="609600" y="1360249"/>
            <a:ext cx="8153400" cy="1384995"/>
          </a:xfrm>
          <a:prstGeom prst="rect">
            <a:avLst/>
          </a:prstGeom>
          <a:noFill/>
        </p:spPr>
        <p:txBody>
          <a:bodyPr wrap="square" rtlCol="0">
            <a:spAutoFit/>
          </a:bodyPr>
          <a:lstStyle/>
          <a:p>
            <a:pPr algn="ctr"/>
            <a:r>
              <a:rPr lang="vi-VN" sz="2800" b="1">
                <a:solidFill>
                  <a:srgbClr val="FF0000"/>
                </a:solidFill>
                <a:latin typeface="Times New Roman" pitchFamily="18" charset="0"/>
                <a:cs typeface="Times New Roman" pitchFamily="18" charset="0"/>
              </a:rPr>
              <a:t>TRIỂN KHAI GPO </a:t>
            </a:r>
          </a:p>
          <a:p>
            <a:pPr algn="ctr"/>
            <a:r>
              <a:rPr lang="vi-VN" sz="2800" b="1">
                <a:solidFill>
                  <a:srgbClr val="FF0000"/>
                </a:solidFill>
                <a:latin typeface="Times New Roman" pitchFamily="18" charset="0"/>
                <a:cs typeface="Times New Roman" pitchFamily="18" charset="0"/>
              </a:rPr>
              <a:t>CHẶN CMD, ĐỔI WALLPAPER, </a:t>
            </a:r>
          </a:p>
          <a:p>
            <a:pPr algn="ctr"/>
            <a:r>
              <a:rPr lang="vi-VN" sz="2800" b="1">
                <a:solidFill>
                  <a:srgbClr val="FF0000"/>
                </a:solidFill>
                <a:latin typeface="Times New Roman" pitchFamily="18" charset="0"/>
                <a:cs typeface="Times New Roman" pitchFamily="18" charset="0"/>
              </a:rPr>
              <a:t>CHẶN TASK MANAGER </a:t>
            </a:r>
            <a:endParaRPr lang="vi-VN" sz="2800" b="1" dirty="0">
              <a:solidFill>
                <a:srgbClr val="FF0000"/>
              </a:solidFill>
              <a:latin typeface="Times New Roman" pitchFamily="18" charset="0"/>
              <a:cs typeface="Times New Roman" pitchFamily="18" charset="0"/>
            </a:endParaRPr>
          </a:p>
        </p:txBody>
      </p:sp>
      <p:sp>
        <p:nvSpPr>
          <p:cNvPr id="7" name="TextBox 6"/>
          <p:cNvSpPr txBox="1"/>
          <p:nvPr/>
        </p:nvSpPr>
        <p:spPr>
          <a:xfrm>
            <a:off x="3543300" y="620762"/>
            <a:ext cx="2057400" cy="461665"/>
          </a:xfrm>
          <a:prstGeom prst="rect">
            <a:avLst/>
          </a:prstGeom>
          <a:noFill/>
        </p:spPr>
        <p:txBody>
          <a:bodyPr wrap="square" rtlCol="0">
            <a:spAutoFit/>
          </a:bodyPr>
          <a:lstStyle/>
          <a:p>
            <a:pPr algn="ctr"/>
            <a:r>
              <a:rPr lang="vi-VN" sz="2400" dirty="0">
                <a:latin typeface="Times New Roman" pitchFamily="18" charset="0"/>
                <a:cs typeface="Times New Roman" pitchFamily="18" charset="0"/>
              </a:rPr>
              <a:t>Chủ đề:</a:t>
            </a:r>
            <a:endParaRPr lang="en-US" sz="24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DCB8557A-5EAE-48CD-AEA4-C5C953DCF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4191000"/>
            <a:ext cx="4092256" cy="2340677"/>
          </a:xfrm>
          <a:prstGeom prst="rect">
            <a:avLst/>
          </a:prstGeom>
        </p:spPr>
      </p:pic>
    </p:spTree>
    <p:extLst>
      <p:ext uri="{BB962C8B-B14F-4D97-AF65-F5344CB8AC3E}">
        <p14:creationId xmlns:p14="http://schemas.microsoft.com/office/powerpoint/2010/main" val="7037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100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5710034"/>
            <a:ext cx="9143999" cy="923330"/>
          </a:xfrm>
          <a:prstGeom prst="rect">
            <a:avLst/>
          </a:prstGeom>
          <a:noFill/>
        </p:spPr>
        <p:txBody>
          <a:bodyPr wrap="square" rtlCol="0">
            <a:spAutoFit/>
          </a:bodyPr>
          <a:lstStyle/>
          <a:p>
            <a:pPr fontAlgn="base"/>
            <a:r>
              <a:rPr lang="vi-VN" dirty="0">
                <a:latin typeface="+mj-lt"/>
              </a:rPr>
              <a:t>Click đúp vào Desktop wallpaper , chọn enable policy này lên . Ở Option mục Wallpaper name các bạn nhập đường dẫn share file và tên ảnh như sau \\192.168.2.2\wallpaper\abc.jpg . Địa chỉ 192.168.2.2 là của  server DC mà chúng ta đã share file ảnh ra. Sau đó ấn Apply và OK </a:t>
            </a:r>
          </a:p>
        </p:txBody>
      </p:sp>
      <p:sp>
        <p:nvSpPr>
          <p:cNvPr id="7" name="TextBox 6">
            <a:extLst>
              <a:ext uri="{FF2B5EF4-FFF2-40B4-BE49-F238E27FC236}">
                <a16:creationId xmlns:a16="http://schemas.microsoft.com/office/drawing/2014/main" id="{A7E13324-2AD9-4725-AE88-EAE08ED670A7}"/>
              </a:ext>
            </a:extLst>
          </p:cNvPr>
          <p:cNvSpPr txBox="1"/>
          <p:nvPr/>
        </p:nvSpPr>
        <p:spPr>
          <a:xfrm>
            <a:off x="762000" y="512618"/>
            <a:ext cx="2667000" cy="492443"/>
          </a:xfrm>
          <a:prstGeom prst="rect">
            <a:avLst/>
          </a:prstGeom>
          <a:noFill/>
        </p:spPr>
        <p:txBody>
          <a:bodyPr wrap="square" rtlCol="0">
            <a:spAutoFit/>
          </a:bodyPr>
          <a:lstStyle/>
          <a:p>
            <a:r>
              <a:rPr lang="en-US" sz="2600" b="1">
                <a:solidFill>
                  <a:srgbClr val="C00000"/>
                </a:solidFill>
                <a:latin typeface="Times New Roman" pitchFamily="18" charset="0"/>
                <a:cs typeface="Times New Roman" pitchFamily="18" charset="0"/>
              </a:rPr>
              <a:t>CẤU HÌNH GPO</a:t>
            </a:r>
            <a:endParaRPr lang="en-US" sz="2600" b="1"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F4F08286-180D-4BFE-BA8D-1A5E45DF34E3}"/>
              </a:ext>
            </a:extLst>
          </p:cNvPr>
          <p:cNvPicPr>
            <a:picLocks noChangeAspect="1"/>
          </p:cNvPicPr>
          <p:nvPr/>
        </p:nvPicPr>
        <p:blipFill rotWithShape="1">
          <a:blip r:embed="rId2">
            <a:extLst>
              <a:ext uri="{28A0092B-C50C-407E-A947-70E740481C1C}">
                <a14:useLocalDpi xmlns:a14="http://schemas.microsoft.com/office/drawing/2010/main" val="0"/>
              </a:ext>
            </a:extLst>
          </a:blip>
          <a:srcRect l="-7587" r="-1035"/>
          <a:stretch/>
        </p:blipFill>
        <p:spPr>
          <a:xfrm>
            <a:off x="-571204" y="1208456"/>
            <a:ext cx="9735986" cy="4298182"/>
          </a:xfrm>
          <a:prstGeom prst="rect">
            <a:avLst/>
          </a:prstGeom>
        </p:spPr>
      </p:pic>
    </p:spTree>
    <p:extLst>
      <p:ext uri="{BB962C8B-B14F-4D97-AF65-F5344CB8AC3E}">
        <p14:creationId xmlns:p14="http://schemas.microsoft.com/office/powerpoint/2010/main" val="10683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par>
                                <p:cTn id="13" presetID="16" presetClass="entr" presetSubtype="21"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5644063"/>
            <a:ext cx="8991600" cy="769441"/>
          </a:xfrm>
          <a:prstGeom prst="rect">
            <a:avLst/>
          </a:prstGeom>
          <a:noFill/>
        </p:spPr>
        <p:txBody>
          <a:bodyPr wrap="square" rtlCol="0">
            <a:spAutoFit/>
          </a:bodyPr>
          <a:lstStyle/>
          <a:p>
            <a:pPr algn="just" fontAlgn="base"/>
            <a:r>
              <a:rPr lang="vi-VN" sz="2200">
                <a:latin typeface="+mj-lt"/>
              </a:rPr>
              <a:t>Sau đó các bạn bật CMD lên và gõ </a:t>
            </a:r>
            <a:r>
              <a:rPr lang="vi-VN" sz="2200" i="1">
                <a:latin typeface="+mj-lt"/>
              </a:rPr>
              <a:t>gpupdate /force</a:t>
            </a:r>
            <a:r>
              <a:rPr lang="vi-VN" sz="2200">
                <a:latin typeface="+mj-lt"/>
              </a:rPr>
              <a:t> để nó cập nhật chính sách cho các client . Đây là bước bắt buộc sau khi cấu hình Group Policy xong</a:t>
            </a:r>
          </a:p>
        </p:txBody>
      </p:sp>
      <p:sp>
        <p:nvSpPr>
          <p:cNvPr id="7" name="TextBox 6">
            <a:extLst>
              <a:ext uri="{FF2B5EF4-FFF2-40B4-BE49-F238E27FC236}">
                <a16:creationId xmlns:a16="http://schemas.microsoft.com/office/drawing/2014/main" id="{A7E13324-2AD9-4725-AE88-EAE08ED670A7}"/>
              </a:ext>
            </a:extLst>
          </p:cNvPr>
          <p:cNvSpPr txBox="1"/>
          <p:nvPr/>
        </p:nvSpPr>
        <p:spPr>
          <a:xfrm>
            <a:off x="762000" y="512618"/>
            <a:ext cx="2667000" cy="492443"/>
          </a:xfrm>
          <a:prstGeom prst="rect">
            <a:avLst/>
          </a:prstGeom>
          <a:noFill/>
        </p:spPr>
        <p:txBody>
          <a:bodyPr wrap="square" rtlCol="0">
            <a:spAutoFit/>
          </a:bodyPr>
          <a:lstStyle/>
          <a:p>
            <a:r>
              <a:rPr lang="en-US" sz="2600" b="1">
                <a:solidFill>
                  <a:srgbClr val="C00000"/>
                </a:solidFill>
                <a:latin typeface="Times New Roman" pitchFamily="18" charset="0"/>
                <a:cs typeface="Times New Roman" pitchFamily="18" charset="0"/>
              </a:rPr>
              <a:t>CẤU HÌNH GPO</a:t>
            </a:r>
            <a:endParaRPr lang="en-US" sz="2600" b="1"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F4F08286-180D-4BFE-BA8D-1A5E45DF34E3}"/>
              </a:ext>
            </a:extLst>
          </p:cNvPr>
          <p:cNvPicPr>
            <a:picLocks noChangeAspect="1"/>
          </p:cNvPicPr>
          <p:nvPr/>
        </p:nvPicPr>
        <p:blipFill>
          <a:blip r:embed="rId2">
            <a:extLst>
              <a:ext uri="{28A0092B-C50C-407E-A947-70E740481C1C}">
                <a14:useLocalDpi xmlns:a14="http://schemas.microsoft.com/office/drawing/2010/main" val="0"/>
              </a:ext>
            </a:extLst>
          </a:blip>
          <a:srcRect t="8544" b="8544"/>
          <a:stretch/>
        </p:blipFill>
        <p:spPr>
          <a:xfrm>
            <a:off x="-29056" y="1447800"/>
            <a:ext cx="9193838" cy="4058838"/>
          </a:xfrm>
          <a:prstGeom prst="rect">
            <a:avLst/>
          </a:prstGeom>
        </p:spPr>
      </p:pic>
    </p:spTree>
    <p:extLst>
      <p:ext uri="{BB962C8B-B14F-4D97-AF65-F5344CB8AC3E}">
        <p14:creationId xmlns:p14="http://schemas.microsoft.com/office/powerpoint/2010/main" val="76893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par>
                                <p:cTn id="13" presetID="16" presetClass="entr" presetSubtype="21"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7364" y="5960661"/>
            <a:ext cx="7620000" cy="769441"/>
          </a:xfrm>
          <a:prstGeom prst="rect">
            <a:avLst/>
          </a:prstGeom>
          <a:noFill/>
        </p:spPr>
        <p:txBody>
          <a:bodyPr wrap="square" rtlCol="0">
            <a:spAutoFit/>
          </a:bodyPr>
          <a:lstStyle/>
          <a:p>
            <a:pPr algn="ctr" fontAlgn="base"/>
            <a:r>
              <a:rPr lang="vi-VN" sz="2200">
                <a:latin typeface="+mj-lt"/>
              </a:rPr>
              <a:t>Khi Logon user thuộc OU đã cài đặt, ta thấy màn hình nền desktop của user này đã đổi sang hình nền mà chúng ta đã set</a:t>
            </a:r>
            <a:endParaRPr lang="vi-VN" sz="2200">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A7E13324-2AD9-4725-AE88-EAE08ED670A7}"/>
              </a:ext>
            </a:extLst>
          </p:cNvPr>
          <p:cNvSpPr txBox="1"/>
          <p:nvPr/>
        </p:nvSpPr>
        <p:spPr>
          <a:xfrm>
            <a:off x="762000" y="512618"/>
            <a:ext cx="2667000" cy="492443"/>
          </a:xfrm>
          <a:prstGeom prst="rect">
            <a:avLst/>
          </a:prstGeom>
          <a:noFill/>
        </p:spPr>
        <p:txBody>
          <a:bodyPr wrap="square" rtlCol="0">
            <a:spAutoFit/>
          </a:bodyPr>
          <a:lstStyle/>
          <a:p>
            <a:r>
              <a:rPr lang="en-US" sz="2600" b="1">
                <a:solidFill>
                  <a:srgbClr val="C00000"/>
                </a:solidFill>
                <a:latin typeface="Times New Roman" pitchFamily="18" charset="0"/>
                <a:cs typeface="Times New Roman" pitchFamily="18" charset="0"/>
              </a:rPr>
              <a:t>CẤU HÌNH GPO</a:t>
            </a:r>
            <a:endParaRPr lang="en-US" sz="2600" b="1"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F4F08286-180D-4BFE-BA8D-1A5E45DF34E3}"/>
              </a:ext>
            </a:extLst>
          </p:cNvPr>
          <p:cNvPicPr>
            <a:picLocks noChangeAspect="1"/>
          </p:cNvPicPr>
          <p:nvPr/>
        </p:nvPicPr>
        <p:blipFill rotWithShape="1">
          <a:blip r:embed="rId2">
            <a:extLst>
              <a:ext uri="{28A0092B-C50C-407E-A947-70E740481C1C}">
                <a14:useLocalDpi xmlns:a14="http://schemas.microsoft.com/office/drawing/2010/main" val="0"/>
              </a:ext>
            </a:extLst>
          </a:blip>
          <a:srcRect l="-8332" r="-3731"/>
          <a:stretch/>
        </p:blipFill>
        <p:spPr>
          <a:xfrm>
            <a:off x="-521727" y="1125938"/>
            <a:ext cx="9686509" cy="4606123"/>
          </a:xfrm>
          <a:prstGeom prst="rect">
            <a:avLst/>
          </a:prstGeom>
        </p:spPr>
      </p:pic>
    </p:spTree>
    <p:extLst>
      <p:ext uri="{BB962C8B-B14F-4D97-AF65-F5344CB8AC3E}">
        <p14:creationId xmlns:p14="http://schemas.microsoft.com/office/powerpoint/2010/main" val="25552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par>
                                <p:cTn id="13" presetID="16" presetClass="entr" presetSubtype="21"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8226" y="311260"/>
            <a:ext cx="3139834" cy="492443"/>
          </a:xfrm>
          <a:prstGeom prst="rect">
            <a:avLst/>
          </a:prstGeom>
          <a:noFill/>
        </p:spPr>
        <p:txBody>
          <a:bodyPr wrap="none" rtlCol="0">
            <a:spAutoFit/>
          </a:bodyPr>
          <a:lstStyle/>
          <a:p>
            <a:r>
              <a:rPr lang="vi-VN" sz="2600" b="1">
                <a:solidFill>
                  <a:srgbClr val="FF0000"/>
                </a:solidFill>
                <a:latin typeface="Times New Roman" pitchFamily="18" charset="0"/>
                <a:cs typeface="Times New Roman" pitchFamily="18" charset="0"/>
              </a:rPr>
              <a:t>ĐỊNH NGHĨA GPO </a:t>
            </a:r>
            <a:endParaRPr lang="en-US" sz="2600" b="1" dirty="0">
              <a:solidFill>
                <a:srgbClr val="FF0000"/>
              </a:solidFill>
              <a:latin typeface="Times New Roman" pitchFamily="18" charset="0"/>
              <a:cs typeface="Times New Roman" pitchFamily="18" charset="0"/>
            </a:endParaRPr>
          </a:p>
        </p:txBody>
      </p:sp>
      <p:sp>
        <p:nvSpPr>
          <p:cNvPr id="5" name="TextBox 4"/>
          <p:cNvSpPr txBox="1"/>
          <p:nvPr/>
        </p:nvSpPr>
        <p:spPr>
          <a:xfrm>
            <a:off x="647700" y="929819"/>
            <a:ext cx="7620000" cy="3816429"/>
          </a:xfrm>
          <a:prstGeom prst="rect">
            <a:avLst/>
          </a:prstGeom>
          <a:noFill/>
        </p:spPr>
        <p:txBody>
          <a:bodyPr wrap="square" rtlCol="0">
            <a:spAutoFit/>
          </a:bodyPr>
          <a:lstStyle/>
          <a:p>
            <a:pPr algn="just"/>
            <a:r>
              <a:rPr lang="vi-VN" sz="2200" dirty="0">
                <a:latin typeface="+mj-lt"/>
              </a:rPr>
              <a:t>Group Policy là tập hợp các thiết lập cấu hình cho Computer và Users , xác định cách thức để các chương trình , tài nguyên mạng và hệ điều hành làm việc với người dùng và máy tính trong 1 tổ chức . Mục đích sử dụng GPO nhằm triển khai các chính sách từ miền máy chủ Domain Controller xuống Users . Group Policy có thể dùng để triển khai phần mềm cho một hoặc hoặc nhiều máy trạm nào đó một cách tự động; để ấn định quyền hạn cho một số người dùng mạng, để giới hạn những ứng dụng mà người dùng được phép chạy; để kiểm soát hạn ngạch sử dụng đĩa trên các máy trạm; để thiết lập các kịch bản (script) đăng nhập (logon), đăng xuất (logout), khởi động (start up), và tắt máy (shut down</a:t>
            </a:r>
            <a:r>
              <a:rPr lang="vi-VN" dirty="0" smtClean="0"/>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43761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1" nodeType="clickEffect">
                                  <p:stCondLst>
                                    <p:cond delay="0"/>
                                  </p:stCondLst>
                                  <p:childTnLst>
                                    <p:animEffect transition="out" filter="barn(inVertical)">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287178"/>
            <a:ext cx="4419600" cy="492443"/>
          </a:xfrm>
          <a:prstGeom prst="rect">
            <a:avLst/>
          </a:prstGeom>
          <a:noFill/>
        </p:spPr>
        <p:txBody>
          <a:bodyPr wrap="square" rtlCol="0">
            <a:spAutoFit/>
          </a:bodyPr>
          <a:lstStyle/>
          <a:p>
            <a:r>
              <a:rPr lang="vi-VN" sz="2600" b="1">
                <a:solidFill>
                  <a:srgbClr val="FF0000"/>
                </a:solidFill>
                <a:latin typeface="Times New Roman" pitchFamily="18" charset="0"/>
                <a:cs typeface="Times New Roman" pitchFamily="18" charset="0"/>
              </a:rPr>
              <a:t>CHỨC NĂNG CỦA </a:t>
            </a:r>
            <a:r>
              <a:rPr lang="vi-VN" sz="2600" b="1" dirty="0">
                <a:solidFill>
                  <a:srgbClr val="FF0000"/>
                </a:solidFill>
                <a:latin typeface="Times New Roman" pitchFamily="18" charset="0"/>
                <a:cs typeface="Times New Roman" pitchFamily="18" charset="0"/>
              </a:rPr>
              <a:t>GPO</a:t>
            </a:r>
            <a:endParaRPr lang="en-US" sz="2600" b="1" dirty="0">
              <a:solidFill>
                <a:srgbClr val="FF0000"/>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B3D2D067-F733-474E-80F2-A4627D4C005E}"/>
              </a:ext>
            </a:extLst>
          </p:cNvPr>
          <p:cNvSpPr txBox="1"/>
          <p:nvPr/>
        </p:nvSpPr>
        <p:spPr>
          <a:xfrm>
            <a:off x="381000" y="5086578"/>
            <a:ext cx="7772400" cy="1446550"/>
          </a:xfrm>
          <a:prstGeom prst="rect">
            <a:avLst/>
          </a:prstGeom>
          <a:noFill/>
        </p:spPr>
        <p:txBody>
          <a:bodyPr wrap="square" rtlCol="0">
            <a:spAutoFit/>
          </a:bodyPr>
          <a:lstStyle/>
          <a:p>
            <a:pPr algn="just"/>
            <a:r>
              <a:rPr lang="vi-VN" sz="2200" i="1">
                <a:latin typeface="+mj-lt"/>
              </a:rPr>
              <a:t>Một số chú ý trong GPO: Các GPO chỉ có thể hiện hữu trong miền Active Directory, GPO mất tác dụng đối với những máy client khi chúng được xóa khỏi miền và các máy tính Local chỉ có thể sử dụng Local Group Policy.</a:t>
            </a:r>
            <a:endParaRPr lang="en-US" sz="2200" dirty="0">
              <a:latin typeface="+mj-lt"/>
              <a:cs typeface="Times New Roman" pitchFamily="18" charset="0"/>
            </a:endParaRPr>
          </a:p>
        </p:txBody>
      </p:sp>
      <p:sp>
        <p:nvSpPr>
          <p:cNvPr id="7" name="TextBox 6">
            <a:extLst>
              <a:ext uri="{FF2B5EF4-FFF2-40B4-BE49-F238E27FC236}">
                <a16:creationId xmlns:a16="http://schemas.microsoft.com/office/drawing/2014/main" id="{1C00B9F2-738F-44CB-9A50-88CC75CB933C}"/>
              </a:ext>
            </a:extLst>
          </p:cNvPr>
          <p:cNvSpPr txBox="1"/>
          <p:nvPr/>
        </p:nvSpPr>
        <p:spPr>
          <a:xfrm>
            <a:off x="381000" y="1127560"/>
            <a:ext cx="7772400" cy="1107996"/>
          </a:xfrm>
          <a:prstGeom prst="rect">
            <a:avLst/>
          </a:prstGeom>
          <a:noFill/>
        </p:spPr>
        <p:txBody>
          <a:bodyPr wrap="square" rtlCol="0">
            <a:spAutoFit/>
          </a:bodyPr>
          <a:lstStyle/>
          <a:p>
            <a:pPr algn="just"/>
            <a:r>
              <a:rPr lang="vi-VN" sz="2200">
                <a:latin typeface="+mj-lt"/>
              </a:rPr>
              <a:t>Các Group Policy có thể dùng để triển khai cài đặt phần mềm xuống các máy trạm trong miền một cách tự động. Dùng để ấn định các quyền hạn cho người dùng trong mạng.</a:t>
            </a:r>
            <a:endParaRPr lang="en-US" sz="2200" dirty="0">
              <a:latin typeface="+mj-lt"/>
              <a:cs typeface="Times New Roman" pitchFamily="18" charset="0"/>
            </a:endParaRPr>
          </a:p>
        </p:txBody>
      </p:sp>
      <p:sp>
        <p:nvSpPr>
          <p:cNvPr id="8" name="TextBox 7">
            <a:extLst>
              <a:ext uri="{FF2B5EF4-FFF2-40B4-BE49-F238E27FC236}">
                <a16:creationId xmlns:a16="http://schemas.microsoft.com/office/drawing/2014/main" id="{B09C18C1-9DCB-4371-8DD4-FD0BA68CB7DD}"/>
              </a:ext>
            </a:extLst>
          </p:cNvPr>
          <p:cNvSpPr txBox="1"/>
          <p:nvPr/>
        </p:nvSpPr>
        <p:spPr>
          <a:xfrm>
            <a:off x="381000" y="2235556"/>
            <a:ext cx="7772400" cy="2800767"/>
          </a:xfrm>
          <a:prstGeom prst="rect">
            <a:avLst/>
          </a:prstGeom>
          <a:noFill/>
        </p:spPr>
        <p:txBody>
          <a:bodyPr wrap="square" rtlCol="0">
            <a:spAutoFit/>
          </a:bodyPr>
          <a:lstStyle/>
          <a:p>
            <a:pPr algn="just"/>
            <a:r>
              <a:rPr lang="vi-VN" sz="2200">
                <a:latin typeface="+mj-lt"/>
              </a:rPr>
              <a:t>Giới hạn phần mềm được cài đặt trên máy Client, giới hạn những ứng dụng được phép chạy trên máy Client. Kiểm soát hạn ngạch sử dụng ổ đĩa cứng trên máy Client. Thiết lập các kịch bản (Script) cho đăng nhập (Logon ), đăng xuất (Logout), khởi động (Startup), tắt máy (Shutdown), đơn giản hóa việc quản lý các máy Client. GPO định hướng lại một số thư mục quan trọng trên máy Client và còn rất nhiều chức năng khác nữa tùy thuộc vào nhu cầu của người quản trị.</a:t>
            </a:r>
            <a:endParaRPr lang="en-US" sz="2200" dirty="0">
              <a:latin typeface="+mj-lt"/>
              <a:cs typeface="Times New Roman" pitchFamily="18" charset="0"/>
            </a:endParaRPr>
          </a:p>
        </p:txBody>
      </p:sp>
    </p:spTree>
    <p:extLst>
      <p:ext uri="{BB962C8B-B14F-4D97-AF65-F5344CB8AC3E}">
        <p14:creationId xmlns:p14="http://schemas.microsoft.com/office/powerpoint/2010/main" val="426660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150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9" fill="hold" grpId="0" nodeType="withEffect">
                                  <p:stCondLst>
                                    <p:cond delay="300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48" y="231101"/>
            <a:ext cx="7620001" cy="492443"/>
          </a:xfrm>
          <a:prstGeom prst="rect">
            <a:avLst/>
          </a:prstGeom>
          <a:noFill/>
        </p:spPr>
        <p:txBody>
          <a:bodyPr wrap="square" rtlCol="0">
            <a:spAutoFit/>
          </a:bodyPr>
          <a:lstStyle/>
          <a:p>
            <a:pPr fontAlgn="base"/>
            <a:r>
              <a:rPr lang="vi-VN" sz="2600" b="1" dirty="0">
                <a:solidFill>
                  <a:srgbClr val="FF0000"/>
                </a:solidFill>
                <a:latin typeface="+mj-lt"/>
              </a:rPr>
              <a:t>MỘT SỐ THÀNH PHẦN TRONG GPO</a:t>
            </a:r>
          </a:p>
        </p:txBody>
      </p:sp>
      <p:sp>
        <p:nvSpPr>
          <p:cNvPr id="5" name="TextBox 4"/>
          <p:cNvSpPr txBox="1"/>
          <p:nvPr/>
        </p:nvSpPr>
        <p:spPr>
          <a:xfrm>
            <a:off x="685799" y="1339096"/>
            <a:ext cx="7758546" cy="769441"/>
          </a:xfrm>
          <a:prstGeom prst="rect">
            <a:avLst/>
          </a:prstGeom>
          <a:noFill/>
        </p:spPr>
        <p:txBody>
          <a:bodyPr wrap="square" rtlCol="0">
            <a:spAutoFit/>
          </a:bodyPr>
          <a:lstStyle/>
          <a:p>
            <a:pPr algn="just"/>
            <a:r>
              <a:rPr lang="vi-VN" sz="2200" dirty="0">
                <a:latin typeface="+mj-lt"/>
              </a:rPr>
              <a:t>Khi cấu hình GPO , ta cấu hình trên máy Domain Controller , vào Server Manager / Tools / Group Policy Management.</a:t>
            </a:r>
            <a:endParaRPr lang="en-US" sz="2200" dirty="0">
              <a:latin typeface="+mj-lt"/>
              <a:cs typeface="Times New Roman" pitchFamily="18" charset="0"/>
            </a:endParaRPr>
          </a:p>
        </p:txBody>
      </p:sp>
      <p:sp>
        <p:nvSpPr>
          <p:cNvPr id="7" name="Rectangle 6"/>
          <p:cNvSpPr/>
          <p:nvPr/>
        </p:nvSpPr>
        <p:spPr>
          <a:xfrm>
            <a:off x="675247" y="2603526"/>
            <a:ext cx="7620001" cy="2462213"/>
          </a:xfrm>
          <a:prstGeom prst="rect">
            <a:avLst/>
          </a:prstGeom>
        </p:spPr>
        <p:txBody>
          <a:bodyPr wrap="square">
            <a:spAutoFit/>
          </a:bodyPr>
          <a:lstStyle/>
          <a:p>
            <a:pPr algn="just" fontAlgn="base"/>
            <a:r>
              <a:rPr lang="vi-VN" sz="2200" b="1" dirty="0">
                <a:latin typeface="+mj-lt"/>
              </a:rPr>
              <a:t>GPO bao gồm hai thành phần chính :</a:t>
            </a:r>
            <a:r>
              <a:rPr lang="vi-VN" sz="2200" dirty="0">
                <a:latin typeface="+mj-lt"/>
              </a:rPr>
              <a:t> </a:t>
            </a:r>
          </a:p>
          <a:p>
            <a:pPr algn="just" fontAlgn="base"/>
            <a:endParaRPr lang="vi-VN" sz="2200" dirty="0">
              <a:latin typeface="+mj-lt"/>
            </a:endParaRPr>
          </a:p>
          <a:p>
            <a:pPr marL="342900" indent="-342900" algn="just" fontAlgn="base">
              <a:buFont typeface="Courier New" panose="02070309020205020404" pitchFamily="49" charset="0"/>
              <a:buChar char="o"/>
            </a:pPr>
            <a:r>
              <a:rPr lang="vi-VN" sz="2200" b="1" dirty="0">
                <a:latin typeface="+mj-lt"/>
              </a:rPr>
              <a:t>Computer Configuration</a:t>
            </a:r>
            <a:r>
              <a:rPr lang="vi-VN" sz="2200" dirty="0">
                <a:latin typeface="+mj-lt"/>
              </a:rPr>
              <a:t> : Các thay đổi trong phần này sẽ áp dụng cho toàn bộ máy tính trong mạng .</a:t>
            </a:r>
          </a:p>
          <a:p>
            <a:pPr marL="342900" indent="-342900" algn="just" fontAlgn="base">
              <a:buFont typeface="Courier New" panose="02070309020205020404" pitchFamily="49" charset="0"/>
              <a:buChar char="o"/>
            </a:pPr>
            <a:endParaRPr lang="vi-VN" sz="2200" dirty="0">
              <a:latin typeface="+mj-lt"/>
            </a:endParaRPr>
          </a:p>
          <a:p>
            <a:pPr marL="342900" indent="-342900" algn="just" fontAlgn="base">
              <a:buFont typeface="Courier New" panose="02070309020205020404" pitchFamily="49" charset="0"/>
              <a:buChar char="o"/>
            </a:pPr>
            <a:r>
              <a:rPr lang="vi-VN" sz="2200" b="1" dirty="0">
                <a:latin typeface="+mj-lt"/>
              </a:rPr>
              <a:t>User Configuration</a:t>
            </a:r>
            <a:r>
              <a:rPr lang="vi-VN" sz="2200" dirty="0">
                <a:latin typeface="+mj-lt"/>
              </a:rPr>
              <a:t> : Cấu hình chính sách cho các tài khoản trong miền </a:t>
            </a:r>
          </a:p>
        </p:txBody>
      </p:sp>
    </p:spTree>
    <p:extLst>
      <p:ext uri="{BB962C8B-B14F-4D97-AF65-F5344CB8AC3E}">
        <p14:creationId xmlns:p14="http://schemas.microsoft.com/office/powerpoint/2010/main" val="304015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par>
                                <p:cTn id="12" presetID="16" presetClass="entr" presetSubtype="21" fill="hold" grpId="0" nodeType="withEffect">
                                  <p:stCondLst>
                                    <p:cond delay="200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0183" y="1302364"/>
            <a:ext cx="7822532" cy="4832092"/>
          </a:xfrm>
          <a:prstGeom prst="rect">
            <a:avLst/>
          </a:prstGeom>
          <a:noFill/>
        </p:spPr>
        <p:txBody>
          <a:bodyPr wrap="square" rtlCol="0">
            <a:spAutoFit/>
          </a:bodyPr>
          <a:lstStyle/>
          <a:p>
            <a:pPr marL="342900" indent="-342900" algn="just" fontAlgn="base">
              <a:buFont typeface="Courier New" panose="02070309020205020404" pitchFamily="49" charset="0"/>
              <a:buChar char="o"/>
            </a:pPr>
            <a:r>
              <a:rPr lang="vi-VN" sz="2200" b="1" dirty="0">
                <a:latin typeface="+mj-lt"/>
              </a:rPr>
              <a:t>Software Settings </a:t>
            </a:r>
            <a:r>
              <a:rPr lang="vi-VN" sz="2200" dirty="0">
                <a:latin typeface="+mj-lt"/>
              </a:rPr>
              <a:t>: Chính sách triển khai cài đặt phần mềm xuống Client tự động </a:t>
            </a:r>
          </a:p>
          <a:p>
            <a:pPr marL="342900" indent="-342900" algn="just" fontAlgn="base">
              <a:buFont typeface="Courier New" panose="02070309020205020404" pitchFamily="49" charset="0"/>
              <a:buChar char="o"/>
            </a:pPr>
            <a:endParaRPr lang="vi-VN" sz="2200" dirty="0">
              <a:latin typeface="+mj-lt"/>
            </a:endParaRPr>
          </a:p>
          <a:p>
            <a:pPr marL="342900" indent="-342900" algn="just" fontAlgn="base">
              <a:buFont typeface="Courier New" panose="02070309020205020404" pitchFamily="49" charset="0"/>
              <a:buChar char="o"/>
            </a:pPr>
            <a:r>
              <a:rPr lang="vi-VN" sz="2200" b="1" dirty="0">
                <a:latin typeface="+mj-lt"/>
              </a:rPr>
              <a:t>Windows Settings </a:t>
            </a:r>
            <a:r>
              <a:rPr lang="vi-VN" sz="2200" dirty="0">
                <a:latin typeface="+mj-lt"/>
              </a:rPr>
              <a:t>: Tại đây chúng ta có thể tinh chỉnh , áp dụng các chính sách về vấn đề sử dụng tài khoản , quản lý khởi động và đăng nhập trên máy client .</a:t>
            </a:r>
          </a:p>
          <a:p>
            <a:pPr marL="342900" indent="-342900" algn="just" fontAlgn="base">
              <a:buFont typeface="Courier New" panose="02070309020205020404" pitchFamily="49" charset="0"/>
              <a:buChar char="o"/>
            </a:pPr>
            <a:endParaRPr lang="vi-VN" sz="2200" dirty="0">
              <a:latin typeface="+mj-lt"/>
            </a:endParaRPr>
          </a:p>
          <a:p>
            <a:pPr marL="342900" indent="-342900" algn="just" fontAlgn="base">
              <a:buFont typeface="Courier New" panose="02070309020205020404" pitchFamily="49" charset="0"/>
              <a:buChar char="o"/>
            </a:pPr>
            <a:r>
              <a:rPr lang="vi-VN" sz="2200" b="1" dirty="0">
                <a:latin typeface="+mj-lt"/>
              </a:rPr>
              <a:t>Script</a:t>
            </a:r>
            <a:r>
              <a:rPr lang="vi-VN" sz="2200" dirty="0">
                <a:latin typeface="+mj-lt"/>
              </a:rPr>
              <a:t> ( Logon / Logoff) : Chỉ </a:t>
            </a:r>
            <a:r>
              <a:rPr lang="vi-VN" sz="2200" dirty="0" smtClean="0">
                <a:latin typeface="+mj-lt"/>
              </a:rPr>
              <a:t>định </a:t>
            </a:r>
            <a:r>
              <a:rPr lang="vi-VN" sz="2200" dirty="0">
                <a:latin typeface="+mj-lt"/>
              </a:rPr>
              <a:t>cho Windows chạy 1 đoạn mã nào đó . Ví dụ chạy đoạn mã vbs.bat khi máy tính khởi động hoặc tắt máy hiển thị nội dung như ” Xin chào ” hoặc ” Hệ thống đang chuẩn bị được bảo trị xin vui lòng lưu tài liệu và dừng mọi công việc sau 30 phút nữa” </a:t>
            </a:r>
          </a:p>
          <a:p>
            <a:pPr marL="342900" indent="-342900" algn="just" fontAlgn="base">
              <a:buFont typeface="Courier New" panose="02070309020205020404" pitchFamily="49" charset="0"/>
              <a:buChar char="o"/>
            </a:pPr>
            <a:endParaRPr lang="vi-VN" sz="2200" dirty="0">
              <a:latin typeface="+mj-lt"/>
            </a:endParaRPr>
          </a:p>
          <a:p>
            <a:pPr marL="342900" indent="-342900" algn="just" fontAlgn="base">
              <a:buFont typeface="Courier New" panose="02070309020205020404" pitchFamily="49" charset="0"/>
              <a:buChar char="o"/>
            </a:pPr>
            <a:r>
              <a:rPr lang="vi-VN" sz="2200" b="1" dirty="0">
                <a:latin typeface="+mj-lt"/>
              </a:rPr>
              <a:t>Name Resolution Policy </a:t>
            </a:r>
            <a:r>
              <a:rPr lang="vi-VN" sz="2200" dirty="0">
                <a:latin typeface="+mj-lt"/>
              </a:rPr>
              <a:t>: Các chính sách phân giải tên </a:t>
            </a:r>
          </a:p>
        </p:txBody>
      </p:sp>
      <p:sp>
        <p:nvSpPr>
          <p:cNvPr id="5" name="TextBox 4"/>
          <p:cNvSpPr txBox="1"/>
          <p:nvPr/>
        </p:nvSpPr>
        <p:spPr>
          <a:xfrm>
            <a:off x="637991" y="1302364"/>
            <a:ext cx="7606145" cy="430887"/>
          </a:xfrm>
          <a:prstGeom prst="rect">
            <a:avLst/>
          </a:prstGeom>
          <a:noFill/>
        </p:spPr>
        <p:txBody>
          <a:bodyPr wrap="square" rtlCol="0">
            <a:spAutoFit/>
          </a:bodyPr>
          <a:lstStyle/>
          <a:p>
            <a:pPr marL="342900" indent="-342900" algn="just" fontAlgn="base">
              <a:buFont typeface="Courier New" panose="02070309020205020404" pitchFamily="49" charset="0"/>
              <a:buChar char="o"/>
            </a:pPr>
            <a:r>
              <a:rPr lang="vi-VN" sz="2200" dirty="0" smtClean="0">
                <a:latin typeface="+mj-lt"/>
              </a:rPr>
              <a:t>.</a:t>
            </a:r>
            <a:endParaRPr lang="vi-VN" sz="2200" dirty="0">
              <a:latin typeface="+mj-lt"/>
            </a:endParaRPr>
          </a:p>
        </p:txBody>
      </p:sp>
      <p:sp>
        <p:nvSpPr>
          <p:cNvPr id="6" name="TextBox 5">
            <a:extLst>
              <a:ext uri="{FF2B5EF4-FFF2-40B4-BE49-F238E27FC236}">
                <a16:creationId xmlns:a16="http://schemas.microsoft.com/office/drawing/2014/main" id="{2E032632-4792-446F-83F1-5ED323306A98}"/>
              </a:ext>
            </a:extLst>
          </p:cNvPr>
          <p:cNvSpPr txBox="1"/>
          <p:nvPr/>
        </p:nvSpPr>
        <p:spPr>
          <a:xfrm>
            <a:off x="675248" y="231101"/>
            <a:ext cx="7620001" cy="492443"/>
          </a:xfrm>
          <a:prstGeom prst="rect">
            <a:avLst/>
          </a:prstGeom>
          <a:noFill/>
        </p:spPr>
        <p:txBody>
          <a:bodyPr wrap="square" rtlCol="0">
            <a:spAutoFit/>
          </a:bodyPr>
          <a:lstStyle/>
          <a:p>
            <a:pPr fontAlgn="base"/>
            <a:r>
              <a:rPr lang="vi-VN" sz="2600" b="1" dirty="0">
                <a:solidFill>
                  <a:srgbClr val="FF0000"/>
                </a:solidFill>
                <a:latin typeface="+mj-lt"/>
              </a:rPr>
              <a:t>MỘT SỐ THÀNH PHẦN TRONG GPO</a:t>
            </a:r>
          </a:p>
        </p:txBody>
      </p:sp>
    </p:spTree>
    <p:extLst>
      <p:ext uri="{BB962C8B-B14F-4D97-AF65-F5344CB8AC3E}">
        <p14:creationId xmlns:p14="http://schemas.microsoft.com/office/powerpoint/2010/main" val="311738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arn(inVertical)">
                                      <p:cBhvr>
                                        <p:cTn id="11" dur="500"/>
                                        <p:tgtEl>
                                          <p:spTgt spid="4">
                                            <p:txEl>
                                              <p:pRg st="0" end="0"/>
                                            </p:txEl>
                                          </p:spTgt>
                                        </p:tgtEl>
                                      </p:cBhvr>
                                    </p:animEffect>
                                  </p:childTnLst>
                                </p:cTn>
                              </p:par>
                              <p:par>
                                <p:cTn id="12" presetID="16" presetClass="entr" presetSubtype="21" fill="hold" nodeType="withEffect">
                                  <p:stCondLst>
                                    <p:cond delay="50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arn(inVertical)">
                                      <p:cBhvr>
                                        <p:cTn id="14" dur="500"/>
                                        <p:tgtEl>
                                          <p:spTgt spid="4">
                                            <p:txEl>
                                              <p:pRg st="2" end="2"/>
                                            </p:txEl>
                                          </p:spTgt>
                                        </p:tgtEl>
                                      </p:cBhvr>
                                    </p:animEffect>
                                  </p:childTnLst>
                                </p:cTn>
                              </p:par>
                              <p:par>
                                <p:cTn id="15" presetID="16" presetClass="entr" presetSubtype="21" fill="hold" nodeType="withEffect">
                                  <p:stCondLst>
                                    <p:cond delay="100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par>
                                <p:cTn id="18" presetID="16" presetClass="entr" presetSubtype="21" fill="hold" nodeType="withEffect">
                                  <p:stCondLst>
                                    <p:cond delay="150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barn(inVertical)">
                                      <p:cBhvr>
                                        <p:cTn id="20" dur="500"/>
                                        <p:tgtEl>
                                          <p:spTgt spid="4">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xit" presetSubtype="21" fill="hold" grpId="0" nodeType="clickEffect">
                                  <p:stCondLst>
                                    <p:cond delay="0"/>
                                  </p:stCondLst>
                                  <p:childTnLst>
                                    <p:animEffect transition="out" filter="barn(inVertical)">
                                      <p:cBhvr>
                                        <p:cTn id="24" dur="500"/>
                                        <p:tgtEl>
                                          <p:spTgt spid="4">
                                            <p:txEl>
                                              <p:pRg st="0" end="0"/>
                                            </p:txEl>
                                          </p:spTgt>
                                        </p:tgtEl>
                                      </p:cBhvr>
                                    </p:animEffect>
                                    <p:set>
                                      <p:cBhvr>
                                        <p:cTn id="25" dur="1" fill="hold">
                                          <p:stCondLst>
                                            <p:cond delay="499"/>
                                          </p:stCondLst>
                                        </p:cTn>
                                        <p:tgtEl>
                                          <p:spTgt spid="4">
                                            <p:txEl>
                                              <p:pRg st="0" end="0"/>
                                            </p:txEl>
                                          </p:spTgt>
                                        </p:tgtEl>
                                        <p:attrNameLst>
                                          <p:attrName>style.visibility</p:attrName>
                                        </p:attrNameLst>
                                      </p:cBhvr>
                                      <p:to>
                                        <p:strVal val="hidden"/>
                                      </p:to>
                                    </p:set>
                                  </p:childTnLst>
                                </p:cTn>
                              </p:par>
                              <p:par>
                                <p:cTn id="26" presetID="16" presetClass="exit" presetSubtype="21" fill="hold" grpId="0" nodeType="withEffect">
                                  <p:stCondLst>
                                    <p:cond delay="300"/>
                                  </p:stCondLst>
                                  <p:childTnLst>
                                    <p:animEffect transition="out" filter="barn(inVertical)">
                                      <p:cBhvr>
                                        <p:cTn id="27" dur="500"/>
                                        <p:tgtEl>
                                          <p:spTgt spid="4">
                                            <p:txEl>
                                              <p:pRg st="2" end="2"/>
                                            </p:txEl>
                                          </p:spTgt>
                                        </p:tgtEl>
                                      </p:cBhvr>
                                    </p:animEffect>
                                    <p:set>
                                      <p:cBhvr>
                                        <p:cTn id="28" dur="1" fill="hold">
                                          <p:stCondLst>
                                            <p:cond delay="499"/>
                                          </p:stCondLst>
                                        </p:cTn>
                                        <p:tgtEl>
                                          <p:spTgt spid="4">
                                            <p:txEl>
                                              <p:pRg st="2" end="2"/>
                                            </p:txEl>
                                          </p:spTgt>
                                        </p:tgtEl>
                                        <p:attrNameLst>
                                          <p:attrName>style.visibility</p:attrName>
                                        </p:attrNameLst>
                                      </p:cBhvr>
                                      <p:to>
                                        <p:strVal val="hidden"/>
                                      </p:to>
                                    </p:set>
                                  </p:childTnLst>
                                </p:cTn>
                              </p:par>
                              <p:par>
                                <p:cTn id="29" presetID="16" presetClass="exit" presetSubtype="21" fill="hold" grpId="0" nodeType="withEffect">
                                  <p:stCondLst>
                                    <p:cond delay="600"/>
                                  </p:stCondLst>
                                  <p:childTnLst>
                                    <p:animEffect transition="out" filter="barn(inVertical)">
                                      <p:cBhvr>
                                        <p:cTn id="30" dur="500"/>
                                        <p:tgtEl>
                                          <p:spTgt spid="4">
                                            <p:txEl>
                                              <p:pRg st="4" end="4"/>
                                            </p:txEl>
                                          </p:spTgt>
                                        </p:tgtEl>
                                      </p:cBhvr>
                                    </p:animEffect>
                                    <p:set>
                                      <p:cBhvr>
                                        <p:cTn id="31" dur="1" fill="hold">
                                          <p:stCondLst>
                                            <p:cond delay="499"/>
                                          </p:stCondLst>
                                        </p:cTn>
                                        <p:tgtEl>
                                          <p:spTgt spid="4">
                                            <p:txEl>
                                              <p:pRg st="4" end="4"/>
                                            </p:txEl>
                                          </p:spTgt>
                                        </p:tgtEl>
                                        <p:attrNameLst>
                                          <p:attrName>style.visibility</p:attrName>
                                        </p:attrNameLst>
                                      </p:cBhvr>
                                      <p:to>
                                        <p:strVal val="hidden"/>
                                      </p:to>
                                    </p:set>
                                  </p:childTnLst>
                                </p:cTn>
                              </p:par>
                              <p:par>
                                <p:cTn id="32" presetID="16" presetClass="exit" presetSubtype="21" fill="hold" grpId="0" nodeType="withEffect">
                                  <p:stCondLst>
                                    <p:cond delay="900"/>
                                  </p:stCondLst>
                                  <p:childTnLst>
                                    <p:animEffect transition="out" filter="barn(inVertical)">
                                      <p:cBhvr>
                                        <p:cTn id="33" dur="500"/>
                                        <p:tgtEl>
                                          <p:spTgt spid="4">
                                            <p:txEl>
                                              <p:pRg st="6" end="6"/>
                                            </p:txEl>
                                          </p:spTgt>
                                        </p:tgtEl>
                                      </p:cBhvr>
                                    </p:animEffect>
                                    <p:set>
                                      <p:cBhvr>
                                        <p:cTn id="34" dur="1" fill="hold">
                                          <p:stCondLst>
                                            <p:cond delay="499"/>
                                          </p:stCondLst>
                                        </p:cTn>
                                        <p:tgtEl>
                                          <p:spTgt spid="4">
                                            <p:txEl>
                                              <p:pRg st="6" end="6"/>
                                            </p:txEl>
                                          </p:spTgt>
                                        </p:tgtEl>
                                        <p:attrNameLst>
                                          <p:attrName>style.visibility</p:attrName>
                                        </p:attrNameLst>
                                      </p:cBhvr>
                                      <p:to>
                                        <p:strVal val="hidden"/>
                                      </p:to>
                                    </p:set>
                                  </p:childTnLst>
                                </p:cTn>
                              </p:par>
                              <p:par>
                                <p:cTn id="35" presetID="16" presetClass="entr" presetSubtype="21" fill="hold" nodeType="withEffect">
                                  <p:stCondLst>
                                    <p:cond delay="200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barn(inVertical)">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xit" presetSubtype="21" fill="hold" grpId="0" nodeType="clickEffect">
                                  <p:stCondLst>
                                    <p:cond delay="0"/>
                                  </p:stCondLst>
                                  <p:childTnLst>
                                    <p:animEffect transition="out" filter="barn(inVertical)">
                                      <p:cBhvr>
                                        <p:cTn id="41" dur="500"/>
                                        <p:tgtEl>
                                          <p:spTgt spid="5">
                                            <p:txEl>
                                              <p:pRg st="0" end="0"/>
                                            </p:txEl>
                                          </p:spTgt>
                                        </p:tgtEl>
                                      </p:cBhvr>
                                    </p:animEffect>
                                    <p:set>
                                      <p:cBhvr>
                                        <p:cTn id="42"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5" grpId="0" build="allAtOnce"/>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228600"/>
            <a:ext cx="5943600" cy="492443"/>
          </a:xfrm>
          <a:prstGeom prst="rect">
            <a:avLst/>
          </a:prstGeom>
          <a:noFill/>
        </p:spPr>
        <p:txBody>
          <a:bodyPr wrap="square" rtlCol="0">
            <a:spAutoFit/>
          </a:bodyPr>
          <a:lstStyle/>
          <a:p>
            <a:r>
              <a:rPr lang="vi-VN" sz="2600" b="1" dirty="0">
                <a:solidFill>
                  <a:srgbClr val="FF0000"/>
                </a:solidFill>
                <a:latin typeface="+mj-lt"/>
              </a:rPr>
              <a:t>MỘT SỐ THÀNH PHẦN TRONG </a:t>
            </a:r>
            <a:r>
              <a:rPr lang="vi-VN" sz="2600" b="1" dirty="0" smtClean="0">
                <a:solidFill>
                  <a:srgbClr val="FF0000"/>
                </a:solidFill>
                <a:latin typeface="+mj-lt"/>
              </a:rPr>
              <a:t>GPO</a:t>
            </a:r>
            <a:endParaRPr lang="vi-VN" sz="2600" b="1" dirty="0">
              <a:solidFill>
                <a:srgbClr val="FF0000"/>
              </a:solidFill>
              <a:latin typeface="+mj-lt"/>
            </a:endParaRPr>
          </a:p>
        </p:txBody>
      </p:sp>
      <p:sp>
        <p:nvSpPr>
          <p:cNvPr id="7" name="TextBox 6"/>
          <p:cNvSpPr txBox="1"/>
          <p:nvPr/>
        </p:nvSpPr>
        <p:spPr>
          <a:xfrm>
            <a:off x="381000" y="762000"/>
            <a:ext cx="8229600" cy="4431983"/>
          </a:xfrm>
          <a:prstGeom prst="rect">
            <a:avLst/>
          </a:prstGeom>
          <a:noFill/>
        </p:spPr>
        <p:txBody>
          <a:bodyPr wrap="square" rtlCol="0">
            <a:spAutoFit/>
          </a:bodyPr>
          <a:lstStyle/>
          <a:p>
            <a:pPr marL="342900" indent="-342900" algn="just" fontAlgn="base">
              <a:buFont typeface="Courier New" panose="02070309020205020404" pitchFamily="49" charset="0"/>
              <a:buChar char="o"/>
            </a:pPr>
            <a:endParaRPr lang="vi-VN" dirty="0"/>
          </a:p>
          <a:p>
            <a:pPr marL="342900" indent="-342900" algn="just" fontAlgn="base">
              <a:buFont typeface="Courier New" panose="02070309020205020404" pitchFamily="49" charset="0"/>
              <a:buChar char="o"/>
            </a:pPr>
            <a:r>
              <a:rPr lang="vi-VN" sz="2200" b="1" dirty="0">
                <a:latin typeface="+mj-lt"/>
              </a:rPr>
              <a:t>Security Settings </a:t>
            </a:r>
            <a:r>
              <a:rPr lang="vi-VN" sz="2200" dirty="0">
                <a:latin typeface="+mj-lt"/>
              </a:rPr>
              <a:t>: Các thiết lập bảo mật cho hệ thống , thiết lập này áp dụng cho toàn bộ hệ thống chứ không riêng người nào . </a:t>
            </a:r>
          </a:p>
          <a:p>
            <a:pPr marL="342900" indent="-342900" algn="just" fontAlgn="base">
              <a:buFont typeface="Courier New" panose="02070309020205020404" pitchFamily="49" charset="0"/>
              <a:buChar char="o"/>
            </a:pPr>
            <a:endParaRPr lang="vi-VN" sz="2200" dirty="0">
              <a:latin typeface="+mj-lt"/>
            </a:endParaRPr>
          </a:p>
          <a:p>
            <a:pPr marL="342900" indent="-342900" algn="just" fontAlgn="base">
              <a:buFont typeface="Courier New" panose="02070309020205020404" pitchFamily="49" charset="0"/>
              <a:buChar char="o"/>
            </a:pPr>
            <a:r>
              <a:rPr lang="vi-VN" sz="2200" b="1" dirty="0">
                <a:latin typeface="+mj-lt"/>
              </a:rPr>
              <a:t>Administrative Template </a:t>
            </a:r>
            <a:r>
              <a:rPr lang="vi-VN" sz="2200" dirty="0">
                <a:latin typeface="+mj-lt"/>
              </a:rPr>
              <a:t>: Các chính sách về hệ thống </a:t>
            </a:r>
          </a:p>
          <a:p>
            <a:pPr marL="342900" indent="-342900" algn="just" fontAlgn="base">
              <a:buFont typeface="Courier New" panose="02070309020205020404" pitchFamily="49" charset="0"/>
              <a:buChar char="o"/>
            </a:pPr>
            <a:endParaRPr lang="vi-VN" sz="2200" dirty="0">
              <a:latin typeface="+mj-lt"/>
            </a:endParaRPr>
          </a:p>
          <a:p>
            <a:pPr marL="342900" indent="-342900" algn="just" fontAlgn="base">
              <a:buFont typeface="Courier New" panose="02070309020205020404" pitchFamily="49" charset="0"/>
              <a:buChar char="o"/>
            </a:pPr>
            <a:r>
              <a:rPr lang="vi-VN" sz="2200" b="1" dirty="0">
                <a:latin typeface="+mj-lt"/>
              </a:rPr>
              <a:t>Account Policies</a:t>
            </a:r>
            <a:r>
              <a:rPr lang="vi-VN" sz="2200" dirty="0">
                <a:latin typeface="+mj-lt"/>
              </a:rPr>
              <a:t>: Các chính sách áp dụng cho tài khoản người dùng.</a:t>
            </a:r>
          </a:p>
          <a:p>
            <a:pPr marL="342900" indent="-342900" algn="just" fontAlgn="base">
              <a:buFont typeface="Courier New" panose="02070309020205020404" pitchFamily="49" charset="0"/>
              <a:buChar char="o"/>
            </a:pPr>
            <a:endParaRPr lang="vi-VN" sz="2200" dirty="0">
              <a:latin typeface="+mj-lt"/>
            </a:endParaRPr>
          </a:p>
          <a:p>
            <a:pPr marL="342900" indent="-342900" algn="just" fontAlgn="base">
              <a:buFont typeface="Courier New" panose="02070309020205020404" pitchFamily="49" charset="0"/>
              <a:buChar char="o"/>
            </a:pPr>
            <a:r>
              <a:rPr lang="vi-VN" sz="2200" b="1" dirty="0">
                <a:latin typeface="+mj-lt"/>
              </a:rPr>
              <a:t>Local Policy:</a:t>
            </a:r>
            <a:r>
              <a:rPr lang="vi-VN" sz="2200" dirty="0">
                <a:latin typeface="+mj-lt"/>
              </a:rPr>
              <a:t> Kiểm định chính sách, những tùy chọn quyền lợi và chính sác</a:t>
            </a:r>
            <a:r>
              <a:rPr lang="en-US" sz="2200" dirty="0">
                <a:latin typeface="+mj-lt"/>
              </a:rPr>
              <a:t>h</a:t>
            </a:r>
            <a:r>
              <a:rPr lang="vi-VN" sz="2200" dirty="0">
                <a:latin typeface="+mj-lt"/>
              </a:rPr>
              <a:t> an toàn cho người dùng cục bộ.</a:t>
            </a:r>
          </a:p>
          <a:p>
            <a:pPr marL="342900" indent="-342900" algn="just" fontAlgn="base">
              <a:buFont typeface="Courier New" panose="02070309020205020404" pitchFamily="49" charset="0"/>
              <a:buChar char="o"/>
            </a:pPr>
            <a:endParaRPr lang="vi-VN" sz="2200" dirty="0">
              <a:latin typeface="+mj-lt"/>
            </a:endParaRPr>
          </a:p>
          <a:p>
            <a:pPr marL="342900" indent="-342900" algn="just" fontAlgn="base">
              <a:buFont typeface="Courier New" panose="02070309020205020404" pitchFamily="49" charset="0"/>
              <a:buChar char="o"/>
            </a:pPr>
            <a:r>
              <a:rPr lang="vi-VN" sz="2200" b="1" dirty="0">
                <a:latin typeface="+mj-lt"/>
              </a:rPr>
              <a:t>Public Key Policies</a:t>
            </a:r>
            <a:r>
              <a:rPr lang="vi-VN" sz="2200" dirty="0">
                <a:latin typeface="+mj-lt"/>
              </a:rPr>
              <a:t>: Các chính sách khóa dùng chung.</a:t>
            </a:r>
          </a:p>
        </p:txBody>
      </p:sp>
    </p:spTree>
    <p:extLst>
      <p:ext uri="{BB962C8B-B14F-4D97-AF65-F5344CB8AC3E}">
        <p14:creationId xmlns:p14="http://schemas.microsoft.com/office/powerpoint/2010/main" val="156521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1164" y="1295400"/>
            <a:ext cx="7730836" cy="2800767"/>
          </a:xfrm>
          <a:prstGeom prst="rect">
            <a:avLst/>
          </a:prstGeom>
          <a:noFill/>
        </p:spPr>
        <p:txBody>
          <a:bodyPr wrap="square" rtlCol="0">
            <a:spAutoFit/>
          </a:bodyPr>
          <a:lstStyle/>
          <a:p>
            <a:pPr algn="just"/>
            <a:r>
              <a:rPr lang="vi-VN" sz="2200" dirty="0">
                <a:latin typeface="+mj-lt"/>
              </a:rPr>
              <a:t>Để triển khai ta cần 1 server 2012+ làm Domain Controller quản lý miền, trên server Domain Controller tạo các OU, group và các user member of group tương ứng trong sơ đồ. Ta sẽ áp các chính sách lên từng OU và cụ thể là group như trong sơ đồ. Cuối cùng là 1  máy Win 10 Client để test đã áp GPO thành công chưa, máy Client cùng dải IP với Server Domain Controller và DNS trỏ về IP của  Domain Controller. Máy Win 10 Client sẽ phải join domain để nhận được chính sách tương ứng với group của mình.</a:t>
            </a:r>
            <a:endParaRPr lang="en-US" sz="2200" dirty="0">
              <a:latin typeface="+mj-lt"/>
              <a:cs typeface="Times New Roman" pitchFamily="18" charset="0"/>
            </a:endParaRPr>
          </a:p>
        </p:txBody>
      </p:sp>
      <p:sp>
        <p:nvSpPr>
          <p:cNvPr id="8" name="TextBox 7">
            <a:extLst>
              <a:ext uri="{FF2B5EF4-FFF2-40B4-BE49-F238E27FC236}">
                <a16:creationId xmlns:a16="http://schemas.microsoft.com/office/drawing/2014/main" id="{DADEBC1C-7334-4729-AE04-31639347AB7C}"/>
              </a:ext>
            </a:extLst>
          </p:cNvPr>
          <p:cNvSpPr txBox="1"/>
          <p:nvPr/>
        </p:nvSpPr>
        <p:spPr>
          <a:xfrm>
            <a:off x="762000" y="512618"/>
            <a:ext cx="2667000" cy="492443"/>
          </a:xfrm>
          <a:prstGeom prst="rect">
            <a:avLst/>
          </a:prstGeom>
          <a:noFill/>
        </p:spPr>
        <p:txBody>
          <a:bodyPr wrap="square" rtlCol="0">
            <a:spAutoFit/>
          </a:bodyPr>
          <a:lstStyle/>
          <a:p>
            <a:r>
              <a:rPr lang="en-US" sz="2600" b="1">
                <a:solidFill>
                  <a:srgbClr val="C00000"/>
                </a:solidFill>
                <a:latin typeface="Times New Roman" pitchFamily="18" charset="0"/>
                <a:cs typeface="Times New Roman" pitchFamily="18" charset="0"/>
              </a:rPr>
              <a:t>CẤU HÌNH GPO</a:t>
            </a:r>
            <a:endParaRPr lang="en-US" sz="2600" b="1" dirty="0">
              <a:solidFill>
                <a:srgbClr val="C00000"/>
              </a:solidFill>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64E266D2-E0BE-4F3E-9FFB-AB818C005F0B}"/>
              </a:ext>
            </a:extLst>
          </p:cNvPr>
          <p:cNvSpPr txBox="1"/>
          <p:nvPr/>
        </p:nvSpPr>
        <p:spPr>
          <a:xfrm>
            <a:off x="623455" y="4434721"/>
            <a:ext cx="7730836" cy="1446550"/>
          </a:xfrm>
          <a:prstGeom prst="rect">
            <a:avLst/>
          </a:prstGeom>
          <a:noFill/>
        </p:spPr>
        <p:txBody>
          <a:bodyPr wrap="square" rtlCol="0">
            <a:spAutoFit/>
          </a:bodyPr>
          <a:lstStyle/>
          <a:p>
            <a:pPr algn="just"/>
            <a:r>
              <a:rPr lang="vi-VN" sz="2200">
                <a:latin typeface="+mj-lt"/>
              </a:rPr>
              <a:t>Group Policy đầu tiên mình hướng dẫn các bạn là chúng ta đổi hình nền đồng loạt khi mà user logon vào domain thì màn hình máy tính của user đó sẽ đổi sang hình mà người quản trị đã cấu hình. </a:t>
            </a:r>
            <a:endParaRPr lang="en-US" sz="2200" dirty="0">
              <a:latin typeface="+mj-lt"/>
              <a:cs typeface="Times New Roman" pitchFamily="18" charset="0"/>
            </a:endParaRPr>
          </a:p>
        </p:txBody>
      </p:sp>
    </p:spTree>
    <p:extLst>
      <p:ext uri="{BB962C8B-B14F-4D97-AF65-F5344CB8AC3E}">
        <p14:creationId xmlns:p14="http://schemas.microsoft.com/office/powerpoint/2010/main" val="416427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par>
                                <p:cTn id="13" presetID="21" presetClass="entr" presetSubtype="1" fill="hold" grpId="0" nodeType="with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600" y="6345382"/>
            <a:ext cx="7848598" cy="430887"/>
          </a:xfrm>
          <a:prstGeom prst="rect">
            <a:avLst/>
          </a:prstGeom>
          <a:noFill/>
        </p:spPr>
        <p:txBody>
          <a:bodyPr wrap="square" rtlCol="0">
            <a:spAutoFit/>
          </a:bodyPr>
          <a:lstStyle/>
          <a:p>
            <a:pPr algn="just"/>
            <a:r>
              <a:rPr lang="en-US" sz="2200">
                <a:latin typeface="Times New Roman" panose="02020603050405020304" pitchFamily="18" charset="0"/>
                <a:cs typeface="Times New Roman" panose="02020603050405020304" pitchFamily="18" charset="0"/>
              </a:rPr>
              <a:t>Vào Server Manager chọn Tools / Group Policy Management</a:t>
            </a:r>
            <a:endParaRPr lang="en-US" sz="22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A7E13324-2AD9-4725-AE88-EAE08ED670A7}"/>
              </a:ext>
            </a:extLst>
          </p:cNvPr>
          <p:cNvSpPr txBox="1"/>
          <p:nvPr/>
        </p:nvSpPr>
        <p:spPr>
          <a:xfrm>
            <a:off x="762000" y="512618"/>
            <a:ext cx="2667000" cy="492443"/>
          </a:xfrm>
          <a:prstGeom prst="rect">
            <a:avLst/>
          </a:prstGeom>
          <a:noFill/>
        </p:spPr>
        <p:txBody>
          <a:bodyPr wrap="square" rtlCol="0">
            <a:spAutoFit/>
          </a:bodyPr>
          <a:lstStyle/>
          <a:p>
            <a:r>
              <a:rPr lang="en-US" sz="2600" b="1">
                <a:solidFill>
                  <a:srgbClr val="C00000"/>
                </a:solidFill>
                <a:latin typeface="Times New Roman" pitchFamily="18" charset="0"/>
                <a:cs typeface="Times New Roman" pitchFamily="18" charset="0"/>
              </a:rPr>
              <a:t>CẤU HÌNH GPO</a:t>
            </a:r>
            <a:endParaRPr lang="en-US" sz="2600" b="1"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F4F08286-180D-4BFE-BA8D-1A5E45DF3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005061"/>
            <a:ext cx="8534396" cy="5124877"/>
          </a:xfrm>
          <a:prstGeom prst="rect">
            <a:avLst/>
          </a:prstGeom>
        </p:spPr>
      </p:pic>
    </p:spTree>
    <p:extLst>
      <p:ext uri="{BB962C8B-B14F-4D97-AF65-F5344CB8AC3E}">
        <p14:creationId xmlns:p14="http://schemas.microsoft.com/office/powerpoint/2010/main" val="31087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par>
                                <p:cTn id="13" presetID="16" presetClass="entr" presetSubtype="21"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TotalTime>
  <Words>896</Words>
  <Application>Microsoft Office PowerPoint</Application>
  <PresentationFormat>On-screen Show (4:3)</PresentationFormat>
  <Paragraphs>82</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42</cp:revision>
  <dcterms:created xsi:type="dcterms:W3CDTF">2021-05-12T08:14:44Z</dcterms:created>
  <dcterms:modified xsi:type="dcterms:W3CDTF">2021-05-21T06:57:14Z</dcterms:modified>
</cp:coreProperties>
</file>