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handoutMasterIdLst>
    <p:handoutMasterId r:id="rId56"/>
  </p:handoutMasterIdLst>
  <p:sldIdLst>
    <p:sldId id="257" r:id="rId2"/>
    <p:sldId id="258" r:id="rId3"/>
    <p:sldId id="259" r:id="rId4"/>
    <p:sldId id="260" r:id="rId5"/>
    <p:sldId id="304" r:id="rId6"/>
    <p:sldId id="262" r:id="rId7"/>
    <p:sldId id="310" r:id="rId8"/>
    <p:sldId id="305" r:id="rId9"/>
    <p:sldId id="306" r:id="rId10"/>
    <p:sldId id="307" r:id="rId11"/>
    <p:sldId id="308" r:id="rId12"/>
    <p:sldId id="309" r:id="rId13"/>
    <p:sldId id="312" r:id="rId14"/>
    <p:sldId id="313" r:id="rId15"/>
    <p:sldId id="314" r:id="rId16"/>
    <p:sldId id="315" r:id="rId17"/>
    <p:sldId id="316" r:id="rId18"/>
    <p:sldId id="264" r:id="rId19"/>
    <p:sldId id="323" r:id="rId20"/>
    <p:sldId id="324" r:id="rId21"/>
    <p:sldId id="325" r:id="rId22"/>
    <p:sldId id="326" r:id="rId23"/>
    <p:sldId id="267" r:id="rId24"/>
    <p:sldId id="275" r:id="rId25"/>
    <p:sldId id="276" r:id="rId26"/>
    <p:sldId id="277" r:id="rId27"/>
    <p:sldId id="278" r:id="rId28"/>
    <p:sldId id="279" r:id="rId29"/>
    <p:sldId id="280" r:id="rId30"/>
    <p:sldId id="281" r:id="rId31"/>
    <p:sldId id="282" r:id="rId32"/>
    <p:sldId id="284" r:id="rId33"/>
    <p:sldId id="285" r:id="rId34"/>
    <p:sldId id="286" r:id="rId35"/>
    <p:sldId id="287" r:id="rId36"/>
    <p:sldId id="288" r:id="rId37"/>
    <p:sldId id="289" r:id="rId38"/>
    <p:sldId id="290" r:id="rId39"/>
    <p:sldId id="291" r:id="rId40"/>
    <p:sldId id="292" r:id="rId41"/>
    <p:sldId id="293" r:id="rId42"/>
    <p:sldId id="294" r:id="rId43"/>
    <p:sldId id="296" r:id="rId44"/>
    <p:sldId id="297" r:id="rId45"/>
    <p:sldId id="298" r:id="rId46"/>
    <p:sldId id="300" r:id="rId47"/>
    <p:sldId id="301" r:id="rId48"/>
    <p:sldId id="302" r:id="rId49"/>
    <p:sldId id="303" r:id="rId50"/>
    <p:sldId id="261" r:id="rId51"/>
    <p:sldId id="311" r:id="rId52"/>
    <p:sldId id="265" r:id="rId53"/>
    <p:sldId id="27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71" d="100"/>
          <a:sy n="71" d="100"/>
        </p:scale>
        <p:origin x="1242" y="54"/>
      </p:cViewPr>
      <p:guideLst/>
    </p:cSldViewPr>
  </p:slideViewPr>
  <p:notesTextViewPr>
    <p:cViewPr>
      <p:scale>
        <a:sx n="1" d="1"/>
        <a:sy n="1" d="1"/>
      </p:scale>
      <p:origin x="0" y="0"/>
    </p:cViewPr>
  </p:notesTextViewPr>
  <p:sorterViewPr>
    <p:cViewPr>
      <p:scale>
        <a:sx n="100" d="100"/>
        <a:sy n="100" d="100"/>
      </p:scale>
      <p:origin x="0" y="-79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E97AF9-B5E8-4D40-BCD1-B23FCD8A57AB}" type="datetime1">
              <a:rPr lang="en-US" smtClean="0"/>
              <a:t>16/04/2021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CBA9FF-4807-480F-8C31-F50869D22726}" type="slidenum">
              <a:rPr lang="en-US" smtClean="0"/>
              <a:t>‹#›</a:t>
            </a:fld>
            <a:endParaRPr lang="en-US"/>
          </a:p>
        </p:txBody>
      </p:sp>
    </p:spTree>
    <p:extLst>
      <p:ext uri="{BB962C8B-B14F-4D97-AF65-F5344CB8AC3E}">
        <p14:creationId xmlns:p14="http://schemas.microsoft.com/office/powerpoint/2010/main" val="74001608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EA559-67E9-4BD4-859D-7EA5C1138C3B}" type="datetime1">
              <a:rPr lang="en-US" smtClean="0"/>
              <a:t>16/04/2021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38FDB-ABE3-406E-9DBC-26EE41EDD16D}" type="slidenum">
              <a:rPr lang="en-US" smtClean="0"/>
              <a:t>‹#›</a:t>
            </a:fld>
            <a:endParaRPr lang="en-US"/>
          </a:p>
        </p:txBody>
      </p:sp>
    </p:spTree>
    <p:extLst>
      <p:ext uri="{BB962C8B-B14F-4D97-AF65-F5344CB8AC3E}">
        <p14:creationId xmlns:p14="http://schemas.microsoft.com/office/powerpoint/2010/main" val="373865931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18" y="671988"/>
            <a:ext cx="9132282" cy="6186012"/>
          </a:xfrm>
          <a:prstGeom prst="rect">
            <a:avLst/>
          </a:prstGeom>
          <a:effectLst>
            <a:outerShdw blurRad="50800" dist="38100" dir="2700000" algn="tl" rotWithShape="0">
              <a:prstClr val="black">
                <a:alpha val="40000"/>
              </a:prstClr>
            </a:outerShdw>
            <a:softEdge rad="0"/>
          </a:effectLst>
        </p:spPr>
      </p:pic>
      <p:sp>
        <p:nvSpPr>
          <p:cNvPr id="8" name="Rectangle 7"/>
          <p:cNvSpPr/>
          <p:nvPr userDrawn="1"/>
        </p:nvSpPr>
        <p:spPr>
          <a:xfrm>
            <a:off x="0" y="169"/>
            <a:ext cx="9144000" cy="69139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3955" y="764762"/>
            <a:ext cx="6544413" cy="536014"/>
          </a:xfrm>
          <a:prstGeom prst="rect">
            <a:avLst/>
          </a:prstGeom>
        </p:spPr>
        <p:txBody>
          <a:bodyPr tIns="0" anchor="ctr">
            <a:normAutofit/>
          </a:bodyPr>
          <a:lstStyle>
            <a:lvl1pPr marL="0" indent="0" algn="l">
              <a:lnSpc>
                <a:spcPct val="100000"/>
              </a:lnSpc>
              <a:buNone/>
              <a:defRPr sz="2800" b="0">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9532"/>
            <a:ext cx="8197850" cy="683742"/>
          </a:xfrm>
          <a:prstGeom prst="rect">
            <a:avLst/>
          </a:prstGeom>
        </p:spPr>
        <p:txBody>
          <a:bodyPr bIns="0" anchor="ctr">
            <a:noAutofit/>
          </a:bodyPr>
          <a:lstStyle>
            <a:lvl1pPr algn="l">
              <a:lnSpc>
                <a:spcPct val="80000"/>
              </a:lnSpc>
              <a:defRPr sz="3600" spc="-113">
                <a:solidFill>
                  <a:schemeClr val="tx1"/>
                </a:solidFill>
                <a:latin typeface="Times New Roman" panose="02020603050405020304" pitchFamily="18" charset="0"/>
                <a:cs typeface="Times New Roman" panose="02020603050405020304" pitchFamily="18" charset="0"/>
              </a:defRPr>
            </a:lvl1pPr>
          </a:lstStyle>
          <a:p>
            <a:r>
              <a:rPr lang="en-US" smtClean="0"/>
              <a:t>Click to edit Maste         r title style</a:t>
            </a:r>
            <a:endParaRPr lang="en-US" dirty="0"/>
          </a:p>
        </p:txBody>
      </p:sp>
      <p:sp>
        <p:nvSpPr>
          <p:cNvPr id="4" name="Date Placeholder 3"/>
          <p:cNvSpPr>
            <a:spLocks noGrp="1"/>
          </p:cNvSpPr>
          <p:nvPr>
            <p:ph type="dt" sz="half" idx="10"/>
          </p:nvPr>
        </p:nvSpPr>
        <p:spPr>
          <a:xfrm>
            <a:off x="2080591" y="6459611"/>
            <a:ext cx="1192696" cy="320040"/>
          </a:xfrm>
          <a:prstGeom prst="rect">
            <a:avLst/>
          </a:prstGeom>
        </p:spPr>
        <p:txBody>
          <a:bodyPr vert="horz" lIns="91440" tIns="45720" rIns="91440" bIns="45720" rtlCol="0" anchor="ctr"/>
          <a:lstStyle>
            <a:lvl1pPr algn="r">
              <a:defRPr lang="en-US" sz="1400">
                <a:latin typeface="UTM Facebook K&amp;T" panose="02040603050506020204" pitchFamily="18" charset="0"/>
              </a:defRPr>
            </a:lvl1pPr>
          </a:lstStyle>
          <a:p>
            <a:fld id="{C93F1641-05BE-4D3B-A00B-9978E619F08E}" type="datetime3">
              <a:rPr lang="en-US" smtClean="0"/>
              <a:t>16 April 2021</a:t>
            </a:fld>
            <a:endParaRPr lang="en-US"/>
          </a:p>
        </p:txBody>
      </p:sp>
      <p:sp>
        <p:nvSpPr>
          <p:cNvPr id="5" name="Footer Placeholder 4"/>
          <p:cNvSpPr>
            <a:spLocks noGrp="1"/>
          </p:cNvSpPr>
          <p:nvPr>
            <p:ph type="ftr" sz="quarter" idx="11"/>
          </p:nvPr>
        </p:nvSpPr>
        <p:spPr>
          <a:xfrm>
            <a:off x="51474" y="6459611"/>
            <a:ext cx="2029117" cy="320040"/>
          </a:xfrm>
          <a:prstGeom prst="rect">
            <a:avLst/>
          </a:prstGeom>
        </p:spPr>
        <p:txBody>
          <a:bodyPr/>
          <a:lstStyle>
            <a:lvl1pPr algn="l">
              <a:defRPr sz="1400">
                <a:latin typeface="UTM Facebook K&amp;T" panose="02040603050506020204" pitchFamily="18" charset="0"/>
              </a:defRPr>
            </a:lvl1pPr>
          </a:lstStyle>
          <a:p>
            <a:r>
              <a:rPr lang="en-US" smtClean="0"/>
              <a:t>Triển Khai Dịch Vụ DHCP</a:t>
            </a:r>
            <a:endParaRPr lang="en-US"/>
          </a:p>
        </p:txBody>
      </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02020" y="0"/>
            <a:ext cx="671988" cy="671988"/>
          </a:xfrm>
          <a:prstGeom prst="rect">
            <a:avLst/>
          </a:prstGeom>
        </p:spPr>
      </p:pic>
    </p:spTree>
    <p:extLst>
      <p:ext uri="{BB962C8B-B14F-4D97-AF65-F5344CB8AC3E}">
        <p14:creationId xmlns:p14="http://schemas.microsoft.com/office/powerpoint/2010/main" val="7270428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28955"/>
      </p:ext>
    </p:extLst>
  </p:cSld>
  <p:clrMap bg1="lt1" tx1="dk1" bg2="lt2" tx2="dk2" accent1="accent1" accent2="accent2" accent3="accent3" accent4="accent4" accent5="accent5" accent6="accent6" hlink="hlink" folHlink="folHlink"/>
  <p:sldLayoutIdLst>
    <p:sldLayoutId id="2147483709" r:id="rId1"/>
  </p:sldLayoutIdLst>
  <p:timing>
    <p:tnLst>
      <p:par>
        <p:cTn id="1" dur="indefinite" restart="never" nodeType="tmRoot"/>
      </p:par>
    </p:tnLst>
  </p:timing>
  <p:hf hdr="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quantrimang.com/cac-cach-tim-dia-chi-ip-router-tren-windows-10-142423"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quantrimang.com/kien-thuc-co-ban-ve-mang-phan-2-router-3517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quantrimang.com/internet-of-things-iot-hay-mang-luoi-van-vat-ket-noi-la-gi-13185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pPr algn="ctr"/>
            <a:r>
              <a:rPr lang="en-US" smtClean="0">
                <a:solidFill>
                  <a:schemeClr val="accent1"/>
                </a:solidFill>
                <a:latin typeface="UTM Rockwell" panose="02040603050506020204" pitchFamily="18" charset="0"/>
              </a:rPr>
              <a:t>TRƯỜNG ĐẠI HỌC NAM CẦN THƠ</a:t>
            </a:r>
            <a:endParaRPr lang="en-US">
              <a:solidFill>
                <a:schemeClr val="accent1"/>
              </a:solidFill>
              <a:latin typeface="UTM Rockwell" panose="02040603050506020204" pitchFamily="18" charset="0"/>
            </a:endParaRPr>
          </a:p>
        </p:txBody>
      </p:sp>
      <p:sp>
        <p:nvSpPr>
          <p:cNvPr id="3" name="Subtitle 2"/>
          <p:cNvSpPr>
            <a:spLocks noGrp="1"/>
          </p:cNvSpPr>
          <p:nvPr>
            <p:ph type="subTitle" idx="1"/>
          </p:nvPr>
        </p:nvSpPr>
        <p:spPr>
          <a:xfrm>
            <a:off x="0" y="764762"/>
            <a:ext cx="8197849" cy="536014"/>
          </a:xfrm>
        </p:spPr>
        <p:txBody>
          <a:bodyPr anchor="ctr"/>
          <a:lstStyle/>
          <a:p>
            <a:pPr algn="ctr"/>
            <a:r>
              <a:rPr lang="en-US" smtClean="0">
                <a:solidFill>
                  <a:srgbClr val="0070C0"/>
                </a:solidFill>
                <a:latin typeface="UTM Rockwell" panose="02040603050506020204" pitchFamily="18" charset="0"/>
              </a:rPr>
              <a:t>KHOA KỸ THUẬT – CÔNG NGHỆ</a:t>
            </a:r>
            <a:endParaRPr lang="en-US">
              <a:solidFill>
                <a:srgbClr val="0070C0"/>
              </a:solidFill>
              <a:latin typeface="UTM Rockwell" panose="02040603050506020204" pitchFamily="18" charset="0"/>
            </a:endParaRPr>
          </a:p>
        </p:txBody>
      </p:sp>
      <p:sp>
        <p:nvSpPr>
          <p:cNvPr id="6" name="TextBox 5"/>
          <p:cNvSpPr txBox="1"/>
          <p:nvPr/>
        </p:nvSpPr>
        <p:spPr>
          <a:xfrm>
            <a:off x="1066032" y="2241640"/>
            <a:ext cx="6158752" cy="2062103"/>
          </a:xfrm>
          <a:prstGeom prst="rect">
            <a:avLst/>
          </a:prstGeom>
          <a:noFill/>
        </p:spPr>
        <p:txBody>
          <a:bodyPr wrap="square" rtlCol="0">
            <a:spAutoFit/>
          </a:bodyPr>
          <a:lstStyle/>
          <a:p>
            <a:pPr algn="ctr"/>
            <a:r>
              <a:rPr lang="en-US" sz="3200" smtClean="0">
                <a:latin typeface="Times New Roman" panose="02020603050405020304" pitchFamily="18" charset="0"/>
                <a:cs typeface="Times New Roman" panose="02020603050405020304" pitchFamily="18" charset="0"/>
              </a:rPr>
              <a:t>Quản trị mạng máy tính</a:t>
            </a:r>
          </a:p>
          <a:p>
            <a:pPr algn="ctr"/>
            <a:r>
              <a:rPr lang="en-US" sz="3200" smtClean="0">
                <a:latin typeface="Times New Roman" panose="02020603050405020304" pitchFamily="18" charset="0"/>
                <a:cs typeface="Times New Roman" panose="02020603050405020304" pitchFamily="18" charset="0"/>
              </a:rPr>
              <a:t>GVGD: Nguyễn Minh Triết</a:t>
            </a:r>
          </a:p>
          <a:p>
            <a:pPr algn="ctr"/>
            <a:r>
              <a:rPr lang="en-US" sz="3200" smtClean="0">
                <a:latin typeface="Times New Roman" panose="02020603050405020304" pitchFamily="18" charset="0"/>
                <a:cs typeface="Times New Roman" panose="02020603050405020304" pitchFamily="18" charset="0"/>
              </a:rPr>
              <a:t>Nhóm thực hiện: K2L</a:t>
            </a:r>
          </a:p>
          <a:p>
            <a:pPr algn="ctr"/>
            <a:r>
              <a:rPr lang="en-US" sz="3200" smtClean="0">
                <a:latin typeface="Times New Roman" panose="02020603050405020304" pitchFamily="18" charset="0"/>
                <a:cs typeface="Times New Roman" panose="02020603050405020304" pitchFamily="18" charset="0"/>
              </a:rPr>
              <a:t>Chủ đề: Triển khai dịch vụ DHCP</a:t>
            </a:r>
            <a:endParaRPr lang="en-US" sz="3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B56C082-B31A-48AB-9CC8-54225EED87FA}"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Tree>
    <p:extLst>
      <p:ext uri="{BB962C8B-B14F-4D97-AF65-F5344CB8AC3E}">
        <p14:creationId xmlns:p14="http://schemas.microsoft.com/office/powerpoint/2010/main" val="363757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1.2 Thành phần:</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612810E3-2C2E-4162-8027-DBBFEB1AF9F4}"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726141" y="1266699"/>
            <a:ext cx="2355132" cy="2462213"/>
          </a:xfrm>
          <a:prstGeom prst="rect">
            <a:avLst/>
          </a:prstGeom>
          <a:noFill/>
        </p:spPr>
        <p:txBody>
          <a:bodyPr wrap="none" rtlCol="0">
            <a:spAutoFit/>
          </a:bodyPr>
          <a:lstStyle/>
          <a:p>
            <a:r>
              <a:rPr lang="en-US" sz="2200" smtClean="0">
                <a:latin typeface="Times New Roman" panose="02020603050405020304" pitchFamily="18" charset="0"/>
                <a:cs typeface="Times New Roman" panose="02020603050405020304" pitchFamily="18" charset="0"/>
              </a:rPr>
              <a:t>Gồm 6 thành phần:</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server</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client</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IP address </a:t>
            </a:r>
            <a:r>
              <a:rPr lang="en-US" sz="2200" b="1" smtClean="0">
                <a:latin typeface="Times New Roman" panose="02020603050405020304" pitchFamily="18" charset="0"/>
                <a:cs typeface="Times New Roman" panose="02020603050405020304" pitchFamily="18" charset="0"/>
              </a:rPr>
              <a:t>pool</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Subnet</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relay</a:t>
            </a:r>
            <a:endParaRPr lang="en-US" sz="2200">
              <a:latin typeface="Times New Roman" panose="02020603050405020304" pitchFamily="18" charset="0"/>
              <a:cs typeface="Times New Roman" panose="02020603050405020304" pitchFamily="18" charset="0"/>
            </a:endParaRPr>
          </a:p>
        </p:txBody>
      </p:sp>
      <p:sp>
        <p:nvSpPr>
          <p:cNvPr id="18" name="Rectangular Callout 17"/>
          <p:cNvSpPr/>
          <p:nvPr/>
        </p:nvSpPr>
        <p:spPr>
          <a:xfrm>
            <a:off x="3778623" y="1056896"/>
            <a:ext cx="4679575" cy="3227294"/>
          </a:xfrm>
          <a:prstGeom prst="wedgeRectCallout">
            <a:avLst>
              <a:gd name="adj1" fmla="val -83717"/>
              <a:gd name="adj2" fmla="val 547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511175"/>
            <a:r>
              <a:rPr lang="vi-VN" sz="2200">
                <a:solidFill>
                  <a:schemeClr val="tx1"/>
                </a:solidFill>
              </a:rPr>
              <a:t>Mạng IP có thể được phân thành các phân đoạn được gọi là subnet (mạng con). </a:t>
            </a:r>
            <a:r>
              <a:rPr lang="en-US" sz="2200" smtClean="0">
                <a:solidFill>
                  <a:schemeClr val="tx1"/>
                </a:solidFill>
              </a:rPr>
              <a:t>Mạng con</a:t>
            </a:r>
            <a:r>
              <a:rPr lang="vi-VN" sz="2200">
                <a:solidFill>
                  <a:schemeClr val="tx1"/>
                </a:solidFill>
              </a:rPr>
              <a:t> giúp mạng được quản lý dễ dàng hơn.</a:t>
            </a:r>
            <a:endParaRPr lang="en-US" sz="2200">
              <a:solidFill>
                <a:schemeClr val="tx1"/>
              </a:solidFill>
            </a:endParaRPr>
          </a:p>
        </p:txBody>
      </p:sp>
    </p:spTree>
    <p:extLst>
      <p:ext uri="{BB962C8B-B14F-4D97-AF65-F5344CB8AC3E}">
        <p14:creationId xmlns:p14="http://schemas.microsoft.com/office/powerpoint/2010/main" val="968727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1.2 Thành phần:</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BD98C72B-CE4E-4CFD-8886-1D3466FB030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726141" y="1266699"/>
            <a:ext cx="2355132" cy="2462213"/>
          </a:xfrm>
          <a:prstGeom prst="rect">
            <a:avLst/>
          </a:prstGeom>
          <a:noFill/>
        </p:spPr>
        <p:txBody>
          <a:bodyPr wrap="none" rtlCol="0">
            <a:spAutoFit/>
          </a:bodyPr>
          <a:lstStyle/>
          <a:p>
            <a:r>
              <a:rPr lang="en-US" sz="2200" smtClean="0">
                <a:latin typeface="Times New Roman" panose="02020603050405020304" pitchFamily="18" charset="0"/>
                <a:cs typeface="Times New Roman" panose="02020603050405020304" pitchFamily="18" charset="0"/>
              </a:rPr>
              <a:t>Gồm 6 thành phần:</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server</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client</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IP address </a:t>
            </a:r>
            <a:r>
              <a:rPr lang="en-US" sz="2200" b="1" smtClean="0">
                <a:latin typeface="Times New Roman" panose="02020603050405020304" pitchFamily="18" charset="0"/>
                <a:cs typeface="Times New Roman" panose="02020603050405020304" pitchFamily="18" charset="0"/>
              </a:rPr>
              <a:t>pool</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Subnet</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relay</a:t>
            </a:r>
            <a:endParaRPr lang="en-US" sz="2200">
              <a:latin typeface="Times New Roman" panose="02020603050405020304" pitchFamily="18" charset="0"/>
              <a:cs typeface="Times New Roman" panose="02020603050405020304" pitchFamily="18" charset="0"/>
            </a:endParaRPr>
          </a:p>
        </p:txBody>
      </p:sp>
      <p:sp>
        <p:nvSpPr>
          <p:cNvPr id="19" name="Rectangular Callout 18"/>
          <p:cNvSpPr/>
          <p:nvPr/>
        </p:nvSpPr>
        <p:spPr>
          <a:xfrm>
            <a:off x="3745006" y="1116106"/>
            <a:ext cx="4719916" cy="3227294"/>
          </a:xfrm>
          <a:prstGeom prst="wedgeRectCallout">
            <a:avLst>
              <a:gd name="adj1" fmla="val -83400"/>
              <a:gd name="adj2" fmla="val 1380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511175"/>
            <a:r>
              <a:rPr lang="en-US" sz="2200" smtClean="0">
                <a:solidFill>
                  <a:schemeClr val="tx1"/>
                </a:solidFill>
              </a:rPr>
              <a:t>	Khoảng </a:t>
            </a:r>
            <a:r>
              <a:rPr lang="en-US" sz="2200">
                <a:solidFill>
                  <a:schemeClr val="tx1"/>
                </a:solidFill>
              </a:rPr>
              <a:t>thời gian client DHCP giữ thông tin địa chỉ IP. Khi khoảng thời gian này hết hạn, client phải làm mới nó.</a:t>
            </a:r>
          </a:p>
        </p:txBody>
      </p:sp>
    </p:spTree>
    <p:extLst>
      <p:ext uri="{BB962C8B-B14F-4D97-AF65-F5344CB8AC3E}">
        <p14:creationId xmlns:p14="http://schemas.microsoft.com/office/powerpoint/2010/main" val="359333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1.2 Thành phần:</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6D7413A7-6D12-413A-97EF-DC856A528B29}"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726141" y="1266699"/>
            <a:ext cx="2355132" cy="2462213"/>
          </a:xfrm>
          <a:prstGeom prst="rect">
            <a:avLst/>
          </a:prstGeom>
          <a:noFill/>
        </p:spPr>
        <p:txBody>
          <a:bodyPr wrap="none" rtlCol="0">
            <a:spAutoFit/>
          </a:bodyPr>
          <a:lstStyle/>
          <a:p>
            <a:r>
              <a:rPr lang="en-US" sz="2200" smtClean="0">
                <a:latin typeface="Times New Roman" panose="02020603050405020304" pitchFamily="18" charset="0"/>
                <a:cs typeface="Times New Roman" panose="02020603050405020304" pitchFamily="18" charset="0"/>
              </a:rPr>
              <a:t>Gồm 6 thành phần:</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server</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client</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IP address </a:t>
            </a:r>
            <a:r>
              <a:rPr lang="en-US" sz="2200" b="1" smtClean="0">
                <a:latin typeface="Times New Roman" panose="02020603050405020304" pitchFamily="18" charset="0"/>
                <a:cs typeface="Times New Roman" panose="02020603050405020304" pitchFamily="18" charset="0"/>
              </a:rPr>
              <a:t>pool</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Subnet</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relay</a:t>
            </a:r>
            <a:endParaRPr lang="en-US" sz="2200">
              <a:latin typeface="Times New Roman" panose="02020603050405020304" pitchFamily="18" charset="0"/>
              <a:cs typeface="Times New Roman" panose="02020603050405020304" pitchFamily="18" charset="0"/>
            </a:endParaRPr>
          </a:p>
        </p:txBody>
      </p:sp>
      <p:sp>
        <p:nvSpPr>
          <p:cNvPr id="20" name="Rectangular Callout 19"/>
          <p:cNvSpPr/>
          <p:nvPr/>
        </p:nvSpPr>
        <p:spPr>
          <a:xfrm>
            <a:off x="3697941" y="1124203"/>
            <a:ext cx="4753535" cy="3636056"/>
          </a:xfrm>
          <a:prstGeom prst="wedgeRectCallout">
            <a:avLst>
              <a:gd name="adj1" fmla="val -74281"/>
              <a:gd name="adj2" fmla="val 169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511175"/>
            <a:r>
              <a:rPr lang="en-US" sz="2100" smtClean="0">
                <a:solidFill>
                  <a:schemeClr val="tx1"/>
                </a:solidFill>
              </a:rPr>
              <a:t>	</a:t>
            </a:r>
            <a:r>
              <a:rPr lang="vi-VN" sz="2100">
                <a:solidFill>
                  <a:schemeClr val="tx1"/>
                </a:solidFill>
              </a:rPr>
              <a:t>Router hoặc máy chủ nghe tin nhắn được phát trên mạng đó và sau đó chuyển chúng đến một máy chủ được cấu hình. </a:t>
            </a:r>
            <a:endParaRPr lang="en-US" sz="2100" smtClean="0">
              <a:solidFill>
                <a:schemeClr val="tx1"/>
              </a:solidFill>
            </a:endParaRPr>
          </a:p>
          <a:p>
            <a:pPr algn="just" defTabSz="511175"/>
            <a:r>
              <a:rPr lang="en-US" sz="2100">
                <a:solidFill>
                  <a:schemeClr val="tx1"/>
                </a:solidFill>
              </a:rPr>
              <a:t>	</a:t>
            </a:r>
            <a:r>
              <a:rPr lang="vi-VN" sz="2100" smtClean="0">
                <a:solidFill>
                  <a:schemeClr val="tx1"/>
                </a:solidFill>
              </a:rPr>
              <a:t>Máy </a:t>
            </a:r>
            <a:r>
              <a:rPr lang="vi-VN" sz="2100">
                <a:solidFill>
                  <a:schemeClr val="tx1"/>
                </a:solidFill>
              </a:rPr>
              <a:t>chủ này sau đó phản hồi lại relay agent để truyền chúng đến client</a:t>
            </a:r>
            <a:r>
              <a:rPr lang="vi-VN" sz="2100" smtClean="0">
                <a:solidFill>
                  <a:schemeClr val="tx1"/>
                </a:solidFill>
              </a:rPr>
              <a:t>.</a:t>
            </a:r>
            <a:endParaRPr lang="en-US" sz="2100" smtClean="0">
              <a:solidFill>
                <a:schemeClr val="tx1"/>
              </a:solidFill>
            </a:endParaRPr>
          </a:p>
          <a:p>
            <a:pPr algn="just" defTabSz="511175"/>
            <a:r>
              <a:rPr lang="en-US" sz="2100">
                <a:solidFill>
                  <a:schemeClr val="tx1"/>
                </a:solidFill>
              </a:rPr>
              <a:t>	</a:t>
            </a:r>
            <a:r>
              <a:rPr lang="vi-VN" sz="2100" smtClean="0">
                <a:solidFill>
                  <a:schemeClr val="tx1"/>
                </a:solidFill>
              </a:rPr>
              <a:t> </a:t>
            </a:r>
            <a:r>
              <a:rPr lang="vi-VN" sz="2100">
                <a:solidFill>
                  <a:schemeClr val="tx1"/>
                </a:solidFill>
              </a:rPr>
              <a:t>Nó được sử dụng để tập trung máy chủ DHCP thay vì để máy chủ trên mỗi mạng con</a:t>
            </a:r>
            <a:endParaRPr lang="en-US" sz="2100">
              <a:solidFill>
                <a:schemeClr val="tx1"/>
              </a:solidFill>
            </a:endParaRPr>
          </a:p>
        </p:txBody>
      </p:sp>
    </p:spTree>
    <p:extLst>
      <p:ext uri="{BB962C8B-B14F-4D97-AF65-F5344CB8AC3E}">
        <p14:creationId xmlns:p14="http://schemas.microsoft.com/office/powerpoint/2010/main" val="3844766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1.3 Các phương thức cấp phát IP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6D7413A7-6D12-413A-97EF-DC856A528B29}"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626731" y="1229288"/>
            <a:ext cx="7835097" cy="1446550"/>
          </a:xfrm>
          <a:prstGeom prst="rect">
            <a:avLst/>
          </a:prstGeom>
        </p:spPr>
        <p:txBody>
          <a:bodyPr wrap="square">
            <a:spAutoFit/>
          </a:bodyPr>
          <a:lstStyle/>
          <a:p>
            <a:r>
              <a:rPr lang="vi-VN" sz="2200" b="1">
                <a:latin typeface="Times New Roman" panose="02020603050405020304" pitchFamily="18" charset="0"/>
                <a:cs typeface="Times New Roman" panose="02020603050405020304" pitchFamily="18" charset="0"/>
              </a:rPr>
              <a:t>DHCP server có thể </a:t>
            </a:r>
            <a:r>
              <a:rPr lang="vi-VN" sz="2200" b="1" smtClean="0">
                <a:latin typeface="Times New Roman" panose="02020603050405020304" pitchFamily="18" charset="0"/>
                <a:cs typeface="Times New Roman" panose="02020603050405020304" pitchFamily="18" charset="0"/>
              </a:rPr>
              <a:t>3 </a:t>
            </a:r>
            <a:r>
              <a:rPr lang="vi-VN" sz="2200" b="1">
                <a:latin typeface="Times New Roman" panose="02020603050405020304" pitchFamily="18" charset="0"/>
                <a:cs typeface="Times New Roman" panose="02020603050405020304" pitchFamily="18" charset="0"/>
              </a:rPr>
              <a:t>phương thức cấp phát địa chỉ </a:t>
            </a:r>
            <a:r>
              <a:rPr lang="vi-VN" sz="2200" b="1" smtClean="0">
                <a:latin typeface="Times New Roman" panose="02020603050405020304" pitchFamily="18" charset="0"/>
                <a:cs typeface="Times New Roman" panose="02020603050405020304" pitchFamily="18" charset="0"/>
              </a:rPr>
              <a:t>IP</a:t>
            </a:r>
            <a:endParaRPr lang="en-US" sz="2200" b="1"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Cấp phát tĩnh</a:t>
            </a:r>
          </a:p>
          <a:p>
            <a:pPr marL="342900" indent="-34290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Cấp phát động</a:t>
            </a:r>
          </a:p>
          <a:p>
            <a:pPr marL="342900" indent="-34290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Cấp phát tự động</a:t>
            </a:r>
            <a:endParaRPr lang="en-US" sz="2200"/>
          </a:p>
        </p:txBody>
      </p:sp>
    </p:spTree>
    <p:extLst>
      <p:ext uri="{BB962C8B-B14F-4D97-AF65-F5344CB8AC3E}">
        <p14:creationId xmlns:p14="http://schemas.microsoft.com/office/powerpoint/2010/main" val="2017515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1.3 Các phương thức cấp phát IP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6D7413A7-6D12-413A-97EF-DC856A528B29}"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626731" y="1229288"/>
            <a:ext cx="7835097" cy="523220"/>
          </a:xfrm>
          <a:prstGeom prst="rect">
            <a:avLst/>
          </a:prstGeom>
        </p:spPr>
        <p:txBody>
          <a:bodyPr wrap="square">
            <a:spAutoFit/>
          </a:bodyPr>
          <a:lstStyle/>
          <a:p>
            <a:r>
              <a:rPr lang="en-US" sz="2800" smtClean="0">
                <a:latin typeface="Times New Roman" panose="02020603050405020304" pitchFamily="18" charset="0"/>
                <a:cs typeface="Times New Roman" panose="02020603050405020304" pitchFamily="18" charset="0"/>
              </a:rPr>
              <a:t>Cấp phát tĩnh</a:t>
            </a:r>
          </a:p>
        </p:txBody>
      </p:sp>
      <p:sp>
        <p:nvSpPr>
          <p:cNvPr id="7" name="Rectangle 6"/>
          <p:cNvSpPr/>
          <p:nvPr/>
        </p:nvSpPr>
        <p:spPr>
          <a:xfrm>
            <a:off x="626730" y="1913030"/>
            <a:ext cx="7835097" cy="1569660"/>
          </a:xfrm>
          <a:prstGeom prst="rect">
            <a:avLst/>
          </a:prstGeom>
        </p:spPr>
        <p:txBody>
          <a:bodyPr wrap="square">
            <a:spAutoFit/>
          </a:bodyPr>
          <a:lstStyle/>
          <a:p>
            <a:pPr algn="just"/>
            <a:r>
              <a:rPr lang="en-US" sz="2400" b="1" smtClean="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DHCP </a:t>
            </a:r>
            <a:r>
              <a:rPr lang="vi-VN" sz="2400">
                <a:latin typeface="Times New Roman" panose="02020603050405020304" pitchFamily="18" charset="0"/>
                <a:cs typeface="Times New Roman" panose="02020603050405020304" pitchFamily="18" charset="0"/>
              </a:rPr>
              <a:t>server cấp phát một địa chỉ IP dựa trên một bảng với cặp địa chỉ MAC/ địa chỉ IP tương ứng, được điền thủ công và chỉ khi có yêu cầu từ client với địa chỉ MAC được liệt kê bên trong bảng mới được cấp IP</a:t>
            </a:r>
            <a:endParaRPr lang="en-US" sz="2400"/>
          </a:p>
        </p:txBody>
      </p:sp>
    </p:spTree>
    <p:extLst>
      <p:ext uri="{BB962C8B-B14F-4D97-AF65-F5344CB8AC3E}">
        <p14:creationId xmlns:p14="http://schemas.microsoft.com/office/powerpoint/2010/main" val="1313282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1.3 Các phương thức cấp phát IP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6D7413A7-6D12-413A-97EF-DC856A528B29}"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626731" y="1229288"/>
            <a:ext cx="7835097" cy="523220"/>
          </a:xfrm>
          <a:prstGeom prst="rect">
            <a:avLst/>
          </a:prstGeom>
        </p:spPr>
        <p:txBody>
          <a:bodyPr wrap="square">
            <a:spAutoFit/>
          </a:bodyPr>
          <a:lstStyle/>
          <a:p>
            <a:r>
              <a:rPr lang="en-US" sz="2800" smtClean="0">
                <a:latin typeface="Times New Roman" panose="02020603050405020304" pitchFamily="18" charset="0"/>
                <a:cs typeface="Times New Roman" panose="02020603050405020304" pitchFamily="18" charset="0"/>
              </a:rPr>
              <a:t>Cấp phát động</a:t>
            </a:r>
          </a:p>
        </p:txBody>
      </p:sp>
      <p:sp>
        <p:nvSpPr>
          <p:cNvPr id="7" name="Rectangle 6"/>
          <p:cNvSpPr/>
          <p:nvPr/>
        </p:nvSpPr>
        <p:spPr>
          <a:xfrm>
            <a:off x="626731" y="1913030"/>
            <a:ext cx="7835097" cy="1815882"/>
          </a:xfrm>
          <a:prstGeom prst="rect">
            <a:avLst/>
          </a:prstGeom>
        </p:spPr>
        <p:txBody>
          <a:bodyPr wrap="square">
            <a:spAutoFit/>
          </a:bodyPr>
          <a:lstStyle/>
          <a:p>
            <a:pPr algn="just"/>
            <a:r>
              <a:rPr lang="en-US" sz="2800" smtClean="0">
                <a:latin typeface="Times New Roman" panose="02020603050405020304" pitchFamily="18" charset="0"/>
                <a:cs typeface="Times New Roman" panose="02020603050405020304" pitchFamily="18" charset="0"/>
              </a:rPr>
              <a:t>	N</a:t>
            </a:r>
            <a:r>
              <a:rPr lang="vi-VN" sz="2800" smtClean="0">
                <a:latin typeface="Times New Roman" panose="02020603050405020304" pitchFamily="18" charset="0"/>
                <a:cs typeface="Times New Roman" panose="02020603050405020304" pitchFamily="18" charset="0"/>
              </a:rPr>
              <a:t>gười </a:t>
            </a:r>
            <a:r>
              <a:rPr lang="vi-VN" sz="2800">
                <a:latin typeface="Times New Roman" panose="02020603050405020304" pitchFamily="18" charset="0"/>
                <a:cs typeface="Times New Roman" panose="02020603050405020304" pitchFamily="18" charset="0"/>
              </a:rPr>
              <a:t>quản trị mạng sẽ gán một dãy (range) địa chỉ IP tới DHCP, và mỗi máy tính client trong mạng LAN được cấu hình để request một địa chỉ IP từ DHCP server trong quá trình khởi tạo mạng</a:t>
            </a:r>
            <a:endParaRPr lang="en-US" sz="2800"/>
          </a:p>
        </p:txBody>
      </p:sp>
    </p:spTree>
    <p:extLst>
      <p:ext uri="{BB962C8B-B14F-4D97-AF65-F5344CB8AC3E}">
        <p14:creationId xmlns:p14="http://schemas.microsoft.com/office/powerpoint/2010/main" val="283851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1.3 Các phương thức cấp phát IP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6D7413A7-6D12-413A-97EF-DC856A528B29}"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626731" y="1229288"/>
            <a:ext cx="7835097" cy="523220"/>
          </a:xfrm>
          <a:prstGeom prst="rect">
            <a:avLst/>
          </a:prstGeom>
        </p:spPr>
        <p:txBody>
          <a:bodyPr wrap="square">
            <a:spAutoFit/>
          </a:bodyPr>
          <a:lstStyle/>
          <a:p>
            <a:r>
              <a:rPr lang="en-US" sz="2800" smtClean="0">
                <a:latin typeface="Times New Roman" panose="02020603050405020304" pitchFamily="18" charset="0"/>
                <a:cs typeface="Times New Roman" panose="02020603050405020304" pitchFamily="18" charset="0"/>
              </a:rPr>
              <a:t>Cấp phát tự động</a:t>
            </a:r>
            <a:endParaRPr lang="en-US" sz="2800"/>
          </a:p>
        </p:txBody>
      </p:sp>
      <p:sp>
        <p:nvSpPr>
          <p:cNvPr id="7" name="Rectangle 6"/>
          <p:cNvSpPr/>
          <p:nvPr/>
        </p:nvSpPr>
        <p:spPr>
          <a:xfrm>
            <a:off x="626731" y="1765302"/>
            <a:ext cx="7571119" cy="2677656"/>
          </a:xfrm>
          <a:prstGeom prst="rect">
            <a:avLst/>
          </a:prstGeom>
        </p:spPr>
        <p:txBody>
          <a:bodyPr wrap="square">
            <a:spAutoFit/>
          </a:bodyPr>
          <a:lstStyle/>
          <a:p>
            <a:pPr algn="just"/>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DHCP </a:t>
            </a:r>
            <a:r>
              <a:rPr lang="vi-VN" sz="2800">
                <a:latin typeface="Times New Roman" panose="02020603050405020304" pitchFamily="18" charset="0"/>
                <a:cs typeface="Times New Roman" panose="02020603050405020304" pitchFamily="18" charset="0"/>
              </a:rPr>
              <a:t>server gán vĩnh viễn địa chỉ IP tới request client từ dãy địa chỉ IP được quy định bởi người quản trị. Tương tự như cấp phát động, nhưng </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DHCP </a:t>
            </a:r>
            <a:r>
              <a:rPr lang="vi-VN" sz="2800">
                <a:latin typeface="Times New Roman" panose="02020603050405020304" pitchFamily="18" charset="0"/>
                <a:cs typeface="Times New Roman" panose="02020603050405020304" pitchFamily="18" charset="0"/>
              </a:rPr>
              <a:t>server giữ lại bảng chứa các địa chỉ IP được gán trước đó, để nó có thể gán cho client cùng địa chỉ IP mà họ đã request trước đó</a:t>
            </a:r>
            <a:endParaRPr lang="en-US" sz="2800"/>
          </a:p>
        </p:txBody>
      </p:sp>
    </p:spTree>
    <p:extLst>
      <p:ext uri="{BB962C8B-B14F-4D97-AF65-F5344CB8AC3E}">
        <p14:creationId xmlns:p14="http://schemas.microsoft.com/office/powerpoint/2010/main" val="1857302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2.1 DHCP hoạt động như thế nào?</a:t>
            </a:r>
            <a:endParaRPr lang="en-US">
              <a:solidFill>
                <a:schemeClr val="accent1"/>
              </a:solidFill>
            </a:endParaRPr>
          </a:p>
        </p:txBody>
      </p:sp>
      <p:sp>
        <p:nvSpPr>
          <p:cNvPr id="3" name="Title 2"/>
          <p:cNvSpPr>
            <a:spLocks noGrp="1"/>
          </p:cNvSpPr>
          <p:nvPr>
            <p:ph type="ctrTitle"/>
          </p:nvPr>
        </p:nvSpPr>
        <p:spPr/>
        <p:txBody>
          <a:bodyPr/>
          <a:lstStyle/>
          <a:p>
            <a:r>
              <a:rPr lang="en-US">
                <a:solidFill>
                  <a:srgbClr val="0000CC"/>
                </a:solidFill>
              </a:rPr>
              <a:t>2</a:t>
            </a:r>
            <a:r>
              <a:rPr lang="en-US" smtClean="0">
                <a:solidFill>
                  <a:srgbClr val="0000CC"/>
                </a:solidFill>
              </a:rPr>
              <a:t>. Nguyên lý hoạt động</a:t>
            </a:r>
            <a:endParaRPr lang="en-US">
              <a:solidFill>
                <a:srgbClr val="0000CC"/>
              </a:solidFill>
            </a:endParaRPr>
          </a:p>
        </p:txBody>
      </p:sp>
      <p:sp>
        <p:nvSpPr>
          <p:cNvPr id="4" name="Date Placeholder 3"/>
          <p:cNvSpPr>
            <a:spLocks noGrp="1"/>
          </p:cNvSpPr>
          <p:nvPr>
            <p:ph type="dt" sz="half" idx="10"/>
          </p:nvPr>
        </p:nvSpPr>
        <p:spPr/>
        <p:txBody>
          <a:bodyPr/>
          <a:lstStyle/>
          <a:p>
            <a:fld id="{7DD5DC74-32BF-4472-B303-5304E02BA32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763067" y="1229288"/>
            <a:ext cx="8122023" cy="1938992"/>
          </a:xfrm>
          <a:prstGeom prst="rect">
            <a:avLst/>
          </a:prstGeom>
        </p:spPr>
        <p:txBody>
          <a:bodyPr wrap="square">
            <a:spAutoFit/>
          </a:bodyPr>
          <a:lstStyle/>
          <a:p>
            <a:pPr algn="just"/>
            <a:r>
              <a:rPr lang="en-US" sz="2400" smtClean="0"/>
              <a:t>DHCP hoạt động dựa trên </a:t>
            </a:r>
            <a:r>
              <a:rPr lang="en-US" sz="2400"/>
              <a:t>4 </a:t>
            </a:r>
            <a:r>
              <a:rPr lang="en-US" sz="2400" smtClean="0"/>
              <a:t>gói tin</a:t>
            </a:r>
            <a:endParaRPr lang="en-US" sz="2400"/>
          </a:p>
          <a:p>
            <a:pPr marL="285750" indent="-285750">
              <a:buFont typeface="Arial" panose="020B0604020202020204" pitchFamily="34" charset="0"/>
              <a:buChar char="•"/>
            </a:pPr>
            <a:r>
              <a:rPr lang="en-US" sz="2400" b="1" smtClean="0"/>
              <a:t>DHCP DISCOVERY</a:t>
            </a:r>
            <a:endParaRPr lang="en-US" sz="2400" b="1"/>
          </a:p>
          <a:p>
            <a:pPr marL="285750" indent="-285750">
              <a:buFont typeface="Arial" panose="020B0604020202020204" pitchFamily="34" charset="0"/>
              <a:buChar char="•"/>
            </a:pPr>
            <a:r>
              <a:rPr lang="en-US" sz="2400" b="1" smtClean="0"/>
              <a:t>DHCP OFFER</a:t>
            </a:r>
            <a:endParaRPr lang="en-US" sz="2400" b="1"/>
          </a:p>
          <a:p>
            <a:pPr marL="285750" indent="-285750">
              <a:buFont typeface="Arial" panose="020B0604020202020204" pitchFamily="34" charset="0"/>
              <a:buChar char="•"/>
            </a:pPr>
            <a:r>
              <a:rPr lang="en-US" sz="2400" b="1" smtClean="0"/>
              <a:t>DHCP REQUEST</a:t>
            </a:r>
            <a:endParaRPr lang="en-US" sz="2400" b="1"/>
          </a:p>
          <a:p>
            <a:pPr marL="285750" indent="-285750">
              <a:buFont typeface="Arial" panose="020B0604020202020204" pitchFamily="34" charset="0"/>
              <a:buChar char="•"/>
            </a:pPr>
            <a:r>
              <a:rPr lang="en-US" sz="2400" b="1" smtClean="0"/>
              <a:t>DHCP ACK</a:t>
            </a:r>
            <a:endParaRPr lang="vi-VN" sz="2200" b="0" i="0">
              <a:solidFill>
                <a:srgbClr val="222222"/>
              </a:solidFill>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676939" y="3265202"/>
            <a:ext cx="6021506" cy="3194409"/>
          </a:xfrm>
          <a:prstGeom prst="rect">
            <a:avLst/>
          </a:prstGeom>
        </p:spPr>
      </p:pic>
    </p:spTree>
    <p:extLst>
      <p:ext uri="{BB962C8B-B14F-4D97-AF65-F5344CB8AC3E}">
        <p14:creationId xmlns:p14="http://schemas.microsoft.com/office/powerpoint/2010/main" val="214313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ircle(in)">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A120B7-ADCA-4D68-BB85-DE1A3199235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8" name="Rectangle 7"/>
          <p:cNvSpPr/>
          <p:nvPr/>
        </p:nvSpPr>
        <p:spPr>
          <a:xfrm>
            <a:off x="665057" y="1322137"/>
            <a:ext cx="7695172" cy="2985433"/>
          </a:xfrm>
          <a:prstGeom prst="rect">
            <a:avLst/>
          </a:prstGeom>
        </p:spPr>
        <p:txBody>
          <a:bodyPr wrap="square">
            <a:spAutoFit/>
          </a:bodyPr>
          <a:lstStyle/>
          <a:p>
            <a:pPr algn="just">
              <a:spcBef>
                <a:spcPts val="600"/>
              </a:spcBef>
              <a:spcAft>
                <a:spcPts val="600"/>
              </a:spcAft>
            </a:pPr>
            <a:r>
              <a:rPr lang="vi-VN" sz="2400" b="1"/>
              <a:t>Bước 1:</a:t>
            </a:r>
            <a:endParaRPr lang="vi-VN" sz="2400"/>
          </a:p>
          <a:p>
            <a:pPr marL="285750" indent="-285750" algn="just">
              <a:spcBef>
                <a:spcPts val="600"/>
              </a:spcBef>
              <a:spcAft>
                <a:spcPts val="600"/>
              </a:spcAft>
              <a:buFont typeface="Arial" panose="020B0604020202020204" pitchFamily="34" charset="0"/>
              <a:buChar char="•"/>
            </a:pPr>
            <a:r>
              <a:rPr lang="vi-VN" sz="2400"/>
              <a:t>DHCP Client gửi broadcast thông điệp discover message để tìm một DHCP Server nhằm xin IP</a:t>
            </a:r>
          </a:p>
          <a:p>
            <a:pPr marL="285750" indent="-285750" algn="just">
              <a:spcBef>
                <a:spcPts val="600"/>
              </a:spcBef>
              <a:spcAft>
                <a:spcPts val="600"/>
              </a:spcAft>
              <a:buFont typeface="Arial" panose="020B0604020202020204" pitchFamily="34" charset="0"/>
              <a:buChar char="•"/>
            </a:pPr>
            <a:r>
              <a:rPr lang="vi-VN" sz="2400"/>
              <a:t>Gói tin DHCP này được bọc trong một gói UDP với source port là 68 và destination port là 67. Gói UDP đến lượt nó được đóng gói vào một gói IP với source IP là 0.0.0.0 và destination IP là 255.255.255.255</a:t>
            </a:r>
            <a:r>
              <a:rPr lang="vi-VN" sz="2400" smtClean="0"/>
              <a:t>.</a:t>
            </a:r>
            <a:endParaRPr lang="vi-VN" sz="2400"/>
          </a:p>
        </p:txBody>
      </p:sp>
      <p:sp>
        <p:nvSpPr>
          <p:cNvPr id="10" name="Subtitle 1"/>
          <p:cNvSpPr>
            <a:spLocks noGrp="1"/>
          </p:cNvSpPr>
          <p:nvPr>
            <p:ph type="subTitle" idx="1"/>
          </p:nvPr>
        </p:nvSpPr>
        <p:spPr>
          <a:xfrm>
            <a:off x="668705" y="786123"/>
            <a:ext cx="6544413" cy="536014"/>
          </a:xfrm>
        </p:spPr>
        <p:txBody>
          <a:bodyPr/>
          <a:lstStyle/>
          <a:p>
            <a:r>
              <a:rPr lang="en-US" smtClean="0">
                <a:solidFill>
                  <a:schemeClr val="accent1"/>
                </a:solidFill>
              </a:rPr>
              <a:t>2.2 Các bước hoạt động DHCP:</a:t>
            </a:r>
            <a:endParaRPr lang="en-US">
              <a:solidFill>
                <a:schemeClr val="accent1"/>
              </a:solidFill>
            </a:endParaRPr>
          </a:p>
        </p:txBody>
      </p:sp>
      <p:sp>
        <p:nvSpPr>
          <p:cNvPr id="11" name="Title 2"/>
          <p:cNvSpPr>
            <a:spLocks noGrp="1"/>
          </p:cNvSpPr>
          <p:nvPr>
            <p:ph type="ctrTitle"/>
          </p:nvPr>
        </p:nvSpPr>
        <p:spPr>
          <a:xfrm>
            <a:off x="0" y="9532"/>
            <a:ext cx="8197850" cy="683742"/>
          </a:xfrm>
        </p:spPr>
        <p:txBody>
          <a:bodyPr/>
          <a:lstStyle/>
          <a:p>
            <a:r>
              <a:rPr lang="en-US">
                <a:solidFill>
                  <a:srgbClr val="0000CC"/>
                </a:solidFill>
              </a:rPr>
              <a:t>2</a:t>
            </a:r>
            <a:r>
              <a:rPr lang="en-US" smtClean="0">
                <a:solidFill>
                  <a:srgbClr val="0000CC"/>
                </a:solidFill>
              </a:rPr>
              <a:t>. Nguyên lý hoạt động</a:t>
            </a:r>
            <a:endParaRPr lang="en-US">
              <a:solidFill>
                <a:srgbClr val="0000CC"/>
              </a:solidFill>
            </a:endParaRPr>
          </a:p>
        </p:txBody>
      </p:sp>
    </p:spTree>
    <p:extLst>
      <p:ext uri="{BB962C8B-B14F-4D97-AF65-F5344CB8AC3E}">
        <p14:creationId xmlns:p14="http://schemas.microsoft.com/office/powerpoint/2010/main" val="275009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ircle(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ircle(in)">
                                      <p:cBhvr>
                                        <p:cTn id="1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A120B7-ADCA-4D68-BB85-DE1A3199235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8" name="Rectangle 7"/>
          <p:cNvSpPr/>
          <p:nvPr/>
        </p:nvSpPr>
        <p:spPr>
          <a:xfrm>
            <a:off x="665057" y="1322137"/>
            <a:ext cx="7695172" cy="4985980"/>
          </a:xfrm>
          <a:prstGeom prst="rect">
            <a:avLst/>
          </a:prstGeom>
        </p:spPr>
        <p:txBody>
          <a:bodyPr wrap="square">
            <a:spAutoFit/>
          </a:bodyPr>
          <a:lstStyle/>
          <a:p>
            <a:pPr algn="just">
              <a:spcBef>
                <a:spcPts val="600"/>
              </a:spcBef>
              <a:spcAft>
                <a:spcPts val="600"/>
              </a:spcAft>
            </a:pPr>
            <a:r>
              <a:rPr lang="vi-VN" sz="2400" b="1"/>
              <a:t>Bước 2:</a:t>
            </a:r>
            <a:endParaRPr lang="vi-VN" sz="2400"/>
          </a:p>
          <a:p>
            <a:pPr marL="342900" indent="-342900" algn="just">
              <a:spcBef>
                <a:spcPts val="600"/>
              </a:spcBef>
              <a:spcAft>
                <a:spcPts val="600"/>
              </a:spcAft>
              <a:buFont typeface="Arial" panose="020B0604020202020204" pitchFamily="34" charset="0"/>
              <a:buChar char="•"/>
            </a:pPr>
            <a:r>
              <a:rPr lang="vi-VN" sz="2400"/>
              <a:t>DHCP Server nhận được thông điệp này sẽ gửi lại thông điệp offer message cho Client</a:t>
            </a:r>
          </a:p>
          <a:p>
            <a:pPr marL="342900" indent="-342900" algn="just">
              <a:spcBef>
                <a:spcPts val="600"/>
              </a:spcBef>
              <a:spcAft>
                <a:spcPts val="600"/>
              </a:spcAft>
              <a:buFont typeface="Arial" panose="020B0604020202020204" pitchFamily="34" charset="0"/>
              <a:buChar char="•"/>
            </a:pPr>
            <a:r>
              <a:rPr lang="vi-VN" sz="2400"/>
              <a:t>Thông điệp Offer ghi ra mọi thông số server cấp xuống cho client (MAC của client, địa chỉ ip client, subnetmask, địa chỉ ip server, thời gian cho thuê đến client.)</a:t>
            </a:r>
          </a:p>
          <a:p>
            <a:pPr marL="342900" indent="-342900" algn="just">
              <a:spcBef>
                <a:spcPts val="600"/>
              </a:spcBef>
              <a:spcAft>
                <a:spcPts val="600"/>
              </a:spcAft>
              <a:buFont typeface="Arial" panose="020B0604020202020204" pitchFamily="34" charset="0"/>
              <a:buChar char="•"/>
            </a:pPr>
            <a:r>
              <a:rPr lang="vi-VN" sz="2400"/>
              <a:t>Gói tin OFFER này được bọc trong một gói UDP với source port là 67 và destination port là 68. Gói UDP đến lượt nó được đóng gói vào một gói IP với source IP là địa chỉ IP của server và destination IP là 255.255.255.255.</a:t>
            </a:r>
          </a:p>
        </p:txBody>
      </p:sp>
      <p:sp>
        <p:nvSpPr>
          <p:cNvPr id="10" name="Subtitle 1"/>
          <p:cNvSpPr>
            <a:spLocks noGrp="1"/>
          </p:cNvSpPr>
          <p:nvPr>
            <p:ph type="subTitle" idx="1"/>
          </p:nvPr>
        </p:nvSpPr>
        <p:spPr>
          <a:xfrm>
            <a:off x="668705" y="786123"/>
            <a:ext cx="6544413" cy="536014"/>
          </a:xfrm>
        </p:spPr>
        <p:txBody>
          <a:bodyPr/>
          <a:lstStyle/>
          <a:p>
            <a:r>
              <a:rPr lang="en-US" smtClean="0">
                <a:solidFill>
                  <a:schemeClr val="accent1"/>
                </a:solidFill>
              </a:rPr>
              <a:t>2.2 Các bước hoạt động DHCP:</a:t>
            </a:r>
            <a:endParaRPr lang="en-US">
              <a:solidFill>
                <a:schemeClr val="accent1"/>
              </a:solidFill>
            </a:endParaRPr>
          </a:p>
        </p:txBody>
      </p:sp>
      <p:sp>
        <p:nvSpPr>
          <p:cNvPr id="11" name="Title 2"/>
          <p:cNvSpPr>
            <a:spLocks noGrp="1"/>
          </p:cNvSpPr>
          <p:nvPr>
            <p:ph type="ctrTitle"/>
          </p:nvPr>
        </p:nvSpPr>
        <p:spPr>
          <a:xfrm>
            <a:off x="0" y="9532"/>
            <a:ext cx="8197850" cy="683742"/>
          </a:xfrm>
        </p:spPr>
        <p:txBody>
          <a:bodyPr/>
          <a:lstStyle/>
          <a:p>
            <a:r>
              <a:rPr lang="en-US">
                <a:solidFill>
                  <a:srgbClr val="0000CC"/>
                </a:solidFill>
              </a:rPr>
              <a:t>2</a:t>
            </a:r>
            <a:r>
              <a:rPr lang="en-US" smtClean="0">
                <a:solidFill>
                  <a:srgbClr val="0000CC"/>
                </a:solidFill>
              </a:rPr>
              <a:t>. Nguyên lý hoạt động</a:t>
            </a:r>
            <a:endParaRPr lang="en-US">
              <a:solidFill>
                <a:srgbClr val="0000CC"/>
              </a:solidFill>
            </a:endParaRPr>
          </a:p>
        </p:txBody>
      </p:sp>
    </p:spTree>
    <p:extLst>
      <p:ext uri="{BB962C8B-B14F-4D97-AF65-F5344CB8AC3E}">
        <p14:creationId xmlns:p14="http://schemas.microsoft.com/office/powerpoint/2010/main" val="214388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ircle(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ircle(in)">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ircle(in)">
                                      <p:cBhvr>
                                        <p:cTn id="22"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3955" y="764761"/>
            <a:ext cx="6544413" cy="3820685"/>
          </a:xfrm>
        </p:spPr>
        <p:txBody>
          <a:bodyPr>
            <a:normAutofit/>
          </a:bodyPr>
          <a:lstStyle/>
          <a:p>
            <a:pPr marL="514350" indent="-514350">
              <a:buAutoNum type="arabicPeriod"/>
            </a:pPr>
            <a:r>
              <a:rPr lang="en-US" smtClean="0"/>
              <a:t>Nguyễn Đình Nguyên</a:t>
            </a:r>
          </a:p>
          <a:p>
            <a:pPr marL="514350" indent="-514350">
              <a:buAutoNum type="arabicPeriod"/>
            </a:pPr>
            <a:r>
              <a:rPr lang="en-US" smtClean="0"/>
              <a:t>Phạm Hoàng Khôi</a:t>
            </a:r>
          </a:p>
          <a:p>
            <a:pPr marL="514350" indent="-514350">
              <a:buAutoNum type="arabicPeriod"/>
            </a:pPr>
            <a:r>
              <a:rPr lang="en-US" smtClean="0"/>
              <a:t>Quách Hoàng Luân</a:t>
            </a:r>
          </a:p>
          <a:p>
            <a:pPr marL="514350" indent="-514350">
              <a:buAutoNum type="arabicPeriod"/>
            </a:pPr>
            <a:r>
              <a:rPr lang="en-US" smtClean="0"/>
              <a:t>Huỳnh Tấn Lộc</a:t>
            </a:r>
          </a:p>
          <a:p>
            <a:pPr marL="514350" indent="-514350">
              <a:buAutoNum type="arabicPeriod"/>
            </a:pPr>
            <a:r>
              <a:rPr lang="en-US" smtClean="0"/>
              <a:t>Nguyễn Thị Kim Ngân</a:t>
            </a:r>
          </a:p>
          <a:p>
            <a:pPr marL="514350" indent="-514350">
              <a:buAutoNum type="arabicPeriod"/>
            </a:pPr>
            <a:endParaRPr lang="en-US"/>
          </a:p>
        </p:txBody>
      </p:sp>
      <p:sp>
        <p:nvSpPr>
          <p:cNvPr id="3" name="Title 2"/>
          <p:cNvSpPr>
            <a:spLocks noGrp="1"/>
          </p:cNvSpPr>
          <p:nvPr>
            <p:ph type="ctrTitle"/>
          </p:nvPr>
        </p:nvSpPr>
        <p:spPr/>
        <p:txBody>
          <a:bodyPr/>
          <a:lstStyle/>
          <a:p>
            <a:r>
              <a:rPr lang="en-US" smtClean="0">
                <a:solidFill>
                  <a:srgbClr val="0000CC"/>
                </a:solidFill>
              </a:rPr>
              <a:t>THÀNH VIÊN NHÓM</a:t>
            </a:r>
            <a:endParaRPr lang="en-US">
              <a:solidFill>
                <a:srgbClr val="0000CC"/>
              </a:solidFill>
            </a:endParaRPr>
          </a:p>
        </p:txBody>
      </p:sp>
      <p:sp>
        <p:nvSpPr>
          <p:cNvPr id="4" name="Date Placeholder 3"/>
          <p:cNvSpPr>
            <a:spLocks noGrp="1"/>
          </p:cNvSpPr>
          <p:nvPr>
            <p:ph type="dt" sz="half" idx="10"/>
          </p:nvPr>
        </p:nvSpPr>
        <p:spPr/>
        <p:txBody>
          <a:bodyPr/>
          <a:lstStyle/>
          <a:p>
            <a:fld id="{7BF55BA6-E021-4E80-8596-0B5C220C6FFD}"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Tree>
    <p:extLst>
      <p:ext uri="{BB962C8B-B14F-4D97-AF65-F5344CB8AC3E}">
        <p14:creationId xmlns:p14="http://schemas.microsoft.com/office/powerpoint/2010/main" val="2879350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A120B7-ADCA-4D68-BB85-DE1A3199235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8" name="Rectangle 7"/>
          <p:cNvSpPr/>
          <p:nvPr/>
        </p:nvSpPr>
        <p:spPr>
          <a:xfrm>
            <a:off x="665057" y="1322137"/>
            <a:ext cx="7695172" cy="3354765"/>
          </a:xfrm>
          <a:prstGeom prst="rect">
            <a:avLst/>
          </a:prstGeom>
        </p:spPr>
        <p:txBody>
          <a:bodyPr wrap="square">
            <a:spAutoFit/>
          </a:bodyPr>
          <a:lstStyle/>
          <a:p>
            <a:pPr algn="just">
              <a:spcBef>
                <a:spcPts val="600"/>
              </a:spcBef>
              <a:spcAft>
                <a:spcPts val="600"/>
              </a:spcAft>
            </a:pPr>
            <a:r>
              <a:rPr lang="vi-VN" sz="2400" b="1"/>
              <a:t>Bước 3:</a:t>
            </a:r>
            <a:endParaRPr lang="vi-VN" sz="2400"/>
          </a:p>
          <a:p>
            <a:pPr marL="342900" indent="-342900" algn="just">
              <a:spcBef>
                <a:spcPts val="600"/>
              </a:spcBef>
              <a:spcAft>
                <a:spcPts val="600"/>
              </a:spcAft>
              <a:buFont typeface="Arial" panose="020B0604020202020204" pitchFamily="34" charset="0"/>
              <a:buChar char="•"/>
            </a:pPr>
            <a:r>
              <a:rPr lang="vi-VN" sz="2400"/>
              <a:t>Client sẽ chọn 1 trong các địa chỉ IP, sau đó gửi lại thông điệp request message tương ứng với DHCP server đó.</a:t>
            </a:r>
          </a:p>
          <a:p>
            <a:pPr marL="342900" indent="-342900" algn="just">
              <a:spcBef>
                <a:spcPts val="600"/>
              </a:spcBef>
              <a:spcAft>
                <a:spcPts val="600"/>
              </a:spcAft>
              <a:buFont typeface="Arial" panose="020B0604020202020204" pitchFamily="34" charset="0"/>
              <a:buChar char="•"/>
            </a:pPr>
            <a:r>
              <a:rPr lang="vi-VN" sz="2400"/>
              <a:t>Gói REQUEST này sẽ được đóng vào một gói UDP với source port là 68 và destination port là 67. Gói UDP sẽ được truyền tải trong một gói IP với source IP là 0.0.0.0 và destination IP là 255.255.255.255.</a:t>
            </a:r>
          </a:p>
        </p:txBody>
      </p:sp>
      <p:sp>
        <p:nvSpPr>
          <p:cNvPr id="10" name="Subtitle 1"/>
          <p:cNvSpPr>
            <a:spLocks noGrp="1"/>
          </p:cNvSpPr>
          <p:nvPr>
            <p:ph type="subTitle" idx="1"/>
          </p:nvPr>
        </p:nvSpPr>
        <p:spPr>
          <a:xfrm>
            <a:off x="668705" y="786123"/>
            <a:ext cx="6544413" cy="536014"/>
          </a:xfrm>
        </p:spPr>
        <p:txBody>
          <a:bodyPr/>
          <a:lstStyle/>
          <a:p>
            <a:r>
              <a:rPr lang="en-US" smtClean="0">
                <a:solidFill>
                  <a:schemeClr val="accent1"/>
                </a:solidFill>
              </a:rPr>
              <a:t>2.2 Các bước hoạt động DHCP:</a:t>
            </a:r>
            <a:endParaRPr lang="en-US">
              <a:solidFill>
                <a:schemeClr val="accent1"/>
              </a:solidFill>
            </a:endParaRPr>
          </a:p>
        </p:txBody>
      </p:sp>
      <p:sp>
        <p:nvSpPr>
          <p:cNvPr id="11" name="Title 2"/>
          <p:cNvSpPr>
            <a:spLocks noGrp="1"/>
          </p:cNvSpPr>
          <p:nvPr>
            <p:ph type="ctrTitle"/>
          </p:nvPr>
        </p:nvSpPr>
        <p:spPr>
          <a:xfrm>
            <a:off x="0" y="9532"/>
            <a:ext cx="8197850" cy="683742"/>
          </a:xfrm>
        </p:spPr>
        <p:txBody>
          <a:bodyPr/>
          <a:lstStyle/>
          <a:p>
            <a:r>
              <a:rPr lang="en-US">
                <a:solidFill>
                  <a:srgbClr val="0000CC"/>
                </a:solidFill>
              </a:rPr>
              <a:t>2</a:t>
            </a:r>
            <a:r>
              <a:rPr lang="en-US" smtClean="0">
                <a:solidFill>
                  <a:srgbClr val="0000CC"/>
                </a:solidFill>
              </a:rPr>
              <a:t>. Nguyên lý hoạt động</a:t>
            </a:r>
            <a:endParaRPr lang="en-US">
              <a:solidFill>
                <a:srgbClr val="0000CC"/>
              </a:solidFill>
            </a:endParaRPr>
          </a:p>
        </p:txBody>
      </p:sp>
    </p:spTree>
    <p:extLst>
      <p:ext uri="{BB962C8B-B14F-4D97-AF65-F5344CB8AC3E}">
        <p14:creationId xmlns:p14="http://schemas.microsoft.com/office/powerpoint/2010/main" val="33688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ircle(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ircle(in)">
                                      <p:cBhvr>
                                        <p:cTn id="1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A120B7-ADCA-4D68-BB85-DE1A3199235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8" name="Rectangle 7"/>
          <p:cNvSpPr/>
          <p:nvPr/>
        </p:nvSpPr>
        <p:spPr>
          <a:xfrm>
            <a:off x="665057" y="1322137"/>
            <a:ext cx="7695172" cy="3354765"/>
          </a:xfrm>
          <a:prstGeom prst="rect">
            <a:avLst/>
          </a:prstGeom>
        </p:spPr>
        <p:txBody>
          <a:bodyPr wrap="square">
            <a:spAutoFit/>
          </a:bodyPr>
          <a:lstStyle/>
          <a:p>
            <a:pPr algn="just">
              <a:spcBef>
                <a:spcPts val="600"/>
              </a:spcBef>
              <a:spcAft>
                <a:spcPts val="600"/>
              </a:spcAft>
            </a:pPr>
            <a:r>
              <a:rPr lang="vi-VN" sz="2400" b="1"/>
              <a:t>Bước 4:</a:t>
            </a:r>
            <a:endParaRPr lang="vi-VN" sz="2400"/>
          </a:p>
          <a:p>
            <a:pPr marL="342900" indent="-342900" algn="just">
              <a:spcBef>
                <a:spcPts val="600"/>
              </a:spcBef>
              <a:spcAft>
                <a:spcPts val="600"/>
              </a:spcAft>
              <a:buFont typeface="Arial" panose="020B0604020202020204" pitchFamily="34" charset="0"/>
              <a:buChar char="•"/>
            </a:pPr>
            <a:r>
              <a:rPr lang="vi-VN" sz="2400"/>
              <a:t>Server sẽ hoàn tất bằng cách gửi thông điệp ACK cho client. Ngoài ra còn có gateway mặc định, địa chỉ </a:t>
            </a:r>
            <a:r>
              <a:rPr lang="en-US" sz="2400" smtClean="0"/>
              <a:t>DNS</a:t>
            </a:r>
            <a:r>
              <a:rPr lang="vi-VN" sz="2400" smtClean="0"/>
              <a:t> </a:t>
            </a:r>
            <a:r>
              <a:rPr lang="vi-VN" sz="2400"/>
              <a:t>server.</a:t>
            </a:r>
          </a:p>
          <a:p>
            <a:pPr marL="342900" indent="-342900" algn="just">
              <a:spcBef>
                <a:spcPts val="600"/>
              </a:spcBef>
              <a:spcAft>
                <a:spcPts val="600"/>
              </a:spcAft>
              <a:buFont typeface="Arial" panose="020B0604020202020204" pitchFamily="34" charset="0"/>
              <a:buChar char="•"/>
            </a:pPr>
            <a:r>
              <a:rPr lang="vi-VN" sz="2400"/>
              <a:t>DHCP ACK được đóng vào gói UDP với source port là 67 và destination port là 68, được truyền tải trong gói IP có source IP là IP của server và destination IP là 255.255.255.255</a:t>
            </a:r>
            <a:r>
              <a:rPr lang="vi-VN" sz="2400" smtClean="0"/>
              <a:t>.</a:t>
            </a:r>
            <a:endParaRPr lang="vi-VN" sz="2400"/>
          </a:p>
        </p:txBody>
      </p:sp>
      <p:sp>
        <p:nvSpPr>
          <p:cNvPr id="10" name="Subtitle 1"/>
          <p:cNvSpPr>
            <a:spLocks noGrp="1"/>
          </p:cNvSpPr>
          <p:nvPr>
            <p:ph type="subTitle" idx="1"/>
          </p:nvPr>
        </p:nvSpPr>
        <p:spPr>
          <a:xfrm>
            <a:off x="668705" y="786123"/>
            <a:ext cx="6544413" cy="536014"/>
          </a:xfrm>
        </p:spPr>
        <p:txBody>
          <a:bodyPr/>
          <a:lstStyle/>
          <a:p>
            <a:r>
              <a:rPr lang="en-US" smtClean="0">
                <a:solidFill>
                  <a:schemeClr val="accent1"/>
                </a:solidFill>
              </a:rPr>
              <a:t>2.2 Các bước hoạt động DHCP:</a:t>
            </a:r>
            <a:endParaRPr lang="en-US">
              <a:solidFill>
                <a:schemeClr val="accent1"/>
              </a:solidFill>
            </a:endParaRPr>
          </a:p>
        </p:txBody>
      </p:sp>
      <p:sp>
        <p:nvSpPr>
          <p:cNvPr id="11" name="Title 2"/>
          <p:cNvSpPr>
            <a:spLocks noGrp="1"/>
          </p:cNvSpPr>
          <p:nvPr>
            <p:ph type="ctrTitle"/>
          </p:nvPr>
        </p:nvSpPr>
        <p:spPr>
          <a:xfrm>
            <a:off x="0" y="9532"/>
            <a:ext cx="8197850" cy="683742"/>
          </a:xfrm>
        </p:spPr>
        <p:txBody>
          <a:bodyPr/>
          <a:lstStyle/>
          <a:p>
            <a:r>
              <a:rPr lang="en-US">
                <a:solidFill>
                  <a:srgbClr val="0000CC"/>
                </a:solidFill>
              </a:rPr>
              <a:t>2</a:t>
            </a:r>
            <a:r>
              <a:rPr lang="en-US" smtClean="0">
                <a:solidFill>
                  <a:srgbClr val="0000CC"/>
                </a:solidFill>
              </a:rPr>
              <a:t>. Nguyên lý hoạt động</a:t>
            </a:r>
            <a:endParaRPr lang="en-US">
              <a:solidFill>
                <a:srgbClr val="0000CC"/>
              </a:solidFill>
            </a:endParaRPr>
          </a:p>
        </p:txBody>
      </p:sp>
    </p:spTree>
    <p:extLst>
      <p:ext uri="{BB962C8B-B14F-4D97-AF65-F5344CB8AC3E}">
        <p14:creationId xmlns:p14="http://schemas.microsoft.com/office/powerpoint/2010/main" val="334805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ircle(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ircle(in)">
                                      <p:cBhvr>
                                        <p:cTn id="1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A120B7-ADCA-4D68-BB85-DE1A3199235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8" name="Rectangle 7"/>
          <p:cNvSpPr/>
          <p:nvPr/>
        </p:nvSpPr>
        <p:spPr>
          <a:xfrm>
            <a:off x="665057" y="1322137"/>
            <a:ext cx="7695172" cy="4247317"/>
          </a:xfrm>
          <a:prstGeom prst="rect">
            <a:avLst/>
          </a:prstGeom>
        </p:spPr>
        <p:txBody>
          <a:bodyPr wrap="square">
            <a:spAutoFit/>
          </a:bodyPr>
          <a:lstStyle/>
          <a:p>
            <a:pPr algn="just">
              <a:spcBef>
                <a:spcPts val="600"/>
              </a:spcBef>
              <a:spcAft>
                <a:spcPts val="600"/>
              </a:spcAft>
            </a:pPr>
            <a:r>
              <a:rPr lang="vi-VN" sz="2400" b="1"/>
              <a:t>Bước </a:t>
            </a:r>
            <a:r>
              <a:rPr lang="vi-VN" sz="2400" b="1" smtClean="0"/>
              <a:t>4</a:t>
            </a:r>
            <a:r>
              <a:rPr lang="en-US" sz="2400" b="1" smtClean="0"/>
              <a:t> (tt)</a:t>
            </a:r>
            <a:r>
              <a:rPr lang="vi-VN" sz="2400" b="1" smtClean="0"/>
              <a:t>:</a:t>
            </a:r>
            <a:endParaRPr lang="vi-VN" sz="2400"/>
          </a:p>
          <a:p>
            <a:pPr marL="342900" indent="-342900" algn="just">
              <a:spcBef>
                <a:spcPts val="600"/>
              </a:spcBef>
              <a:spcAft>
                <a:spcPts val="600"/>
              </a:spcAft>
              <a:buFont typeface="Arial" panose="020B0604020202020204" pitchFamily="34" charset="0"/>
              <a:buChar char="•"/>
            </a:pPr>
            <a:r>
              <a:rPr lang="vi-VN" sz="2400" smtClean="0"/>
              <a:t>Đến đây, client chính thức có cấu hình IP và có thể sử dụng địa chỉ IP được cấp phát để trao đổi dữ liệu.</a:t>
            </a:r>
            <a:endParaRPr lang="en-US" sz="2400" smtClean="0"/>
          </a:p>
          <a:p>
            <a:pPr marL="342900" indent="-342900" algn="just">
              <a:spcBef>
                <a:spcPts val="600"/>
              </a:spcBef>
              <a:spcAft>
                <a:spcPts val="600"/>
              </a:spcAft>
              <a:buFont typeface="Arial" panose="020B0604020202020204" pitchFamily="34" charset="0"/>
              <a:buChar char="•"/>
            </a:pPr>
            <a:r>
              <a:rPr lang="vi-VN" sz="2400" smtClean="0"/>
              <a:t>Mỗi cấu hình IP được cấp phát sẽ chỉ có thời hạn trong một khoảng thời gian nhất định, sau khoản</a:t>
            </a:r>
            <a:r>
              <a:rPr lang="en-US" sz="2400"/>
              <a:t>g</a:t>
            </a:r>
            <a:r>
              <a:rPr lang="vi-VN" sz="2400" smtClean="0"/>
              <a:t> thời gian này, client phải yêu cầu server cấp phát gia hạn lại cấu hình IP của mình. </a:t>
            </a:r>
            <a:endParaRPr lang="en-US" sz="2400" smtClean="0"/>
          </a:p>
          <a:p>
            <a:pPr marL="342900" indent="-342900" algn="just">
              <a:spcBef>
                <a:spcPts val="600"/>
              </a:spcBef>
              <a:spcAft>
                <a:spcPts val="600"/>
              </a:spcAft>
              <a:buFont typeface="Arial" panose="020B0604020202020204" pitchFamily="34" charset="0"/>
              <a:buChar char="•"/>
            </a:pPr>
            <a:r>
              <a:rPr lang="vi-VN" sz="2400" smtClean="0"/>
              <a:t>Trong những lần sau, các thông điệp DHCP được gửi unicast thay vì broadcast như lần cấp phát đầu tiên.</a:t>
            </a:r>
            <a:endParaRPr lang="vi-VN" sz="2400"/>
          </a:p>
        </p:txBody>
      </p:sp>
      <p:sp>
        <p:nvSpPr>
          <p:cNvPr id="10" name="Subtitle 1"/>
          <p:cNvSpPr>
            <a:spLocks noGrp="1"/>
          </p:cNvSpPr>
          <p:nvPr>
            <p:ph type="subTitle" idx="1"/>
          </p:nvPr>
        </p:nvSpPr>
        <p:spPr>
          <a:xfrm>
            <a:off x="668705" y="786123"/>
            <a:ext cx="6544413" cy="536014"/>
          </a:xfrm>
        </p:spPr>
        <p:txBody>
          <a:bodyPr/>
          <a:lstStyle/>
          <a:p>
            <a:r>
              <a:rPr lang="en-US" smtClean="0">
                <a:solidFill>
                  <a:schemeClr val="accent1"/>
                </a:solidFill>
              </a:rPr>
              <a:t>2.2 Các bước hoạt động DHCP:</a:t>
            </a:r>
            <a:endParaRPr lang="en-US">
              <a:solidFill>
                <a:schemeClr val="accent1"/>
              </a:solidFill>
            </a:endParaRPr>
          </a:p>
        </p:txBody>
      </p:sp>
      <p:sp>
        <p:nvSpPr>
          <p:cNvPr id="11" name="Title 2"/>
          <p:cNvSpPr>
            <a:spLocks noGrp="1"/>
          </p:cNvSpPr>
          <p:nvPr>
            <p:ph type="ctrTitle"/>
          </p:nvPr>
        </p:nvSpPr>
        <p:spPr>
          <a:xfrm>
            <a:off x="0" y="9532"/>
            <a:ext cx="8197850" cy="683742"/>
          </a:xfrm>
        </p:spPr>
        <p:txBody>
          <a:bodyPr/>
          <a:lstStyle/>
          <a:p>
            <a:r>
              <a:rPr lang="en-US">
                <a:solidFill>
                  <a:srgbClr val="0000CC"/>
                </a:solidFill>
              </a:rPr>
              <a:t>2</a:t>
            </a:r>
            <a:r>
              <a:rPr lang="en-US" smtClean="0">
                <a:solidFill>
                  <a:srgbClr val="0000CC"/>
                </a:solidFill>
              </a:rPr>
              <a:t>. Nguyên lý hoạt động</a:t>
            </a:r>
            <a:endParaRPr lang="en-US">
              <a:solidFill>
                <a:srgbClr val="0000CC"/>
              </a:solidFill>
            </a:endParaRPr>
          </a:p>
        </p:txBody>
      </p:sp>
    </p:spTree>
    <p:extLst>
      <p:ext uri="{BB962C8B-B14F-4D97-AF65-F5344CB8AC3E}">
        <p14:creationId xmlns:p14="http://schemas.microsoft.com/office/powerpoint/2010/main" val="49122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ircle(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ircle(in)">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ircle(in)">
                                      <p:cBhvr>
                                        <p:cTn id="22"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A9B727F8-E718-4C97-AF12-37DF523DB8FE}"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8331525" cy="646331"/>
          </a:xfrm>
          <a:prstGeom prst="rect">
            <a:avLst/>
          </a:prstGeom>
          <a:noFill/>
        </p:spPr>
        <p:txBody>
          <a:bodyPr wrap="square" rtlCol="0">
            <a:spAutoFit/>
          </a:bodyPr>
          <a:lstStyle/>
          <a:p>
            <a:r>
              <a:rPr lang="en-US" smtClean="0"/>
              <a:t>Bước 1: </a:t>
            </a:r>
            <a:r>
              <a:rPr lang="en-US"/>
              <a:t>Chuyển đến </a:t>
            </a:r>
            <a:r>
              <a:rPr lang="en-US" b="1"/>
              <a:t>Server Manager → Manage → Add Roles and </a:t>
            </a:r>
            <a:r>
              <a:rPr lang="en-US" b="1" smtClean="0"/>
              <a:t>Features</a:t>
            </a:r>
          </a:p>
          <a:p>
            <a:r>
              <a:rPr lang="en-US" smtClean="0"/>
              <a:t>Hoặc chọn trực tiếp tạo màn hình </a:t>
            </a:r>
            <a:r>
              <a:rPr lang="en-US" b="1" smtClean="0"/>
              <a:t>Server Manager</a:t>
            </a:r>
            <a:endParaRPr lang="en-US" b="1"/>
          </a:p>
        </p:txBody>
      </p:sp>
      <p:grpSp>
        <p:nvGrpSpPr>
          <p:cNvPr id="15" name="Group 14"/>
          <p:cNvGrpSpPr/>
          <p:nvPr/>
        </p:nvGrpSpPr>
        <p:grpSpPr>
          <a:xfrm>
            <a:off x="1045029" y="2046514"/>
            <a:ext cx="6754265" cy="4080703"/>
            <a:chOff x="1536212" y="2617470"/>
            <a:chExt cx="6263082" cy="3509747"/>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231" b="39592"/>
            <a:stretch/>
          </p:blipFill>
          <p:spPr>
            <a:xfrm>
              <a:off x="1536212" y="2617470"/>
              <a:ext cx="6263082" cy="3509747"/>
            </a:xfrm>
            <a:prstGeom prst="rect">
              <a:avLst/>
            </a:prstGeom>
          </p:spPr>
        </p:pic>
        <p:sp>
          <p:nvSpPr>
            <p:cNvPr id="11" name="Right Arrow 10"/>
            <p:cNvSpPr/>
            <p:nvPr/>
          </p:nvSpPr>
          <p:spPr>
            <a:xfrm>
              <a:off x="5499846" y="3070737"/>
              <a:ext cx="433477" cy="277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676939" y="4372343"/>
              <a:ext cx="433477" cy="277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25988" y="3070737"/>
              <a:ext cx="1385047" cy="312011"/>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ectangle 13"/>
            <p:cNvSpPr/>
            <p:nvPr/>
          </p:nvSpPr>
          <p:spPr>
            <a:xfrm>
              <a:off x="3377284" y="4337914"/>
              <a:ext cx="1611575" cy="312011"/>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867829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375F4E1F-4D86-43C6-A880-F64CE06C8999}"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914666" cy="369332"/>
          </a:xfrm>
          <a:prstGeom prst="rect">
            <a:avLst/>
          </a:prstGeom>
          <a:noFill/>
        </p:spPr>
        <p:txBody>
          <a:bodyPr wrap="square" rtlCol="0">
            <a:spAutoFit/>
          </a:bodyPr>
          <a:lstStyle/>
          <a:p>
            <a:r>
              <a:rPr lang="en-US" smtClean="0"/>
              <a:t>Bước 2: </a:t>
            </a:r>
            <a:r>
              <a:rPr lang="en-US"/>
              <a:t>Kích </a:t>
            </a:r>
            <a:r>
              <a:rPr lang="en-US" b="1"/>
              <a:t>Next</a:t>
            </a:r>
            <a:endParaRPr lang="en-US"/>
          </a:p>
        </p:txBody>
      </p:sp>
      <p:grpSp>
        <p:nvGrpSpPr>
          <p:cNvPr id="10" name="Group 9"/>
          <p:cNvGrpSpPr/>
          <p:nvPr/>
        </p:nvGrpSpPr>
        <p:grpSpPr>
          <a:xfrm>
            <a:off x="1326403" y="1561239"/>
            <a:ext cx="6871447" cy="4898372"/>
            <a:chOff x="1326403" y="1561239"/>
            <a:chExt cx="6871447" cy="4898372"/>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03" y="1561239"/>
              <a:ext cx="6871447" cy="4898372"/>
            </a:xfrm>
            <a:prstGeom prst="rect">
              <a:avLst/>
            </a:prstGeom>
          </p:spPr>
        </p:pic>
        <p:sp>
          <p:nvSpPr>
            <p:cNvPr id="9" name="Rectangle 8"/>
            <p:cNvSpPr/>
            <p:nvPr/>
          </p:nvSpPr>
          <p:spPr>
            <a:xfrm>
              <a:off x="5536556" y="6032244"/>
              <a:ext cx="958374" cy="328215"/>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4013828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32B762DC-11B9-4DFE-A105-8397E6AC976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640869" cy="646331"/>
          </a:xfrm>
          <a:prstGeom prst="rect">
            <a:avLst/>
          </a:prstGeom>
          <a:noFill/>
        </p:spPr>
        <p:txBody>
          <a:bodyPr wrap="square" rtlCol="0">
            <a:spAutoFit/>
          </a:bodyPr>
          <a:lstStyle/>
          <a:p>
            <a:r>
              <a:rPr lang="en-US" smtClean="0"/>
              <a:t>Bước 3: </a:t>
            </a:r>
            <a:r>
              <a:rPr lang="en-US"/>
              <a:t>Chọn tùy chọn </a:t>
            </a:r>
            <a:r>
              <a:rPr lang="en-US" b="1"/>
              <a:t>Role-based or feature-based installation</a:t>
            </a:r>
            <a:r>
              <a:rPr lang="en-US"/>
              <a:t> </a:t>
            </a:r>
            <a:endParaRPr lang="en-US" smtClean="0"/>
          </a:p>
          <a:p>
            <a:r>
              <a:rPr lang="en-US" smtClean="0"/>
              <a:t>→ </a:t>
            </a:r>
            <a:r>
              <a:rPr lang="en-US"/>
              <a:t>nhấp vào </a:t>
            </a:r>
            <a:r>
              <a:rPr lang="en-US" b="1"/>
              <a:t>Next</a:t>
            </a:r>
            <a:r>
              <a:rPr lang="en-US"/>
              <a:t>.</a:t>
            </a:r>
          </a:p>
        </p:txBody>
      </p:sp>
      <p:pic>
        <p:nvPicPr>
          <p:cNvPr id="8" name="Picture 7"/>
          <p:cNvPicPr>
            <a:picLocks noChangeAspect="1"/>
          </p:cNvPicPr>
          <p:nvPr/>
        </p:nvPicPr>
        <p:blipFill>
          <a:blip r:embed="rId2"/>
          <a:stretch>
            <a:fillRect/>
          </a:stretch>
        </p:blipFill>
        <p:spPr>
          <a:xfrm>
            <a:off x="1707776" y="1838680"/>
            <a:ext cx="6564065" cy="4625141"/>
          </a:xfrm>
          <a:prstGeom prst="rect">
            <a:avLst/>
          </a:prstGeom>
        </p:spPr>
      </p:pic>
      <p:sp>
        <p:nvSpPr>
          <p:cNvPr id="9" name="Rectangle 8"/>
          <p:cNvSpPr/>
          <p:nvPr/>
        </p:nvSpPr>
        <p:spPr>
          <a:xfrm>
            <a:off x="3273287" y="2984087"/>
            <a:ext cx="3498326" cy="404572"/>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2995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9F9A80AF-3F21-4D8C-AC31-FAF7F1F6F488}"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739854" cy="646331"/>
          </a:xfrm>
          <a:prstGeom prst="rect">
            <a:avLst/>
          </a:prstGeom>
          <a:noFill/>
        </p:spPr>
        <p:txBody>
          <a:bodyPr wrap="square" rtlCol="0">
            <a:spAutoFit/>
          </a:bodyPr>
          <a:lstStyle/>
          <a:p>
            <a:r>
              <a:rPr lang="en-US" smtClean="0"/>
              <a:t>Bước 4:</a:t>
            </a:r>
            <a:r>
              <a:rPr lang="en-US"/>
              <a:t>Cài đặt </a:t>
            </a:r>
            <a:r>
              <a:rPr lang="en-US" b="1"/>
              <a:t>Local DHCP Role</a:t>
            </a:r>
            <a:r>
              <a:rPr lang="en-US"/>
              <a:t> vì nó sẽ chọn một máy chủ từ </a:t>
            </a:r>
            <a:r>
              <a:rPr lang="en-US" b="1"/>
              <a:t>Server Pool</a:t>
            </a:r>
            <a:r>
              <a:rPr lang="en-US"/>
              <a:t> → sau đó kích </a:t>
            </a:r>
            <a:r>
              <a:rPr lang="en-US" b="1"/>
              <a:t>Next</a:t>
            </a:r>
            <a:r>
              <a:rPr lang="en-US" smtClean="0"/>
              <a:t>.</a:t>
            </a:r>
            <a:endParaRPr lang="en-US"/>
          </a:p>
        </p:txBody>
      </p:sp>
      <p:grpSp>
        <p:nvGrpSpPr>
          <p:cNvPr id="10" name="Group 9"/>
          <p:cNvGrpSpPr/>
          <p:nvPr/>
        </p:nvGrpSpPr>
        <p:grpSpPr>
          <a:xfrm>
            <a:off x="2581835" y="2226385"/>
            <a:ext cx="5980271" cy="4233226"/>
            <a:chOff x="2581835" y="2226385"/>
            <a:chExt cx="5980271" cy="4233226"/>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35" y="2226385"/>
              <a:ext cx="5980271" cy="4233226"/>
            </a:xfrm>
            <a:prstGeom prst="rect">
              <a:avLst/>
            </a:prstGeom>
          </p:spPr>
        </p:pic>
        <p:sp>
          <p:nvSpPr>
            <p:cNvPr id="8" name="Rectangle 7"/>
            <p:cNvSpPr/>
            <p:nvPr/>
          </p:nvSpPr>
          <p:spPr>
            <a:xfrm>
              <a:off x="6292426" y="6064624"/>
              <a:ext cx="713492" cy="295835"/>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4205297" y="3144328"/>
              <a:ext cx="1899668" cy="328215"/>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400128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7D6B6157-BD2B-4566-8D25-6BDF0C37CA5C}"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04519" cy="646331"/>
          </a:xfrm>
          <a:prstGeom prst="rect">
            <a:avLst/>
          </a:prstGeom>
          <a:noFill/>
        </p:spPr>
        <p:txBody>
          <a:bodyPr wrap="square" rtlCol="0">
            <a:spAutoFit/>
          </a:bodyPr>
          <a:lstStyle/>
          <a:p>
            <a:r>
              <a:rPr lang="en-US" smtClean="0"/>
              <a:t>Bước 5:</a:t>
            </a:r>
            <a:r>
              <a:rPr lang="en-US"/>
              <a:t>Từ </a:t>
            </a:r>
            <a:r>
              <a:rPr lang="en-US" b="1"/>
              <a:t>Roles lists</a:t>
            </a:r>
            <a:r>
              <a:rPr lang="en-US"/>
              <a:t>, hãy chọn </a:t>
            </a:r>
            <a:r>
              <a:rPr lang="en-US" b="1"/>
              <a:t>DHCP Server role</a:t>
            </a:r>
            <a:r>
              <a:rPr lang="en-US"/>
              <a:t> → nhấp vào </a:t>
            </a:r>
            <a:r>
              <a:rPr lang="en-US" b="1"/>
              <a:t>Add Features</a:t>
            </a:r>
            <a:r>
              <a:rPr lang="en-US"/>
              <a:t> trên cửa sổ</a:t>
            </a:r>
          </a:p>
        </p:txBody>
      </p:sp>
      <p:grpSp>
        <p:nvGrpSpPr>
          <p:cNvPr id="11" name="Group 10"/>
          <p:cNvGrpSpPr/>
          <p:nvPr/>
        </p:nvGrpSpPr>
        <p:grpSpPr>
          <a:xfrm>
            <a:off x="351572" y="1838681"/>
            <a:ext cx="4650733" cy="4418016"/>
            <a:chOff x="351572" y="1838681"/>
            <a:chExt cx="4650733" cy="4418016"/>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5409"/>
            <a:stretch/>
          </p:blipFill>
          <p:spPr>
            <a:xfrm>
              <a:off x="351572" y="1838681"/>
              <a:ext cx="4650733" cy="4418016"/>
            </a:xfrm>
            <a:prstGeom prst="rect">
              <a:avLst/>
            </a:prstGeom>
          </p:spPr>
        </p:pic>
        <p:sp>
          <p:nvSpPr>
            <p:cNvPr id="9" name="Rectangle 8"/>
            <p:cNvSpPr/>
            <p:nvPr/>
          </p:nvSpPr>
          <p:spPr>
            <a:xfrm>
              <a:off x="2080591" y="4114800"/>
              <a:ext cx="931550" cy="261104"/>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2" name="Group 11"/>
          <p:cNvGrpSpPr/>
          <p:nvPr/>
        </p:nvGrpSpPr>
        <p:grpSpPr>
          <a:xfrm>
            <a:off x="5311588" y="2111188"/>
            <a:ext cx="3711390" cy="3671047"/>
            <a:chOff x="5311588" y="2111188"/>
            <a:chExt cx="3711390" cy="3671047"/>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858" t="633" r="6166" b="6427"/>
            <a:stretch/>
          </p:blipFill>
          <p:spPr>
            <a:xfrm>
              <a:off x="5311588" y="2111188"/>
              <a:ext cx="3711390" cy="3671047"/>
            </a:xfrm>
            <a:prstGeom prst="rect">
              <a:avLst/>
            </a:prstGeom>
          </p:spPr>
        </p:pic>
        <p:sp>
          <p:nvSpPr>
            <p:cNvPr id="10" name="Rectangle 9"/>
            <p:cNvSpPr/>
            <p:nvPr/>
          </p:nvSpPr>
          <p:spPr>
            <a:xfrm>
              <a:off x="7221071" y="5325035"/>
              <a:ext cx="976779" cy="457200"/>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623927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EA3AAE36-4E18-4F36-A329-2EE1D60B0233}"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780195" cy="369332"/>
          </a:xfrm>
          <a:prstGeom prst="rect">
            <a:avLst/>
          </a:prstGeom>
          <a:noFill/>
        </p:spPr>
        <p:txBody>
          <a:bodyPr wrap="square" rtlCol="0">
            <a:spAutoFit/>
          </a:bodyPr>
          <a:lstStyle/>
          <a:p>
            <a:r>
              <a:rPr lang="en-US" smtClean="0"/>
              <a:t>Bước 6: </a:t>
            </a:r>
            <a:r>
              <a:rPr lang="en-US"/>
              <a:t> Kích </a:t>
            </a:r>
            <a:r>
              <a:rPr lang="en-US" b="1"/>
              <a:t>Next</a:t>
            </a:r>
            <a:r>
              <a:rPr lang="en-US"/>
              <a:t>.</a:t>
            </a:r>
          </a:p>
        </p:txBody>
      </p:sp>
      <p:grpSp>
        <p:nvGrpSpPr>
          <p:cNvPr id="10" name="Group 9"/>
          <p:cNvGrpSpPr/>
          <p:nvPr/>
        </p:nvGrpSpPr>
        <p:grpSpPr>
          <a:xfrm>
            <a:off x="1467669" y="1555375"/>
            <a:ext cx="6869507" cy="4853084"/>
            <a:chOff x="1467669" y="1555375"/>
            <a:chExt cx="6869507" cy="4853084"/>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669" y="1555375"/>
              <a:ext cx="6869507" cy="4853084"/>
            </a:xfrm>
            <a:prstGeom prst="rect">
              <a:avLst/>
            </a:prstGeom>
          </p:spPr>
        </p:pic>
        <p:sp>
          <p:nvSpPr>
            <p:cNvPr id="9" name="Rectangle 8"/>
            <p:cNvSpPr/>
            <p:nvPr/>
          </p:nvSpPr>
          <p:spPr>
            <a:xfrm>
              <a:off x="5644133" y="5941713"/>
              <a:ext cx="958374" cy="328215"/>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156547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747592D4-D2D5-49EA-8BF8-012971AA913D}"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3840207" cy="369332"/>
          </a:xfrm>
          <a:prstGeom prst="rect">
            <a:avLst/>
          </a:prstGeom>
          <a:noFill/>
        </p:spPr>
        <p:txBody>
          <a:bodyPr wrap="square" rtlCol="0">
            <a:spAutoFit/>
          </a:bodyPr>
          <a:lstStyle/>
          <a:p>
            <a:r>
              <a:rPr lang="en-US" smtClean="0"/>
              <a:t>Bước 7: </a:t>
            </a:r>
            <a:r>
              <a:rPr lang="en-US"/>
              <a:t>Tiếp tục kích </a:t>
            </a:r>
            <a:r>
              <a:rPr lang="en-US" b="1"/>
              <a:t>Next</a:t>
            </a:r>
            <a:endParaRPr lang="en-US"/>
          </a:p>
        </p:txBody>
      </p:sp>
      <p:grpSp>
        <p:nvGrpSpPr>
          <p:cNvPr id="10" name="Group 9"/>
          <p:cNvGrpSpPr/>
          <p:nvPr/>
        </p:nvGrpSpPr>
        <p:grpSpPr>
          <a:xfrm>
            <a:off x="1627094" y="1561682"/>
            <a:ext cx="6904197" cy="4888648"/>
            <a:chOff x="1721224" y="1419180"/>
            <a:chExt cx="6675597" cy="4721966"/>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224" y="1419180"/>
              <a:ext cx="6675597" cy="4721966"/>
            </a:xfrm>
            <a:prstGeom prst="rect">
              <a:avLst/>
            </a:prstGeom>
          </p:spPr>
        </p:pic>
        <p:sp>
          <p:nvSpPr>
            <p:cNvPr id="9" name="Rectangle 8"/>
            <p:cNvSpPr/>
            <p:nvPr/>
          </p:nvSpPr>
          <p:spPr>
            <a:xfrm>
              <a:off x="5813239" y="5655726"/>
              <a:ext cx="958374" cy="464665"/>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633538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402" y="912679"/>
            <a:ext cx="6544413" cy="4560273"/>
          </a:xfrm>
        </p:spPr>
        <p:txBody>
          <a:bodyPr anchor="t"/>
          <a:lstStyle/>
          <a:p>
            <a:r>
              <a:rPr lang="en-US" smtClean="0"/>
              <a:t>Gồm 5 phần:</a:t>
            </a:r>
          </a:p>
          <a:p>
            <a:pPr marL="571500" indent="-571500">
              <a:buAutoNum type="romanUcPeriod"/>
            </a:pPr>
            <a:r>
              <a:rPr lang="en-US" smtClean="0"/>
              <a:t>Giới thiệu</a:t>
            </a:r>
          </a:p>
          <a:p>
            <a:pPr marL="571500" indent="-571500">
              <a:buAutoNum type="romanUcPeriod"/>
            </a:pPr>
            <a:r>
              <a:rPr lang="en-US" smtClean="0"/>
              <a:t>Cách hoạt động</a:t>
            </a:r>
          </a:p>
          <a:p>
            <a:pPr marL="571500" indent="-571500">
              <a:buAutoNum type="romanUcPeriod"/>
            </a:pPr>
            <a:r>
              <a:rPr lang="en-US" smtClean="0"/>
              <a:t>Cách cài đặt</a:t>
            </a:r>
          </a:p>
          <a:p>
            <a:pPr marL="571500" indent="-571500">
              <a:buAutoNum type="romanUcPeriod"/>
            </a:pPr>
            <a:r>
              <a:rPr lang="en-US" smtClean="0"/>
              <a:t>Kết luận</a:t>
            </a:r>
          </a:p>
          <a:p>
            <a:pPr marL="571500" indent="-571500">
              <a:buAutoNum type="romanUcPeriod"/>
            </a:pPr>
            <a:r>
              <a:rPr lang="en-US" smtClean="0"/>
              <a:t>Lưu ý khi sử dụng</a:t>
            </a:r>
          </a:p>
        </p:txBody>
      </p:sp>
      <p:sp>
        <p:nvSpPr>
          <p:cNvPr id="3" name="Title 2"/>
          <p:cNvSpPr>
            <a:spLocks noGrp="1"/>
          </p:cNvSpPr>
          <p:nvPr>
            <p:ph type="ctrTitle"/>
          </p:nvPr>
        </p:nvSpPr>
        <p:spPr/>
        <p:txBody>
          <a:bodyPr/>
          <a:lstStyle/>
          <a:p>
            <a:r>
              <a:rPr lang="en-US" smtClean="0">
                <a:solidFill>
                  <a:srgbClr val="0000CC"/>
                </a:solidFill>
              </a:rPr>
              <a:t>TÓM TẮT BÀI BÁO CÁO</a:t>
            </a:r>
            <a:endParaRPr lang="en-US">
              <a:solidFill>
                <a:srgbClr val="0000CC"/>
              </a:solidFill>
            </a:endParaRPr>
          </a:p>
        </p:txBody>
      </p:sp>
      <p:sp>
        <p:nvSpPr>
          <p:cNvPr id="4" name="Date Placeholder 3"/>
          <p:cNvSpPr>
            <a:spLocks noGrp="1"/>
          </p:cNvSpPr>
          <p:nvPr>
            <p:ph type="dt" sz="half" idx="10"/>
          </p:nvPr>
        </p:nvSpPr>
        <p:spPr/>
        <p:txBody>
          <a:bodyPr/>
          <a:lstStyle/>
          <a:p>
            <a:fld id="{40F4B0C9-8DD5-4456-B703-CE851D38903E}"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Tree>
    <p:extLst>
      <p:ext uri="{BB962C8B-B14F-4D97-AF65-F5344CB8AC3E}">
        <p14:creationId xmlns:p14="http://schemas.microsoft.com/office/powerpoint/2010/main" val="1566306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7FFA26F0-EF33-43C2-83FF-A17F858CFDE6}"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3799866" cy="369332"/>
          </a:xfrm>
          <a:prstGeom prst="rect">
            <a:avLst/>
          </a:prstGeom>
          <a:noFill/>
        </p:spPr>
        <p:txBody>
          <a:bodyPr wrap="square" rtlCol="0">
            <a:spAutoFit/>
          </a:bodyPr>
          <a:lstStyle/>
          <a:p>
            <a:r>
              <a:rPr lang="en-US" smtClean="0"/>
              <a:t>Bước 8: </a:t>
            </a:r>
            <a:r>
              <a:rPr lang="en-US"/>
              <a:t>Nhấp vào </a:t>
            </a:r>
            <a:r>
              <a:rPr lang="en-US" b="1"/>
              <a:t>Install</a:t>
            </a:r>
            <a:r>
              <a:rPr lang="en-US"/>
              <a:t>.</a:t>
            </a:r>
          </a:p>
        </p:txBody>
      </p:sp>
      <p:grpSp>
        <p:nvGrpSpPr>
          <p:cNvPr id="10" name="Group 9"/>
          <p:cNvGrpSpPr/>
          <p:nvPr/>
        </p:nvGrpSpPr>
        <p:grpSpPr>
          <a:xfrm>
            <a:off x="1411941" y="1561682"/>
            <a:ext cx="6965827" cy="4897928"/>
            <a:chOff x="1882588" y="1513762"/>
            <a:chExt cx="6495180" cy="4625478"/>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8" y="1513762"/>
              <a:ext cx="6495180" cy="4625478"/>
            </a:xfrm>
            <a:prstGeom prst="rect">
              <a:avLst/>
            </a:prstGeom>
          </p:spPr>
        </p:pic>
        <p:sp>
          <p:nvSpPr>
            <p:cNvPr id="9" name="Rectangle 8"/>
            <p:cNvSpPr/>
            <p:nvPr/>
          </p:nvSpPr>
          <p:spPr>
            <a:xfrm>
              <a:off x="6771613" y="5741894"/>
              <a:ext cx="785634" cy="295836"/>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571794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3.1 Cài đặt DHCP role</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D59EAC2E-DF7C-4BFE-83A6-AB228DBD4B57}"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4324301" cy="369332"/>
          </a:xfrm>
          <a:prstGeom prst="rect">
            <a:avLst/>
          </a:prstGeom>
          <a:noFill/>
        </p:spPr>
        <p:txBody>
          <a:bodyPr wrap="square" rtlCol="0">
            <a:spAutoFit/>
          </a:bodyPr>
          <a:lstStyle/>
          <a:p>
            <a:r>
              <a:rPr lang="en-US" smtClean="0"/>
              <a:t>Bước 9: </a:t>
            </a:r>
            <a:r>
              <a:rPr lang="en-US"/>
              <a:t>Nhấp vào </a:t>
            </a:r>
            <a:r>
              <a:rPr lang="en-US" b="1"/>
              <a:t>Close</a:t>
            </a:r>
            <a:r>
              <a:rPr lang="en-US"/>
              <a:t>.</a:t>
            </a:r>
          </a:p>
        </p:txBody>
      </p:sp>
      <p:grpSp>
        <p:nvGrpSpPr>
          <p:cNvPr id="10" name="Group 9"/>
          <p:cNvGrpSpPr/>
          <p:nvPr/>
        </p:nvGrpSpPr>
        <p:grpSpPr>
          <a:xfrm>
            <a:off x="1559859" y="1561682"/>
            <a:ext cx="7098087" cy="4897929"/>
            <a:chOff x="1600201" y="1489828"/>
            <a:chExt cx="7057745" cy="4969783"/>
          </a:xfrm>
        </p:grpSpPr>
        <p:pic>
          <p:nvPicPr>
            <p:cNvPr id="9" name="Picture 8"/>
            <p:cNvPicPr>
              <a:picLocks noChangeAspect="1"/>
            </p:cNvPicPr>
            <p:nvPr/>
          </p:nvPicPr>
          <p:blipFill>
            <a:blip r:embed="rId2"/>
            <a:stretch>
              <a:fillRect/>
            </a:stretch>
          </p:blipFill>
          <p:spPr>
            <a:xfrm>
              <a:off x="1600201" y="1489828"/>
              <a:ext cx="7057745" cy="4969783"/>
            </a:xfrm>
            <a:prstGeom prst="rect">
              <a:avLst/>
            </a:prstGeom>
          </p:spPr>
        </p:pic>
        <p:sp>
          <p:nvSpPr>
            <p:cNvPr id="11" name="Rectangle 10"/>
            <p:cNvSpPr/>
            <p:nvPr/>
          </p:nvSpPr>
          <p:spPr>
            <a:xfrm>
              <a:off x="6771612" y="6025413"/>
              <a:ext cx="1000787" cy="434198"/>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94053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3.2 Cấu hình sau khi triển khai</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BC0198E8-F9DA-454F-802C-7BA6A9E703C2}"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smtClean="0"/>
              <a:t>Bước 1: </a:t>
            </a:r>
            <a:r>
              <a:rPr lang="vi-VN"/>
              <a:t>Nhấp vào biểu tượng cảnh báo và sau đó nhấp vào "</a:t>
            </a:r>
            <a:r>
              <a:rPr lang="vi-VN" b="1"/>
              <a:t>Complete DHCP Configuration</a:t>
            </a:r>
            <a:r>
              <a:rPr lang="vi-VN"/>
              <a:t>"</a:t>
            </a: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7941" t="2550" r="16618" b="45098"/>
          <a:stretch/>
        </p:blipFill>
        <p:spPr>
          <a:xfrm>
            <a:off x="1963269" y="1838681"/>
            <a:ext cx="5271249" cy="4554768"/>
          </a:xfrm>
          <a:prstGeom prst="rect">
            <a:avLst/>
          </a:prstGeom>
        </p:spPr>
      </p:pic>
      <p:sp>
        <p:nvSpPr>
          <p:cNvPr id="8" name="Rectangle 7"/>
          <p:cNvSpPr/>
          <p:nvPr/>
        </p:nvSpPr>
        <p:spPr>
          <a:xfrm>
            <a:off x="2805171" y="3378949"/>
            <a:ext cx="2452629" cy="394987"/>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ight Arrow 9"/>
          <p:cNvSpPr/>
          <p:nvPr/>
        </p:nvSpPr>
        <p:spPr>
          <a:xfrm rot="2953164">
            <a:off x="5499845" y="1656032"/>
            <a:ext cx="632011" cy="497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2620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3.2 Cấu hình sau khi triển khai</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FC585355-9061-46A3-9A7C-2BD29F4E73F3}"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r>
              <a:rPr lang="en-US" smtClean="0"/>
              <a:t>Bước 2: </a:t>
            </a:r>
            <a:r>
              <a:rPr lang="en-US"/>
              <a:t>Kích </a:t>
            </a:r>
            <a:r>
              <a:rPr lang="en-US" b="1" smtClean="0"/>
              <a:t>Commit</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591" y="1711687"/>
            <a:ext cx="6323155" cy="4597918"/>
          </a:xfrm>
          <a:prstGeom prst="rect">
            <a:avLst/>
          </a:prstGeom>
        </p:spPr>
      </p:pic>
      <p:sp>
        <p:nvSpPr>
          <p:cNvPr id="8" name="Rectangle 7"/>
          <p:cNvSpPr/>
          <p:nvPr/>
        </p:nvSpPr>
        <p:spPr>
          <a:xfrm>
            <a:off x="6771614" y="5934131"/>
            <a:ext cx="806822" cy="318751"/>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3703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3.2 Cấu hình sau khi triển khai</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D4CAA168-DEDA-436D-A20A-CC4A786E0CE2}"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smtClean="0"/>
              <a:t>Bước 3: Nhấp vào </a:t>
            </a:r>
            <a:r>
              <a:rPr lang="en-US" b="1" smtClean="0"/>
              <a:t>Close</a:t>
            </a:r>
            <a:r>
              <a:rPr lang="vi-VN" smtClean="0"/>
              <a:t>.</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87" y="1561682"/>
            <a:ext cx="6452863" cy="4723229"/>
          </a:xfrm>
          <a:prstGeom prst="rect">
            <a:avLst/>
          </a:prstGeom>
        </p:spPr>
      </p:pic>
      <p:sp>
        <p:nvSpPr>
          <p:cNvPr id="8" name="Rectangle 7"/>
          <p:cNvSpPr/>
          <p:nvPr/>
        </p:nvSpPr>
        <p:spPr>
          <a:xfrm>
            <a:off x="6543014" y="5911560"/>
            <a:ext cx="806822" cy="318751"/>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4157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E1473B2D-BD4B-497E-A2ED-AFEBC62F27DF}"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smtClean="0"/>
              <a:t>Bước 1: </a:t>
            </a:r>
            <a:r>
              <a:rPr lang="en-US"/>
              <a:t> Tìm màn hình </a:t>
            </a:r>
            <a:r>
              <a:rPr lang="en-US" b="1"/>
              <a:t>Server Manager screen → Tools → DHCP</a:t>
            </a:r>
            <a:r>
              <a:rPr lang="en-US"/>
              <a:t>.</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57202" b="52563"/>
          <a:stretch/>
        </p:blipFill>
        <p:spPr>
          <a:xfrm>
            <a:off x="1912307" y="1644109"/>
            <a:ext cx="5392550" cy="4481362"/>
          </a:xfrm>
          <a:prstGeom prst="rect">
            <a:avLst/>
          </a:prstGeom>
        </p:spPr>
      </p:pic>
      <p:sp>
        <p:nvSpPr>
          <p:cNvPr id="8" name="Rectangle 7"/>
          <p:cNvSpPr/>
          <p:nvPr/>
        </p:nvSpPr>
        <p:spPr>
          <a:xfrm>
            <a:off x="5163671" y="2155077"/>
            <a:ext cx="639753" cy="305735"/>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3870265" y="3295011"/>
            <a:ext cx="623878" cy="255494"/>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09538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7BFAB4D9-228B-401C-BE3D-11C37ECD79EF}"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smtClean="0"/>
              <a:t>Bước 2: </a:t>
            </a:r>
            <a:r>
              <a:rPr lang="en-US"/>
              <a:t>Nhấp chuột phải vào </a:t>
            </a:r>
            <a:r>
              <a:rPr lang="en-US" b="1"/>
              <a:t>DHCP Server</a:t>
            </a:r>
            <a:r>
              <a:rPr lang="en-US"/>
              <a:t> → sau đó nhấp vào “</a:t>
            </a:r>
            <a:r>
              <a:rPr lang="en-US" b="1"/>
              <a:t>Add/Remove Bindings…</a:t>
            </a:r>
            <a:r>
              <a:rPr lang="en-US"/>
              <a:t>”</a:t>
            </a:r>
          </a:p>
        </p:txBody>
      </p:sp>
      <p:pic>
        <p:nvPicPr>
          <p:cNvPr id="6" name="Picture 5"/>
          <p:cNvPicPr>
            <a:picLocks noChangeAspect="1"/>
          </p:cNvPicPr>
          <p:nvPr/>
        </p:nvPicPr>
        <p:blipFill>
          <a:blip r:embed="rId2"/>
          <a:stretch>
            <a:fillRect/>
          </a:stretch>
        </p:blipFill>
        <p:spPr>
          <a:xfrm>
            <a:off x="2080591" y="1838681"/>
            <a:ext cx="5369080" cy="4604668"/>
          </a:xfrm>
          <a:prstGeom prst="rect">
            <a:avLst/>
          </a:prstGeom>
        </p:spPr>
      </p:pic>
      <p:sp>
        <p:nvSpPr>
          <p:cNvPr id="8" name="Rectangle 7"/>
          <p:cNvSpPr/>
          <p:nvPr/>
        </p:nvSpPr>
        <p:spPr>
          <a:xfrm>
            <a:off x="2169015" y="2517481"/>
            <a:ext cx="1104271" cy="373637"/>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3660860" y="2934798"/>
            <a:ext cx="2255846" cy="373637"/>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25240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D5406073-DCD1-464C-AFBE-360DFBF2065C}"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smtClean="0"/>
              <a:t>Bước 3: </a:t>
            </a:r>
            <a:r>
              <a:rPr lang="vi-VN"/>
              <a:t> Đảm bảo </a:t>
            </a:r>
            <a:r>
              <a:rPr lang="en-US" smtClean="0"/>
              <a:t>địa chỉ IP tĩnh </a:t>
            </a:r>
            <a:r>
              <a:rPr lang="vi-VN" smtClean="0"/>
              <a:t>của </a:t>
            </a:r>
            <a:r>
              <a:rPr lang="vi-VN"/>
              <a:t>máy chủ sẽ xuất hiện như được hiển thị trong ảnh chụp màn hình sau.</a:t>
            </a:r>
            <a:endParaRPr lang="en-US"/>
          </a:p>
        </p:txBody>
      </p:sp>
      <p:pic>
        <p:nvPicPr>
          <p:cNvPr id="6" name="Picture 5"/>
          <p:cNvPicPr>
            <a:picLocks noChangeAspect="1"/>
          </p:cNvPicPr>
          <p:nvPr/>
        </p:nvPicPr>
        <p:blipFill>
          <a:blip r:embed="rId2"/>
          <a:stretch>
            <a:fillRect/>
          </a:stretch>
        </p:blipFill>
        <p:spPr>
          <a:xfrm>
            <a:off x="1358154" y="1838681"/>
            <a:ext cx="5845942" cy="4620930"/>
          </a:xfrm>
          <a:prstGeom prst="rect">
            <a:avLst/>
          </a:prstGeom>
        </p:spPr>
      </p:pic>
      <p:sp>
        <p:nvSpPr>
          <p:cNvPr id="8" name="Flowchart: Process 7"/>
          <p:cNvSpPr/>
          <p:nvPr/>
        </p:nvSpPr>
        <p:spPr>
          <a:xfrm>
            <a:off x="1864512" y="3086100"/>
            <a:ext cx="1574013" cy="247649"/>
          </a:xfrm>
          <a:prstGeom prst="flowChart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smtClean="0"/>
              <a:t>192.168.56.2  Ethemet0</a:t>
            </a:r>
            <a:endParaRPr lang="en-US" sz="1000"/>
          </a:p>
        </p:txBody>
      </p:sp>
      <p:sp>
        <p:nvSpPr>
          <p:cNvPr id="9" name="Rectangle 8"/>
          <p:cNvSpPr/>
          <p:nvPr/>
        </p:nvSpPr>
        <p:spPr>
          <a:xfrm>
            <a:off x="4087907" y="5959930"/>
            <a:ext cx="1115290" cy="373636"/>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73791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3.2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5FCCF135-9CC4-4964-9517-E9A341AE0976}"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smtClean="0"/>
              <a:t>Bước 4: </a:t>
            </a:r>
            <a:r>
              <a:rPr lang="en-US"/>
              <a:t>Nhấp chuột phải vào </a:t>
            </a:r>
            <a:r>
              <a:rPr lang="en-US" b="1"/>
              <a:t>IPv4</a:t>
            </a:r>
            <a:r>
              <a:rPr lang="en-US"/>
              <a:t> → Chọn “</a:t>
            </a:r>
            <a:r>
              <a:rPr lang="en-US" b="1"/>
              <a:t>New Scope</a:t>
            </a:r>
            <a:r>
              <a:rPr lang="en-US"/>
              <a:t>”.</a:t>
            </a:r>
            <a:r>
              <a:rPr lang="en-US" smtClean="0"/>
              <a:t> </a:t>
            </a: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 r="50294" b="42353"/>
          <a:stretch/>
        </p:blipFill>
        <p:spPr>
          <a:xfrm>
            <a:off x="1450292" y="1704828"/>
            <a:ext cx="5321321" cy="4633137"/>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8003" t="15101" r="71316" b="43817"/>
          <a:stretch/>
        </p:blipFill>
        <p:spPr>
          <a:xfrm>
            <a:off x="2996266" y="2689412"/>
            <a:ext cx="2205318" cy="3281083"/>
          </a:xfrm>
          <a:prstGeom prst="rect">
            <a:avLst/>
          </a:prstGeom>
        </p:spPr>
      </p:pic>
      <p:sp>
        <p:nvSpPr>
          <p:cNvPr id="10" name="Rectangle 9"/>
          <p:cNvSpPr/>
          <p:nvPr/>
        </p:nvSpPr>
        <p:spPr>
          <a:xfrm>
            <a:off x="1813551" y="2842111"/>
            <a:ext cx="808625" cy="304501"/>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3095093" y="2888151"/>
            <a:ext cx="1073057" cy="366037"/>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88273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C4862CF7-600D-46DA-9C21-7E89BDFB6535}"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smtClean="0"/>
              <a:t>Bước 5: </a:t>
            </a:r>
            <a:r>
              <a:rPr lang="en-US"/>
              <a:t>Nhấp vào </a:t>
            </a:r>
            <a:r>
              <a:rPr lang="en-US" b="1"/>
              <a:t>Next</a:t>
            </a:r>
            <a:r>
              <a:rPr lang="en-US"/>
              <a:t>.</a:t>
            </a:r>
          </a:p>
        </p:txBody>
      </p:sp>
      <p:grpSp>
        <p:nvGrpSpPr>
          <p:cNvPr id="9" name="Group 8"/>
          <p:cNvGrpSpPr/>
          <p:nvPr/>
        </p:nvGrpSpPr>
        <p:grpSpPr>
          <a:xfrm>
            <a:off x="1475257" y="1561683"/>
            <a:ext cx="5882389" cy="4771882"/>
            <a:chOff x="1475257" y="1561683"/>
            <a:chExt cx="5882389" cy="4771882"/>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257" y="1561683"/>
              <a:ext cx="5882389" cy="4771882"/>
            </a:xfrm>
            <a:prstGeom prst="rect">
              <a:avLst/>
            </a:prstGeom>
          </p:spPr>
        </p:pic>
        <p:sp>
          <p:nvSpPr>
            <p:cNvPr id="8" name="Rectangle 7"/>
            <p:cNvSpPr/>
            <p:nvPr/>
          </p:nvSpPr>
          <p:spPr>
            <a:xfrm>
              <a:off x="5284695" y="5771671"/>
              <a:ext cx="968187" cy="373636"/>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422124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9E36BAF7-2402-4EEE-9A5F-2F650EAE7A28}"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726141" y="1377016"/>
            <a:ext cx="8027894" cy="2800767"/>
          </a:xfrm>
          <a:prstGeom prst="rect">
            <a:avLst/>
          </a:prstGeom>
        </p:spPr>
        <p:txBody>
          <a:bodyPr wrap="square">
            <a:spAutoFit/>
          </a:bodyPr>
          <a:lstStyle/>
          <a:p>
            <a:pPr marL="342900" indent="-342900" algn="just">
              <a:buFont typeface="Arial" panose="020B0604020202020204" pitchFamily="34" charset="0"/>
              <a:buChar char="•"/>
            </a:pPr>
            <a:r>
              <a:rPr lang="en-US" sz="2200" smtClean="0">
                <a:solidFill>
                  <a:srgbClr val="222222"/>
                </a:solidFill>
                <a:latin typeface="Times New Roman" panose="02020603050405020304" pitchFamily="18" charset="0"/>
                <a:cs typeface="Times New Roman" panose="02020603050405020304" pitchFamily="18" charset="0"/>
              </a:rPr>
              <a:t>DHCP </a:t>
            </a:r>
            <a:r>
              <a:rPr lang="en-US" sz="2200">
                <a:solidFill>
                  <a:srgbClr val="222222"/>
                </a:solidFill>
                <a:latin typeface="Times New Roman" panose="02020603050405020304" pitchFamily="18" charset="0"/>
                <a:cs typeface="Times New Roman" panose="02020603050405020304" pitchFamily="18" charset="0"/>
              </a:rPr>
              <a:t>có tên Dynamic Host Configuration </a:t>
            </a:r>
            <a:r>
              <a:rPr lang="en-US" sz="2200" smtClean="0">
                <a:solidFill>
                  <a:srgbClr val="222222"/>
                </a:solidFill>
                <a:latin typeface="Times New Roman" panose="02020603050405020304" pitchFamily="18" charset="0"/>
                <a:cs typeface="Times New Roman" panose="02020603050405020304" pitchFamily="18" charset="0"/>
              </a:rPr>
              <a:t>Protocol</a:t>
            </a:r>
          </a:p>
          <a:p>
            <a:pPr marL="342900" indent="-342900" algn="just">
              <a:buFont typeface="Arial" panose="020B0604020202020204" pitchFamily="34" charset="0"/>
              <a:buChar char="•"/>
            </a:pPr>
            <a:r>
              <a:rPr lang="en-US" sz="2200" smtClean="0">
                <a:solidFill>
                  <a:srgbClr val="222222"/>
                </a:solidFill>
                <a:latin typeface="Times New Roman" panose="02020603050405020304" pitchFamily="18" charset="0"/>
                <a:cs typeface="Times New Roman" panose="02020603050405020304" pitchFamily="18" charset="0"/>
              </a:rPr>
              <a:t>Tạm dịch: Giao thức cấu hình Host động</a:t>
            </a:r>
          </a:p>
          <a:p>
            <a:pPr marL="342900"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C</a:t>
            </a:r>
            <a:r>
              <a:rPr lang="vi-VN" sz="2200" smtClean="0">
                <a:latin typeface="Times New Roman" panose="02020603050405020304" pitchFamily="18" charset="0"/>
                <a:cs typeface="Times New Roman" panose="02020603050405020304" pitchFamily="18" charset="0"/>
              </a:rPr>
              <a:t>ó </a:t>
            </a:r>
            <a:r>
              <a:rPr lang="vi-VN" sz="2200">
                <a:latin typeface="Times New Roman" panose="02020603050405020304" pitchFamily="18" charset="0"/>
                <a:cs typeface="Times New Roman" panose="02020603050405020304" pitchFamily="18" charset="0"/>
              </a:rPr>
              <a:t>chức năng cấp phát địa chỉ IP cho tất cả các thiết bị truy cập trên cùng một mạng thông qua máy chủ DHCP được tích hợp trên </a:t>
            </a:r>
            <a:r>
              <a:rPr lang="vi-VN" sz="2200" smtClean="0">
                <a:latin typeface="Times New Roman" panose="02020603050405020304" pitchFamily="18" charset="0"/>
                <a:cs typeface="Times New Roman" panose="02020603050405020304" pitchFamily="18" charset="0"/>
              </a:rPr>
              <a:t>router</a:t>
            </a:r>
            <a:endParaRPr lang="en-US" sz="220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DHCP </a:t>
            </a:r>
            <a:r>
              <a:rPr lang="en-US" sz="2200">
                <a:latin typeface="Times New Roman" panose="02020603050405020304" pitchFamily="18" charset="0"/>
                <a:cs typeface="Times New Roman" panose="02020603050405020304" pitchFamily="18" charset="0"/>
              </a:rPr>
              <a:t>còn có nhiệm vụ cấp thông số cần thiết của mạng đến các thiết </a:t>
            </a:r>
            <a:r>
              <a:rPr lang="en-US" sz="2200" smtClean="0">
                <a:latin typeface="Times New Roman" panose="02020603050405020304" pitchFamily="18" charset="0"/>
                <a:cs typeface="Times New Roman" panose="02020603050405020304" pitchFamily="18" charset="0"/>
              </a:rPr>
              <a:t>bị cụ thể là </a:t>
            </a:r>
            <a:r>
              <a:rPr lang="en-US" sz="2200">
                <a:latin typeface="Times New Roman" panose="02020603050405020304" pitchFamily="18" charset="0"/>
                <a:cs typeface="Times New Roman" panose="02020603050405020304" pitchFamily="18" charset="0"/>
              </a:rPr>
              <a:t>thông tin về subnet mask, default gateway và dịch vụ DNS</a:t>
            </a:r>
            <a:r>
              <a:rPr lang="en-US" sz="2200" smtClean="0">
                <a:latin typeface="Times New Roman" panose="02020603050405020304" pitchFamily="18" charset="0"/>
                <a:cs typeface="Times New Roman" panose="02020603050405020304" pitchFamily="18" charset="0"/>
              </a:rPr>
              <a:t>.</a:t>
            </a:r>
            <a:endParaRPr lang="en-US" sz="2200">
              <a:solidFill>
                <a:srgbClr val="222222"/>
              </a:solidFill>
              <a:latin typeface="Times New Roman" panose="02020603050405020304" pitchFamily="18" charset="0"/>
              <a:cs typeface="Times New Roman" panose="02020603050405020304" pitchFamily="18" charset="0"/>
            </a:endParaRPr>
          </a:p>
        </p:txBody>
      </p:sp>
      <p:sp>
        <p:nvSpPr>
          <p:cNvPr id="8" name="Subtitle 1"/>
          <p:cNvSpPr txBox="1">
            <a:spLocks/>
          </p:cNvSpPr>
          <p:nvPr/>
        </p:nvSpPr>
        <p:spPr>
          <a:xfrm>
            <a:off x="379600" y="845674"/>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mtClean="0">
                <a:solidFill>
                  <a:schemeClr val="accent1"/>
                </a:solidFill>
              </a:rPr>
              <a:t>1.1 DHCP là gì?</a:t>
            </a:r>
            <a:endParaRPr lang="en-US">
              <a:solidFill>
                <a:schemeClr val="accent1"/>
              </a:solidFill>
            </a:endParaRPr>
          </a:p>
        </p:txBody>
      </p:sp>
    </p:spTree>
    <p:extLst>
      <p:ext uri="{BB962C8B-B14F-4D97-AF65-F5344CB8AC3E}">
        <p14:creationId xmlns:p14="http://schemas.microsoft.com/office/powerpoint/2010/main" val="2502381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51435344-A251-4860-BE85-284C629B903A}"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smtClean="0"/>
              <a:t>Bước 6: </a:t>
            </a:r>
            <a:r>
              <a:rPr lang="vi-VN"/>
              <a:t> Nhập </a:t>
            </a:r>
            <a:r>
              <a:rPr lang="vi-VN" b="1"/>
              <a:t>Scope Name</a:t>
            </a:r>
            <a:r>
              <a:rPr lang="vi-VN"/>
              <a:t> và mô tả như được hiển thị trong ảnh chụp màn hình sau và sau đó chọn </a:t>
            </a:r>
            <a:r>
              <a:rPr lang="vi-VN" b="1"/>
              <a:t>Next</a:t>
            </a:r>
            <a:r>
              <a:rPr lang="vi-VN"/>
              <a:t>.</a:t>
            </a:r>
            <a:endParaRPr lang="en-US"/>
          </a:p>
        </p:txBody>
      </p:sp>
      <p:grpSp>
        <p:nvGrpSpPr>
          <p:cNvPr id="11" name="Group 10"/>
          <p:cNvGrpSpPr/>
          <p:nvPr/>
        </p:nvGrpSpPr>
        <p:grpSpPr>
          <a:xfrm>
            <a:off x="1761564" y="1807015"/>
            <a:ext cx="5698001" cy="4611654"/>
            <a:chOff x="1761564" y="1807015"/>
            <a:chExt cx="5698001" cy="4611654"/>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564" y="1807015"/>
              <a:ext cx="5698001" cy="4611654"/>
            </a:xfrm>
            <a:prstGeom prst="rect">
              <a:avLst/>
            </a:prstGeom>
          </p:spPr>
        </p:pic>
        <p:sp>
          <p:nvSpPr>
            <p:cNvPr id="9" name="Rectangle 8"/>
            <p:cNvSpPr/>
            <p:nvPr/>
          </p:nvSpPr>
          <p:spPr>
            <a:xfrm>
              <a:off x="5499847" y="5878686"/>
              <a:ext cx="914400" cy="373636"/>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3042206" y="3202806"/>
              <a:ext cx="3372041" cy="373636"/>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814878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406440E5-595A-412D-A1E5-133B03003395}"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smtClean="0"/>
              <a:t>Bước 7: </a:t>
            </a:r>
            <a:r>
              <a:rPr lang="en-US"/>
              <a:t> Nhập địa chỉ </a:t>
            </a:r>
            <a:r>
              <a:rPr lang="en-US" b="1"/>
              <a:t>IP Start</a:t>
            </a:r>
            <a:r>
              <a:rPr lang="en-US"/>
              <a:t> và </a:t>
            </a:r>
            <a:r>
              <a:rPr lang="en-US" b="1"/>
              <a:t>End</a:t>
            </a:r>
            <a:r>
              <a:rPr lang="en-US"/>
              <a:t>, </a:t>
            </a:r>
            <a:r>
              <a:rPr lang="en-US" b="1"/>
              <a:t>Subnet mask</a:t>
            </a:r>
            <a:r>
              <a:rPr lang="en-US"/>
              <a:t>, để </a:t>
            </a:r>
            <a:r>
              <a:rPr lang="en-US" b="1"/>
              <a:t>Length</a:t>
            </a:r>
            <a:r>
              <a:rPr lang="en-US"/>
              <a:t> mặc định “</a:t>
            </a:r>
            <a:r>
              <a:rPr lang="en-US" b="1"/>
              <a:t>24</a:t>
            </a:r>
            <a:r>
              <a:rPr lang="en-US"/>
              <a:t>” cho mạng con lớp C → bấm </a:t>
            </a:r>
            <a:r>
              <a:rPr lang="en-US" b="1"/>
              <a:t>Next</a:t>
            </a:r>
            <a:r>
              <a:rPr lang="en-US"/>
              <a:t>.</a:t>
            </a:r>
          </a:p>
        </p:txBody>
      </p:sp>
      <p:grpSp>
        <p:nvGrpSpPr>
          <p:cNvPr id="14" name="Group 13"/>
          <p:cNvGrpSpPr/>
          <p:nvPr/>
        </p:nvGrpSpPr>
        <p:grpSpPr>
          <a:xfrm>
            <a:off x="1560647" y="1838681"/>
            <a:ext cx="5574036" cy="4530209"/>
            <a:chOff x="1560647" y="1838681"/>
            <a:chExt cx="5574036" cy="4530209"/>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647" y="1838681"/>
              <a:ext cx="5574036" cy="4530209"/>
            </a:xfrm>
            <a:prstGeom prst="rect">
              <a:avLst/>
            </a:prstGeom>
          </p:spPr>
        </p:pic>
        <p:sp>
          <p:nvSpPr>
            <p:cNvPr id="8" name="Rectangle 7"/>
            <p:cNvSpPr/>
            <p:nvPr/>
          </p:nvSpPr>
          <p:spPr>
            <a:xfrm>
              <a:off x="3042206" y="3352935"/>
              <a:ext cx="1435665" cy="318112"/>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3042206" y="3671047"/>
              <a:ext cx="1435665" cy="318112"/>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3058478" y="4542800"/>
              <a:ext cx="1435665" cy="318112"/>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3058478" y="4852644"/>
              <a:ext cx="1435665" cy="318112"/>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5168900" y="5765800"/>
              <a:ext cx="977901" cy="431800"/>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65592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CC14FBBA-E44F-419B-8741-201A38834D45}"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1200329"/>
          </a:xfrm>
          <a:prstGeom prst="rect">
            <a:avLst/>
          </a:prstGeom>
          <a:noFill/>
        </p:spPr>
        <p:txBody>
          <a:bodyPr wrap="square" rtlCol="0">
            <a:spAutoFit/>
          </a:bodyPr>
          <a:lstStyle/>
          <a:p>
            <a:pPr algn="just"/>
            <a:r>
              <a:rPr lang="en-US" smtClean="0"/>
              <a:t>Bước 8: </a:t>
            </a:r>
            <a:r>
              <a:rPr lang="vi-VN"/>
              <a:t> Nhập phạm vi </a:t>
            </a:r>
            <a:r>
              <a:rPr lang="en-US" smtClean="0"/>
              <a:t>IP</a:t>
            </a:r>
            <a:r>
              <a:rPr lang="vi-VN"/>
              <a:t> của bạn trong danh sách loại trừ. Nếu bạn có thiết bị trên mạng yêu cầu </a:t>
            </a:r>
            <a:r>
              <a:rPr lang="en-US" smtClean="0"/>
              <a:t>địa chỉ IP </a:t>
            </a:r>
            <a:r>
              <a:rPr lang="vi-VN" smtClean="0"/>
              <a:t>tĩnh</a:t>
            </a:r>
            <a:r>
              <a:rPr lang="vi-VN"/>
              <a:t>, hãy đảm bảo rằng phạm vi bị loại trừ thuộc phạm vi </a:t>
            </a:r>
            <a:r>
              <a:rPr lang="vi-VN" b="1"/>
              <a:t>Start</a:t>
            </a:r>
            <a:r>
              <a:rPr lang="vi-VN"/>
              <a:t> và </a:t>
            </a:r>
            <a:r>
              <a:rPr lang="vi-VN" b="1"/>
              <a:t>End</a:t>
            </a:r>
            <a:r>
              <a:rPr lang="vi-VN"/>
              <a:t> được chỉ định trước đó → nhấp </a:t>
            </a:r>
            <a:r>
              <a:rPr lang="en-US" b="1" smtClean="0"/>
              <a:t>Add </a:t>
            </a:r>
            <a:r>
              <a:rPr lang="vi-VN"/>
              <a:t>→ </a:t>
            </a:r>
            <a:r>
              <a:rPr lang="en-US" smtClean="0"/>
              <a:t>nhấn </a:t>
            </a:r>
            <a:r>
              <a:rPr lang="vi-VN" smtClean="0"/>
              <a:t>vào</a:t>
            </a:r>
            <a:r>
              <a:rPr lang="vi-VN"/>
              <a:t> </a:t>
            </a:r>
            <a:r>
              <a:rPr lang="vi-VN" b="1"/>
              <a:t>Next</a:t>
            </a:r>
            <a:r>
              <a:rPr lang="vi-VN"/>
              <a:t>.</a:t>
            </a:r>
            <a:endParaRPr lang="en-US"/>
          </a:p>
        </p:txBody>
      </p:sp>
      <p:grpSp>
        <p:nvGrpSpPr>
          <p:cNvPr id="12" name="Group 11"/>
          <p:cNvGrpSpPr/>
          <p:nvPr/>
        </p:nvGrpSpPr>
        <p:grpSpPr>
          <a:xfrm>
            <a:off x="2430215" y="2264358"/>
            <a:ext cx="5072489" cy="4140567"/>
            <a:chOff x="2430215" y="2264358"/>
            <a:chExt cx="5072489" cy="4140567"/>
          </a:xfrm>
        </p:grpSpPr>
        <p:pic>
          <p:nvPicPr>
            <p:cNvPr id="6" name="Picture 5"/>
            <p:cNvPicPr>
              <a:picLocks noChangeAspect="1"/>
            </p:cNvPicPr>
            <p:nvPr/>
          </p:nvPicPr>
          <p:blipFill>
            <a:blip r:embed="rId2"/>
            <a:stretch>
              <a:fillRect/>
            </a:stretch>
          </p:blipFill>
          <p:spPr>
            <a:xfrm>
              <a:off x="2430215" y="2264358"/>
              <a:ext cx="5072489" cy="4140567"/>
            </a:xfrm>
            <a:prstGeom prst="rect">
              <a:avLst/>
            </a:prstGeom>
          </p:spPr>
        </p:pic>
        <p:sp>
          <p:nvSpPr>
            <p:cNvPr id="8" name="Rectangle 7"/>
            <p:cNvSpPr/>
            <p:nvPr/>
          </p:nvSpPr>
          <p:spPr>
            <a:xfrm>
              <a:off x="2676939" y="3606816"/>
              <a:ext cx="1399761" cy="475267"/>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4076701" y="3606816"/>
              <a:ext cx="1244600" cy="475267"/>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5321301" y="3771900"/>
              <a:ext cx="787399" cy="31018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5715000" y="5934277"/>
              <a:ext cx="787399" cy="31018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008795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86982B08-5F99-43E7-9679-0785CFEDCC9D}"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smtClean="0"/>
              <a:t>Bước 9: </a:t>
            </a:r>
            <a:r>
              <a:rPr lang="vi-VN"/>
              <a:t>Nhập thời hạn mong muốn cho IP được chỉ định hoặc để mặc định → sau đó nhấp </a:t>
            </a:r>
            <a:r>
              <a:rPr lang="vi-VN" b="1"/>
              <a:t>Next</a:t>
            </a:r>
            <a:r>
              <a:rPr lang="vi-VN"/>
              <a:t>.</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079" y="1770116"/>
            <a:ext cx="5755592" cy="4708139"/>
          </a:xfrm>
          <a:prstGeom prst="rect">
            <a:avLst/>
          </a:prstGeom>
        </p:spPr>
      </p:pic>
      <p:sp>
        <p:nvSpPr>
          <p:cNvPr id="9" name="Rectangle 8"/>
          <p:cNvSpPr/>
          <p:nvPr/>
        </p:nvSpPr>
        <p:spPr>
          <a:xfrm>
            <a:off x="5524500" y="5934277"/>
            <a:ext cx="838200" cy="39032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0796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614507A1-F0D8-4D19-87D1-78675DC0C80F}"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923330"/>
          </a:xfrm>
          <a:prstGeom prst="rect">
            <a:avLst/>
          </a:prstGeom>
          <a:noFill/>
        </p:spPr>
        <p:txBody>
          <a:bodyPr wrap="square" rtlCol="0">
            <a:spAutoFit/>
          </a:bodyPr>
          <a:lstStyle/>
          <a:p>
            <a:pPr algn="just"/>
            <a:r>
              <a:rPr lang="en-US" smtClean="0"/>
              <a:t>Bước 10: </a:t>
            </a:r>
            <a:r>
              <a:rPr lang="en-US"/>
              <a:t>Chọn “</a:t>
            </a:r>
            <a:r>
              <a:rPr lang="en-US" b="1"/>
              <a:t>Yes, I want to configure these options now to configure the DHCP options for the new scope</a:t>
            </a:r>
            <a:r>
              <a:rPr lang="en-US"/>
              <a:t>” → sau đó bấm vào </a:t>
            </a:r>
            <a:r>
              <a:rPr lang="en-US" b="1"/>
              <a:t>Next</a:t>
            </a:r>
            <a:r>
              <a:rPr lang="en-US"/>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796" y="1913030"/>
            <a:ext cx="5617200" cy="4565290"/>
          </a:xfrm>
          <a:prstGeom prst="rect">
            <a:avLst/>
          </a:prstGeom>
        </p:spPr>
      </p:pic>
      <p:grpSp>
        <p:nvGrpSpPr>
          <p:cNvPr id="10" name="Group 9"/>
          <p:cNvGrpSpPr/>
          <p:nvPr/>
        </p:nvGrpSpPr>
        <p:grpSpPr>
          <a:xfrm>
            <a:off x="2485888" y="4132554"/>
            <a:ext cx="4156212" cy="2204746"/>
            <a:chOff x="2485888" y="4132554"/>
            <a:chExt cx="4156212" cy="2204746"/>
          </a:xfrm>
        </p:grpSpPr>
        <p:sp>
          <p:nvSpPr>
            <p:cNvPr id="8" name="Rectangle 7"/>
            <p:cNvSpPr/>
            <p:nvPr/>
          </p:nvSpPr>
          <p:spPr>
            <a:xfrm>
              <a:off x="2485888" y="4132554"/>
              <a:ext cx="2543312" cy="31018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5715000" y="5934277"/>
              <a:ext cx="927100" cy="40302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13995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4DD21F95-D9B1-4CF3-A78D-203C0A32743E}"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smtClean="0"/>
              <a:t>Bước 11: </a:t>
            </a:r>
            <a:r>
              <a:rPr lang="en-US"/>
              <a:t>Nhập cổng mặc định là </a:t>
            </a:r>
            <a:r>
              <a:rPr lang="en-US">
                <a:hlinkClick r:id="rId2" tooltip="Các cách tìm địa chỉ IP Router trên Windows 10"/>
              </a:rPr>
              <a:t>IP Router</a:t>
            </a:r>
            <a:r>
              <a:rPr lang="en-US"/>
              <a:t> của bạn → sau đó nhấn </a:t>
            </a:r>
            <a:r>
              <a:rPr lang="en-US" b="1"/>
              <a:t>Next</a:t>
            </a:r>
            <a:r>
              <a:rPr lang="en-US"/>
              <a:t>.</a:t>
            </a:r>
          </a:p>
        </p:txBody>
      </p:sp>
      <p:grpSp>
        <p:nvGrpSpPr>
          <p:cNvPr id="13" name="Group 12"/>
          <p:cNvGrpSpPr/>
          <p:nvPr/>
        </p:nvGrpSpPr>
        <p:grpSpPr>
          <a:xfrm>
            <a:off x="1703606" y="1620565"/>
            <a:ext cx="5947770" cy="4829768"/>
            <a:chOff x="1703606" y="1620565"/>
            <a:chExt cx="5947770" cy="482976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06" y="1620565"/>
              <a:ext cx="5947770" cy="4829768"/>
            </a:xfrm>
            <a:prstGeom prst="rect">
              <a:avLst/>
            </a:prstGeom>
          </p:spPr>
        </p:pic>
        <p:sp>
          <p:nvSpPr>
            <p:cNvPr id="8" name="Rectangle 7"/>
            <p:cNvSpPr/>
            <p:nvPr/>
          </p:nvSpPr>
          <p:spPr>
            <a:xfrm>
              <a:off x="2080591" y="3073400"/>
              <a:ext cx="1602409" cy="533400"/>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5626100" y="5934277"/>
              <a:ext cx="876299" cy="37762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3683000" y="3229177"/>
              <a:ext cx="990600" cy="37762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217148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EF5FF68E-81C7-44E0-AA6A-719EA69B89C3}"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923330"/>
          </a:xfrm>
          <a:prstGeom prst="rect">
            <a:avLst/>
          </a:prstGeom>
          <a:noFill/>
        </p:spPr>
        <p:txBody>
          <a:bodyPr wrap="square" rtlCol="0">
            <a:spAutoFit/>
          </a:bodyPr>
          <a:lstStyle/>
          <a:p>
            <a:pPr algn="just"/>
            <a:r>
              <a:rPr lang="en-US" smtClean="0"/>
              <a:t>Bước 12: </a:t>
            </a:r>
            <a:r>
              <a:rPr lang="vi-VN"/>
              <a:t>Thêm </a:t>
            </a:r>
            <a:r>
              <a:rPr lang="vi-VN" b="1"/>
              <a:t>DNS IP</a:t>
            </a:r>
            <a:r>
              <a:rPr lang="vi-VN"/>
              <a:t> → nhấn </a:t>
            </a:r>
            <a:r>
              <a:rPr lang="vi-VN" b="1"/>
              <a:t>Next</a:t>
            </a:r>
            <a:r>
              <a:rPr lang="vi-VN"/>
              <a:t> (chúng ta có thể đặt Google DNS hoặc nếu nó là một môi trường Domain bạn có thể đặt DC IP ở đó) → sau đó nhấn </a:t>
            </a:r>
            <a:r>
              <a:rPr lang="vi-VN" b="1"/>
              <a:t>Next</a:t>
            </a:r>
            <a:r>
              <a:rPr lang="vi-VN"/>
              <a:t>.</a:t>
            </a:r>
            <a:endParaRPr lang="en-US"/>
          </a:p>
        </p:txBody>
      </p:sp>
      <p:sp>
        <p:nvSpPr>
          <p:cNvPr id="8" name="Rectangle 7"/>
          <p:cNvSpPr/>
          <p:nvPr/>
        </p:nvSpPr>
        <p:spPr>
          <a:xfrm>
            <a:off x="5715000" y="5934277"/>
            <a:ext cx="787399" cy="31018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1" name="Group 10"/>
          <p:cNvGrpSpPr/>
          <p:nvPr/>
        </p:nvGrpSpPr>
        <p:grpSpPr>
          <a:xfrm>
            <a:off x="2215731" y="2115680"/>
            <a:ext cx="5287727" cy="4281709"/>
            <a:chOff x="2215731" y="2115680"/>
            <a:chExt cx="5287727" cy="4281709"/>
          </a:xfrm>
        </p:grpSpPr>
        <p:pic>
          <p:nvPicPr>
            <p:cNvPr id="6" name="Picture 5"/>
            <p:cNvPicPr>
              <a:picLocks noChangeAspect="1"/>
            </p:cNvPicPr>
            <p:nvPr/>
          </p:nvPicPr>
          <p:blipFill>
            <a:blip r:embed="rId2"/>
            <a:stretch>
              <a:fillRect/>
            </a:stretch>
          </p:blipFill>
          <p:spPr>
            <a:xfrm>
              <a:off x="2215731" y="2115680"/>
              <a:ext cx="5287727" cy="4281709"/>
            </a:xfrm>
            <a:prstGeom prst="rect">
              <a:avLst/>
            </a:prstGeom>
          </p:spPr>
        </p:pic>
        <p:sp>
          <p:nvSpPr>
            <p:cNvPr id="9" name="Rectangle 8"/>
            <p:cNvSpPr/>
            <p:nvPr/>
          </p:nvSpPr>
          <p:spPr>
            <a:xfrm>
              <a:off x="4699000" y="4256534"/>
              <a:ext cx="1511300" cy="391666"/>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6210300" y="4338017"/>
              <a:ext cx="838200" cy="31018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021112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75C29D70-D4AE-427E-9A96-BE507F9F8E4F}"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smtClean="0"/>
              <a:t>Bước 13: </a:t>
            </a:r>
            <a:r>
              <a:rPr lang="en-US"/>
              <a:t>Chỉ định </a:t>
            </a:r>
            <a:r>
              <a:rPr lang="en-US" b="1"/>
              <a:t>WINS Server</a:t>
            </a:r>
            <a:r>
              <a:rPr lang="en-US"/>
              <a:t> của bạn nếu có → và sau đó nhấp </a:t>
            </a:r>
            <a:r>
              <a:rPr lang="en-US" b="1"/>
              <a:t>Next</a:t>
            </a:r>
            <a:r>
              <a:rPr lang="en-US"/>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905" y="1615802"/>
            <a:ext cx="5972530" cy="4842895"/>
          </a:xfrm>
          <a:prstGeom prst="rect">
            <a:avLst/>
          </a:prstGeom>
        </p:spPr>
      </p:pic>
      <p:sp>
        <p:nvSpPr>
          <p:cNvPr id="8" name="Rectangle 7"/>
          <p:cNvSpPr/>
          <p:nvPr/>
        </p:nvSpPr>
        <p:spPr>
          <a:xfrm>
            <a:off x="5372100" y="5905500"/>
            <a:ext cx="876300" cy="39856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5267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8990E498-9E02-47B9-9E20-FF5C5F5261A3}"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smtClean="0"/>
              <a:t>Bước 14: </a:t>
            </a:r>
            <a:r>
              <a:rPr lang="en-US"/>
              <a:t>Chọn tùy chọn “</a:t>
            </a:r>
            <a:r>
              <a:rPr lang="en-US" b="1"/>
              <a:t>Yes, I want to activate this scope now" </a:t>
            </a:r>
            <a:r>
              <a:rPr lang="en-US"/>
              <a:t>để kích hoạt phạm vi ngay lập tức → chọn </a:t>
            </a:r>
            <a:r>
              <a:rPr lang="en-US" b="1"/>
              <a:t>Next</a:t>
            </a:r>
            <a:r>
              <a:rPr lang="en-US"/>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06" y="1913030"/>
            <a:ext cx="5640274" cy="4611878"/>
          </a:xfrm>
          <a:prstGeom prst="rect">
            <a:avLst/>
          </a:prstGeom>
        </p:spPr>
      </p:pic>
      <p:sp>
        <p:nvSpPr>
          <p:cNvPr id="8" name="Rectangle 7"/>
          <p:cNvSpPr/>
          <p:nvPr/>
        </p:nvSpPr>
        <p:spPr>
          <a:xfrm>
            <a:off x="5410200" y="6023177"/>
            <a:ext cx="825500" cy="31412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2080591" y="3266259"/>
            <a:ext cx="2453309" cy="310183"/>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53476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3.3 Phạm vi triển khai DHCP</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3. Cách cài đặt</a:t>
            </a:r>
            <a:endParaRPr lang="en-US">
              <a:solidFill>
                <a:srgbClr val="0000CC"/>
              </a:solidFill>
            </a:endParaRPr>
          </a:p>
        </p:txBody>
      </p:sp>
      <p:sp>
        <p:nvSpPr>
          <p:cNvPr id="4" name="Date Placeholder 3"/>
          <p:cNvSpPr>
            <a:spLocks noGrp="1"/>
          </p:cNvSpPr>
          <p:nvPr>
            <p:ph type="dt" sz="half" idx="10"/>
          </p:nvPr>
        </p:nvSpPr>
        <p:spPr/>
        <p:txBody>
          <a:bodyPr/>
          <a:lstStyle/>
          <a:p>
            <a:fld id="{3F10ABAA-DAAC-4ED8-86B8-0EABF8B888B3}"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smtClean="0"/>
              <a:t>Bước 15: </a:t>
            </a:r>
            <a:r>
              <a:rPr lang="en-US"/>
              <a:t>Nhấn </a:t>
            </a:r>
            <a:r>
              <a:rPr lang="en-US" b="1"/>
              <a:t>Finish</a:t>
            </a:r>
            <a:r>
              <a:rPr lang="en-US"/>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036" y="1561681"/>
            <a:ext cx="6031082" cy="4915051"/>
          </a:xfrm>
          <a:prstGeom prst="rect">
            <a:avLst/>
          </a:prstGeom>
        </p:spPr>
      </p:pic>
      <p:sp>
        <p:nvSpPr>
          <p:cNvPr id="8" name="Rectangle 7"/>
          <p:cNvSpPr/>
          <p:nvPr/>
        </p:nvSpPr>
        <p:spPr>
          <a:xfrm>
            <a:off x="5397500" y="5930900"/>
            <a:ext cx="965200" cy="390741"/>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132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92CE27E4-B92A-473E-8D88-22A0FF145DEA}"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726141" y="1377016"/>
            <a:ext cx="8027894" cy="1785104"/>
          </a:xfrm>
          <a:prstGeom prst="rect">
            <a:avLst/>
          </a:prstGeom>
        </p:spPr>
        <p:txBody>
          <a:bodyPr wrap="square">
            <a:spAutoFit/>
          </a:bodyPr>
          <a:lstStyle/>
          <a:p>
            <a:pPr algn="just"/>
            <a:r>
              <a:rPr lang="en-US" sz="2200" b="1" i="1" smtClean="0">
                <a:latin typeface="Times New Roman" panose="02020603050405020304" pitchFamily="18" charset="0"/>
                <a:cs typeface="Times New Roman" panose="02020603050405020304" pitchFamily="18" charset="0"/>
              </a:rPr>
              <a:t>Tại sao chúng ta nên sử dụng DHCP?</a:t>
            </a:r>
          </a:p>
          <a:p>
            <a:pPr algn="just"/>
            <a:r>
              <a:rPr lang="en-US" sz="2200" smtClean="0">
                <a:latin typeface="Times New Roman" panose="02020603050405020304" pitchFamily="18" charset="0"/>
                <a:cs typeface="Times New Roman" panose="02020603050405020304" pitchFamily="18" charset="0"/>
              </a:rPr>
              <a:t>- DHCP đóng vai trò tự động cấp IP và cung cấp các thông số truy cập mạng.</a:t>
            </a:r>
          </a:p>
          <a:p>
            <a:pPr algn="just"/>
            <a:r>
              <a:rPr lang="en-US" sz="2200" smtClean="0">
                <a:latin typeface="Times New Roman" panose="02020603050405020304" pitchFamily="18" charset="0"/>
                <a:cs typeface="Times New Roman" panose="02020603050405020304" pitchFamily="18" charset="0"/>
              </a:rPr>
              <a:t>- Giúp công tác quản trị trở nên đơn giản hơn rất nhiểu.</a:t>
            </a:r>
          </a:p>
          <a:p>
            <a:pPr algn="just"/>
            <a:r>
              <a:rPr lang="en-US" sz="2200" smtClean="0">
                <a:latin typeface="Times New Roman" panose="02020603050405020304" pitchFamily="18" charset="0"/>
                <a:cs typeface="Times New Roman" panose="02020603050405020304" pitchFamily="18" charset="0"/>
              </a:rPr>
              <a:t>- Giảm tối đa khả năng phát sinh lỗi do cấu hình thủ công.</a:t>
            </a:r>
          </a:p>
        </p:txBody>
      </p:sp>
      <p:sp>
        <p:nvSpPr>
          <p:cNvPr id="8" name="Subtitle 1"/>
          <p:cNvSpPr txBox="1">
            <a:spLocks/>
          </p:cNvSpPr>
          <p:nvPr/>
        </p:nvSpPr>
        <p:spPr>
          <a:xfrm>
            <a:off x="379600" y="845674"/>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mtClean="0">
                <a:solidFill>
                  <a:schemeClr val="accent1"/>
                </a:solidFill>
              </a:rPr>
              <a:t>1.1 DHCP là gì?</a:t>
            </a:r>
            <a:endParaRPr lang="en-US">
              <a:solidFill>
                <a:schemeClr val="accent1"/>
              </a:solidFill>
            </a:endParaRPr>
          </a:p>
        </p:txBody>
      </p:sp>
    </p:spTree>
    <p:extLst>
      <p:ext uri="{BB962C8B-B14F-4D97-AF65-F5344CB8AC3E}">
        <p14:creationId xmlns:p14="http://schemas.microsoft.com/office/powerpoint/2010/main" val="1796317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4.1 Ưu điểm</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4. Kết luận</a:t>
            </a:r>
            <a:endParaRPr lang="en-US">
              <a:solidFill>
                <a:srgbClr val="0000CC"/>
              </a:solidFill>
            </a:endParaRPr>
          </a:p>
        </p:txBody>
      </p:sp>
      <p:sp>
        <p:nvSpPr>
          <p:cNvPr id="4" name="Date Placeholder 3"/>
          <p:cNvSpPr>
            <a:spLocks noGrp="1"/>
          </p:cNvSpPr>
          <p:nvPr>
            <p:ph type="dt" sz="half" idx="10"/>
          </p:nvPr>
        </p:nvSpPr>
        <p:spPr/>
        <p:txBody>
          <a:bodyPr/>
          <a:lstStyle/>
          <a:p>
            <a:fld id="{09784851-6B12-4702-8ABC-EF08E453ABE8}"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Rectangle 6"/>
          <p:cNvSpPr/>
          <p:nvPr/>
        </p:nvSpPr>
        <p:spPr>
          <a:xfrm>
            <a:off x="379506" y="1229288"/>
            <a:ext cx="8054788" cy="4093428"/>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vi-VN" sz="2200" smtClean="0">
                <a:solidFill>
                  <a:srgbClr val="444444"/>
                </a:solidFill>
                <a:latin typeface="Times New Roman" panose="02020603050405020304" pitchFamily="18" charset="0"/>
                <a:cs typeface="Times New Roman" panose="02020603050405020304" pitchFamily="18" charset="0"/>
              </a:rPr>
              <a:t>Giúp </a:t>
            </a:r>
            <a:r>
              <a:rPr lang="vi-VN" sz="2200">
                <a:solidFill>
                  <a:srgbClr val="444444"/>
                </a:solidFill>
                <a:latin typeface="Times New Roman" panose="02020603050405020304" pitchFamily="18" charset="0"/>
                <a:cs typeface="Times New Roman" panose="02020603050405020304" pitchFamily="18" charset="0"/>
              </a:rPr>
              <a:t>các thiết bị kết nối mạng nhanh chóng từ máy tính, laptop, điện thoại, máy tính bảng…</a:t>
            </a:r>
          </a:p>
          <a:p>
            <a:pPr marL="342900" indent="-342900" algn="just">
              <a:spcBef>
                <a:spcPts val="600"/>
              </a:spcBef>
              <a:spcAft>
                <a:spcPts val="600"/>
              </a:spcAft>
              <a:buFont typeface="Arial" panose="020B0604020202020204" pitchFamily="34" charset="0"/>
              <a:buChar char="•"/>
            </a:pPr>
            <a:r>
              <a:rPr lang="vi-VN" sz="2200" smtClean="0">
                <a:solidFill>
                  <a:srgbClr val="444444"/>
                </a:solidFill>
                <a:latin typeface="Times New Roman" panose="02020603050405020304" pitchFamily="18" charset="0"/>
                <a:cs typeface="Times New Roman" panose="02020603050405020304" pitchFamily="18" charset="0"/>
              </a:rPr>
              <a:t>Quản </a:t>
            </a:r>
            <a:r>
              <a:rPr lang="vi-VN" sz="2200">
                <a:solidFill>
                  <a:srgbClr val="444444"/>
                </a:solidFill>
                <a:latin typeface="Times New Roman" panose="02020603050405020304" pitchFamily="18" charset="0"/>
                <a:cs typeface="Times New Roman" panose="02020603050405020304" pitchFamily="18" charset="0"/>
              </a:rPr>
              <a:t>lý địa chỉ IP một cách khoa học, tránh trường hợp trùng IP trên nhiều, đảm bảo cấu hình tự động cho mọi thiết bị kết nối mạng.</a:t>
            </a:r>
          </a:p>
          <a:p>
            <a:pPr marL="342900" indent="-342900" algn="just">
              <a:spcBef>
                <a:spcPts val="600"/>
              </a:spcBef>
              <a:spcAft>
                <a:spcPts val="600"/>
              </a:spcAft>
              <a:buFont typeface="Arial" panose="020B0604020202020204" pitchFamily="34" charset="0"/>
              <a:buChar char="•"/>
            </a:pPr>
            <a:r>
              <a:rPr lang="vi-VN" sz="2200" smtClean="0">
                <a:solidFill>
                  <a:srgbClr val="444444"/>
                </a:solidFill>
                <a:latin typeface="Times New Roman" panose="02020603050405020304" pitchFamily="18" charset="0"/>
                <a:cs typeface="Times New Roman" panose="02020603050405020304" pitchFamily="18" charset="0"/>
              </a:rPr>
              <a:t>Quản </a:t>
            </a:r>
            <a:r>
              <a:rPr lang="vi-VN" sz="2200">
                <a:solidFill>
                  <a:srgbClr val="444444"/>
                </a:solidFill>
                <a:latin typeface="Times New Roman" panose="02020603050405020304" pitchFamily="18" charset="0"/>
                <a:cs typeface="Times New Roman" panose="02020603050405020304" pitchFamily="18" charset="0"/>
              </a:rPr>
              <a:t>lý địa chỉ IP và các tham số TCP/IP dễ dàng qua các trạm.</a:t>
            </a:r>
          </a:p>
          <a:p>
            <a:pPr marL="342900" indent="-342900" algn="just">
              <a:spcBef>
                <a:spcPts val="600"/>
              </a:spcBef>
              <a:spcAft>
                <a:spcPts val="600"/>
              </a:spcAft>
              <a:buFont typeface="Arial" panose="020B0604020202020204" pitchFamily="34" charset="0"/>
              <a:buChar char="•"/>
            </a:pPr>
            <a:r>
              <a:rPr lang="vi-VN" sz="2200" smtClean="0">
                <a:solidFill>
                  <a:srgbClr val="444444"/>
                </a:solidFill>
                <a:latin typeface="Times New Roman" panose="02020603050405020304" pitchFamily="18" charset="0"/>
                <a:cs typeface="Times New Roman" panose="02020603050405020304" pitchFamily="18" charset="0"/>
              </a:rPr>
              <a:t>Các </a:t>
            </a:r>
            <a:r>
              <a:rPr lang="vi-VN" sz="2200">
                <a:solidFill>
                  <a:srgbClr val="444444"/>
                </a:solidFill>
                <a:latin typeface="Times New Roman" panose="02020603050405020304" pitchFamily="18" charset="0"/>
                <a:cs typeface="Times New Roman" panose="02020603050405020304" pitchFamily="18" charset="0"/>
              </a:rPr>
              <a:t>nhà quản trị mạng có thể thay đổi cấu hình và thông số của IP để nâng cấp cơ sở hạ tầng.</a:t>
            </a:r>
          </a:p>
          <a:p>
            <a:pPr marL="342900" indent="-342900" algn="just">
              <a:spcBef>
                <a:spcPts val="600"/>
              </a:spcBef>
              <a:spcAft>
                <a:spcPts val="600"/>
              </a:spcAft>
              <a:buFont typeface="Arial" panose="020B0604020202020204" pitchFamily="34" charset="0"/>
              <a:buChar char="•"/>
            </a:pPr>
            <a:r>
              <a:rPr lang="vi-VN" sz="2200" smtClean="0">
                <a:solidFill>
                  <a:srgbClr val="444444"/>
                </a:solidFill>
                <a:latin typeface="Times New Roman" panose="02020603050405020304" pitchFamily="18" charset="0"/>
                <a:cs typeface="Times New Roman" panose="02020603050405020304" pitchFamily="18" charset="0"/>
              </a:rPr>
              <a:t>Các </a:t>
            </a:r>
            <a:r>
              <a:rPr lang="vi-VN" sz="2200">
                <a:solidFill>
                  <a:srgbClr val="444444"/>
                </a:solidFill>
                <a:latin typeface="Times New Roman" panose="02020603050405020304" pitchFamily="18" charset="0"/>
                <a:cs typeface="Times New Roman" panose="02020603050405020304" pitchFamily="18" charset="0"/>
              </a:rPr>
              <a:t>thiết bị có thể di chuyển tự do từ mạng này sang mạng khác và nhận IP mới tự động</a:t>
            </a:r>
            <a:endParaRPr lang="vi-VN" sz="22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1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ircle(in)">
                                      <p:cBhvr>
                                        <p:cTn id="10" dur="2000"/>
                                        <p:tgtEl>
                                          <p:spTgt spid="7">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circle(in)">
                                      <p:cBhvr>
                                        <p:cTn id="13" dur="2000"/>
                                        <p:tgtEl>
                                          <p:spTgt spid="7">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circle(in)">
                                      <p:cBhvr>
                                        <p:cTn id="16" dur="2000"/>
                                        <p:tgtEl>
                                          <p:spTgt spid="7">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ircle(in)">
                                      <p:cBhvr>
                                        <p:cTn id="19"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4.2 Nhược điểm</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4. Kết luận</a:t>
            </a:r>
            <a:endParaRPr lang="en-US">
              <a:solidFill>
                <a:srgbClr val="0000CC"/>
              </a:solidFill>
            </a:endParaRPr>
          </a:p>
        </p:txBody>
      </p:sp>
      <p:sp>
        <p:nvSpPr>
          <p:cNvPr id="4" name="Date Placeholder 3"/>
          <p:cNvSpPr>
            <a:spLocks noGrp="1"/>
          </p:cNvSpPr>
          <p:nvPr>
            <p:ph type="dt" sz="half" idx="10"/>
          </p:nvPr>
        </p:nvSpPr>
        <p:spPr/>
        <p:txBody>
          <a:bodyPr/>
          <a:lstStyle/>
          <a:p>
            <a:fld id="{B99C9B7C-5176-4BF7-B22E-315DF836A8B6}"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8" name="Rectangle 7"/>
          <p:cNvSpPr/>
          <p:nvPr/>
        </p:nvSpPr>
        <p:spPr>
          <a:xfrm>
            <a:off x="527424" y="1229288"/>
            <a:ext cx="8054788" cy="1446550"/>
          </a:xfrm>
          <a:prstGeom prst="rect">
            <a:avLst/>
          </a:prstGeom>
        </p:spPr>
        <p:txBody>
          <a:bodyPr wrap="square">
            <a:spAutoFit/>
          </a:bodyPr>
          <a:lstStyle/>
          <a:p>
            <a:pPr marL="342900" indent="-342900" algn="just">
              <a:buFont typeface="Arial" panose="020B0604020202020204" pitchFamily="34" charset="0"/>
              <a:buChar char="•"/>
            </a:pPr>
            <a:r>
              <a:rPr lang="vi-VN" sz="2200" smtClean="0">
                <a:latin typeface="Times New Roman" panose="02020603050405020304" pitchFamily="18" charset="0"/>
                <a:cs typeface="Times New Roman" panose="02020603050405020304" pitchFamily="18" charset="0"/>
              </a:rPr>
              <a:t>Việc </a:t>
            </a:r>
            <a:r>
              <a:rPr lang="vi-VN" sz="2200">
                <a:latin typeface="Times New Roman" panose="02020603050405020304" pitchFamily="18" charset="0"/>
                <a:cs typeface="Times New Roman" panose="02020603050405020304" pitchFamily="18" charset="0"/>
              </a:rPr>
              <a:t>sử dụng IP động của</a:t>
            </a:r>
            <a:r>
              <a:rPr lang="vi-VN" sz="2200" b="1">
                <a:latin typeface="Times New Roman" panose="02020603050405020304" pitchFamily="18" charset="0"/>
                <a:cs typeface="Times New Roman" panose="02020603050405020304" pitchFamily="18" charset="0"/>
              </a:rPr>
              <a:t> DHCP</a:t>
            </a:r>
            <a:r>
              <a:rPr lang="vi-VN" sz="2200">
                <a:latin typeface="Times New Roman" panose="02020603050405020304" pitchFamily="18" charset="0"/>
                <a:cs typeface="Times New Roman" panose="02020603050405020304" pitchFamily="18" charset="0"/>
              </a:rPr>
              <a:t> không phù hợp với các thiết bị cố định và cần truy cập liên tục như máy in, file server.</a:t>
            </a:r>
          </a:p>
          <a:p>
            <a:pPr marL="342900" indent="-342900" algn="just">
              <a:buFont typeface="Arial" panose="020B0604020202020204" pitchFamily="34" charset="0"/>
              <a:buChar char="•"/>
            </a:pPr>
            <a:r>
              <a:rPr lang="vi-VN" sz="2200" b="1">
                <a:latin typeface="Times New Roman" panose="02020603050405020304" pitchFamily="18" charset="0"/>
                <a:cs typeface="Times New Roman" panose="02020603050405020304" pitchFamily="18" charset="0"/>
              </a:rPr>
              <a:t>DHCP</a:t>
            </a:r>
            <a:r>
              <a:rPr lang="vi-VN" sz="2200">
                <a:latin typeface="Times New Roman" panose="02020603050405020304" pitchFamily="18" charset="0"/>
                <a:cs typeface="Times New Roman" panose="02020603050405020304" pitchFamily="18" charset="0"/>
              </a:rPr>
              <a:t> thường chỉ được sử dụng tại các hộ gia đình hoặc mô hình mạng nhỏ.</a:t>
            </a:r>
          </a:p>
        </p:txBody>
      </p:sp>
      <p:pic>
        <p:nvPicPr>
          <p:cNvPr id="9" name="Picture 8"/>
          <p:cNvPicPr>
            <a:picLocks noChangeAspect="1"/>
          </p:cNvPicPr>
          <p:nvPr/>
        </p:nvPicPr>
        <p:blipFill>
          <a:blip r:embed="rId2"/>
          <a:stretch>
            <a:fillRect/>
          </a:stretch>
        </p:blipFill>
        <p:spPr>
          <a:xfrm>
            <a:off x="1697318" y="3070126"/>
            <a:ext cx="5715000" cy="3333750"/>
          </a:xfrm>
          <a:prstGeom prst="rect">
            <a:avLst/>
          </a:prstGeom>
        </p:spPr>
      </p:pic>
    </p:spTree>
    <p:extLst>
      <p:ext uri="{BB962C8B-B14F-4D97-AF65-F5344CB8AC3E}">
        <p14:creationId xmlns:p14="http://schemas.microsoft.com/office/powerpoint/2010/main" val="32526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ircle(in)">
                                      <p:cBhvr>
                                        <p:cTn id="10" dur="20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solidFill>
                  <a:srgbClr val="0000CC"/>
                </a:solidFill>
              </a:rPr>
              <a:t>5. Lưu ý khi sử dụng</a:t>
            </a:r>
            <a:endParaRPr lang="en-US">
              <a:solidFill>
                <a:srgbClr val="0000CC"/>
              </a:solidFill>
            </a:endParaRPr>
          </a:p>
        </p:txBody>
      </p:sp>
      <p:sp>
        <p:nvSpPr>
          <p:cNvPr id="4" name="Date Placeholder 3"/>
          <p:cNvSpPr>
            <a:spLocks noGrp="1"/>
          </p:cNvSpPr>
          <p:nvPr>
            <p:ph type="dt" sz="half" idx="10"/>
          </p:nvPr>
        </p:nvSpPr>
        <p:spPr/>
        <p:txBody>
          <a:bodyPr/>
          <a:lstStyle/>
          <a:p>
            <a:fld id="{BFE52070-AB1F-4585-BCDE-6EA9FA0EE638}"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6" name="Rectangle 5"/>
          <p:cNvSpPr/>
          <p:nvPr/>
        </p:nvSpPr>
        <p:spPr>
          <a:xfrm>
            <a:off x="430305" y="922172"/>
            <a:ext cx="8122023" cy="4278094"/>
          </a:xfrm>
          <a:prstGeom prst="rect">
            <a:avLst/>
          </a:prstGeom>
        </p:spPr>
        <p:txBody>
          <a:bodyPr wrap="square">
            <a:spAutoFit/>
          </a:bodyPr>
          <a:lstStyle/>
          <a:p>
            <a:pPr algn="just">
              <a:spcBef>
                <a:spcPts val="600"/>
              </a:spcBef>
              <a:spcAft>
                <a:spcPts val="600"/>
              </a:spcAft>
            </a:pPr>
            <a:r>
              <a:rPr lang="vi-VN" sz="2200">
                <a:solidFill>
                  <a:srgbClr val="222222"/>
                </a:solidFill>
                <a:latin typeface="Times New Roman" panose="02020603050405020304" pitchFamily="18" charset="0"/>
                <a:cs typeface="Times New Roman" panose="02020603050405020304" pitchFamily="18" charset="0"/>
              </a:rPr>
              <a:t>Khi sử dụng DHCP chúng ta sẽ tránh được các vấn đề như:</a:t>
            </a:r>
          </a:p>
          <a:p>
            <a:pPr marL="342900" indent="-342900" algn="just">
              <a:spcBef>
                <a:spcPts val="600"/>
              </a:spcBef>
              <a:spcAft>
                <a:spcPts val="600"/>
              </a:spcAft>
              <a:buFont typeface="Arial" panose="020B0604020202020204" pitchFamily="34" charset="0"/>
              <a:buChar char="•"/>
            </a:pPr>
            <a:r>
              <a:rPr lang="vi-VN" sz="2200" smtClean="0">
                <a:solidFill>
                  <a:srgbClr val="222222"/>
                </a:solidFill>
                <a:latin typeface="Times New Roman" panose="02020603050405020304" pitchFamily="18" charset="0"/>
                <a:cs typeface="Times New Roman" panose="02020603050405020304" pitchFamily="18" charset="0"/>
              </a:rPr>
              <a:t>Cấu </a:t>
            </a:r>
            <a:r>
              <a:rPr lang="vi-VN" sz="2200">
                <a:solidFill>
                  <a:srgbClr val="222222"/>
                </a:solidFill>
                <a:latin typeface="Times New Roman" panose="02020603050405020304" pitchFamily="18" charset="0"/>
                <a:cs typeface="Times New Roman" panose="02020603050405020304" pitchFamily="18" charset="0"/>
              </a:rPr>
              <a:t>hình cùng lúc cho nhiều máy có thể dẫn đến sai sót như: trùng địa chỉ IP giữa các máy tính, sai các thông tin về Default Gateway, Preferred DNS…</a:t>
            </a:r>
          </a:p>
          <a:p>
            <a:pPr marL="342900" indent="-342900" algn="just">
              <a:spcBef>
                <a:spcPts val="600"/>
              </a:spcBef>
              <a:spcAft>
                <a:spcPts val="600"/>
              </a:spcAft>
              <a:buFont typeface="Arial" panose="020B0604020202020204" pitchFamily="34" charset="0"/>
              <a:buChar char="•"/>
            </a:pPr>
            <a:r>
              <a:rPr lang="vi-VN" sz="2200" smtClean="0">
                <a:solidFill>
                  <a:srgbClr val="222222"/>
                </a:solidFill>
                <a:latin typeface="Times New Roman" panose="02020603050405020304" pitchFamily="18" charset="0"/>
                <a:cs typeface="Times New Roman" panose="02020603050405020304" pitchFamily="18" charset="0"/>
              </a:rPr>
              <a:t>Tốn </a:t>
            </a:r>
            <a:r>
              <a:rPr lang="vi-VN" sz="2200">
                <a:solidFill>
                  <a:srgbClr val="222222"/>
                </a:solidFill>
                <a:latin typeface="Times New Roman" panose="02020603050405020304" pitchFamily="18" charset="0"/>
                <a:cs typeface="Times New Roman" panose="02020603050405020304" pitchFamily="18" charset="0"/>
              </a:rPr>
              <a:t>công bảo trì và nâng cấp hệ thống : Vd có sự thay đổi thông số về Default Gateway hoặc Preferred DNS, lắp đặt thêm nhiều máy tính mới.</a:t>
            </a:r>
          </a:p>
          <a:p>
            <a:pPr marL="342900" indent="-342900" algn="just">
              <a:spcBef>
                <a:spcPts val="600"/>
              </a:spcBef>
              <a:spcAft>
                <a:spcPts val="600"/>
              </a:spcAft>
              <a:buFont typeface="Arial" panose="020B0604020202020204" pitchFamily="34" charset="0"/>
              <a:buChar char="•"/>
            </a:pPr>
            <a:r>
              <a:rPr lang="vi-VN" sz="2200">
                <a:solidFill>
                  <a:srgbClr val="222222"/>
                </a:solidFill>
                <a:latin typeface="Times New Roman" panose="02020603050405020304" pitchFamily="18" charset="0"/>
                <a:cs typeface="Times New Roman" panose="02020603050405020304" pitchFamily="18" charset="0"/>
              </a:rPr>
              <a:t>DHCP được sử dụng rộng rãi trong các công ty, đặc biệt là ở Sân bay, quán café, trường học,…. và gần như khắp mọi nơi.</a:t>
            </a:r>
            <a:br>
              <a:rPr lang="vi-VN" sz="2200">
                <a:solidFill>
                  <a:srgbClr val="222222"/>
                </a:solidFill>
                <a:latin typeface="Times New Roman" panose="02020603050405020304" pitchFamily="18" charset="0"/>
                <a:cs typeface="Times New Roman" panose="02020603050405020304" pitchFamily="18" charset="0"/>
              </a:rPr>
            </a:br>
            <a:r>
              <a:rPr lang="vi-VN" sz="2200">
                <a:solidFill>
                  <a:srgbClr val="222222"/>
                </a:solidFill>
                <a:latin typeface="Times New Roman" panose="02020603050405020304" pitchFamily="18" charset="0"/>
                <a:cs typeface="Times New Roman" panose="02020603050405020304" pitchFamily="18" charset="0"/>
              </a:rPr>
              <a:t>Bài viết sau đây sẽ hướng dẫn bạn triển khai Dịch vụ DHCP trên Windows Server 2016.</a:t>
            </a:r>
          </a:p>
        </p:txBody>
      </p:sp>
    </p:spTree>
    <p:extLst>
      <p:ext uri="{BB962C8B-B14F-4D97-AF65-F5344CB8AC3E}">
        <p14:creationId xmlns:p14="http://schemas.microsoft.com/office/powerpoint/2010/main" val="9863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down)">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1A92BF-EBA2-4BCD-B445-598F07B28D4B}"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10" name="TextBox 9"/>
          <p:cNvSpPr txBox="1"/>
          <p:nvPr/>
        </p:nvSpPr>
        <p:spPr>
          <a:xfrm>
            <a:off x="1596497" y="1922929"/>
            <a:ext cx="6343403" cy="1200329"/>
          </a:xfrm>
          <a:prstGeom prst="rect">
            <a:avLst/>
          </a:prstGeom>
          <a:noFill/>
        </p:spPr>
        <p:txBody>
          <a:bodyPr wrap="none" rtlCol="0">
            <a:spAutoFit/>
          </a:bodyPr>
          <a:lstStyle/>
          <a:p>
            <a:pPr algn="ctr"/>
            <a:r>
              <a:rPr lang="en-US" sz="3600" smtClean="0">
                <a:latin typeface="Avondale" panose="02000503000000020004" pitchFamily="2" charset="0"/>
              </a:rPr>
              <a:t>CẢM ƠN THẦY</a:t>
            </a:r>
          </a:p>
          <a:p>
            <a:pPr algn="ctr"/>
            <a:r>
              <a:rPr lang="en-US" sz="3600" smtClean="0">
                <a:latin typeface="Avondale" panose="02000503000000020004" pitchFamily="2" charset="0"/>
              </a:rPr>
              <a:t>VÀ CÁC BẠN ĐÃ LẮNG NGHE!</a:t>
            </a:r>
            <a:endParaRPr lang="en-US" sz="3600">
              <a:latin typeface="Avondale" panose="02000503000000020004" pitchFamily="2"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157" y="3362684"/>
            <a:ext cx="3524250" cy="2857500"/>
          </a:xfrm>
          <a:prstGeom prst="rect">
            <a:avLst/>
          </a:prstGeom>
        </p:spPr>
      </p:pic>
    </p:spTree>
    <p:extLst>
      <p:ext uri="{BB962C8B-B14F-4D97-AF65-F5344CB8AC3E}">
        <p14:creationId xmlns:p14="http://schemas.microsoft.com/office/powerpoint/2010/main" val="3991902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1.2 Thành phần:</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D852F08A-2282-4163-A3CB-4E120923B289}"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726141" y="1266699"/>
            <a:ext cx="2355132" cy="2462213"/>
          </a:xfrm>
          <a:prstGeom prst="rect">
            <a:avLst/>
          </a:prstGeom>
          <a:noFill/>
        </p:spPr>
        <p:txBody>
          <a:bodyPr wrap="none" rtlCol="0">
            <a:spAutoFit/>
          </a:bodyPr>
          <a:lstStyle/>
          <a:p>
            <a:r>
              <a:rPr lang="en-US" sz="2200" smtClean="0">
                <a:latin typeface="Times New Roman" panose="02020603050405020304" pitchFamily="18" charset="0"/>
                <a:cs typeface="Times New Roman" panose="02020603050405020304" pitchFamily="18" charset="0"/>
              </a:rPr>
              <a:t>Gồm 6 thành phần:</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server</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client</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IP address </a:t>
            </a:r>
            <a:r>
              <a:rPr lang="en-US" sz="2200" b="1" smtClean="0">
                <a:latin typeface="Times New Roman" panose="02020603050405020304" pitchFamily="18" charset="0"/>
                <a:cs typeface="Times New Roman" panose="02020603050405020304" pitchFamily="18" charset="0"/>
              </a:rPr>
              <a:t>pool</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Subnet</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relay</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4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1.2 Thành phần:</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AF342BCE-6151-44D5-89EF-ED84A8C748A4}"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726141" y="1266699"/>
            <a:ext cx="2355132" cy="2462213"/>
          </a:xfrm>
          <a:prstGeom prst="rect">
            <a:avLst/>
          </a:prstGeom>
          <a:noFill/>
        </p:spPr>
        <p:txBody>
          <a:bodyPr wrap="none" rtlCol="0">
            <a:spAutoFit/>
          </a:bodyPr>
          <a:lstStyle/>
          <a:p>
            <a:r>
              <a:rPr lang="en-US" sz="2200" smtClean="0">
                <a:latin typeface="Times New Roman" panose="02020603050405020304" pitchFamily="18" charset="0"/>
                <a:cs typeface="Times New Roman" panose="02020603050405020304" pitchFamily="18" charset="0"/>
              </a:rPr>
              <a:t>Gồm 6 thành phần:</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server</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client</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IP address </a:t>
            </a:r>
            <a:r>
              <a:rPr lang="en-US" sz="2200" b="1" smtClean="0">
                <a:latin typeface="Times New Roman" panose="02020603050405020304" pitchFamily="18" charset="0"/>
                <a:cs typeface="Times New Roman" panose="02020603050405020304" pitchFamily="18" charset="0"/>
              </a:rPr>
              <a:t>pool</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Subnet</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relay</a:t>
            </a:r>
            <a:endParaRPr lang="en-US" sz="2200">
              <a:latin typeface="Times New Roman" panose="02020603050405020304" pitchFamily="18" charset="0"/>
              <a:cs typeface="Times New Roman" panose="02020603050405020304" pitchFamily="18" charset="0"/>
            </a:endParaRPr>
          </a:p>
        </p:txBody>
      </p:sp>
      <p:sp>
        <p:nvSpPr>
          <p:cNvPr id="14" name="Rectangular Callout 13"/>
          <p:cNvSpPr/>
          <p:nvPr/>
        </p:nvSpPr>
        <p:spPr>
          <a:xfrm>
            <a:off x="3738283" y="1129553"/>
            <a:ext cx="4719917" cy="3227294"/>
          </a:xfrm>
          <a:prstGeom prst="wedgeRectCallout">
            <a:avLst>
              <a:gd name="adj1" fmla="val -69440"/>
              <a:gd name="adj2" fmla="val -27861"/>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511175"/>
            <a:r>
              <a:rPr lang="en-US" sz="2200" smtClean="0">
                <a:solidFill>
                  <a:schemeClr val="tx1"/>
                </a:solidFill>
              </a:rPr>
              <a:t>	</a:t>
            </a:r>
            <a:r>
              <a:rPr lang="vi-VN" sz="2200" smtClean="0">
                <a:solidFill>
                  <a:schemeClr val="tx1"/>
                </a:solidFill>
              </a:rPr>
              <a:t>Một </a:t>
            </a:r>
            <a:r>
              <a:rPr lang="vi-VN" sz="2200">
                <a:solidFill>
                  <a:schemeClr val="tx1"/>
                </a:solidFill>
              </a:rPr>
              <a:t>thiết bị mạng chạy dịch vụ DHCP chứa địa chỉ IP và thông tin cấu hình liên quan. </a:t>
            </a:r>
            <a:endParaRPr lang="en-US" sz="2200" smtClean="0">
              <a:solidFill>
                <a:schemeClr val="tx1"/>
              </a:solidFill>
            </a:endParaRPr>
          </a:p>
          <a:p>
            <a:pPr algn="just">
              <a:tabLst>
                <a:tab pos="511175" algn="l"/>
              </a:tabLst>
            </a:pPr>
            <a:r>
              <a:rPr lang="en-US" sz="2200" smtClean="0">
                <a:solidFill>
                  <a:schemeClr val="tx1"/>
                </a:solidFill>
              </a:rPr>
              <a:t>	</a:t>
            </a:r>
            <a:r>
              <a:rPr lang="vi-VN" sz="2200" smtClean="0">
                <a:solidFill>
                  <a:schemeClr val="tx1"/>
                </a:solidFill>
              </a:rPr>
              <a:t>Đây </a:t>
            </a:r>
            <a:r>
              <a:rPr lang="vi-VN" sz="2200">
                <a:solidFill>
                  <a:schemeClr val="tx1"/>
                </a:solidFill>
              </a:rPr>
              <a:t>thường là máy chủ hoặc </a:t>
            </a:r>
            <a:r>
              <a:rPr lang="vi-VN" sz="2200">
                <a:solidFill>
                  <a:schemeClr val="tx1"/>
                </a:solidFill>
                <a:hlinkClick r:id="rId2" tooltip="Kiến thức cơ bản về mạng: Phần 2 - Router"/>
              </a:rPr>
              <a:t>router</a:t>
            </a:r>
            <a:r>
              <a:rPr lang="vi-VN" sz="2200">
                <a:solidFill>
                  <a:schemeClr val="tx1"/>
                </a:solidFill>
              </a:rPr>
              <a:t> nhưng có thể là bất cứ thứ gì hoạt động như máy chủ chẳng hạn như thiết bị SD-WAN</a:t>
            </a:r>
            <a:endParaRPr lang="en-US" sz="2200">
              <a:solidFill>
                <a:schemeClr val="tx1"/>
              </a:solidFill>
            </a:endParaRPr>
          </a:p>
        </p:txBody>
      </p:sp>
    </p:spTree>
    <p:extLst>
      <p:ext uri="{BB962C8B-B14F-4D97-AF65-F5344CB8AC3E}">
        <p14:creationId xmlns:p14="http://schemas.microsoft.com/office/powerpoint/2010/main" val="3824399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1.2 Thành phần:</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4E57C485-6D4C-4F63-AC64-41E93D1492B3}"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726141" y="1266699"/>
            <a:ext cx="2355132" cy="2462213"/>
          </a:xfrm>
          <a:prstGeom prst="rect">
            <a:avLst/>
          </a:prstGeom>
          <a:noFill/>
        </p:spPr>
        <p:txBody>
          <a:bodyPr wrap="none" rtlCol="0">
            <a:spAutoFit/>
          </a:bodyPr>
          <a:lstStyle/>
          <a:p>
            <a:r>
              <a:rPr lang="en-US" sz="2200" smtClean="0">
                <a:latin typeface="Times New Roman" panose="02020603050405020304" pitchFamily="18" charset="0"/>
                <a:cs typeface="Times New Roman" panose="02020603050405020304" pitchFamily="18" charset="0"/>
              </a:rPr>
              <a:t>Gồm 6 thành phần:</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server</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client</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IP address </a:t>
            </a:r>
            <a:r>
              <a:rPr lang="en-US" sz="2200" b="1" smtClean="0">
                <a:latin typeface="Times New Roman" panose="02020603050405020304" pitchFamily="18" charset="0"/>
                <a:cs typeface="Times New Roman" panose="02020603050405020304" pitchFamily="18" charset="0"/>
              </a:rPr>
              <a:t>pool</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Subnet</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relay</a:t>
            </a:r>
            <a:endParaRPr lang="en-US" sz="2200">
              <a:latin typeface="Times New Roman" panose="02020603050405020304" pitchFamily="18" charset="0"/>
              <a:cs typeface="Times New Roman" panose="02020603050405020304" pitchFamily="18" charset="0"/>
            </a:endParaRPr>
          </a:p>
        </p:txBody>
      </p:sp>
      <p:sp>
        <p:nvSpPr>
          <p:cNvPr id="15" name="Rectangular Callout 14"/>
          <p:cNvSpPr/>
          <p:nvPr/>
        </p:nvSpPr>
        <p:spPr>
          <a:xfrm>
            <a:off x="3738283" y="1118781"/>
            <a:ext cx="4719917" cy="3227294"/>
          </a:xfrm>
          <a:prstGeom prst="wedgeRectCallout">
            <a:avLst>
              <a:gd name="adj1" fmla="val -71719"/>
              <a:gd name="adj2" fmla="val -17861"/>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511175"/>
            <a:r>
              <a:rPr lang="en-US" sz="2200" smtClean="0">
                <a:solidFill>
                  <a:schemeClr val="tx1"/>
                </a:solidFill>
              </a:rPr>
              <a:t>	</a:t>
            </a:r>
            <a:r>
              <a:rPr lang="vi-VN" sz="2200">
                <a:solidFill>
                  <a:schemeClr val="tx1"/>
                </a:solidFill>
              </a:rPr>
              <a:t>Thiết bị nhận thông tin cấu hình từ máy chủ DHCP. Đây có thể máy tính, thiết bị di động, thiết bị IoT (</a:t>
            </a:r>
            <a:r>
              <a:rPr lang="vi-VN" sz="2200">
                <a:solidFill>
                  <a:schemeClr val="tx1"/>
                </a:solidFill>
                <a:hlinkClick r:id="rId2" tooltip="Internet of Things - IoT hay Mạng lưới vạn vật kết nối là gì?"/>
              </a:rPr>
              <a:t>Internet of Things</a:t>
            </a:r>
            <a:r>
              <a:rPr lang="vi-VN" sz="2200">
                <a:solidFill>
                  <a:schemeClr val="tx1"/>
                </a:solidFill>
              </a:rPr>
              <a:t>) hoặc bất cứ thiết bị gì khác yêu cầu kết nối mạng. </a:t>
            </a:r>
            <a:r>
              <a:rPr lang="en-US" sz="2200" smtClean="0">
                <a:solidFill>
                  <a:schemeClr val="tx1"/>
                </a:solidFill>
              </a:rPr>
              <a:t>	</a:t>
            </a:r>
            <a:r>
              <a:rPr lang="vi-VN" sz="2200" smtClean="0">
                <a:solidFill>
                  <a:schemeClr val="tx1"/>
                </a:solidFill>
              </a:rPr>
              <a:t>Hầu </a:t>
            </a:r>
            <a:r>
              <a:rPr lang="vi-VN" sz="2200">
                <a:solidFill>
                  <a:schemeClr val="tx1"/>
                </a:solidFill>
              </a:rPr>
              <a:t>hết các thiết bị này được cấu hình để nhận thông tin DHCP theo mặc định</a:t>
            </a:r>
            <a:endParaRPr lang="en-US" sz="2200">
              <a:solidFill>
                <a:schemeClr val="tx1"/>
              </a:solidFill>
            </a:endParaRPr>
          </a:p>
        </p:txBody>
      </p:sp>
    </p:spTree>
    <p:extLst>
      <p:ext uri="{BB962C8B-B14F-4D97-AF65-F5344CB8AC3E}">
        <p14:creationId xmlns:p14="http://schemas.microsoft.com/office/powerpoint/2010/main" val="4125760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smtClean="0">
                <a:solidFill>
                  <a:schemeClr val="accent1"/>
                </a:solidFill>
              </a:rPr>
              <a:t>1.2 Thành phần:</a:t>
            </a:r>
            <a:endParaRPr lang="en-US">
              <a:solidFill>
                <a:schemeClr val="accent1"/>
              </a:solidFill>
            </a:endParaRPr>
          </a:p>
        </p:txBody>
      </p:sp>
      <p:sp>
        <p:nvSpPr>
          <p:cNvPr id="3" name="Title 2"/>
          <p:cNvSpPr>
            <a:spLocks noGrp="1"/>
          </p:cNvSpPr>
          <p:nvPr>
            <p:ph type="ctrTitle"/>
          </p:nvPr>
        </p:nvSpPr>
        <p:spPr/>
        <p:txBody>
          <a:bodyPr/>
          <a:lstStyle/>
          <a:p>
            <a:r>
              <a:rPr lang="en-US" smtClean="0">
                <a:solidFill>
                  <a:srgbClr val="0000CC"/>
                </a:solidFill>
              </a:rPr>
              <a:t>1. Giới thiệu</a:t>
            </a:r>
            <a:endParaRPr lang="en-US">
              <a:solidFill>
                <a:srgbClr val="0000CC"/>
              </a:solidFill>
            </a:endParaRPr>
          </a:p>
        </p:txBody>
      </p:sp>
      <p:sp>
        <p:nvSpPr>
          <p:cNvPr id="4" name="Date Placeholder 3"/>
          <p:cNvSpPr>
            <a:spLocks noGrp="1"/>
          </p:cNvSpPr>
          <p:nvPr>
            <p:ph type="dt" sz="half" idx="10"/>
          </p:nvPr>
        </p:nvSpPr>
        <p:spPr/>
        <p:txBody>
          <a:bodyPr/>
          <a:lstStyle/>
          <a:p>
            <a:fld id="{A6CFB0EF-CFBE-4F50-9BD2-1233421C9F1F}" type="datetime3">
              <a:rPr lang="en-US" smtClean="0"/>
              <a:t>16 April 2021</a:t>
            </a:fld>
            <a:endParaRPr lang="en-US"/>
          </a:p>
        </p:txBody>
      </p:sp>
      <p:sp>
        <p:nvSpPr>
          <p:cNvPr id="5" name="Footer Placeholder 4"/>
          <p:cNvSpPr>
            <a:spLocks noGrp="1"/>
          </p:cNvSpPr>
          <p:nvPr>
            <p:ph type="ftr" sz="quarter" idx="11"/>
          </p:nvPr>
        </p:nvSpPr>
        <p:spPr/>
        <p:txBody>
          <a:bodyPr/>
          <a:lstStyle/>
          <a:p>
            <a:r>
              <a:rPr lang="en-US" smtClean="0"/>
              <a:t>Triển Khai Dịch Vụ DHCP</a:t>
            </a:r>
            <a:endParaRPr lang="en-US"/>
          </a:p>
        </p:txBody>
      </p:sp>
      <p:sp>
        <p:nvSpPr>
          <p:cNvPr id="7" name="TextBox 6"/>
          <p:cNvSpPr txBox="1"/>
          <p:nvPr/>
        </p:nvSpPr>
        <p:spPr>
          <a:xfrm>
            <a:off x="726141" y="1266699"/>
            <a:ext cx="2355132" cy="2462213"/>
          </a:xfrm>
          <a:prstGeom prst="rect">
            <a:avLst/>
          </a:prstGeom>
          <a:noFill/>
        </p:spPr>
        <p:txBody>
          <a:bodyPr wrap="none" rtlCol="0">
            <a:spAutoFit/>
          </a:bodyPr>
          <a:lstStyle/>
          <a:p>
            <a:r>
              <a:rPr lang="en-US" sz="2200" smtClean="0">
                <a:latin typeface="Times New Roman" panose="02020603050405020304" pitchFamily="18" charset="0"/>
                <a:cs typeface="Times New Roman" panose="02020603050405020304" pitchFamily="18" charset="0"/>
              </a:rPr>
              <a:t>Gồm 6 thành phần:</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server</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a:t>
            </a:r>
            <a:r>
              <a:rPr lang="en-US" sz="2200" b="1" smtClean="0">
                <a:latin typeface="Times New Roman" panose="02020603050405020304" pitchFamily="18" charset="0"/>
                <a:cs typeface="Times New Roman" panose="02020603050405020304" pitchFamily="18" charset="0"/>
              </a:rPr>
              <a:t>client</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IP address </a:t>
            </a:r>
            <a:r>
              <a:rPr lang="en-US" sz="2200" b="1" smtClean="0">
                <a:latin typeface="Times New Roman" panose="02020603050405020304" pitchFamily="18" charset="0"/>
                <a:cs typeface="Times New Roman" panose="02020603050405020304" pitchFamily="18" charset="0"/>
              </a:rPr>
              <a:t>pool</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Subnet</a:t>
            </a:r>
          </a:p>
          <a:p>
            <a:pPr marL="285750" indent="-285750">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DHCP relay</a:t>
            </a:r>
            <a:endParaRPr lang="en-US" sz="2200">
              <a:latin typeface="Times New Roman" panose="02020603050405020304" pitchFamily="18" charset="0"/>
              <a:cs typeface="Times New Roman" panose="02020603050405020304" pitchFamily="18" charset="0"/>
            </a:endParaRPr>
          </a:p>
        </p:txBody>
      </p:sp>
      <p:sp>
        <p:nvSpPr>
          <p:cNvPr id="17" name="Rectangular Callout 16"/>
          <p:cNvSpPr/>
          <p:nvPr/>
        </p:nvSpPr>
        <p:spPr>
          <a:xfrm>
            <a:off x="3738283" y="1108009"/>
            <a:ext cx="4719916" cy="3227294"/>
          </a:xfrm>
          <a:prstGeom prst="wedgeRectCallout">
            <a:avLst>
              <a:gd name="adj1" fmla="val -65451"/>
              <a:gd name="adj2" fmla="val -494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511175"/>
            <a:r>
              <a:rPr lang="en-US" sz="2200" smtClean="0">
                <a:solidFill>
                  <a:schemeClr val="tx1"/>
                </a:solidFill>
              </a:rPr>
              <a:t>	</a:t>
            </a:r>
            <a:r>
              <a:rPr lang="vi-VN" sz="2200">
                <a:solidFill>
                  <a:schemeClr val="tx1"/>
                </a:solidFill>
              </a:rPr>
              <a:t>Dãy địa chỉ có sẵn cho client DHCP. Những địa chỉ này thường được truyền tuần tự từ thấp nhất đến cao nhất</a:t>
            </a:r>
            <a:endParaRPr lang="en-US" sz="2200">
              <a:solidFill>
                <a:schemeClr val="tx1"/>
              </a:solidFill>
            </a:endParaRPr>
          </a:p>
        </p:txBody>
      </p:sp>
    </p:spTree>
    <p:extLst>
      <p:ext uri="{BB962C8B-B14F-4D97-AF65-F5344CB8AC3E}">
        <p14:creationId xmlns:p14="http://schemas.microsoft.com/office/powerpoint/2010/main" val="3462384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Custom 1">
      <a:majorFont>
        <a:latin typeface="Arial"/>
        <a:ea typeface=""/>
        <a:cs typeface=""/>
      </a:majorFont>
      <a:minorFont>
        <a:latin typeface="Arial"/>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1740</TotalTime>
  <Words>2056</Words>
  <Application>Microsoft Office PowerPoint</Application>
  <PresentationFormat>On-screen Show (4:3)</PresentationFormat>
  <Paragraphs>363</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Avondale</vt:lpstr>
      <vt:lpstr>Calibri</vt:lpstr>
      <vt:lpstr>Times New Roman</vt:lpstr>
      <vt:lpstr>UTM Facebook K&amp;T</vt:lpstr>
      <vt:lpstr>UTM Rockwell</vt:lpstr>
      <vt:lpstr>Wingdings</vt:lpstr>
      <vt:lpstr>Atlas</vt:lpstr>
      <vt:lpstr>TRƯỜNG ĐẠI HỌC NAM CẦN THƠ</vt:lpstr>
      <vt:lpstr>THÀNH VIÊN NHÓM</vt:lpstr>
      <vt:lpstr>TÓM TẮT BÀI BÁO CÁO</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2. Nguyên lý hoạt động</vt:lpstr>
      <vt:lpstr>2. Nguyên lý hoạt động</vt:lpstr>
      <vt:lpstr>2. Nguyên lý hoạt động</vt:lpstr>
      <vt:lpstr>2. Nguyên lý hoạt động</vt:lpstr>
      <vt:lpstr>2. Nguyên lý hoạt động</vt:lpstr>
      <vt:lpstr>2. Nguyên lý hoạt động</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4. Kết luận</vt:lpstr>
      <vt:lpstr>4. Kết luận</vt:lpstr>
      <vt:lpstr>5. Lưu ý khi sử dụng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Nguyên Nguyễn</dc:creator>
  <cp:lastModifiedBy>Admin</cp:lastModifiedBy>
  <cp:revision>465</cp:revision>
  <dcterms:created xsi:type="dcterms:W3CDTF">2021-01-09T04:11:45Z</dcterms:created>
  <dcterms:modified xsi:type="dcterms:W3CDTF">2021-04-16T02:03:22Z</dcterms:modified>
</cp:coreProperties>
</file>