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74" r:id="rId5"/>
    <p:sldId id="260" r:id="rId6"/>
    <p:sldId id="263" r:id="rId7"/>
    <p:sldId id="265" r:id="rId8"/>
    <p:sldId id="268" r:id="rId9"/>
    <p:sldId id="273" r:id="rId10"/>
    <p:sldId id="270" r:id="rId11"/>
    <p:sldId id="269"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5" autoAdjust="0"/>
  </p:normalViewPr>
  <p:slideViewPr>
    <p:cSldViewPr>
      <p:cViewPr varScale="1">
        <p:scale>
          <a:sx n="86" d="100"/>
          <a:sy n="86" d="100"/>
        </p:scale>
        <p:origin x="634"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903C6-51B0-4D31-9892-A5C8723A35BF}" type="datetimeFigureOut">
              <a:rPr lang="vi-VN" smtClean="0"/>
              <a:t>07/05/2021</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30890-97C2-47B9-B8C4-29FDB5BB6CA9}" type="slidenum">
              <a:rPr lang="vi-VN" smtClean="0"/>
              <a:t>‹#›</a:t>
            </a:fld>
            <a:endParaRPr lang="vi-VN"/>
          </a:p>
        </p:txBody>
      </p:sp>
    </p:spTree>
    <p:extLst>
      <p:ext uri="{BB962C8B-B14F-4D97-AF65-F5344CB8AC3E}">
        <p14:creationId xmlns:p14="http://schemas.microsoft.com/office/powerpoint/2010/main" val="186101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A330890-97C2-47B9-B8C4-29FDB5BB6CA9}" type="slidenum">
              <a:rPr lang="vi-VN" smtClean="0"/>
              <a:t>7</a:t>
            </a:fld>
            <a:endParaRPr lang="vi-VN"/>
          </a:p>
        </p:txBody>
      </p:sp>
    </p:spTree>
    <p:extLst>
      <p:ext uri="{BB962C8B-B14F-4D97-AF65-F5344CB8AC3E}">
        <p14:creationId xmlns:p14="http://schemas.microsoft.com/office/powerpoint/2010/main" val="78823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ED1B87-3C46-475D-93A9-2EEF6A0E0627}"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361218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ED1B87-3C46-475D-93A9-2EEF6A0E0627}"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307533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ED1B87-3C46-475D-93A9-2EEF6A0E0627}"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372451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ED1B87-3C46-475D-93A9-2EEF6A0E0627}"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16570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D1B87-3C46-475D-93A9-2EEF6A0E0627}"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18156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ED1B87-3C46-475D-93A9-2EEF6A0E0627}"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175823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ED1B87-3C46-475D-93A9-2EEF6A0E0627}" type="datetimeFigureOut">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1093477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ED1B87-3C46-475D-93A9-2EEF6A0E0627}" type="datetimeFigureOut">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6617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D1B87-3C46-475D-93A9-2EEF6A0E0627}" type="datetimeFigureOut">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286787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D1B87-3C46-475D-93A9-2EEF6A0E0627}"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416321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D1B87-3C46-475D-93A9-2EEF6A0E0627}"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1EDB1-735F-46B5-AE53-EC55B7F716CE}" type="slidenum">
              <a:rPr lang="en-US" smtClean="0"/>
              <a:t>‹#›</a:t>
            </a:fld>
            <a:endParaRPr lang="en-US"/>
          </a:p>
        </p:txBody>
      </p:sp>
    </p:spTree>
    <p:extLst>
      <p:ext uri="{BB962C8B-B14F-4D97-AF65-F5344CB8AC3E}">
        <p14:creationId xmlns:p14="http://schemas.microsoft.com/office/powerpoint/2010/main" val="241246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D1B87-3C46-475D-93A9-2EEF6A0E0627}" type="datetimeFigureOut">
              <a:rPr lang="en-US" smtClean="0"/>
              <a:t>5/7/2021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1EDB1-735F-46B5-AE53-EC55B7F716CE}" type="slidenum">
              <a:rPr lang="en-US" smtClean="0"/>
              <a:t>‹#›</a:t>
            </a:fld>
            <a:endParaRPr lang="en-US"/>
          </a:p>
        </p:txBody>
      </p:sp>
    </p:spTree>
    <p:extLst>
      <p:ext uri="{BB962C8B-B14F-4D97-AF65-F5344CB8AC3E}">
        <p14:creationId xmlns:p14="http://schemas.microsoft.com/office/powerpoint/2010/main" val="1689650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527175"/>
          </a:xfrm>
        </p:spPr>
        <p:txBody>
          <a:bodyPr>
            <a:normAutofit/>
          </a:bodyPr>
          <a:lstStyle/>
          <a:p>
            <a:r>
              <a:rPr lang="en-US" sz="4000" b="1" dirty="0">
                <a:latin typeface="Times New Roman" pitchFamily="18" charset="0"/>
                <a:cs typeface="Times New Roman" pitchFamily="18" charset="0"/>
              </a:rPr>
              <a:t>TRIỂN KHAI DỊCH VỤ DNS</a:t>
            </a:r>
          </a:p>
        </p:txBody>
      </p:sp>
      <p:sp>
        <p:nvSpPr>
          <p:cNvPr id="6" name="TextBox 5">
            <a:extLst>
              <a:ext uri="{FF2B5EF4-FFF2-40B4-BE49-F238E27FC236}">
                <a16:creationId xmlns:a16="http://schemas.microsoft.com/office/drawing/2014/main" id="{DAD78AFC-5CAB-4850-93D9-D5A41B873028}"/>
              </a:ext>
            </a:extLst>
          </p:cNvPr>
          <p:cNvSpPr txBox="1"/>
          <p:nvPr/>
        </p:nvSpPr>
        <p:spPr>
          <a:xfrm>
            <a:off x="4495800" y="3658340"/>
            <a:ext cx="3962400" cy="523220"/>
          </a:xfrm>
          <a:prstGeom prst="rect">
            <a:avLst/>
          </a:prstGeom>
          <a:noFill/>
        </p:spPr>
        <p:txBody>
          <a:bodyPr wrap="square">
            <a:spAutoFit/>
          </a:bodyPr>
          <a:lstStyle/>
          <a:p>
            <a:r>
              <a:rPr lang="en-US" sz="2800" i="1" dirty="0">
                <a:latin typeface="Times New Roman" pitchFamily="18" charset="0"/>
                <a:cs typeface="Times New Roman" pitchFamily="18" charset="0"/>
              </a:rPr>
              <a:t>( Domain name system)</a:t>
            </a:r>
            <a:endParaRPr lang="vi-VN" sz="2800" i="1" dirty="0"/>
          </a:p>
        </p:txBody>
      </p:sp>
    </p:spTree>
    <p:extLst>
      <p:ext uri="{BB962C8B-B14F-4D97-AF65-F5344CB8AC3E}">
        <p14:creationId xmlns:p14="http://schemas.microsoft.com/office/powerpoint/2010/main" val="126599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500" dirty="0"/>
              <a:t>Các loại bản ghi DNS được dùng nhiều nhất</a:t>
            </a:r>
            <a:endParaRPr lang="en-US" sz="3500" dirty="0"/>
          </a:p>
        </p:txBody>
      </p:sp>
      <p:sp>
        <p:nvSpPr>
          <p:cNvPr id="3" name="Content Placeholder 2"/>
          <p:cNvSpPr>
            <a:spLocks noGrp="1"/>
          </p:cNvSpPr>
          <p:nvPr>
            <p:ph idx="1"/>
          </p:nvPr>
        </p:nvSpPr>
        <p:spPr>
          <a:xfrm>
            <a:off x="457200" y="1600200"/>
            <a:ext cx="8229600" cy="4648200"/>
          </a:xfrm>
        </p:spPr>
        <p:txBody>
          <a:bodyPr>
            <a:noAutofit/>
          </a:bodyPr>
          <a:lstStyle/>
          <a:p>
            <a:pPr algn="just" fontAlgn="base"/>
            <a:r>
              <a:rPr lang="vi-VN" sz="2300" dirty="0">
                <a:latin typeface="+mj-lt"/>
              </a:rPr>
              <a:t>A Record: Là bản ghi được sử dụng trỏ tên website tới một địa chỉ IP cụ thể. </a:t>
            </a:r>
          </a:p>
          <a:p>
            <a:pPr algn="just" fontAlgn="base"/>
            <a:r>
              <a:rPr lang="vi-VN" sz="2300" dirty="0">
                <a:latin typeface="+mj-lt"/>
              </a:rPr>
              <a:t>CNAME record: Đóng vai trò như đặt một hoặc nhiều tên khác cho tên miền chính. </a:t>
            </a:r>
          </a:p>
          <a:p>
            <a:pPr algn="just" fontAlgn="base"/>
            <a:r>
              <a:rPr lang="vi-VN" sz="2300" dirty="0">
                <a:latin typeface="+mj-lt"/>
              </a:rPr>
              <a:t>MX record: Là một bản ghi chỉ định server nào quản lý các dịch vụ email của tên miền đó. </a:t>
            </a:r>
          </a:p>
          <a:p>
            <a:pPr algn="just" fontAlgn="base"/>
            <a:r>
              <a:rPr lang="vi-VN" sz="2300" dirty="0">
                <a:latin typeface="+mj-lt"/>
              </a:rPr>
              <a:t>TXT record: Dùng để chứa các thông tin dạng text (văn bản) của tên miền. </a:t>
            </a:r>
          </a:p>
          <a:p>
            <a:pPr algn="just" fontAlgn="base"/>
            <a:r>
              <a:rPr lang="vi-VN" sz="2300" dirty="0">
                <a:latin typeface="+mj-lt"/>
              </a:rPr>
              <a:t>AAAA record: Dùng để trỏ domain tới một địa chỉ IPV6 address</a:t>
            </a:r>
          </a:p>
          <a:p>
            <a:pPr algn="just" fontAlgn="base"/>
            <a:r>
              <a:rPr lang="vi-VN" sz="2300" dirty="0">
                <a:latin typeface="+mj-lt"/>
              </a:rPr>
              <a:t>NS record: Dùng để chỉ định nameserver cho từng tên miền phụ. </a:t>
            </a:r>
          </a:p>
          <a:p>
            <a:pPr algn="just"/>
            <a:r>
              <a:rPr lang="vi-VN" sz="2300" dirty="0">
                <a:latin typeface="+mj-lt"/>
              </a:rPr>
              <a:t>SRV record: Dùng để xác định chính xác dịch vụ nào chạy port nào.</a:t>
            </a:r>
            <a:endParaRPr lang="en-US" sz="2300" dirty="0">
              <a:latin typeface="+mj-lt"/>
            </a:endParaRPr>
          </a:p>
        </p:txBody>
      </p:sp>
    </p:spTree>
    <p:extLst>
      <p:ext uri="{BB962C8B-B14F-4D97-AF65-F5344CB8AC3E}">
        <p14:creationId xmlns:p14="http://schemas.microsoft.com/office/powerpoint/2010/main" val="26333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err="1">
                <a:latin typeface="Times New Roman" panose="02020603050405020304" pitchFamily="18" charset="0"/>
                <a:cs typeface="Times New Roman" panose="02020603050405020304" pitchFamily="18" charset="0"/>
              </a:rPr>
              <a:t>Các</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loại</a:t>
            </a:r>
            <a:r>
              <a:rPr lang="en-US" sz="3500" dirty="0">
                <a:latin typeface="Times New Roman" panose="02020603050405020304" pitchFamily="18" charset="0"/>
                <a:cs typeface="Times New Roman" panose="02020603050405020304" pitchFamily="18" charset="0"/>
              </a:rPr>
              <a:t> DNS </a:t>
            </a:r>
            <a:r>
              <a:rPr lang="en-US" sz="3500" dirty="0" err="1">
                <a:latin typeface="Times New Roman" panose="02020603050405020304" pitchFamily="18" charset="0"/>
                <a:cs typeface="Times New Roman" panose="02020603050405020304" pitchFamily="18" charset="0"/>
              </a:rPr>
              <a:t>phổ</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biến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nhất</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hiện</a:t>
            </a:r>
            <a:r>
              <a:rPr lang="en-US" sz="3500" dirty="0">
                <a:latin typeface="Times New Roman" panose="02020603050405020304" pitchFamily="18" charset="0"/>
                <a:cs typeface="Times New Roman" panose="02020603050405020304" pitchFamily="18" charset="0"/>
              </a:rPr>
              <a:t> nay</a:t>
            </a:r>
          </a:p>
        </p:txBody>
      </p:sp>
      <p:sp>
        <p:nvSpPr>
          <p:cNvPr id="3" name="Content Placeholder 2"/>
          <p:cNvSpPr>
            <a:spLocks noGrp="1"/>
          </p:cNvSpPr>
          <p:nvPr>
            <p:ph idx="1"/>
          </p:nvPr>
        </p:nvSpPr>
        <p:spPr>
          <a:xfrm>
            <a:off x="457200" y="1620175"/>
            <a:ext cx="3429000" cy="4525963"/>
          </a:xfrm>
        </p:spPr>
        <p:txBody>
          <a:bodyPr>
            <a:normAutofit/>
          </a:bodyPr>
          <a:lstStyle/>
          <a:p>
            <a:pPr fontAlgn="base"/>
            <a:r>
              <a:rPr lang="vi-VN" sz="2600" b="1" dirty="0">
                <a:latin typeface="+mj-lt"/>
              </a:rPr>
              <a:t>DNS Google:</a:t>
            </a:r>
            <a:endParaRPr lang="vi-VN" sz="2600" dirty="0">
              <a:latin typeface="+mj-lt"/>
            </a:endParaRPr>
          </a:p>
          <a:p>
            <a:pPr marL="0" indent="0" fontAlgn="base">
              <a:buNone/>
            </a:pPr>
            <a:r>
              <a:rPr lang="vi-VN" sz="2600" dirty="0">
                <a:latin typeface="+mj-lt"/>
              </a:rPr>
              <a:t>	8.8.8.8</a:t>
            </a:r>
          </a:p>
          <a:p>
            <a:pPr marL="0" indent="0" fontAlgn="base">
              <a:buNone/>
            </a:pPr>
            <a:r>
              <a:rPr lang="vi-VN" sz="2600" dirty="0">
                <a:latin typeface="+mj-lt"/>
              </a:rPr>
              <a:t>	8.8.4.4</a:t>
            </a:r>
          </a:p>
          <a:p>
            <a:pPr fontAlgn="base"/>
            <a:r>
              <a:rPr lang="vi-VN" sz="2600" b="1" dirty="0">
                <a:latin typeface="+mj-lt"/>
              </a:rPr>
              <a:t>DNS OpenDNS:</a:t>
            </a:r>
            <a:endParaRPr lang="vi-VN" sz="2600" dirty="0">
              <a:latin typeface="+mj-lt"/>
            </a:endParaRPr>
          </a:p>
          <a:p>
            <a:pPr marL="0" indent="0" fontAlgn="base">
              <a:buNone/>
            </a:pPr>
            <a:r>
              <a:rPr lang="vi-VN" sz="2600" dirty="0">
                <a:latin typeface="+mj-lt"/>
              </a:rPr>
              <a:t>	208.67.222.222</a:t>
            </a:r>
          </a:p>
          <a:p>
            <a:pPr marL="0" indent="0" fontAlgn="base">
              <a:buNone/>
            </a:pPr>
            <a:r>
              <a:rPr lang="vi-VN" sz="2600" dirty="0">
                <a:latin typeface="+mj-lt"/>
              </a:rPr>
              <a:t>	208.67.220.220​</a:t>
            </a:r>
          </a:p>
          <a:p>
            <a:pPr fontAlgn="base"/>
            <a:r>
              <a:rPr lang="vi-VN" sz="2600" b="1" dirty="0">
                <a:latin typeface="+mj-lt"/>
              </a:rPr>
              <a:t>DNS Cloudflare:</a:t>
            </a:r>
            <a:endParaRPr lang="vi-VN" sz="2600" dirty="0">
              <a:latin typeface="+mj-lt"/>
            </a:endParaRPr>
          </a:p>
          <a:p>
            <a:pPr marL="0" indent="0" fontAlgn="base">
              <a:buNone/>
            </a:pPr>
            <a:r>
              <a:rPr lang="vi-VN" sz="2600" dirty="0">
                <a:latin typeface="+mj-lt"/>
              </a:rPr>
              <a:t>	1.1.1.1</a:t>
            </a:r>
          </a:p>
          <a:p>
            <a:pPr marL="0" indent="0" fontAlgn="base">
              <a:buNone/>
            </a:pPr>
            <a:r>
              <a:rPr lang="vi-VN" sz="2600" dirty="0">
                <a:latin typeface="+mj-lt"/>
              </a:rPr>
              <a:t>	1.0.0.1</a:t>
            </a:r>
          </a:p>
        </p:txBody>
      </p:sp>
      <p:sp>
        <p:nvSpPr>
          <p:cNvPr id="5" name="TextBox 4">
            <a:extLst>
              <a:ext uri="{FF2B5EF4-FFF2-40B4-BE49-F238E27FC236}">
                <a16:creationId xmlns:a16="http://schemas.microsoft.com/office/drawing/2014/main" id="{F8F4B0F4-409C-4C93-810D-DC3AA504ACB0}"/>
              </a:ext>
            </a:extLst>
          </p:cNvPr>
          <p:cNvSpPr txBox="1"/>
          <p:nvPr/>
        </p:nvSpPr>
        <p:spPr>
          <a:xfrm>
            <a:off x="4572000" y="1620175"/>
            <a:ext cx="4254623" cy="3693319"/>
          </a:xfrm>
          <a:prstGeom prst="rect">
            <a:avLst/>
          </a:prstGeom>
          <a:noFill/>
        </p:spPr>
        <p:txBody>
          <a:bodyPr wrap="square">
            <a:spAutoFit/>
          </a:bodyPr>
          <a:lstStyle/>
          <a:p>
            <a:pPr marL="457200" indent="-457200" fontAlgn="base">
              <a:buFont typeface="Arial" panose="020B0604020202020204" pitchFamily="34" charset="0"/>
              <a:buChar char="•"/>
            </a:pPr>
            <a:r>
              <a:rPr lang="vi-VN" sz="2600" b="1" dirty="0">
                <a:latin typeface="+mj-lt"/>
              </a:rPr>
              <a:t>DNS VNPT:</a:t>
            </a:r>
            <a:endParaRPr lang="vi-VN" sz="2600" dirty="0">
              <a:latin typeface="+mj-lt"/>
            </a:endParaRPr>
          </a:p>
          <a:p>
            <a:pPr fontAlgn="base"/>
            <a:r>
              <a:rPr lang="vi-VN" sz="2600" dirty="0">
                <a:latin typeface="+mj-lt"/>
              </a:rPr>
              <a:t>	203.162.4.191</a:t>
            </a:r>
          </a:p>
          <a:p>
            <a:pPr fontAlgn="base"/>
            <a:r>
              <a:rPr lang="vi-VN" sz="2600" dirty="0">
                <a:latin typeface="+mj-lt"/>
              </a:rPr>
              <a:t>	203.162.4.190</a:t>
            </a:r>
          </a:p>
          <a:p>
            <a:pPr marL="457200" indent="-457200" fontAlgn="base">
              <a:buFont typeface="Arial" panose="020B0604020202020204" pitchFamily="34" charset="0"/>
              <a:buChar char="•"/>
            </a:pPr>
            <a:r>
              <a:rPr lang="vi-VN" sz="2600" b="1" dirty="0">
                <a:latin typeface="+mj-lt"/>
              </a:rPr>
              <a:t>DNS Viettel:</a:t>
            </a:r>
            <a:endParaRPr lang="vi-VN" sz="2600" dirty="0">
              <a:latin typeface="+mj-lt"/>
            </a:endParaRPr>
          </a:p>
          <a:p>
            <a:pPr fontAlgn="base"/>
            <a:r>
              <a:rPr lang="vi-VN" sz="2600" dirty="0">
                <a:latin typeface="+mj-lt"/>
              </a:rPr>
              <a:t>	203.113.131.1</a:t>
            </a:r>
          </a:p>
          <a:p>
            <a:pPr fontAlgn="base"/>
            <a:r>
              <a:rPr lang="vi-VN" sz="2600" dirty="0">
                <a:latin typeface="+mj-lt"/>
              </a:rPr>
              <a:t>	203.113.131.2</a:t>
            </a:r>
          </a:p>
          <a:p>
            <a:pPr marL="457200" indent="-457200" fontAlgn="base">
              <a:buFont typeface="Arial" panose="020B0604020202020204" pitchFamily="34" charset="0"/>
              <a:buChar char="•"/>
            </a:pPr>
            <a:r>
              <a:rPr lang="vi-VN" sz="2600" b="1" dirty="0">
                <a:latin typeface="+mj-lt"/>
              </a:rPr>
              <a:t>DNS FPT:</a:t>
            </a:r>
            <a:endParaRPr lang="vi-VN" sz="2600" dirty="0">
              <a:latin typeface="+mj-lt"/>
            </a:endParaRPr>
          </a:p>
          <a:p>
            <a:pPr fontAlgn="base"/>
            <a:r>
              <a:rPr lang="vi-VN" sz="2600" dirty="0">
                <a:latin typeface="+mj-lt"/>
              </a:rPr>
              <a:t>	210.245.24.20</a:t>
            </a:r>
          </a:p>
          <a:p>
            <a:r>
              <a:rPr lang="vi-VN" sz="2600" dirty="0">
                <a:latin typeface="+mj-lt"/>
              </a:rPr>
              <a:t>	210.245.24.22</a:t>
            </a:r>
            <a:endParaRPr lang="en-US" sz="2600" dirty="0">
              <a:latin typeface="+mj-lt"/>
            </a:endParaRPr>
          </a:p>
        </p:txBody>
      </p:sp>
    </p:spTree>
    <p:extLst>
      <p:ext uri="{BB962C8B-B14F-4D97-AF65-F5344CB8AC3E}">
        <p14:creationId xmlns:p14="http://schemas.microsoft.com/office/powerpoint/2010/main" val="371439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Music\giphy.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63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a:latin typeface="Times New Roman" pitchFamily="18" charset="0"/>
                <a:cs typeface="Times New Roman" pitchFamily="18" charset="0"/>
              </a:rPr>
              <a:t>Một</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số</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khái</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niệm</a:t>
            </a:r>
            <a:endParaRPr lang="en-US" sz="35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533399"/>
          </a:xfrm>
        </p:spPr>
        <p:txBody>
          <a:bodyPr>
            <a:normAutofit/>
          </a:bodyPr>
          <a:lstStyle/>
          <a:p>
            <a:pPr marL="0" indent="0">
              <a:buNone/>
            </a:pPr>
            <a:r>
              <a:rPr lang="en-US" sz="2200" dirty="0" err="1">
                <a:latin typeface="Times New Roman" pitchFamily="18" charset="0"/>
                <a:cs typeface="Times New Roman" pitchFamily="18" charset="0"/>
              </a:rPr>
              <a:t>Tên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miền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gì</a:t>
            </a:r>
            <a:r>
              <a:rPr lang="en-US" sz="2200" dirty="0">
                <a:latin typeface="Times New Roman" pitchFamily="18" charset="0"/>
                <a:cs typeface="Times New Roman" pitchFamily="18" charset="0"/>
              </a:rPr>
              <a:t> ?</a:t>
            </a:r>
          </a:p>
        </p:txBody>
      </p:sp>
      <p:sp>
        <p:nvSpPr>
          <p:cNvPr id="4" name="TextBox 3">
            <a:extLst>
              <a:ext uri="{FF2B5EF4-FFF2-40B4-BE49-F238E27FC236}">
                <a16:creationId xmlns:a16="http://schemas.microsoft.com/office/drawing/2014/main" id="{29E1F880-FDD8-4777-B20E-2B370E2BE487}"/>
              </a:ext>
            </a:extLst>
          </p:cNvPr>
          <p:cNvSpPr txBox="1"/>
          <p:nvPr/>
        </p:nvSpPr>
        <p:spPr>
          <a:xfrm>
            <a:off x="847725" y="2105561"/>
            <a:ext cx="7448550" cy="707886"/>
          </a:xfrm>
          <a:prstGeom prst="rect">
            <a:avLst/>
          </a:prstGeom>
          <a:noFill/>
        </p:spPr>
        <p:txBody>
          <a:bodyPr wrap="square" rtlCol="0">
            <a:spAutoFit/>
          </a:bodyPr>
          <a:lstStyle/>
          <a:p>
            <a:pPr marL="0" indent="0" algn="just">
              <a:buNone/>
            </a:pPr>
            <a:r>
              <a:rPr lang="vi-VN" sz="2000" b="1" dirty="0">
                <a:latin typeface="Times New Roman" pitchFamily="18" charset="0"/>
                <a:cs typeface="Times New Roman" pitchFamily="18" charset="0"/>
              </a:rPr>
              <a:t>Tên miền</a:t>
            </a:r>
            <a:r>
              <a:rPr lang="vi-VN" sz="2000" dirty="0">
                <a:latin typeface="Times New Roman" pitchFamily="18" charset="0"/>
                <a:cs typeface="Times New Roman" pitchFamily="18" charset="0"/>
              </a:rPr>
              <a:t> </a:t>
            </a:r>
            <a:r>
              <a:rPr lang="en-US" sz="2000" dirty="0">
                <a:latin typeface="Times New Roman" pitchFamily="18" charset="0"/>
                <a:cs typeface="Times New Roman" pitchFamily="18" charset="0"/>
              </a:rPr>
              <a:t>(Domain) </a:t>
            </a:r>
            <a:r>
              <a:rPr lang="vi-VN" sz="2000" dirty="0">
                <a:latin typeface="Times New Roman" pitchFamily="18" charset="0"/>
                <a:cs typeface="Times New Roman" pitchFamily="18" charset="0"/>
              </a:rPr>
              <a:t>là tên của một website hoạt động trên internet, đóng vai trò là một địa chỉ vật lý. </a:t>
            </a:r>
            <a:endParaRPr lang="en-US" sz="20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D0F636B1-FFD0-495B-A34E-30DFB75972D0}"/>
              </a:ext>
            </a:extLst>
          </p:cNvPr>
          <p:cNvPicPr>
            <a:picLocks noChangeAspect="1"/>
          </p:cNvPicPr>
          <p:nvPr/>
        </p:nvPicPr>
        <p:blipFill rotWithShape="1">
          <a:blip r:embed="rId2"/>
          <a:srcRect l="1666" t="16692" r="2500" b="15105"/>
          <a:stretch/>
        </p:blipFill>
        <p:spPr>
          <a:xfrm>
            <a:off x="742950" y="3427520"/>
            <a:ext cx="7658100" cy="2863463"/>
          </a:xfrm>
          <a:prstGeom prst="rect">
            <a:avLst/>
          </a:prstGeom>
        </p:spPr>
      </p:pic>
    </p:spTree>
    <p:extLst>
      <p:ext uri="{BB962C8B-B14F-4D97-AF65-F5344CB8AC3E}">
        <p14:creationId xmlns:p14="http://schemas.microsoft.com/office/powerpoint/2010/main" val="158582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100" y="1955306"/>
            <a:ext cx="7467600" cy="1473694"/>
          </a:xfrm>
        </p:spPr>
        <p:txBody>
          <a:bodyPr>
            <a:normAutofit/>
          </a:bodyPr>
          <a:lstStyle/>
          <a:p>
            <a:pPr marL="0" indent="0" algn="just">
              <a:buNone/>
            </a:pPr>
            <a:r>
              <a:rPr lang="vi-VN" sz="2000" dirty="0">
                <a:latin typeface="+mj-lt"/>
              </a:rPr>
              <a:t>- Chứa các cơ sở dữ liệu mang địa chỉ IP và các tên miền tương ứng của nó.</a:t>
            </a:r>
          </a:p>
          <a:p>
            <a:pPr marL="0" indent="0" algn="just">
              <a:buNone/>
            </a:pPr>
            <a:r>
              <a:rPr lang="vi-VN" sz="2000" dirty="0">
                <a:latin typeface="+mj-lt"/>
              </a:rPr>
              <a:t>- Hệ thống tên miền trên mạng Internet có nhiệm vụ chuyển đổi tên miền sang địa chỉ IP và ngược lại từ địa chỉ IP sang tên miền.</a:t>
            </a:r>
          </a:p>
          <a:p>
            <a:pPr marL="0" indent="0" algn="just">
              <a:buNone/>
            </a:pPr>
            <a:endParaRPr lang="en-US" sz="2000" dirty="0">
              <a:latin typeface="+mj-lt"/>
            </a:endParaRPr>
          </a:p>
        </p:txBody>
      </p:sp>
      <p:sp>
        <p:nvSpPr>
          <p:cNvPr id="6" name="Content Placeholder 2">
            <a:extLst>
              <a:ext uri="{FF2B5EF4-FFF2-40B4-BE49-F238E27FC236}">
                <a16:creationId xmlns:a16="http://schemas.microsoft.com/office/drawing/2014/main" id="{97E1AAA0-8E2C-40C6-9971-114BF96D3FA1}"/>
              </a:ext>
            </a:extLst>
          </p:cNvPr>
          <p:cNvSpPr txBox="1">
            <a:spLocks/>
          </p:cNvSpPr>
          <p:nvPr/>
        </p:nvSpPr>
        <p:spPr>
          <a:xfrm>
            <a:off x="419100" y="1396753"/>
            <a:ext cx="82296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err="1">
                <a:latin typeface="Times New Roman" pitchFamily="18" charset="0"/>
                <a:cs typeface="Times New Roman" pitchFamily="18" charset="0"/>
              </a:rPr>
              <a:t>Hệ</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thống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tên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miền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gì</a:t>
            </a:r>
            <a:r>
              <a:rPr lang="en-US" sz="2200" dirty="0">
                <a:latin typeface="Times New Roman" pitchFamily="18" charset="0"/>
                <a:cs typeface="Times New Roman" pitchFamily="18" charset="0"/>
              </a:rPr>
              <a:t>?</a:t>
            </a:r>
          </a:p>
        </p:txBody>
      </p:sp>
      <p:pic>
        <p:nvPicPr>
          <p:cNvPr id="8" name="Picture 4" descr="cấu trúc tên miền">
            <a:extLst>
              <a:ext uri="{FF2B5EF4-FFF2-40B4-BE49-F238E27FC236}">
                <a16:creationId xmlns:a16="http://schemas.microsoft.com/office/drawing/2014/main" id="{C67E016D-1F9D-4F69-9934-BBC96734A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94799"/>
            <a:ext cx="5495925" cy="1571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68DD911-9B0E-48CD-84AF-5A12EB796AEF}"/>
              </a:ext>
            </a:extLst>
          </p:cNvPr>
          <p:cNvSpPr txBox="1"/>
          <p:nvPr/>
        </p:nvSpPr>
        <p:spPr>
          <a:xfrm>
            <a:off x="457200" y="3577978"/>
            <a:ext cx="8153400" cy="1323439"/>
          </a:xfrm>
          <a:prstGeom prst="rect">
            <a:avLst/>
          </a:prstGeom>
          <a:noFill/>
        </p:spPr>
        <p:txBody>
          <a:bodyPr wrap="square">
            <a:spAutoFit/>
          </a:bodyPr>
          <a:lstStyle/>
          <a:p>
            <a:pPr algn="just"/>
            <a:r>
              <a:rPr lang="vi-VN" sz="2000" dirty="0">
                <a:latin typeface="+mj-lt"/>
              </a:rPr>
              <a:t>Hệ thống DNS định nghĩa hai kiểu máy chủ tên miền là máy chủ tên miền chính (primary name server) và máy chủ tên miền phụ (secondary name server). Primary name server là máy chủ tên miền lấy dữ liệu cho các zone của nó từ các file có sẵn trên máy.</a:t>
            </a:r>
          </a:p>
        </p:txBody>
      </p:sp>
    </p:spTree>
    <p:extLst>
      <p:ext uri="{BB962C8B-B14F-4D97-AF65-F5344CB8AC3E}">
        <p14:creationId xmlns:p14="http://schemas.microsoft.com/office/powerpoint/2010/main" val="6676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5E49-8624-4F46-83D6-1068C38F6107}"/>
              </a:ext>
            </a:extLst>
          </p:cNvPr>
          <p:cNvSpPr>
            <a:spLocks noGrp="1"/>
          </p:cNvSpPr>
          <p:nvPr>
            <p:ph type="title"/>
          </p:nvPr>
        </p:nvSpPr>
        <p:spPr/>
        <p:txBody>
          <a:bodyPr>
            <a:normAutofit/>
          </a:bodyPr>
          <a:lstStyle/>
          <a:p>
            <a:r>
              <a:rPr lang="vi-VN" sz="3500" dirty="0"/>
              <a:t>Thành phần DNS</a:t>
            </a:r>
          </a:p>
        </p:txBody>
      </p:sp>
      <p:sp>
        <p:nvSpPr>
          <p:cNvPr id="5" name="TextBox 4">
            <a:extLst>
              <a:ext uri="{FF2B5EF4-FFF2-40B4-BE49-F238E27FC236}">
                <a16:creationId xmlns:a16="http://schemas.microsoft.com/office/drawing/2014/main" id="{1D1ED7C1-AB8E-4110-AD59-8F614BA410D5}"/>
              </a:ext>
            </a:extLst>
          </p:cNvPr>
          <p:cNvSpPr txBox="1"/>
          <p:nvPr/>
        </p:nvSpPr>
        <p:spPr>
          <a:xfrm>
            <a:off x="457200" y="1591142"/>
            <a:ext cx="8229600" cy="1938992"/>
          </a:xfrm>
          <a:prstGeom prst="rect">
            <a:avLst/>
          </a:prstGeom>
          <a:noFill/>
        </p:spPr>
        <p:txBody>
          <a:bodyPr wrap="square">
            <a:spAutoFit/>
          </a:bodyPr>
          <a:lstStyle/>
          <a:p>
            <a:pPr algn="just"/>
            <a:r>
              <a:rPr lang="vi-VN" sz="2000" b="0" i="0" dirty="0">
                <a:solidFill>
                  <a:srgbClr val="444444"/>
                </a:solidFill>
                <a:effectLst/>
                <a:latin typeface="+mj-lt"/>
              </a:rPr>
              <a:t>Dịch vụ DNS bao gồm 4 thành phần :</a:t>
            </a:r>
          </a:p>
          <a:p>
            <a:pPr algn="just">
              <a:buFont typeface="Arial" panose="020B0604020202020204" pitchFamily="34" charset="0"/>
              <a:buChar char="•"/>
            </a:pPr>
            <a:r>
              <a:rPr lang="vi-VN" sz="2000" b="0" i="0" dirty="0">
                <a:solidFill>
                  <a:srgbClr val="444444"/>
                </a:solidFill>
                <a:effectLst/>
                <a:latin typeface="+mj-lt"/>
              </a:rPr>
              <a:t> DNS Cache</a:t>
            </a:r>
          </a:p>
          <a:p>
            <a:pPr algn="just">
              <a:buFont typeface="Arial" panose="020B0604020202020204" pitchFamily="34" charset="0"/>
              <a:buChar char="•"/>
            </a:pPr>
            <a:r>
              <a:rPr lang="vi-VN" sz="2000" b="0" i="0" dirty="0">
                <a:solidFill>
                  <a:srgbClr val="444444"/>
                </a:solidFill>
                <a:effectLst/>
                <a:latin typeface="+mj-lt"/>
              </a:rPr>
              <a:t> Resolvers: dùng để tra cứu thông tin tên miền</a:t>
            </a:r>
          </a:p>
          <a:p>
            <a:pPr algn="just">
              <a:buFont typeface="Arial" panose="020B0604020202020204" pitchFamily="34" charset="0"/>
              <a:buChar char="•"/>
            </a:pPr>
            <a:r>
              <a:rPr lang="vi-VN" sz="2000" b="0" i="0" dirty="0">
                <a:solidFill>
                  <a:srgbClr val="444444"/>
                </a:solidFill>
                <a:effectLst/>
                <a:latin typeface="+mj-lt"/>
              </a:rPr>
              <a:t> Name servers: Những server này chứa cơ sở dữ liệu về tên và địa chỉ IP và phục vụ các yêu cầu DNS cho client.</a:t>
            </a:r>
          </a:p>
          <a:p>
            <a:pPr algn="just">
              <a:buFont typeface="Arial" panose="020B0604020202020204" pitchFamily="34" charset="0"/>
              <a:buChar char="•"/>
            </a:pPr>
            <a:r>
              <a:rPr lang="vi-VN" sz="2000" b="0" i="0" dirty="0">
                <a:solidFill>
                  <a:srgbClr val="444444"/>
                </a:solidFill>
                <a:effectLst/>
                <a:latin typeface="+mj-lt"/>
              </a:rPr>
              <a:t> Name space: Là cơ sở dữ liệu về địa chỉ IP và các tên liên quan của chúng.</a:t>
            </a:r>
          </a:p>
        </p:txBody>
      </p:sp>
    </p:spTree>
    <p:extLst>
      <p:ext uri="{BB962C8B-B14F-4D97-AF65-F5344CB8AC3E}">
        <p14:creationId xmlns:p14="http://schemas.microsoft.com/office/powerpoint/2010/main" val="197419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304800"/>
            <a:ext cx="76581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9B5C1FCD-DE1D-4269-9CDC-FE35D76E2A4D}"/>
              </a:ext>
            </a:extLst>
          </p:cNvPr>
          <p:cNvSpPr txBox="1"/>
          <p:nvPr/>
        </p:nvSpPr>
        <p:spPr>
          <a:xfrm>
            <a:off x="2476500" y="6019800"/>
            <a:ext cx="4191000" cy="400110"/>
          </a:xfrm>
          <a:prstGeom prst="rect">
            <a:avLst/>
          </a:prstGeom>
          <a:noFill/>
        </p:spPr>
        <p:txBody>
          <a:bodyPr wrap="square" rtlCol="0">
            <a:spAutoFit/>
          </a:bodyPr>
          <a:lstStyle/>
          <a:p>
            <a:pPr algn="ctr"/>
            <a:r>
              <a:rPr lang="vi-VN" sz="2000" dirty="0">
                <a:latin typeface="+mj-lt"/>
              </a:rPr>
              <a:t>Sơ đồ cấu trúc hệ thống tên miền</a:t>
            </a:r>
          </a:p>
        </p:txBody>
      </p:sp>
    </p:spTree>
    <p:extLst>
      <p:ext uri="{BB962C8B-B14F-4D97-AF65-F5344CB8AC3E}">
        <p14:creationId xmlns:p14="http://schemas.microsoft.com/office/powerpoint/2010/main" val="306133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a:latin typeface="Times New Roman" panose="02020603050405020304" pitchFamily="18" charset="0"/>
                <a:cs typeface="Times New Roman" panose="02020603050405020304" pitchFamily="18" charset="0"/>
              </a:rPr>
              <a:t>Phân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loại</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tên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miền</a:t>
            </a:r>
            <a:endParaRPr lang="en-US"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66591"/>
            <a:ext cx="8229600" cy="3078162"/>
          </a:xfrm>
        </p:spPr>
        <p:txBody>
          <a:bodyPr>
            <a:noAutofit/>
          </a:bodyPr>
          <a:lstStyle/>
          <a:p>
            <a:pPr fontAlgn="base"/>
            <a:r>
              <a:rPr lang="vi-VN" sz="2000" b="1" dirty="0">
                <a:latin typeface="+mj-lt"/>
              </a:rPr>
              <a:t> .com</a:t>
            </a:r>
            <a:r>
              <a:rPr lang="vi-VN" sz="2000" dirty="0">
                <a:latin typeface="+mj-lt"/>
              </a:rPr>
              <a:t>: Commercial – lĩnh vực thương mại.</a:t>
            </a:r>
          </a:p>
          <a:p>
            <a:pPr fontAlgn="base"/>
            <a:r>
              <a:rPr lang="vi-VN" sz="2000" b="1" dirty="0">
                <a:latin typeface="+mj-lt"/>
              </a:rPr>
              <a:t> .edu</a:t>
            </a:r>
            <a:r>
              <a:rPr lang="vi-VN" sz="2000" dirty="0">
                <a:latin typeface="+mj-lt"/>
              </a:rPr>
              <a:t>: Education – lĩnh vực giáo dục</a:t>
            </a:r>
          </a:p>
          <a:p>
            <a:pPr fontAlgn="base"/>
            <a:r>
              <a:rPr lang="vi-VN" sz="2000" b="1" dirty="0">
                <a:latin typeface="+mj-lt"/>
              </a:rPr>
              <a:t> .info</a:t>
            </a:r>
            <a:r>
              <a:rPr lang="vi-VN" sz="2000" dirty="0">
                <a:latin typeface="+mj-lt"/>
              </a:rPr>
              <a:t>: Infomation – lĩnh vực thông tin</a:t>
            </a:r>
          </a:p>
          <a:p>
            <a:pPr fontAlgn="base"/>
            <a:r>
              <a:rPr lang="vi-VN" sz="2000" b="1" dirty="0">
                <a:latin typeface="+mj-lt"/>
              </a:rPr>
              <a:t> .net</a:t>
            </a:r>
            <a:r>
              <a:rPr lang="vi-VN" sz="2000" dirty="0">
                <a:latin typeface="+mj-lt"/>
              </a:rPr>
              <a:t>: Network – lĩnh vực mạng (máy tính)</a:t>
            </a:r>
          </a:p>
          <a:p>
            <a:pPr fontAlgn="base"/>
            <a:r>
              <a:rPr lang="vi-VN" sz="2000" b="1" dirty="0">
                <a:latin typeface="+mj-lt"/>
              </a:rPr>
              <a:t> .org</a:t>
            </a:r>
            <a:r>
              <a:rPr lang="vi-VN" sz="2000" dirty="0">
                <a:latin typeface="+mj-lt"/>
              </a:rPr>
              <a:t>: Organization – các tổ chức, cộng đồng.</a:t>
            </a:r>
          </a:p>
          <a:p>
            <a:pPr fontAlgn="base"/>
            <a:r>
              <a:rPr lang="vi-VN" sz="2000" b="1" dirty="0">
                <a:latin typeface="+mj-lt"/>
              </a:rPr>
              <a:t> .tv</a:t>
            </a:r>
            <a:r>
              <a:rPr lang="vi-VN" sz="2000" dirty="0">
                <a:latin typeface="+mj-lt"/>
              </a:rPr>
              <a:t>: Televison – Lĩnh vực truyền hình</a:t>
            </a:r>
          </a:p>
          <a:p>
            <a:r>
              <a:rPr lang="en-US" sz="2000" b="1" dirty="0">
                <a:latin typeface="+mj-lt"/>
              </a:rPr>
              <a:t> </a:t>
            </a:r>
            <a:r>
              <a:rPr lang="en-US" sz="2000" b="1" dirty="0" err="1">
                <a:latin typeface="+mj-lt"/>
              </a:rPr>
              <a:t>Arpa</a:t>
            </a:r>
            <a:r>
              <a:rPr lang="en-US" sz="2000" dirty="0">
                <a:latin typeface="+mj-lt"/>
              </a:rPr>
              <a:t> :</a:t>
            </a:r>
            <a:r>
              <a:rPr lang="en-US" sz="2000" dirty="0" err="1">
                <a:latin typeface="+mj-lt"/>
              </a:rPr>
              <a:t>Tên</a:t>
            </a:r>
            <a:r>
              <a:rPr lang="en-US" sz="2000" dirty="0">
                <a:latin typeface="+mj-lt"/>
              </a:rPr>
              <a:t> </a:t>
            </a:r>
            <a:r>
              <a:rPr lang="en-US" sz="2000" dirty="0" err="1">
                <a:latin typeface="+mj-lt"/>
              </a:rPr>
              <a:t>miền</a:t>
            </a:r>
            <a:r>
              <a:rPr lang="en-US" sz="2000" dirty="0">
                <a:latin typeface="+mj-lt"/>
              </a:rPr>
              <a:t> </a:t>
            </a:r>
            <a:r>
              <a:rPr lang="en-US" sz="2000" dirty="0" err="1">
                <a:latin typeface="+mj-lt"/>
              </a:rPr>
              <a:t>ngược</a:t>
            </a:r>
            <a:endParaRPr lang="en-US" sz="2000" dirty="0">
              <a:latin typeface="+mj-lt"/>
            </a:endParaRPr>
          </a:p>
          <a:p>
            <a:r>
              <a:rPr lang="en-US" sz="2000" b="1" dirty="0">
                <a:latin typeface="+mj-lt"/>
              </a:rPr>
              <a:t> .mil:</a:t>
            </a:r>
            <a:r>
              <a:rPr lang="en-US" sz="2000" dirty="0">
                <a:latin typeface="+mj-lt"/>
              </a:rPr>
              <a:t> </a:t>
            </a:r>
            <a:r>
              <a:rPr lang="en-US" sz="2000" dirty="0" err="1">
                <a:latin typeface="+mj-lt"/>
              </a:rPr>
              <a:t>tổ</a:t>
            </a:r>
            <a:r>
              <a:rPr lang="en-US" sz="2000" dirty="0">
                <a:latin typeface="+mj-lt"/>
              </a:rPr>
              <a:t> </a:t>
            </a:r>
            <a:r>
              <a:rPr lang="en-US" sz="2000" dirty="0" err="1">
                <a:latin typeface="+mj-lt"/>
              </a:rPr>
              <a:t>chức</a:t>
            </a:r>
            <a:r>
              <a:rPr lang="en-US" sz="2000" dirty="0">
                <a:latin typeface="+mj-lt"/>
              </a:rPr>
              <a:t> </a:t>
            </a:r>
            <a:r>
              <a:rPr lang="en-US" sz="2000" dirty="0" err="1">
                <a:latin typeface="+mj-lt"/>
              </a:rPr>
              <a:t>quan</a:t>
            </a:r>
            <a:r>
              <a:rPr lang="en-US" sz="2000" dirty="0">
                <a:latin typeface="+mj-lt"/>
              </a:rPr>
              <a:t> </a:t>
            </a:r>
            <a:r>
              <a:rPr lang="en-US" sz="2000" dirty="0" err="1">
                <a:latin typeface="+mj-lt"/>
              </a:rPr>
              <a:t>sự,quốc</a:t>
            </a:r>
            <a:r>
              <a:rPr lang="en-US" sz="2000" dirty="0">
                <a:latin typeface="+mj-lt"/>
              </a:rPr>
              <a:t> </a:t>
            </a:r>
            <a:r>
              <a:rPr lang="en-US" sz="2000" dirty="0" err="1">
                <a:latin typeface="+mj-lt"/>
              </a:rPr>
              <a:t>phòng</a:t>
            </a:r>
            <a:endParaRPr lang="en-US" sz="2000" dirty="0">
              <a:latin typeface="+mj-lt"/>
            </a:endParaRPr>
          </a:p>
        </p:txBody>
      </p:sp>
      <p:sp>
        <p:nvSpPr>
          <p:cNvPr id="5" name="Content Placeholder 2">
            <a:extLst>
              <a:ext uri="{FF2B5EF4-FFF2-40B4-BE49-F238E27FC236}">
                <a16:creationId xmlns:a16="http://schemas.microsoft.com/office/drawing/2014/main" id="{AD00053A-064B-4816-97D6-6BC795080E89}"/>
              </a:ext>
            </a:extLst>
          </p:cNvPr>
          <p:cNvSpPr txBox="1">
            <a:spLocks/>
          </p:cNvSpPr>
          <p:nvPr/>
        </p:nvSpPr>
        <p:spPr>
          <a:xfrm>
            <a:off x="457200" y="4812806"/>
            <a:ext cx="8229600" cy="1447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1" dirty="0">
                <a:latin typeface="+mj-lt"/>
              </a:rPr>
              <a:t>*</a:t>
            </a:r>
            <a:r>
              <a:rPr lang="vi-VN" sz="2000" b="1" dirty="0">
                <a:latin typeface="+mj-lt"/>
              </a:rPr>
              <a:t>Qui tắt đặt tên miền:</a:t>
            </a:r>
          </a:p>
          <a:p>
            <a:pPr algn="just"/>
            <a:r>
              <a:rPr lang="vi-VN" sz="2000" dirty="0">
                <a:latin typeface="+mj-lt"/>
              </a:rPr>
              <a:t>Đơn giản và có tính chất gợi nhớ</a:t>
            </a:r>
          </a:p>
          <a:p>
            <a:pPr algn="just"/>
            <a:r>
              <a:rPr lang="vi-VN" sz="2000" dirty="0">
                <a:latin typeface="+mj-lt"/>
              </a:rPr>
              <a:t>Tối đa 63 ký tự bao gồm cả dấu “.” (Các ký tự (a-z A-Z 0-9) và ký tự “-” ).</a:t>
            </a:r>
          </a:p>
          <a:p>
            <a:pPr algn="just"/>
            <a:r>
              <a:rPr lang="vi-VN" sz="2000" dirty="0">
                <a:latin typeface="+mj-lt"/>
              </a:rPr>
              <a:t>Một tên miền đầy đủ có chiều dài không vượt quá 255 ký tự.</a:t>
            </a:r>
          </a:p>
          <a:p>
            <a:pPr algn="just"/>
            <a:endParaRPr lang="en-US" sz="2000" dirty="0">
              <a:latin typeface="+mj-lt"/>
            </a:endParaRPr>
          </a:p>
        </p:txBody>
      </p:sp>
    </p:spTree>
    <p:extLst>
      <p:ext uri="{BB962C8B-B14F-4D97-AF65-F5344CB8AC3E}">
        <p14:creationId xmlns:p14="http://schemas.microsoft.com/office/powerpoint/2010/main" val="20552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a:latin typeface="Times New Roman" panose="02020603050405020304" pitchFamily="18" charset="0"/>
                <a:cs typeface="Times New Roman" panose="02020603050405020304" pitchFamily="18" charset="0"/>
              </a:rPr>
              <a:t>Các</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loại</a:t>
            </a:r>
            <a:r>
              <a:rPr lang="en-US" sz="3500" dirty="0">
                <a:latin typeface="Times New Roman" panose="02020603050405020304" pitchFamily="18" charset="0"/>
                <a:cs typeface="Times New Roman" panose="02020603050405020304" pitchFamily="18" charset="0"/>
              </a:rPr>
              <a:t> DNS Server</a:t>
            </a:r>
          </a:p>
        </p:txBody>
      </p:sp>
      <p:sp>
        <p:nvSpPr>
          <p:cNvPr id="3" name="Content Placeholder 2"/>
          <p:cNvSpPr>
            <a:spLocks noGrp="1"/>
          </p:cNvSpPr>
          <p:nvPr>
            <p:ph idx="1"/>
          </p:nvPr>
        </p:nvSpPr>
        <p:spPr>
          <a:xfrm>
            <a:off x="462379" y="1591803"/>
            <a:ext cx="8229600" cy="762000"/>
          </a:xfrm>
        </p:spPr>
        <p:txBody>
          <a:bodyPr>
            <a:normAutofit/>
          </a:bodyPr>
          <a:lstStyle/>
          <a:p>
            <a:r>
              <a:rPr lang="en-US" sz="2800" dirty="0">
                <a:latin typeface="Times New Roman" pitchFamily="18" charset="0"/>
                <a:cs typeface="Times New Roman" pitchFamily="18" charset="0"/>
              </a:rPr>
              <a:t>Root Name Server</a:t>
            </a:r>
          </a:p>
        </p:txBody>
      </p:sp>
      <p:sp>
        <p:nvSpPr>
          <p:cNvPr id="4" name="TextBox 3">
            <a:extLst>
              <a:ext uri="{FF2B5EF4-FFF2-40B4-BE49-F238E27FC236}">
                <a16:creationId xmlns:a16="http://schemas.microsoft.com/office/drawing/2014/main" id="{BE1E940C-1D7D-4500-9154-371914F6D269}"/>
              </a:ext>
            </a:extLst>
          </p:cNvPr>
          <p:cNvSpPr txBox="1"/>
          <p:nvPr/>
        </p:nvSpPr>
        <p:spPr>
          <a:xfrm>
            <a:off x="1057922" y="2155408"/>
            <a:ext cx="7239000" cy="1323439"/>
          </a:xfrm>
          <a:prstGeom prst="rect">
            <a:avLst/>
          </a:prstGeom>
          <a:noFill/>
        </p:spPr>
        <p:txBody>
          <a:bodyPr wrap="square" rtlCol="0">
            <a:spAutoFit/>
          </a:bodyPr>
          <a:lstStyle/>
          <a:p>
            <a:pPr algn="just"/>
            <a:r>
              <a:rPr lang="vi-VN" sz="2000" dirty="0">
                <a:latin typeface="Times New Roman" pitchFamily="18" charset="0"/>
                <a:cs typeface="Times New Roman" pitchFamily="18" charset="0"/>
              </a:rPr>
              <a:t>Đây là máy chủ tên miền chứa các thông tin, để tìm kiếm các máy chủ tên miền lưu trữ (authority) cho các tên miền thuộc mức cao nhất (top-level-domain).</a:t>
            </a:r>
            <a:endParaRPr lang="en-US" sz="2000" dirty="0">
              <a:latin typeface="Times New Roman" pitchFamily="18" charset="0"/>
              <a:cs typeface="Times New Roman" pitchFamily="18" charset="0"/>
            </a:endParaRPr>
          </a:p>
          <a:p>
            <a:pPr algn="just"/>
            <a:endParaRPr lang="vi-VN" sz="2000" dirty="0"/>
          </a:p>
        </p:txBody>
      </p:sp>
      <p:sp>
        <p:nvSpPr>
          <p:cNvPr id="6" name="Content Placeholder 2">
            <a:extLst>
              <a:ext uri="{FF2B5EF4-FFF2-40B4-BE49-F238E27FC236}">
                <a16:creationId xmlns:a16="http://schemas.microsoft.com/office/drawing/2014/main" id="{B2112537-513B-4B9C-B6BA-3A240F2EB02C}"/>
              </a:ext>
            </a:extLst>
          </p:cNvPr>
          <p:cNvSpPr txBox="1">
            <a:spLocks/>
          </p:cNvSpPr>
          <p:nvPr/>
        </p:nvSpPr>
        <p:spPr>
          <a:xfrm>
            <a:off x="457200" y="4040872"/>
            <a:ext cx="8229600" cy="6263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Times New Roman" pitchFamily="18" charset="0"/>
                <a:cs typeface="Times New Roman" pitchFamily="18" charset="0"/>
              </a:rPr>
              <a:t>Local Name Servers</a:t>
            </a:r>
          </a:p>
        </p:txBody>
      </p:sp>
      <p:sp>
        <p:nvSpPr>
          <p:cNvPr id="7" name="TextBox 6">
            <a:extLst>
              <a:ext uri="{FF2B5EF4-FFF2-40B4-BE49-F238E27FC236}">
                <a16:creationId xmlns:a16="http://schemas.microsoft.com/office/drawing/2014/main" id="{A5EB7D5C-16FB-447B-AD1A-90F217129F1F}"/>
              </a:ext>
            </a:extLst>
          </p:cNvPr>
          <p:cNvSpPr txBox="1"/>
          <p:nvPr/>
        </p:nvSpPr>
        <p:spPr>
          <a:xfrm>
            <a:off x="1057922" y="4623094"/>
            <a:ext cx="7239000" cy="707886"/>
          </a:xfrm>
          <a:prstGeom prst="rect">
            <a:avLst/>
          </a:prstGeom>
          <a:noFill/>
        </p:spPr>
        <p:txBody>
          <a:bodyPr wrap="square" rtlCol="0">
            <a:spAutoFit/>
          </a:bodyPr>
          <a:lstStyle/>
          <a:p>
            <a:pPr marL="0" indent="0">
              <a:buFont typeface="Arial" pitchFamily="34" charset="0"/>
              <a:buNone/>
            </a:pPr>
            <a:r>
              <a:rPr lang="vi-VN" sz="2000" dirty="0">
                <a:latin typeface="Times New Roman" pitchFamily="18" charset="0"/>
                <a:cs typeface="Times New Roman" pitchFamily="18" charset="0"/>
              </a:rPr>
              <a:t>Server này chứa thông tin, để tìm kiếm </a:t>
            </a:r>
            <a:r>
              <a:rPr lang="vi-VN" sz="2000" b="1" dirty="0">
                <a:latin typeface="Times New Roman" pitchFamily="18" charset="0"/>
                <a:cs typeface="Times New Roman" pitchFamily="18" charset="0"/>
              </a:rPr>
              <a:t>máy chủ tên miền</a:t>
            </a:r>
            <a:r>
              <a:rPr lang="vi-VN" sz="2000" dirty="0">
                <a:latin typeface="Times New Roman" pitchFamily="18" charset="0"/>
                <a:cs typeface="Times New Roman" pitchFamily="18" charset="0"/>
              </a:rPr>
              <a:t> lưu trữ cho các tên miền thấp hơn.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2295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500" dirty="0"/>
              <a:t>Cơ chế hoạt động của DNS </a:t>
            </a:r>
            <a:endParaRPr lang="en-US" sz="3500" dirty="0"/>
          </a:p>
        </p:txBody>
      </p:sp>
      <p:sp>
        <p:nvSpPr>
          <p:cNvPr id="3" name="Content Placeholder 2"/>
          <p:cNvSpPr>
            <a:spLocks noGrp="1"/>
          </p:cNvSpPr>
          <p:nvPr>
            <p:ph idx="1"/>
          </p:nvPr>
        </p:nvSpPr>
        <p:spPr>
          <a:xfrm>
            <a:off x="533400" y="1752601"/>
            <a:ext cx="8229600" cy="2819400"/>
          </a:xfrm>
        </p:spPr>
        <p:txBody>
          <a:bodyPr>
            <a:normAutofit/>
          </a:bodyPr>
          <a:lstStyle/>
          <a:p>
            <a:pPr marL="0" indent="0" algn="just">
              <a:buNone/>
            </a:pPr>
            <a:r>
              <a:rPr lang="vi-VN" sz="2000" dirty="0">
                <a:latin typeface="+mj-lt"/>
              </a:rPr>
              <a:t>DNS hoạt động theo mô hình Client - Server:</a:t>
            </a:r>
            <a:endParaRPr lang="en-US" sz="2000" dirty="0">
              <a:latin typeface="+mj-lt"/>
            </a:endParaRPr>
          </a:p>
          <a:p>
            <a:pPr algn="just"/>
            <a:r>
              <a:rPr lang="vi-VN" sz="2000" dirty="0">
                <a:latin typeface="+mj-lt"/>
              </a:rPr>
              <a:t>Client: truy vấn phân giải tên đến DNS Server được gọi là Resolver, chứa các hàm thư viện dùng để tạo các truy vấn (query) đến Name Server</a:t>
            </a:r>
            <a:endParaRPr lang="en-US" sz="2000" dirty="0">
              <a:latin typeface="+mj-lt"/>
            </a:endParaRPr>
          </a:p>
          <a:p>
            <a:pPr algn="just"/>
            <a:r>
              <a:rPr lang="vi-VN" sz="2000" dirty="0">
                <a:latin typeface="+mj-lt"/>
              </a:rPr>
              <a:t>Server: có chức năng phân giải tên IP và ngược lại; lưu trữ dữ liệu của DNS.</a:t>
            </a:r>
            <a:endParaRPr lang="en-US" sz="2000" dirty="0">
              <a:latin typeface="+mj-lt"/>
            </a:endParaRPr>
          </a:p>
          <a:p>
            <a:pPr marL="0" indent="0" algn="just">
              <a:buNone/>
            </a:pPr>
            <a:endParaRPr lang="en-US" sz="2000" dirty="0">
              <a:latin typeface="+mj-lt"/>
            </a:endParaRPr>
          </a:p>
          <a:p>
            <a:pPr marL="0" lvl="0" indent="0" algn="just">
              <a:buNone/>
            </a:pPr>
            <a:r>
              <a:rPr lang="vi-VN" sz="2000" dirty="0">
                <a:latin typeface="+mj-lt"/>
              </a:rPr>
              <a:t>DNS được thi hành như một giao thức của tầng Application trong mô hình mạng TCP/IP.</a:t>
            </a:r>
            <a:endParaRPr lang="en-US" sz="2000" dirty="0">
              <a:latin typeface="+mj-lt"/>
            </a:endParaRPr>
          </a:p>
          <a:p>
            <a:pPr marL="0" indent="0" algn="just">
              <a:buNone/>
            </a:pPr>
            <a:endParaRPr lang="en-US" sz="2000" dirty="0">
              <a:latin typeface="+mj-lt"/>
            </a:endParaRPr>
          </a:p>
        </p:txBody>
      </p:sp>
    </p:spTree>
    <p:extLst>
      <p:ext uri="{BB962C8B-B14F-4D97-AF65-F5344CB8AC3E}">
        <p14:creationId xmlns:p14="http://schemas.microsoft.com/office/powerpoint/2010/main" val="42424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8CBA72-AA31-4385-83C8-C32ED22F955F}"/>
              </a:ext>
            </a:extLst>
          </p:cNvPr>
          <p:cNvPicPr>
            <a:picLocks noChangeAspect="1"/>
          </p:cNvPicPr>
          <p:nvPr/>
        </p:nvPicPr>
        <p:blipFill>
          <a:blip r:embed="rId2"/>
          <a:stretch>
            <a:fillRect/>
          </a:stretch>
        </p:blipFill>
        <p:spPr>
          <a:xfrm>
            <a:off x="457200" y="857250"/>
            <a:ext cx="8382000" cy="4781550"/>
          </a:xfrm>
          <a:prstGeom prst="rect">
            <a:avLst/>
          </a:prstGeom>
        </p:spPr>
      </p:pic>
    </p:spTree>
    <p:extLst>
      <p:ext uri="{BB962C8B-B14F-4D97-AF65-F5344CB8AC3E}">
        <p14:creationId xmlns:p14="http://schemas.microsoft.com/office/powerpoint/2010/main" val="118665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720</Words>
  <Application>Microsoft Office PowerPoint</Application>
  <PresentationFormat>On-screen Show (4:3)</PresentationFormat>
  <Paragraphs>68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TRIỂN KHAI DỊCH VỤ DNS</vt:lpstr>
      <vt:lpstr>Một số khái niệm</vt:lpstr>
      <vt:lpstr>PowerPoint Presentation</vt:lpstr>
      <vt:lpstr>Thành phần DNS</vt:lpstr>
      <vt:lpstr>PowerPoint Presentation</vt:lpstr>
      <vt:lpstr>Phân loại tên miền</vt:lpstr>
      <vt:lpstr>Các loại DNS Server</vt:lpstr>
      <vt:lpstr>Cơ chế hoạt động của DNS </vt:lpstr>
      <vt:lpstr>PowerPoint Presentation</vt:lpstr>
      <vt:lpstr>Các loại bản ghi DNS được dùng nhiều nhất</vt:lpstr>
      <vt:lpstr>Các loại DNS phổ biến nhất hiện nay</vt:lpstr>
      <vt:lpstr>PowerPoint Presentation</vt:lpstr>
    </vt:vector>
  </TitlesOfParts>
  <Company>minhtuan6990@gmail.com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MINH TUAN</dc:creator>
  <cp:lastModifiedBy>Admin</cp:lastModifiedBy>
  <cp:revision>34</cp:revision>
  <dcterms:created xsi:type="dcterms:W3CDTF">2021-03-24T09:24:10Z</dcterms:created>
  <dcterms:modified xsi:type="dcterms:W3CDTF">2021-05-07T03:26:59Z</dcterms:modified>
</cp:coreProperties>
</file>