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0" r:id="rId1"/>
    <p:sldMasterId id="2147483896" r:id="rId2"/>
  </p:sldMasterIdLst>
  <p:notesMasterIdLst>
    <p:notesMasterId r:id="rId14"/>
  </p:notesMasterIdLst>
  <p:handoutMasterIdLst>
    <p:handoutMasterId r:id="rId15"/>
  </p:handoutMasterIdLst>
  <p:sldIdLst>
    <p:sldId id="371" r:id="rId3"/>
    <p:sldId id="272" r:id="rId4"/>
    <p:sldId id="273" r:id="rId5"/>
    <p:sldId id="274" r:id="rId6"/>
    <p:sldId id="277" r:id="rId7"/>
    <p:sldId id="374" r:id="rId8"/>
    <p:sldId id="275" r:id="rId9"/>
    <p:sldId id="276" r:id="rId10"/>
    <p:sldId id="376" r:id="rId11"/>
    <p:sldId id="278" r:id="rId12"/>
    <p:sldId id="378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552">
          <p15:clr>
            <a:srgbClr val="A4A3A4"/>
          </p15:clr>
        </p15:guide>
        <p15:guide id="2" pos="18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D7E9D"/>
    <a:srgbClr val="000000"/>
    <a:srgbClr val="F2FDF7"/>
    <a:srgbClr val="800040"/>
    <a:srgbClr val="FF0080"/>
    <a:srgbClr val="191919"/>
    <a:srgbClr val="8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2" autoAdjust="0"/>
    <p:restoredTop sz="56564" autoAdjust="0"/>
  </p:normalViewPr>
  <p:slideViewPr>
    <p:cSldViewPr snapToObjects="1">
      <p:cViewPr varScale="1">
        <p:scale>
          <a:sx n="85" d="100"/>
          <a:sy n="85" d="100"/>
        </p:scale>
        <p:origin x="-1243" y="-72"/>
      </p:cViewPr>
      <p:guideLst>
        <p:guide orient="horz" pos="3552"/>
        <p:guide pos="1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7C2F02C-0B8F-4180-87BF-88641DD7E8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3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CFA3834-3F2B-4C33-A2CE-E622C074A5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8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xmlns="" id="{22766DFB-27E5-4D38-8682-E19AE69453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xmlns="" id="{177837C4-5DD3-41A1-AAC0-1FF9D8350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xmlns="" id="{B15ACB28-96BF-49D1-BD15-729D79D3F6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131B2A-1532-4D88-A7C2-7AFE82FD009F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Lý thuyết: 30h</a:t>
            </a:r>
          </a:p>
          <a:p>
            <a:r>
              <a:rPr lang="en-US"/>
              <a:t>Thực hành: 60h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FA3834-3F2B-4C33-A2CE-E622C074A5A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95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45 TIẾT = 5*9(Buổi)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FA3834-3F2B-4C33-A2CE-E622C074A5A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68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69240">
              <a:lnSpc>
                <a:spcPts val="1490"/>
              </a:lnSpc>
              <a:spcBef>
                <a:spcPts val="610"/>
              </a:spcBef>
              <a:spcAft>
                <a:spcPts val="0"/>
              </a:spcAft>
            </a:pPr>
            <a:r>
              <a:rPr lang="en-US" sz="13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 buổi Lý Thuyết + 6 buổi Thực Hành</a:t>
            </a:r>
          </a:p>
          <a:p>
            <a:pPr marL="269240">
              <a:lnSpc>
                <a:spcPts val="1490"/>
              </a:lnSpc>
              <a:spcBef>
                <a:spcPts val="610"/>
              </a:spcBef>
              <a:spcAft>
                <a:spcPts val="0"/>
              </a:spcAft>
            </a:pPr>
            <a:r>
              <a:rPr lang="vi-VN" sz="13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 1 : Tổng quan về ngôn ngữ Java</a:t>
            </a:r>
            <a:endParaRPr lang="en-GB" sz="1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ts val="1490"/>
              </a:lnSpc>
              <a:spcBef>
                <a:spcPts val="270"/>
              </a:spcBef>
              <a:buFont typeface="+mj-lt"/>
              <a:buAutoNum type="arabicPeriod"/>
              <a:tabLst>
                <a:tab pos="630555" algn="l"/>
                <a:tab pos="631190" algn="l"/>
              </a:tabLst>
            </a:pPr>
            <a:r>
              <a:rPr lang="vi-VN" sz="1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Lịch sử ra đời ngôn ngữ</a:t>
            </a:r>
            <a:r>
              <a:rPr lang="vi-VN" sz="1300" spc="-2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</a:t>
            </a:r>
            <a:endParaRPr lang="en-GB" sz="1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ts val="1490"/>
              </a:lnSpc>
              <a:buFont typeface="+mj-lt"/>
              <a:buAutoNum type="arabicPeriod"/>
              <a:tabLst>
                <a:tab pos="630555" algn="l"/>
                <a:tab pos="631190" algn="l"/>
              </a:tabLst>
            </a:pPr>
            <a:r>
              <a:rPr lang="vi-VN" sz="1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 đặc trưng của</a:t>
            </a:r>
            <a:r>
              <a:rPr lang="vi-VN" sz="1300" spc="-3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</a:t>
            </a:r>
            <a:endParaRPr lang="en-GB" sz="1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ts val="1490"/>
              </a:lnSpc>
              <a:spcBef>
                <a:spcPts val="5"/>
              </a:spcBef>
              <a:buFont typeface="+mj-lt"/>
              <a:buAutoNum type="arabicPeriod"/>
              <a:tabLst>
                <a:tab pos="630555" algn="l"/>
                <a:tab pos="631190" algn="l"/>
              </a:tabLst>
            </a:pPr>
            <a:r>
              <a:rPr lang="vi-VN" sz="1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Máy ảo Java (Java Virtual</a:t>
            </a:r>
            <a:r>
              <a:rPr lang="vi-VN" sz="1300" spc="-9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 - JVM)</a:t>
            </a:r>
            <a:endParaRPr lang="en-GB" sz="1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ts val="1375"/>
              </a:lnSpc>
              <a:buFont typeface="+mj-lt"/>
              <a:buAutoNum type="arabicPeriod"/>
              <a:tabLst>
                <a:tab pos="630555" algn="l"/>
                <a:tab pos="631190" algn="l"/>
              </a:tabLst>
            </a:pPr>
            <a:r>
              <a:rPr lang="vi-V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 &amp; Java</a:t>
            </a:r>
            <a:r>
              <a:rPr lang="vi-VN" sz="1200" spc="-2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endParaRPr lang="en-GB" sz="1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1.5. Cấu trúc 1 chương trình Java</a:t>
            </a:r>
          </a:p>
          <a:p>
            <a:pPr marL="269240">
              <a:lnSpc>
                <a:spcPts val="1490"/>
              </a:lnSpc>
              <a:spcBef>
                <a:spcPts val="595"/>
              </a:spcBef>
              <a:spcAft>
                <a:spcPts val="0"/>
              </a:spcAft>
            </a:pPr>
            <a:r>
              <a:rPr lang="vi-VN" sz="13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 2 : Lập trình hướng đối</a:t>
            </a:r>
            <a:r>
              <a:rPr lang="en-US" sz="13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tượng</a:t>
            </a:r>
            <a:r>
              <a:rPr lang="vi-VN" sz="13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với Java</a:t>
            </a:r>
            <a:endParaRPr lang="en-GB" sz="1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ts val="1485"/>
              </a:lnSpc>
              <a:spcBef>
                <a:spcPts val="270"/>
              </a:spcBef>
              <a:buSzPts val="1300"/>
              <a:buFont typeface="Times New Roman" panose="02020603050405020304" pitchFamily="18" charset="0"/>
              <a:buAutoNum type="arabicPeriod"/>
              <a:tabLst>
                <a:tab pos="630555" algn="l"/>
                <a:tab pos="631190" algn="l"/>
              </a:tabLst>
            </a:pPr>
            <a:r>
              <a:rPr lang="vi-V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endParaRPr lang="en-GB" sz="1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ts val="1485"/>
              </a:lnSpc>
              <a:spcBef>
                <a:spcPts val="270"/>
              </a:spcBef>
              <a:buSzPts val="1300"/>
              <a:buFont typeface="Times New Roman" panose="02020603050405020304" pitchFamily="18" charset="0"/>
              <a:buAutoNum type="arabicPeriod"/>
              <a:tabLst>
                <a:tab pos="630555" algn="l"/>
                <a:tab pos="631190" algn="l"/>
              </a:tabLst>
            </a:pPr>
            <a:r>
              <a:rPr lang="vi-V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vi-VN" sz="12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tiếp </a:t>
            </a:r>
            <a:endParaRPr lang="en-GB" sz="1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ts val="1340"/>
              </a:lnSpc>
              <a:buSzPts val="1200"/>
              <a:buFont typeface="Times New Roman" panose="02020603050405020304" pitchFamily="18" charset="0"/>
              <a:buAutoNum type="arabicPeriod" startAt="3"/>
              <a:tabLst>
                <a:tab pos="630555" algn="l"/>
                <a:tab pos="631190" algn="l"/>
              </a:tabLst>
            </a:pPr>
            <a:r>
              <a:rPr lang="vi-V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Gói</a:t>
            </a:r>
            <a:endParaRPr lang="en-GB" sz="1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200"/>
              <a:buFont typeface="Times New Roman" panose="02020603050405020304" pitchFamily="18" charset="0"/>
              <a:buAutoNum type="arabicPeriod" startAt="3"/>
              <a:tabLst>
                <a:tab pos="630555" algn="l"/>
                <a:tab pos="631190" algn="l"/>
              </a:tabLst>
            </a:pPr>
            <a:r>
              <a:rPr lang="vi-V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Thừa</a:t>
            </a:r>
            <a:r>
              <a:rPr lang="vi-VN" sz="12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200"/>
              <a:buFont typeface="Times New Roman" panose="02020603050405020304" pitchFamily="18" charset="0"/>
              <a:buAutoNum type="arabicPeriod" startAt="3"/>
              <a:tabLst>
                <a:tab pos="630555" algn="l"/>
                <a:tab pos="631190" algn="l"/>
              </a:tabLs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Đa hình</a:t>
            </a:r>
            <a:endParaRPr lang="en-GB" sz="1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9240">
              <a:spcBef>
                <a:spcPts val="595"/>
              </a:spcBef>
              <a:spcAft>
                <a:spcPts val="0"/>
              </a:spcAft>
            </a:pPr>
            <a:r>
              <a:rPr lang="vi-VN" sz="13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 3 : Biệt lệ và Xử lý biệt lệ</a:t>
            </a:r>
            <a:endParaRPr lang="en-GB" sz="1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ts val="1485"/>
              </a:lnSpc>
              <a:spcBef>
                <a:spcPts val="270"/>
              </a:spcBef>
              <a:buFont typeface="+mj-lt"/>
              <a:buAutoNum type="arabicPeriod"/>
              <a:tabLst>
                <a:tab pos="630555" algn="l"/>
                <a:tab pos="631190" algn="l"/>
              </a:tabLst>
            </a:pPr>
            <a:r>
              <a:rPr lang="vi-V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Khái niệm biệt</a:t>
            </a:r>
            <a:r>
              <a:rPr lang="vi-VN" sz="12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lệ</a:t>
            </a:r>
            <a:endParaRPr lang="en-GB" sz="1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ts val="1370"/>
              </a:lnSpc>
              <a:buFont typeface="+mj-lt"/>
              <a:buAutoNum type="arabicPeriod"/>
              <a:tabLst>
                <a:tab pos="630555" algn="l"/>
                <a:tab pos="631190" algn="l"/>
              </a:tabLst>
            </a:pPr>
            <a:r>
              <a:rPr lang="vi-V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 loại biệt</a:t>
            </a:r>
            <a:r>
              <a:rPr lang="vi-VN" sz="12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lệ</a:t>
            </a:r>
            <a:endParaRPr lang="en-GB" sz="1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ts val="1485"/>
              </a:lnSpc>
              <a:spcBef>
                <a:spcPts val="5"/>
              </a:spcBef>
              <a:buFont typeface="+mj-lt"/>
              <a:buAutoNum type="arabicPeriod"/>
              <a:tabLst>
                <a:tab pos="630555" algn="l"/>
                <a:tab pos="631190" algn="l"/>
              </a:tabLst>
            </a:pPr>
            <a:r>
              <a:rPr lang="vi-V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Xử lý biệt</a:t>
            </a:r>
            <a:r>
              <a:rPr lang="vi-VN" sz="1200" spc="-3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lệ</a:t>
            </a:r>
            <a:endParaRPr lang="en-GB" sz="1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ts val="1485"/>
              </a:lnSpc>
              <a:spcBef>
                <a:spcPts val="5"/>
              </a:spcBef>
              <a:buFont typeface="+mj-lt"/>
              <a:buAutoNum type="arabicPeriod"/>
              <a:tabLst>
                <a:tab pos="630555" algn="l"/>
                <a:tab pos="631190" algn="l"/>
              </a:tabLs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 nghĩa biệt</a:t>
            </a:r>
            <a:r>
              <a:rPr lang="en-US" sz="12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lệ</a:t>
            </a:r>
            <a:endParaRPr lang="en-GB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9240">
              <a:lnSpc>
                <a:spcPts val="1490"/>
              </a:lnSpc>
              <a:spcBef>
                <a:spcPts val="595"/>
              </a:spcBef>
              <a:spcAft>
                <a:spcPts val="0"/>
              </a:spcAft>
            </a:pPr>
            <a:r>
              <a:rPr lang="vi-VN" sz="13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 4 : Nhập xuất dữ liệu với Java</a:t>
            </a:r>
            <a:endParaRPr lang="en-GB" sz="1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ts val="1485"/>
              </a:lnSpc>
              <a:spcBef>
                <a:spcPts val="270"/>
              </a:spcBef>
              <a:buFont typeface="+mj-lt"/>
              <a:buAutoNum type="arabicPeriod"/>
              <a:tabLst>
                <a:tab pos="630555" algn="l"/>
                <a:tab pos="631190" algn="l"/>
              </a:tabLst>
            </a:pPr>
            <a:r>
              <a:rPr lang="vi-V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Giới thiệu luồng I/O (I/O</a:t>
            </a:r>
            <a:r>
              <a:rPr lang="vi-VN" sz="1200" spc="-2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Streams)</a:t>
            </a:r>
            <a:endParaRPr lang="en-GB" sz="1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ts val="1470"/>
              </a:lnSpc>
              <a:buFont typeface="+mj-lt"/>
              <a:buAutoNum type="arabicPeriod"/>
              <a:tabLst>
                <a:tab pos="630555" algn="l"/>
                <a:tab pos="631190" algn="l"/>
              </a:tabLst>
            </a:pPr>
            <a:r>
              <a:rPr lang="vi-V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Giới thiệu gói</a:t>
            </a:r>
            <a:r>
              <a:rPr lang="vi-VN" sz="12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java.io</a:t>
            </a:r>
            <a:endParaRPr lang="en-GB" sz="1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772795" lvl="1" indent="-285750">
              <a:lnSpc>
                <a:spcPct val="98000"/>
              </a:lnSpc>
              <a:buFont typeface="+mj-lt"/>
              <a:buAutoNum type="arabicPeriod"/>
              <a:tabLst>
                <a:tab pos="630555" algn="l"/>
                <a:tab pos="631190" algn="l"/>
              </a:tabLst>
            </a:pPr>
            <a:r>
              <a:rPr lang="vi-V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Đọc &amp; ghi file với </a:t>
            </a:r>
            <a:r>
              <a:rPr lang="vi-VN" sz="12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InputStream/OutputStream</a:t>
            </a:r>
            <a:endParaRPr lang="en-GB" sz="1100" spc="-5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772795" lvl="1" indent="-285750">
              <a:lnSpc>
                <a:spcPct val="98000"/>
              </a:lnSpc>
              <a:buFont typeface="+mj-lt"/>
              <a:buAutoNum type="arabicPeriod"/>
              <a:tabLst>
                <a:tab pos="630555" algn="l"/>
                <a:tab pos="631190" algn="l"/>
              </a:tabLs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Thao tác đọc/ghi sử dụng vùng</a:t>
            </a:r>
            <a:r>
              <a:rPr lang="en-US" sz="1200" spc="-4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đệm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FA3834-3F2B-4C33-A2CE-E622C074A5A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00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fi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>
            <a:extLst>
              <a:ext uri="{FF2B5EF4-FFF2-40B4-BE49-F238E27FC236}">
                <a16:creationId xmlns:a16="http://schemas.microsoft.com/office/drawing/2014/main" xmlns="" id="{A6BAEC52-2ED0-4984-B2F5-1724617FFF32}"/>
              </a:ext>
            </a:extLst>
          </p:cNvPr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xmlns="" id="{1C0DC8D7-7521-4528-B546-C7E04B3DB2E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xmlns="" id="{EEC28D39-6DD3-416D-8B42-94223AD6993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225" y="2052638"/>
            <a:ext cx="9121775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Freeform 20">
            <a:extLst>
              <a:ext uri="{FF2B5EF4-FFF2-40B4-BE49-F238E27FC236}">
                <a16:creationId xmlns:a16="http://schemas.microsoft.com/office/drawing/2014/main" xmlns="" id="{7AD552D8-96E0-4F41-BF60-5C5E99A3EBA1}"/>
              </a:ext>
            </a:extLst>
          </p:cNvPr>
          <p:cNvSpPr>
            <a:spLocks/>
          </p:cNvSpPr>
          <p:nvPr/>
        </p:nvSpPr>
        <p:spPr bwMode="gray">
          <a:xfrm>
            <a:off x="22225" y="2052638"/>
            <a:ext cx="9121775" cy="2546350"/>
          </a:xfrm>
          <a:custGeom>
            <a:avLst/>
            <a:gdLst>
              <a:gd name="T0" fmla="*/ 0 w 5049"/>
              <a:gd name="T1" fmla="*/ 0 h 1471"/>
              <a:gd name="T2" fmla="*/ 2147483646 w 5049"/>
              <a:gd name="T3" fmla="*/ 2147483646 h 1471"/>
              <a:gd name="T4" fmla="*/ 2147483646 w 5049"/>
              <a:gd name="T5" fmla="*/ 2147483646 h 1471"/>
              <a:gd name="T6" fmla="*/ 0 w 5049"/>
              <a:gd name="T7" fmla="*/ 2147483646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" name="AutoShape 21">
            <a:extLst>
              <a:ext uri="{FF2B5EF4-FFF2-40B4-BE49-F238E27FC236}">
                <a16:creationId xmlns:a16="http://schemas.microsoft.com/office/drawing/2014/main" xmlns="" id="{E9B4424A-7308-41E1-96FF-8CF9594F40D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AutoShape 22">
            <a:extLst>
              <a:ext uri="{FF2B5EF4-FFF2-40B4-BE49-F238E27FC236}">
                <a16:creationId xmlns:a16="http://schemas.microsoft.com/office/drawing/2014/main" xmlns="" id="{483843E0-4179-4CA8-91CB-4AE6805B19CB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xmlns="" id="{766DB024-4623-4BEC-ACAE-DBFCAFA7667C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roup 116">
            <a:extLst>
              <a:ext uri="{FF2B5EF4-FFF2-40B4-BE49-F238E27FC236}">
                <a16:creationId xmlns:a16="http://schemas.microsoft.com/office/drawing/2014/main" xmlns="" id="{E81B228D-55E0-470A-BC74-C62975B464A4}"/>
              </a:ext>
            </a:extLst>
          </p:cNvPr>
          <p:cNvGrpSpPr>
            <a:grpSpLocks/>
          </p:cNvGrpSpPr>
          <p:nvPr/>
        </p:nvGrpSpPr>
        <p:grpSpPr bwMode="auto">
          <a:xfrm>
            <a:off x="190500" y="2324100"/>
            <a:ext cx="3276600" cy="3314700"/>
            <a:chOff x="120" y="1464"/>
            <a:chExt cx="2064" cy="2088"/>
          </a:xfrm>
        </p:grpSpPr>
        <p:sp>
          <p:nvSpPr>
            <p:cNvPr id="12" name="AutoShape 113" descr="gdd01">
              <a:extLst>
                <a:ext uri="{FF2B5EF4-FFF2-40B4-BE49-F238E27FC236}">
                  <a16:creationId xmlns:a16="http://schemas.microsoft.com/office/drawing/2014/main" xmlns="" id="{A9760AA3-F213-4C3B-A47C-7DCA670D086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0" y="1992"/>
              <a:ext cx="1104" cy="1008"/>
            </a:xfrm>
            <a:prstGeom prst="hexagon">
              <a:avLst>
                <a:gd name="adj" fmla="val 27381"/>
                <a:gd name="vf" fmla="val 115470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13" name="AutoShape 114" descr="gdd04">
              <a:extLst>
                <a:ext uri="{FF2B5EF4-FFF2-40B4-BE49-F238E27FC236}">
                  <a16:creationId xmlns:a16="http://schemas.microsoft.com/office/drawing/2014/main" xmlns="" id="{5525B478-ECAF-4F28-B2D1-79096DA24AC7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032" y="146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3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14" name="AutoShape 115" descr="gdd03">
              <a:extLst>
                <a:ext uri="{FF2B5EF4-FFF2-40B4-BE49-F238E27FC236}">
                  <a16:creationId xmlns:a16="http://schemas.microsoft.com/office/drawing/2014/main" xmlns="" id="{F6DE291B-F772-4CC8-8446-A71E6A814E4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008" y="254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</p:grpSp>
      <p:sp>
        <p:nvSpPr>
          <p:cNvPr id="15" name="Freeform 20">
            <a:extLst>
              <a:ext uri="{FF2B5EF4-FFF2-40B4-BE49-F238E27FC236}">
                <a16:creationId xmlns:a16="http://schemas.microsoft.com/office/drawing/2014/main" xmlns="" id="{39237309-CFDD-403B-BC2D-1134CB3F4CC3}"/>
              </a:ext>
            </a:extLst>
          </p:cNvPr>
          <p:cNvSpPr>
            <a:spLocks/>
          </p:cNvSpPr>
          <p:nvPr userDrawn="1"/>
        </p:nvSpPr>
        <p:spPr bwMode="gray">
          <a:xfrm>
            <a:off x="22225" y="2078038"/>
            <a:ext cx="8588375" cy="2036762"/>
          </a:xfrm>
          <a:custGeom>
            <a:avLst/>
            <a:gdLst>
              <a:gd name="T0" fmla="*/ 0 w 5049"/>
              <a:gd name="T1" fmla="*/ 0 h 1471"/>
              <a:gd name="T2" fmla="*/ 2147483646 w 5049"/>
              <a:gd name="T3" fmla="*/ 2147483646 h 1471"/>
              <a:gd name="T4" fmla="*/ 2147483646 w 5049"/>
              <a:gd name="T5" fmla="*/ 2147483646 h 1471"/>
              <a:gd name="T6" fmla="*/ 0 w 5049"/>
              <a:gd name="T7" fmla="*/ 2147483646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990600"/>
            <a:ext cx="6705600" cy="1012825"/>
          </a:xfrm>
        </p:spPr>
        <p:txBody>
          <a:bodyPr/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Symbol" pitchFamily="18" charset="2"/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xmlns="" id="{385B2513-0EBB-46FD-8BCC-1D08BA22CA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Object-Oriented Proramming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xmlns="" id="{0CFBF253-FF4E-4E50-BFD8-911BE313A9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04800" y="6477000"/>
            <a:ext cx="25908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xmlns="" id="{A8D9A336-D21A-43F7-B9BA-AF8DCD5A54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10550" y="6467475"/>
            <a:ext cx="533400" cy="24447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A6686BA-E67C-4952-9C90-F472FA5D7A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368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5F9DB394-4F09-4E10-9409-82C56A529F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Object-Oriented Proramming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FC50601F-5C67-41DE-BCB5-24B60547020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44495-88E4-4B12-AEA7-E746920BA7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66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6E7ABA2-B199-40E7-A14F-8F41D3BB58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Object-Oriented Proramming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4C5F3F13-E936-49B2-9DD5-68975DC8402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33A74-FCDA-4EEC-9A5A-3F21AA331A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1477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>
            <a:extLst>
              <a:ext uri="{FF2B5EF4-FFF2-40B4-BE49-F238E27FC236}">
                <a16:creationId xmlns:a16="http://schemas.microsoft.com/office/drawing/2014/main" xmlns="" id="{09A7FDFB-C92F-46E4-83C2-0B1B7B206E4F}"/>
              </a:ext>
            </a:extLst>
          </p:cNvPr>
          <p:cNvSpPr>
            <a:spLocks noChangeArrowheads="1"/>
          </p:cNvSpPr>
          <p:nvPr userDrawn="1"/>
        </p:nvSpPr>
        <p:spPr bwMode="white">
          <a:xfrm>
            <a:off x="-22225" y="0"/>
            <a:ext cx="9144000" cy="2227263"/>
          </a:xfrm>
          <a:prstGeom prst="rect">
            <a:avLst/>
          </a:prstGeom>
          <a:solidFill>
            <a:schemeClr val="accent6">
              <a:lumMod val="40000"/>
              <a:lumOff val="60000"/>
              <a:alpha val="3098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xmlns="" id="{3D7FAE45-B2B1-4770-B2A2-590658C1B63A}"/>
              </a:ext>
            </a:extLst>
          </p:cNvPr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xmlns="" id="{82799337-E2CD-40D1-B5FB-F9FF2E398E2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4572000"/>
            <a:ext cx="9144000" cy="2311400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xmlns="" id="{7DFBF0CA-51BA-42AE-92B8-D0715C6B08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225" y="2052638"/>
            <a:ext cx="9121775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Freeform 20">
            <a:extLst>
              <a:ext uri="{FF2B5EF4-FFF2-40B4-BE49-F238E27FC236}">
                <a16:creationId xmlns:a16="http://schemas.microsoft.com/office/drawing/2014/main" xmlns="" id="{48367209-CBAA-4EE9-9F95-E7AE9DC0D5A0}"/>
              </a:ext>
            </a:extLst>
          </p:cNvPr>
          <p:cNvSpPr>
            <a:spLocks/>
          </p:cNvSpPr>
          <p:nvPr/>
        </p:nvSpPr>
        <p:spPr bwMode="gray">
          <a:xfrm>
            <a:off x="22225" y="2052638"/>
            <a:ext cx="9121775" cy="2546350"/>
          </a:xfrm>
          <a:custGeom>
            <a:avLst/>
            <a:gdLst>
              <a:gd name="T0" fmla="*/ 0 w 5049"/>
              <a:gd name="T1" fmla="*/ 0 h 1471"/>
              <a:gd name="T2" fmla="*/ 2147483646 w 5049"/>
              <a:gd name="T3" fmla="*/ 2147483646 h 1471"/>
              <a:gd name="T4" fmla="*/ 2147483646 w 5049"/>
              <a:gd name="T5" fmla="*/ 2147483646 h 1471"/>
              <a:gd name="T6" fmla="*/ 0 w 5049"/>
              <a:gd name="T7" fmla="*/ 2147483646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" name="Freeform 20">
            <a:extLst>
              <a:ext uri="{FF2B5EF4-FFF2-40B4-BE49-F238E27FC236}">
                <a16:creationId xmlns:a16="http://schemas.microsoft.com/office/drawing/2014/main" xmlns="" id="{F2A02109-877B-409D-8EBC-C461C999B792}"/>
              </a:ext>
            </a:extLst>
          </p:cNvPr>
          <p:cNvSpPr>
            <a:spLocks/>
          </p:cNvSpPr>
          <p:nvPr userDrawn="1"/>
        </p:nvSpPr>
        <p:spPr bwMode="gray">
          <a:xfrm>
            <a:off x="22225" y="2078038"/>
            <a:ext cx="8588375" cy="2036762"/>
          </a:xfrm>
          <a:custGeom>
            <a:avLst/>
            <a:gdLst>
              <a:gd name="T0" fmla="*/ 0 w 5049"/>
              <a:gd name="T1" fmla="*/ 0 h 1471"/>
              <a:gd name="T2" fmla="*/ 2147483646 w 5049"/>
              <a:gd name="T3" fmla="*/ 2147483646 h 1471"/>
              <a:gd name="T4" fmla="*/ 2147483646 w 5049"/>
              <a:gd name="T5" fmla="*/ 2147483646 h 1471"/>
              <a:gd name="T6" fmla="*/ 0 w 5049"/>
              <a:gd name="T7" fmla="*/ 2147483646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314254" y="394586"/>
            <a:ext cx="6705600" cy="1012825"/>
          </a:xfrm>
        </p:spPr>
        <p:txBody>
          <a:bodyPr/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Symbol" pitchFamily="18" charset="2"/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xmlns="" id="{926EEDB1-8952-4852-B7D0-B68810FC18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0550" y="6467475"/>
            <a:ext cx="533400" cy="24447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C3FA361-4D2F-4AE4-A23C-9E08543BC4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07F2C761-D669-4ACC-B608-E2074856875E}"/>
              </a:ext>
            </a:extLst>
          </p:cNvPr>
          <p:cNvGrpSpPr/>
          <p:nvPr userDrawn="1"/>
        </p:nvGrpSpPr>
        <p:grpSpPr>
          <a:xfrm>
            <a:off x="211138" y="2332885"/>
            <a:ext cx="3294062" cy="3212004"/>
            <a:chOff x="211138" y="2332885"/>
            <a:chExt cx="3294062" cy="3212004"/>
          </a:xfrm>
        </p:grpSpPr>
        <p:sp>
          <p:nvSpPr>
            <p:cNvPr id="16" name="AutoShape 113" descr="gdd01">
              <a:extLst>
                <a:ext uri="{FF2B5EF4-FFF2-40B4-BE49-F238E27FC236}">
                  <a16:creationId xmlns:a16="http://schemas.microsoft.com/office/drawing/2014/main" xmlns="" id="{0A61D51C-0F9D-4F1D-AB95-65D58FFBA6E4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11138" y="3140968"/>
              <a:ext cx="1752600" cy="1600200"/>
            </a:xfrm>
            <a:prstGeom prst="hexagon">
              <a:avLst>
                <a:gd name="adj" fmla="val 27381"/>
                <a:gd name="vf" fmla="val 115470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17" name="AutoShape 114" descr="gdd04">
              <a:extLst>
                <a:ext uri="{FF2B5EF4-FFF2-40B4-BE49-F238E27FC236}">
                  <a16:creationId xmlns:a16="http://schemas.microsoft.com/office/drawing/2014/main" xmlns="" id="{3D83067C-4AF7-445F-AA27-2018BE84EAE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598613" y="2332885"/>
              <a:ext cx="1828800" cy="1600200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3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18" name="AutoShape 115" descr="gdd03">
              <a:extLst>
                <a:ext uri="{FF2B5EF4-FFF2-40B4-BE49-F238E27FC236}">
                  <a16:creationId xmlns:a16="http://schemas.microsoft.com/office/drawing/2014/main" xmlns="" id="{9A3C0891-0D01-4636-90D3-BC6F0C88E31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598613" y="4000792"/>
              <a:ext cx="1906587" cy="1544097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1967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91971"/>
            <a:ext cx="8143873" cy="5248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0C5240EA-57E8-4837-8F56-8195941B3D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Object-oriented programming</a:t>
            </a: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3E58EE62-A459-40E4-B84D-3085375229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29600" y="6477000"/>
            <a:ext cx="523875" cy="249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A3249-7FF3-4311-A461-F791DB37E4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3565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BAC6A13-0985-428A-9542-9CE8941BCA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Object-oriented programming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B83AE2EF-9F7D-42B3-9C0F-7F2A22C981A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6E636-6A3F-482E-A55D-3461A2214A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5075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AF326BE-87D6-4AFE-A97A-F9EFA9AF34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Object-oriented programming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C0D121DE-A675-4D87-B2D0-6719E0974E3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FB2C0-EA30-4FF8-A954-C09EDFCDAA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129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8077200" cy="6397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84F693D6-F682-4186-A194-FCAD47E714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Object-oriented programming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904D7F33-F9FC-4425-A783-FB3917D590C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51C48-686C-4105-A55F-7DFCE0CA3D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7773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572080FC-CDE6-4360-A251-723E2B0B40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Object-oriented programming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AD15FB44-2835-4E0C-8A7F-2EF4AAA6BBB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A9AB1-6FC7-455C-8861-245351A9CC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1980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DB2221EF-5A9A-4B30-BAE8-CF55874121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Object-oriented programming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xmlns="" id="{ED6365EE-111A-4B60-ACDF-538EFE9D8E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59764-15E3-4DA7-ADDC-A54628629F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1020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7025B2C-9266-48B6-9E0D-A396281055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Object-oriented programming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AFDA2CFC-5ADF-4655-87CA-F052889BBD1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20809-AF2E-4159-BF88-89409096A1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487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91971"/>
            <a:ext cx="8143873" cy="5248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09FDE031-61FB-4B4C-84EC-ADDD869985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29600" y="6477000"/>
            <a:ext cx="523875" cy="249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CA33D-9FE5-4202-98D7-18D5A205A8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7475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BDE1E2B-B362-41C7-80E3-3654964F91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Object-oriented programming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0CEDA1C-9E07-4288-ADDD-8812619357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BA526-0AB8-444E-A5D3-AC58E57921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0171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71DC1626-53C9-4183-A995-D84728F4B1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Object-oriented programming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789676C3-85BA-43B4-B4E3-B7A2D56F1D6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879A7-A126-4F0B-8AA0-9AD6B44151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80013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D5006F4B-BD5C-4DE1-B17A-7738F4DADA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Object-oriented programming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83F37196-1547-4BA3-8973-5777A71ED90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3B9B1-7BCC-4B50-8876-50E66F4BAA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28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C6B55A4-6784-4611-9CEA-03A6EEB716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Object-Oriented Proramming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6ACFF92C-7FFD-465E-99B4-F66D8AB5367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539EB-24D3-4C0F-B6D1-6984C01F67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85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5560C01-087D-41EF-AE17-B532D731E6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Object-Oriented Proramming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5C2CCD1F-C624-434E-945C-A28E6BECB35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B7A58-7388-4588-A6CD-C12B68B08E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586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8077200" cy="6397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6B836BFA-BC03-43E8-81D3-2D34A6121D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Object-Oriented Proramming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87780049-33E4-4E27-9814-677C272C2A7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4CA7A-8169-4A17-83D3-0F861511A3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410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231B5EB2-CC6E-46A5-9274-7627CC7B7A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Object-Oriented Proramming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564C7EDB-945A-459B-A0B3-4267788EBA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CE1C7-B52D-42F9-B781-3B4EB785EC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974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F537A852-33B3-4C98-A60B-45585C111B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Object-Oriented Proramming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xmlns="" id="{77A8A295-3FA7-4863-841B-4DC196021EA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3E9DA-4715-4E76-9375-EF06BDDD7F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77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5140ED0-C19E-4B1E-96A6-E9EFF994D1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Object-Oriented Proramming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B25A0DF-4403-46BB-A1EF-D85DE7EDC4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EE7AF-D9B1-4D4F-9C99-9726B32C4B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900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6C84992-4D95-48F1-995D-3F5750C0B6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Object-Oriented Proramming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527FF932-6D70-48C4-9FF1-EF76FA2D04F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14F20-4763-4F35-A914-947EC685FA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140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1" descr="justpad">
            <a:extLst>
              <a:ext uri="{FF2B5EF4-FFF2-40B4-BE49-F238E27FC236}">
                <a16:creationId xmlns:a16="http://schemas.microsoft.com/office/drawing/2014/main" xmlns="" id="{F1A0C98B-3340-41ED-A2E6-0B78FC8C8B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" t="253" r="1352" b="276"/>
          <a:stretch>
            <a:fillRect/>
          </a:stretch>
        </p:blipFill>
        <p:spPr bwMode="auto">
          <a:xfrm>
            <a:off x="58738" y="395288"/>
            <a:ext cx="9085262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Freeform 15">
            <a:extLst>
              <a:ext uri="{FF2B5EF4-FFF2-40B4-BE49-F238E27FC236}">
                <a16:creationId xmlns:a16="http://schemas.microsoft.com/office/drawing/2014/main" xmlns="" id="{DEEBEC6E-6647-4B3D-A701-CAA498022E36}"/>
              </a:ext>
            </a:extLst>
          </p:cNvPr>
          <p:cNvSpPr>
            <a:spLocks/>
          </p:cNvSpPr>
          <p:nvPr/>
        </p:nvSpPr>
        <p:spPr bwMode="gray">
          <a:xfrm>
            <a:off x="-9525" y="344488"/>
            <a:ext cx="9153525" cy="633412"/>
          </a:xfrm>
          <a:custGeom>
            <a:avLst/>
            <a:gdLst>
              <a:gd name="T0" fmla="*/ 0 w 5049"/>
              <a:gd name="T1" fmla="*/ 0 h 1471"/>
              <a:gd name="T2" fmla="*/ 2147483646 w 5049"/>
              <a:gd name="T3" fmla="*/ 2147483646 h 1471"/>
              <a:gd name="T4" fmla="*/ 2147483646 w 5049"/>
              <a:gd name="T5" fmla="*/ 2147483646 h 1471"/>
              <a:gd name="T6" fmla="*/ 0 w 5049"/>
              <a:gd name="T7" fmla="*/ 2147483646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7" name="AutoShape 21">
            <a:extLst>
              <a:ext uri="{FF2B5EF4-FFF2-40B4-BE49-F238E27FC236}">
                <a16:creationId xmlns:a16="http://schemas.microsoft.com/office/drawing/2014/main" xmlns="" id="{EECDA009-59A1-4944-89FA-85575D5C4E5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37538" y="6340475"/>
            <a:ext cx="601662" cy="517525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77" name="Rectangle 3">
            <a:extLst>
              <a:ext uri="{FF2B5EF4-FFF2-40B4-BE49-F238E27FC236}">
                <a16:creationId xmlns:a16="http://schemas.microsoft.com/office/drawing/2014/main" xmlns="" id="{BA30760B-544D-46AE-B74B-58759AFF0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5475" y="1092200"/>
            <a:ext cx="8061325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3ED0A7EA-2DB2-4894-99B3-4C6071E52F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3886200" cy="2492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/>
              <a:t>Object-Oriented Proramming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05A1F2A8-E82D-4DA9-BECB-30803E271FB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477000"/>
            <a:ext cx="609600" cy="242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323ADA4D-D61F-4FCB-B25A-AC0ACC138D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3080" name="Group 22">
            <a:extLst>
              <a:ext uri="{FF2B5EF4-FFF2-40B4-BE49-F238E27FC236}">
                <a16:creationId xmlns:a16="http://schemas.microsoft.com/office/drawing/2014/main" xmlns="" id="{62C8973D-87FF-416F-A220-7C9DB4016A60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28600"/>
            <a:ext cx="838200" cy="838200"/>
            <a:chOff x="18" y="144"/>
            <a:chExt cx="510" cy="480"/>
          </a:xfrm>
        </p:grpSpPr>
        <p:sp>
          <p:nvSpPr>
            <p:cNvPr id="1034" name="AutoShape 23">
              <a:extLst>
                <a:ext uri="{FF2B5EF4-FFF2-40B4-BE49-F238E27FC236}">
                  <a16:creationId xmlns:a16="http://schemas.microsoft.com/office/drawing/2014/main" xmlns="" id="{9211B7A5-C661-41E6-B95D-68926A08C94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dirty="0">
                  <a:solidFill>
                    <a:schemeClr val="accent3"/>
                  </a:solidFill>
                </a:rPr>
                <a:t>D</a:t>
              </a:r>
            </a:p>
          </p:txBody>
        </p:sp>
        <p:sp>
          <p:nvSpPr>
            <p:cNvPr id="1035" name="AutoShape 24">
              <a:extLst>
                <a:ext uri="{FF2B5EF4-FFF2-40B4-BE49-F238E27FC236}">
                  <a16:creationId xmlns:a16="http://schemas.microsoft.com/office/drawing/2014/main" xmlns="" id="{08EB45DB-0345-46EB-BBB2-C6438E71362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dirty="0">
                  <a:solidFill>
                    <a:schemeClr val="accent3"/>
                  </a:solidFill>
                </a:rPr>
                <a:t>N</a:t>
              </a:r>
            </a:p>
          </p:txBody>
        </p:sp>
        <p:sp>
          <p:nvSpPr>
            <p:cNvPr id="1036" name="AutoShape 25">
              <a:extLst>
                <a:ext uri="{FF2B5EF4-FFF2-40B4-BE49-F238E27FC236}">
                  <a16:creationId xmlns:a16="http://schemas.microsoft.com/office/drawing/2014/main" xmlns="" id="{90709C3D-A298-49A8-B76B-BAD33B4732A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dirty="0">
                  <a:solidFill>
                    <a:schemeClr val="accent3"/>
                  </a:solidFill>
                </a:rPr>
                <a:t>C</a:t>
              </a:r>
            </a:p>
          </p:txBody>
        </p:sp>
      </p:grpSp>
      <p:sp>
        <p:nvSpPr>
          <p:cNvPr id="3081" name="Rectangle 2">
            <a:extLst>
              <a:ext uri="{FF2B5EF4-FFF2-40B4-BE49-F238E27FC236}">
                <a16:creationId xmlns:a16="http://schemas.microsoft.com/office/drawing/2014/main" xmlns="" id="{269203C6-0250-45A5-8BD6-CA18C06151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7686675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082" name="Line 26">
            <a:extLst>
              <a:ext uri="{FF2B5EF4-FFF2-40B4-BE49-F238E27FC236}">
                <a16:creationId xmlns:a16="http://schemas.microsoft.com/office/drawing/2014/main" xmlns="" id="{6F005476-5BB1-4E46-AC18-AC956198360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4975" y="6553200"/>
            <a:ext cx="7732713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3083" name="Picture 21">
            <a:extLst>
              <a:ext uri="{FF2B5EF4-FFF2-40B4-BE49-F238E27FC236}">
                <a16:creationId xmlns:a16="http://schemas.microsoft.com/office/drawing/2014/main" xmlns="" id="{929B4C74-69DF-47AD-A12A-C37B2DD1C3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"/>
            <a:ext cx="992188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084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115000"/>
        <a:buFont typeface="Wingdings" panose="05000000000000000000" pitchFamily="2" charset="2"/>
        <a:buChar char="q"/>
        <a:defRPr sz="3000" b="1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Font typeface="Wingdings" panose="05000000000000000000" pitchFamily="2" charset="2"/>
        <a:buChar char="§"/>
        <a:defRPr sz="2800">
          <a:solidFill>
            <a:srgbClr val="00206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•"/>
        <a:defRPr sz="2500">
          <a:solidFill>
            <a:srgbClr val="0066CC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66CC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1" descr="justpad">
            <a:extLst>
              <a:ext uri="{FF2B5EF4-FFF2-40B4-BE49-F238E27FC236}">
                <a16:creationId xmlns:a16="http://schemas.microsoft.com/office/drawing/2014/main" xmlns="" id="{3376CA38-4096-42B2-9213-74A1D4465C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" t="253" r="1352" b="276"/>
          <a:stretch>
            <a:fillRect/>
          </a:stretch>
        </p:blipFill>
        <p:spPr bwMode="auto">
          <a:xfrm>
            <a:off x="58738" y="395288"/>
            <a:ext cx="9085262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Freeform 15">
            <a:extLst>
              <a:ext uri="{FF2B5EF4-FFF2-40B4-BE49-F238E27FC236}">
                <a16:creationId xmlns:a16="http://schemas.microsoft.com/office/drawing/2014/main" xmlns="" id="{CF0696AB-9131-45A5-992B-55D3F6E1C2E6}"/>
              </a:ext>
            </a:extLst>
          </p:cNvPr>
          <p:cNvSpPr>
            <a:spLocks/>
          </p:cNvSpPr>
          <p:nvPr/>
        </p:nvSpPr>
        <p:spPr bwMode="gray">
          <a:xfrm>
            <a:off x="-9525" y="228600"/>
            <a:ext cx="9153525" cy="915983"/>
          </a:xfrm>
          <a:custGeom>
            <a:avLst/>
            <a:gdLst>
              <a:gd name="T0" fmla="*/ 0 w 5049"/>
              <a:gd name="T1" fmla="*/ 0 h 1471"/>
              <a:gd name="T2" fmla="*/ 2147483646 w 5049"/>
              <a:gd name="T3" fmla="*/ 2147483646 h 1471"/>
              <a:gd name="T4" fmla="*/ 2147483646 w 5049"/>
              <a:gd name="T5" fmla="*/ 2147483646 h 1471"/>
              <a:gd name="T6" fmla="*/ 0 w 5049"/>
              <a:gd name="T7" fmla="*/ 2147483646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7" name="AutoShape 21">
            <a:extLst>
              <a:ext uri="{FF2B5EF4-FFF2-40B4-BE49-F238E27FC236}">
                <a16:creationId xmlns:a16="http://schemas.microsoft.com/office/drawing/2014/main" xmlns="" id="{F621B388-3B14-47F9-8FC6-2D646AB0CF72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37538" y="6340475"/>
            <a:ext cx="601662" cy="517525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77" name="Rectangle 3">
            <a:extLst>
              <a:ext uri="{FF2B5EF4-FFF2-40B4-BE49-F238E27FC236}">
                <a16:creationId xmlns:a16="http://schemas.microsoft.com/office/drawing/2014/main" xmlns="" id="{8CA2C8A3-C2AE-40FD-B729-01C42AD227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5475" y="1092200"/>
            <a:ext cx="8061325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9C81B5A4-7E84-4A60-93CB-96536E84CB5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3886200" cy="2492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/>
              <a:t>Object-oriented programming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76BD7195-BBF3-409F-8443-ECF931E8633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477000"/>
            <a:ext cx="609600" cy="242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CE7B7466-9014-475A-B38F-4C7F1CB6B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3080" name="Group 22">
            <a:extLst>
              <a:ext uri="{FF2B5EF4-FFF2-40B4-BE49-F238E27FC236}">
                <a16:creationId xmlns:a16="http://schemas.microsoft.com/office/drawing/2014/main" xmlns="" id="{0C09064C-4B86-4D65-B031-39057AD477DD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28600"/>
            <a:ext cx="838200" cy="838200"/>
            <a:chOff x="18" y="144"/>
            <a:chExt cx="510" cy="480"/>
          </a:xfrm>
        </p:grpSpPr>
        <p:sp>
          <p:nvSpPr>
            <p:cNvPr id="1034" name="AutoShape 23">
              <a:extLst>
                <a:ext uri="{FF2B5EF4-FFF2-40B4-BE49-F238E27FC236}">
                  <a16:creationId xmlns:a16="http://schemas.microsoft.com/office/drawing/2014/main" xmlns="" id="{77E50DE3-B0A1-4AE2-8422-46B4739D0AB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dirty="0">
                  <a:solidFill>
                    <a:schemeClr val="accent3"/>
                  </a:solidFill>
                </a:rPr>
                <a:t>D</a:t>
              </a:r>
            </a:p>
          </p:txBody>
        </p:sp>
        <p:sp>
          <p:nvSpPr>
            <p:cNvPr id="1035" name="AutoShape 24">
              <a:extLst>
                <a:ext uri="{FF2B5EF4-FFF2-40B4-BE49-F238E27FC236}">
                  <a16:creationId xmlns:a16="http://schemas.microsoft.com/office/drawing/2014/main" xmlns="" id="{76AA4B43-4F5D-496F-82D1-9F172651F847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dirty="0">
                  <a:solidFill>
                    <a:schemeClr val="accent3"/>
                  </a:solidFill>
                </a:rPr>
                <a:t>N</a:t>
              </a:r>
            </a:p>
          </p:txBody>
        </p:sp>
        <p:sp>
          <p:nvSpPr>
            <p:cNvPr id="1036" name="AutoShape 25">
              <a:extLst>
                <a:ext uri="{FF2B5EF4-FFF2-40B4-BE49-F238E27FC236}">
                  <a16:creationId xmlns:a16="http://schemas.microsoft.com/office/drawing/2014/main" xmlns="" id="{1E9FB068-12EF-4B25-81B0-79CCD3B050D1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dirty="0">
                  <a:solidFill>
                    <a:schemeClr val="accent3"/>
                  </a:solidFill>
                </a:rPr>
                <a:t>C</a:t>
              </a:r>
            </a:p>
          </p:txBody>
        </p:sp>
      </p:grpSp>
      <p:sp>
        <p:nvSpPr>
          <p:cNvPr id="3081" name="Rectangle 2">
            <a:extLst>
              <a:ext uri="{FF2B5EF4-FFF2-40B4-BE49-F238E27FC236}">
                <a16:creationId xmlns:a16="http://schemas.microsoft.com/office/drawing/2014/main" xmlns="" id="{9CD4BE57-83C0-4915-9527-53B844925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1085850" y="228602"/>
            <a:ext cx="7743825" cy="838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2" name="Line 26">
            <a:extLst>
              <a:ext uri="{FF2B5EF4-FFF2-40B4-BE49-F238E27FC236}">
                <a16:creationId xmlns:a16="http://schemas.microsoft.com/office/drawing/2014/main" xmlns="" id="{3B272D7C-6EFD-41CB-86BE-9F71DA25334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4975" y="6553200"/>
            <a:ext cx="7732713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3083" name="Picture 21">
            <a:extLst>
              <a:ext uri="{FF2B5EF4-FFF2-40B4-BE49-F238E27FC236}">
                <a16:creationId xmlns:a16="http://schemas.microsoft.com/office/drawing/2014/main" xmlns="" id="{97203F54-655B-46CF-B9BD-4F2DB28CE5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"/>
            <a:ext cx="980292" cy="91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81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115000"/>
        <a:buFont typeface="Wingdings" panose="05000000000000000000" pitchFamily="2" charset="2"/>
        <a:buChar char="q"/>
        <a:defRPr sz="3000" b="1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Font typeface="Wingdings" panose="05000000000000000000" pitchFamily="2" charset="2"/>
        <a:buChar char="§"/>
        <a:defRPr sz="2800">
          <a:solidFill>
            <a:srgbClr val="00206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•"/>
        <a:defRPr sz="2500">
          <a:solidFill>
            <a:srgbClr val="0066CC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66CC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plpthuctap@gmail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viettuts.vn/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ncoder.vn/java/lap-trinh-java-co-ban" TargetMode="External"/><Relationship Id="rId2" Type="http://schemas.openxmlformats.org/officeDocument/2006/relationships/hyperlink" Target="https://www.tutorialspoint.com/java/index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ellowcodebooks.com/category/lap-trinh-jav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F02153F7-C9C2-46C7-91FE-45DD7985C6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72204" y="2784264"/>
            <a:ext cx="6705600" cy="1012825"/>
          </a:xfrm>
        </p:spPr>
        <p:txBody>
          <a:bodyPr/>
          <a:lstStyle/>
          <a:p>
            <a:pPr algn="r" eaLnBrk="1" hangingPunct="1"/>
            <a:r>
              <a:rPr lang="en-US" altLang="en-US" sz="3000" i="1">
                <a:solidFill>
                  <a:srgbClr val="C00000"/>
                </a:solidFill>
              </a:rPr>
              <a:t>KỸ </a:t>
            </a:r>
            <a:r>
              <a:rPr lang="en-US" altLang="en-US" sz="3000" i="1" smtClean="0">
                <a:solidFill>
                  <a:srgbClr val="C00000"/>
                </a:solidFill>
              </a:rPr>
              <a:t>NĂNG </a:t>
            </a:r>
            <a:r>
              <a:rPr lang="en-US" altLang="en-US" sz="3000" i="1">
                <a:solidFill>
                  <a:srgbClr val="C00000"/>
                </a:solidFill>
              </a:rPr>
              <a:t/>
            </a:r>
            <a:br>
              <a:rPr lang="en-US" altLang="en-US" sz="3000" i="1">
                <a:solidFill>
                  <a:srgbClr val="C00000"/>
                </a:solidFill>
              </a:rPr>
            </a:br>
            <a:r>
              <a:rPr lang="en-US" altLang="en-US" sz="3000" i="1">
                <a:solidFill>
                  <a:srgbClr val="C00000"/>
                </a:solidFill>
              </a:rPr>
              <a:t>LẬP TRÌNH ỨNG DỤNG </a:t>
            </a:r>
            <a:br>
              <a:rPr lang="en-US" altLang="en-US" sz="3000" i="1">
                <a:solidFill>
                  <a:srgbClr val="C00000"/>
                </a:solidFill>
              </a:rPr>
            </a:br>
            <a:r>
              <a:rPr lang="en-US" altLang="en-US" sz="3000" i="1">
                <a:solidFill>
                  <a:srgbClr val="C00000"/>
                </a:solidFill>
              </a:rPr>
              <a:t>VỚI JAVA</a:t>
            </a:r>
            <a:endParaRPr lang="en-US" altLang="en-US" sz="3000" i="1" dirty="0">
              <a:solidFill>
                <a:srgbClr val="C00000"/>
              </a:solidFill>
            </a:endParaRPr>
          </a:p>
        </p:txBody>
      </p:sp>
      <p:sp>
        <p:nvSpPr>
          <p:cNvPr id="10243" name="TextBox 3">
            <a:extLst>
              <a:ext uri="{FF2B5EF4-FFF2-40B4-BE49-F238E27FC236}">
                <a16:creationId xmlns:a16="http://schemas.microsoft.com/office/drawing/2014/main" xmlns="" id="{465C7AE8-5C54-4B69-B236-8664929EC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245" y="188235"/>
            <a:ext cx="5216525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342900">
              <a:spcBef>
                <a:spcPct val="20000"/>
              </a:spcBef>
              <a:buClr>
                <a:srgbClr val="006600"/>
              </a:buClr>
              <a:buSzPct val="115000"/>
              <a:buFont typeface="Wingdings" panose="05000000000000000000" pitchFamily="2" charset="2"/>
              <a:buChar char="q"/>
              <a:defRPr sz="3000" b="1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  <a:lvl2pPr marL="742950" indent="-285750" defTabSz="342900">
              <a:spcBef>
                <a:spcPct val="20000"/>
              </a:spcBef>
              <a:buClr>
                <a:srgbClr val="006600"/>
              </a:buClr>
              <a:buFont typeface="Wingdings" panose="05000000000000000000" pitchFamily="2" charset="2"/>
              <a:buChar char="§"/>
              <a:defRPr sz="2800">
                <a:solidFill>
                  <a:srgbClr val="002060"/>
                </a:solidFill>
                <a:latin typeface="Times New Roman" panose="02020603050405020304" pitchFamily="18" charset="0"/>
              </a:defRPr>
            </a:lvl2pPr>
            <a:lvl3pPr marL="1143000" indent="-228600" defTabSz="342900">
              <a:spcBef>
                <a:spcPct val="20000"/>
              </a:spcBef>
              <a:buClr>
                <a:srgbClr val="006600"/>
              </a:buClr>
              <a:buChar char="•"/>
              <a:defRPr sz="2500">
                <a:solidFill>
                  <a:srgbClr val="0066CC"/>
                </a:solidFill>
                <a:latin typeface="Times New Roman" panose="02020603050405020304" pitchFamily="18" charset="0"/>
              </a:defRPr>
            </a:lvl3pPr>
            <a:lvl4pPr marL="1600200" indent="-228600" defTabSz="342900">
              <a:spcBef>
                <a:spcPct val="20000"/>
              </a:spcBef>
              <a:buChar char="–"/>
              <a:defRPr sz="2000">
                <a:solidFill>
                  <a:srgbClr val="0066CC"/>
                </a:solidFill>
                <a:latin typeface="Times New Roman" panose="02020603050405020304" pitchFamily="18" charset="0"/>
              </a:defRPr>
            </a:lvl4pPr>
            <a:lvl5pPr marL="2057400" indent="-228600" defTabSz="3429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342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</a:t>
            </a:r>
            <a:r>
              <a:rPr kumimoji="0" lang="vi-V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Ư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ỜNG ĐẠI HỌC NAM CẦN TH</a:t>
            </a:r>
            <a:r>
              <a:rPr kumimoji="0" lang="vi-V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Ơ</a:t>
            </a:r>
            <a:endParaRPr kumimoji="0" lang="en-US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342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KHOA KỸ THUẬT CÔNG NGHỆ</a:t>
            </a:r>
          </a:p>
          <a:p>
            <a:pPr marL="0" marR="0" lvl="0" indent="0" algn="ctr" defTabSz="342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Bộ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Môn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Công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Nghệ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Thông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Tin</a:t>
            </a:r>
          </a:p>
        </p:txBody>
      </p:sp>
      <p:sp>
        <p:nvSpPr>
          <p:cNvPr id="10244" name="TextBox 3">
            <a:extLst>
              <a:ext uri="{FF2B5EF4-FFF2-40B4-BE49-F238E27FC236}">
                <a16:creationId xmlns:a16="http://schemas.microsoft.com/office/drawing/2014/main" xmlns="" id="{37A2568D-0C82-4501-A329-AE13D7143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1980" y="4977172"/>
            <a:ext cx="41195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42900">
              <a:spcBef>
                <a:spcPct val="20000"/>
              </a:spcBef>
              <a:buClr>
                <a:srgbClr val="006600"/>
              </a:buClr>
              <a:buSzPct val="115000"/>
              <a:buFont typeface="Wingdings" panose="05000000000000000000" pitchFamily="2" charset="2"/>
              <a:buChar char="q"/>
              <a:defRPr sz="3000" b="1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  <a:lvl2pPr marL="742950" indent="-285750" defTabSz="342900">
              <a:spcBef>
                <a:spcPct val="20000"/>
              </a:spcBef>
              <a:buClr>
                <a:srgbClr val="006600"/>
              </a:buClr>
              <a:buFont typeface="Wingdings" panose="05000000000000000000" pitchFamily="2" charset="2"/>
              <a:buChar char="§"/>
              <a:defRPr sz="2800">
                <a:solidFill>
                  <a:srgbClr val="002060"/>
                </a:solidFill>
                <a:latin typeface="Times New Roman" panose="02020603050405020304" pitchFamily="18" charset="0"/>
              </a:defRPr>
            </a:lvl2pPr>
            <a:lvl3pPr marL="1143000" indent="-228600" defTabSz="342900">
              <a:spcBef>
                <a:spcPct val="20000"/>
              </a:spcBef>
              <a:buClr>
                <a:srgbClr val="006600"/>
              </a:buClr>
              <a:buChar char="•"/>
              <a:defRPr sz="2500">
                <a:solidFill>
                  <a:srgbClr val="0066CC"/>
                </a:solidFill>
                <a:latin typeface="Times New Roman" panose="02020603050405020304" pitchFamily="18" charset="0"/>
              </a:defRPr>
            </a:lvl3pPr>
            <a:lvl4pPr marL="1600200" indent="-228600" defTabSz="342900">
              <a:spcBef>
                <a:spcPct val="20000"/>
              </a:spcBef>
              <a:buChar char="–"/>
              <a:defRPr sz="2000">
                <a:solidFill>
                  <a:srgbClr val="0066CC"/>
                </a:solidFill>
                <a:latin typeface="Times New Roman" panose="02020603050405020304" pitchFamily="18" charset="0"/>
              </a:defRPr>
            </a:lvl4pPr>
            <a:lvl5pPr marL="2057400" indent="-228600" defTabSz="3429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342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Ths.Võ</a:t>
            </a:r>
            <a:r>
              <a:rPr kumimoji="0" lang="en-US" altLang="en-US" sz="1800" b="1" i="0" u="none" strike="noStrike" kern="1200" cap="none" spc="0" normalizeH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Văn Phúc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r" defTabSz="342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Khoa KTCN,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Đại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Học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Nam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Cần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Thơ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r" defTabSz="342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Email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en-US" altLang="en-US" sz="1800" smtClean="0">
                <a:solidFill>
                  <a:srgbClr val="003366"/>
                </a:solidFill>
                <a:cs typeface="Times New Roman" panose="02020603050405020304" pitchFamily="18" charset="0"/>
              </a:rPr>
              <a:t>vphucvo@gmail.com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r" defTabSz="342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smtClean="0">
                <a:solidFill>
                  <a:srgbClr val="003366"/>
                </a:solidFill>
                <a:cs typeface="Times New Roman" panose="02020603050405020304" pitchFamily="18" charset="0"/>
              </a:rPr>
              <a:t>Sđt: 0909.141.661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EAFE5716-E08E-449D-A810-C097A7A4893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43708" y="2089783"/>
            <a:ext cx="6705600" cy="439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en-US" sz="3700" i="1" kern="0" dirty="0">
                <a:solidFill>
                  <a:srgbClr val="002060"/>
                </a:solidFill>
              </a:rPr>
              <a:t>GIỚI THIỆU MÔN HỌC</a:t>
            </a:r>
            <a:endParaRPr lang="en-US" altLang="en-US" sz="2200" i="1" kern="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</a:rPr>
              <a:t>File word: </a:t>
            </a:r>
          </a:p>
          <a:p>
            <a:pPr lvl="1"/>
            <a:r>
              <a:rPr lang="en-US" altLang="en-US" dirty="0" err="1">
                <a:solidFill>
                  <a:srgbClr val="0000FF"/>
                </a:solidFill>
              </a:rPr>
              <a:t>Thông</a:t>
            </a:r>
            <a:r>
              <a:rPr lang="en-US" altLang="en-US" dirty="0">
                <a:solidFill>
                  <a:srgbClr val="0000FF"/>
                </a:solidFill>
              </a:rPr>
              <a:t> tin </a:t>
            </a:r>
            <a:r>
              <a:rPr lang="en-US" altLang="en-US" dirty="0" err="1">
                <a:solidFill>
                  <a:srgbClr val="0000FF"/>
                </a:solidFill>
              </a:rPr>
              <a:t>sinh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viên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(</a:t>
            </a:r>
            <a:r>
              <a:rPr lang="en-US" altLang="en-US" dirty="0" err="1">
                <a:solidFill>
                  <a:srgbClr val="FF0000"/>
                </a:solidFill>
              </a:rPr>
              <a:t>Lớp</a:t>
            </a:r>
            <a:r>
              <a:rPr lang="en-US" altLang="en-US" dirty="0">
                <a:solidFill>
                  <a:srgbClr val="FF0000"/>
                </a:solidFill>
              </a:rPr>
              <a:t>, MASV, </a:t>
            </a:r>
            <a:r>
              <a:rPr lang="en-US" altLang="en-US" dirty="0" err="1">
                <a:solidFill>
                  <a:srgbClr val="FF0000"/>
                </a:solidFill>
              </a:rPr>
              <a:t>Họ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Tên</a:t>
            </a:r>
            <a:r>
              <a:rPr lang="en-US" altLang="en-US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en-US" dirty="0" err="1">
                <a:solidFill>
                  <a:srgbClr val="0000FF"/>
                </a:solidFill>
              </a:rPr>
              <a:t>Nội</a:t>
            </a:r>
            <a:r>
              <a:rPr lang="en-US" altLang="en-US" dirty="0">
                <a:solidFill>
                  <a:srgbClr val="0000FF"/>
                </a:solidFill>
              </a:rPr>
              <a:t> dung </a:t>
            </a:r>
            <a:r>
              <a:rPr lang="en-US" altLang="en-US" dirty="0" err="1">
                <a:solidFill>
                  <a:srgbClr val="0000FF"/>
                </a:solidFill>
              </a:rPr>
              <a:t>bài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tập</a:t>
            </a:r>
            <a:r>
              <a:rPr lang="en-US" altLang="en-US" dirty="0">
                <a:solidFill>
                  <a:srgbClr val="0000FF"/>
                </a:solidFill>
              </a:rPr>
              <a:t> (</a:t>
            </a:r>
            <a:r>
              <a:rPr lang="en-US" altLang="en-US" dirty="0" err="1">
                <a:solidFill>
                  <a:srgbClr val="FF0000"/>
                </a:solidFill>
              </a:rPr>
              <a:t>STTBai</a:t>
            </a:r>
            <a:r>
              <a:rPr lang="en-US" altLang="en-US" dirty="0">
                <a:solidFill>
                  <a:srgbClr val="FF0000"/>
                </a:solidFill>
              </a:rPr>
              <a:t>, code, </a:t>
            </a:r>
            <a:r>
              <a:rPr lang="en-US" altLang="en-US" dirty="0" err="1">
                <a:solidFill>
                  <a:srgbClr val="FF0000"/>
                </a:solidFill>
              </a:rPr>
              <a:t>màn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hình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kết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quả</a:t>
            </a:r>
            <a:r>
              <a:rPr lang="en-US" alt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en-US" dirty="0">
                <a:solidFill>
                  <a:srgbClr val="0000FF"/>
                </a:solidFill>
              </a:rPr>
              <a:t>Code project: </a:t>
            </a:r>
            <a:r>
              <a:rPr lang="en-US" altLang="en-US" dirty="0" err="1">
                <a:solidFill>
                  <a:srgbClr val="0000FF"/>
                </a:solidFill>
              </a:rPr>
              <a:t>nén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thành</a:t>
            </a:r>
            <a:r>
              <a:rPr lang="en-US" altLang="en-US" dirty="0">
                <a:solidFill>
                  <a:srgbClr val="0000FF"/>
                </a:solidFill>
              </a:rPr>
              <a:t> file </a:t>
            </a:r>
            <a:r>
              <a:rPr lang="en-US" altLang="en-US" dirty="0" err="1">
                <a:solidFill>
                  <a:srgbClr val="0000FF"/>
                </a:solidFill>
              </a:rPr>
              <a:t>rar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en-US" dirty="0" err="1">
                <a:solidFill>
                  <a:srgbClr val="0000FF"/>
                </a:solidFill>
              </a:rPr>
              <a:t>Gửi</a:t>
            </a:r>
            <a:r>
              <a:rPr lang="en-US" altLang="en-US" dirty="0">
                <a:solidFill>
                  <a:srgbClr val="0000FF"/>
                </a:solidFill>
              </a:rPr>
              <a:t> file word </a:t>
            </a:r>
            <a:r>
              <a:rPr lang="en-US" altLang="en-US" dirty="0" err="1">
                <a:solidFill>
                  <a:srgbClr val="0000FF"/>
                </a:solidFill>
              </a:rPr>
              <a:t>và</a:t>
            </a:r>
            <a:r>
              <a:rPr lang="en-US" altLang="en-US" dirty="0">
                <a:solidFill>
                  <a:srgbClr val="0000FF"/>
                </a:solidFill>
              </a:rPr>
              <a:t> file </a:t>
            </a:r>
            <a:r>
              <a:rPr lang="en-US" altLang="en-US" dirty="0" err="1">
                <a:solidFill>
                  <a:srgbClr val="0000FF"/>
                </a:solidFill>
              </a:rPr>
              <a:t>rar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đến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địa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chỉ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>
                <a:solidFill>
                  <a:srgbClr val="0000FF"/>
                </a:solidFill>
              </a:rPr>
              <a:t>mail </a:t>
            </a:r>
            <a:r>
              <a:rPr lang="en-US" altLang="en-US" smtClean="0">
                <a:solidFill>
                  <a:srgbClr val="0000FF"/>
                </a:solidFill>
                <a:hlinkClick r:id="rId2"/>
              </a:rPr>
              <a:t>plpthuctap@gmail.com</a:t>
            </a:r>
            <a:r>
              <a:rPr lang="en-US" altLang="en-US" smtClean="0">
                <a:solidFill>
                  <a:srgbClr val="0000FF"/>
                </a:solidFill>
              </a:rPr>
              <a:t> </a:t>
            </a:r>
            <a:r>
              <a:rPr lang="en-US" altLang="en-US" smtClean="0">
                <a:solidFill>
                  <a:srgbClr val="0000FF"/>
                </a:solidFill>
              </a:rPr>
              <a:t>hoặc </a:t>
            </a:r>
            <a:r>
              <a:rPr lang="en-US" altLang="en-US">
                <a:solidFill>
                  <a:srgbClr val="0000FF"/>
                </a:solidFill>
              </a:rPr>
              <a:t>qua link form GV cung cấp mỗi buổi yêu cầu</a:t>
            </a: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EC984CF-8177-44DF-9E45-7ADD5CD2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HÌNH THỨC NỘP BÀI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WordArt 6">
            <a:extLst>
              <a:ext uri="{FF2B5EF4-FFF2-40B4-BE49-F238E27FC236}">
                <a16:creationId xmlns:a16="http://schemas.microsoft.com/office/drawing/2014/main" xmlns="" id="{3C47637E-8A75-4B66-B4CB-56A1B8C48964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3867150" y="3200400"/>
            <a:ext cx="4343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0" cap="none" spc="0" normalizeH="0" baseline="0" noProof="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17406D"/>
                    </a:gs>
                    <a:gs pos="100000">
                      <a:srgbClr val="0F6FC6"/>
                    </a:gs>
                  </a:gsLst>
                  <a:lin ang="0" scaled="1"/>
                </a:gradFill>
                <a:effectLst>
                  <a:outerShdw dist="71842" dir="2700000" algn="ctr" rotWithShape="0">
                    <a:prstClr val="black">
                      <a:alpha val="5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Stop!</a:t>
            </a:r>
          </a:p>
        </p:txBody>
      </p:sp>
      <p:pic>
        <p:nvPicPr>
          <p:cNvPr id="9" name="Picture 2" descr="http://www.iconhot.com/icon/png/2s-space-emotions-v2/256/question.png">
            <a:extLst>
              <a:ext uri="{FF2B5EF4-FFF2-40B4-BE49-F238E27FC236}">
                <a16:creationId xmlns:a16="http://schemas.microsoft.com/office/drawing/2014/main" xmlns="" id="{4961D79D-7739-475D-8CB1-BB2ECAA9D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197" y="3810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15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38992CEC-31E3-467A-8A8A-6EC057A3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</a:t>
            </a:r>
            <a:endParaRPr lang="en-GB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en-US" dirty="0" err="1">
                <a:solidFill>
                  <a:srgbClr val="0000FF"/>
                </a:solidFill>
              </a:rPr>
              <a:t>Thông</a:t>
            </a:r>
            <a:r>
              <a:rPr lang="en-US" altLang="en-US" dirty="0">
                <a:solidFill>
                  <a:srgbClr val="0000FF"/>
                </a:solidFill>
              </a:rPr>
              <a:t> tin </a:t>
            </a:r>
            <a:r>
              <a:rPr lang="en-US" altLang="en-US" dirty="0" err="1">
                <a:solidFill>
                  <a:srgbClr val="0000FF"/>
                </a:solidFill>
              </a:rPr>
              <a:t>môn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học</a:t>
            </a:r>
            <a:endParaRPr lang="en-US" altLang="en-US" dirty="0">
              <a:solidFill>
                <a:srgbClr val="0000FF"/>
              </a:solidFill>
            </a:endParaRPr>
          </a:p>
          <a:p>
            <a:r>
              <a:rPr lang="en-US" altLang="en-US" dirty="0" err="1">
                <a:solidFill>
                  <a:srgbClr val="0000FF"/>
                </a:solidFill>
              </a:rPr>
              <a:t>Mục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tiêu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môn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học</a:t>
            </a:r>
            <a:endParaRPr lang="en-US" altLang="en-US" dirty="0">
              <a:solidFill>
                <a:srgbClr val="0000FF"/>
              </a:solidFill>
            </a:endParaRPr>
          </a:p>
          <a:p>
            <a:r>
              <a:rPr lang="en-US" altLang="en-US" dirty="0" err="1">
                <a:solidFill>
                  <a:srgbClr val="0000FF"/>
                </a:solidFill>
              </a:rPr>
              <a:t>Đánh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giá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kết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quả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học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tập</a:t>
            </a:r>
            <a:endParaRPr lang="en-US" altLang="en-US" dirty="0">
              <a:solidFill>
                <a:srgbClr val="0000FF"/>
              </a:solidFill>
            </a:endParaRPr>
          </a:p>
          <a:p>
            <a:r>
              <a:rPr lang="en-US" altLang="en-US" dirty="0" err="1">
                <a:solidFill>
                  <a:srgbClr val="0000FF"/>
                </a:solidFill>
              </a:rPr>
              <a:t>Nội</a:t>
            </a:r>
            <a:r>
              <a:rPr lang="en-US" altLang="en-US" dirty="0">
                <a:solidFill>
                  <a:srgbClr val="0000FF"/>
                </a:solidFill>
              </a:rPr>
              <a:t> dung </a:t>
            </a:r>
            <a:r>
              <a:rPr lang="en-US" altLang="en-US" dirty="0" err="1">
                <a:solidFill>
                  <a:srgbClr val="0000FF"/>
                </a:solidFill>
              </a:rPr>
              <a:t>môn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học</a:t>
            </a:r>
            <a:endParaRPr lang="en-US" altLang="en-US" dirty="0">
              <a:solidFill>
                <a:srgbClr val="0000FF"/>
              </a:solidFill>
            </a:endParaRPr>
          </a:p>
          <a:p>
            <a:r>
              <a:rPr lang="en-US" altLang="en-US" dirty="0" err="1">
                <a:solidFill>
                  <a:srgbClr val="0000FF"/>
                </a:solidFill>
              </a:rPr>
              <a:t>Tài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liệu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tham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khảo</a:t>
            </a:r>
            <a:endParaRPr lang="en-US" altLang="en-US" dirty="0">
              <a:solidFill>
                <a:srgbClr val="0000FF"/>
              </a:solidFill>
            </a:endParaRPr>
          </a:p>
          <a:p>
            <a:endParaRPr lang="en-US" altLang="en-US" dirty="0">
              <a:solidFill>
                <a:srgbClr val="0000FF"/>
              </a:solidFill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52736"/>
            <a:ext cx="8220075" cy="5248275"/>
          </a:xfrm>
        </p:spPr>
        <p:txBody>
          <a:bodyPr/>
          <a:lstStyle/>
          <a:p>
            <a:r>
              <a:rPr lang="en-US" altLang="en-US" sz="3000" dirty="0" err="1">
                <a:solidFill>
                  <a:srgbClr val="0000FF"/>
                </a:solidFill>
              </a:rPr>
              <a:t>Tên</a:t>
            </a:r>
            <a:r>
              <a:rPr lang="en-US" altLang="en-US" sz="3000" dirty="0">
                <a:solidFill>
                  <a:srgbClr val="0000FF"/>
                </a:solidFill>
              </a:rPr>
              <a:t> </a:t>
            </a:r>
            <a:r>
              <a:rPr lang="en-US" altLang="en-US" sz="3000" err="1">
                <a:solidFill>
                  <a:srgbClr val="0000FF"/>
                </a:solidFill>
              </a:rPr>
              <a:t>môn</a:t>
            </a:r>
            <a:r>
              <a:rPr lang="en-US" altLang="en-US" sz="3000">
                <a:solidFill>
                  <a:srgbClr val="0000FF"/>
                </a:solidFill>
              </a:rPr>
              <a:t> học </a:t>
            </a:r>
            <a:endParaRPr lang="en-US" altLang="en-US" sz="3000" dirty="0">
              <a:solidFill>
                <a:srgbClr val="0000FF"/>
              </a:solidFill>
            </a:endParaRPr>
          </a:p>
          <a:p>
            <a:pPr marL="0" indent="0" algn="ctr">
              <a:buNone/>
            </a:pPr>
            <a:r>
              <a:rPr lang="en-US" altLang="en-US" sz="5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KỸ NĂNG LẬP TRÌNH ỨNG DỤNG VỚI JAVA</a:t>
            </a:r>
            <a:endParaRPr lang="en-US" altLang="en-US" sz="5000" dirty="0">
              <a:solidFill>
                <a:srgbClr val="C00000"/>
              </a:solidFill>
            </a:endParaRPr>
          </a:p>
          <a:p>
            <a:r>
              <a:rPr lang="en-US" altLang="en-US" sz="3000" dirty="0" err="1">
                <a:solidFill>
                  <a:srgbClr val="0000FF"/>
                </a:solidFill>
              </a:rPr>
              <a:t>Số</a:t>
            </a:r>
            <a:r>
              <a:rPr lang="en-US" altLang="en-US" sz="3000" dirty="0">
                <a:solidFill>
                  <a:srgbClr val="0000FF"/>
                </a:solidFill>
              </a:rPr>
              <a:t> </a:t>
            </a:r>
            <a:r>
              <a:rPr lang="en-US" altLang="en-US" sz="3000" dirty="0" err="1">
                <a:solidFill>
                  <a:srgbClr val="0000FF"/>
                </a:solidFill>
              </a:rPr>
              <a:t>tín</a:t>
            </a:r>
            <a:r>
              <a:rPr lang="en-US" altLang="en-US" sz="3000" dirty="0">
                <a:solidFill>
                  <a:srgbClr val="0000FF"/>
                </a:solidFill>
              </a:rPr>
              <a:t> </a:t>
            </a:r>
            <a:r>
              <a:rPr lang="en-US" altLang="en-US" sz="3000" dirty="0" err="1">
                <a:solidFill>
                  <a:srgbClr val="0000FF"/>
                </a:solidFill>
              </a:rPr>
              <a:t>chỉ</a:t>
            </a:r>
            <a:r>
              <a:rPr lang="en-US" altLang="en-US" sz="3000" dirty="0">
                <a:solidFill>
                  <a:srgbClr val="0000FF"/>
                </a:solidFill>
              </a:rPr>
              <a:t>: </a:t>
            </a:r>
            <a:r>
              <a:rPr lang="en-US" altLang="en-US" sz="3000" dirty="0"/>
              <a:t>4 (2 </a:t>
            </a:r>
            <a:r>
              <a:rPr lang="en-US" altLang="en-US" sz="3000" dirty="0" err="1"/>
              <a:t>lý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thuyết</a:t>
            </a:r>
            <a:r>
              <a:rPr lang="en-US" altLang="en-US" sz="3000" dirty="0"/>
              <a:t> + 2 </a:t>
            </a:r>
            <a:r>
              <a:rPr lang="en-US" altLang="en-US" sz="3000" dirty="0" err="1"/>
              <a:t>thực</a:t>
            </a:r>
            <a:r>
              <a:rPr lang="en-US" altLang="en-US" sz="3000" dirty="0"/>
              <a:t> </a:t>
            </a:r>
            <a:r>
              <a:rPr lang="en-US" altLang="en-US" sz="3000" dirty="0" err="1"/>
              <a:t>hành</a:t>
            </a:r>
            <a:r>
              <a:rPr lang="en-US" altLang="en-US" sz="3000" dirty="0"/>
              <a:t>)</a:t>
            </a:r>
          </a:p>
          <a:p>
            <a:r>
              <a:rPr lang="en-US" altLang="en-US" sz="3000">
                <a:solidFill>
                  <a:srgbClr val="0000FF"/>
                </a:solidFill>
              </a:rPr>
              <a:t>Ngôn </a:t>
            </a:r>
            <a:r>
              <a:rPr lang="en-US" altLang="en-US" sz="3000" dirty="0" err="1">
                <a:solidFill>
                  <a:srgbClr val="0000FF"/>
                </a:solidFill>
              </a:rPr>
              <a:t>ngữ</a:t>
            </a:r>
            <a:r>
              <a:rPr lang="en-US" altLang="en-US" sz="3000" dirty="0">
                <a:solidFill>
                  <a:srgbClr val="0000FF"/>
                </a:solidFill>
              </a:rPr>
              <a:t> </a:t>
            </a:r>
            <a:r>
              <a:rPr lang="en-US" altLang="en-US" sz="3000" dirty="0" err="1">
                <a:solidFill>
                  <a:srgbClr val="0000FF"/>
                </a:solidFill>
              </a:rPr>
              <a:t>lập</a:t>
            </a:r>
            <a:r>
              <a:rPr lang="en-US" altLang="en-US" sz="3000" dirty="0">
                <a:solidFill>
                  <a:srgbClr val="0000FF"/>
                </a:solidFill>
              </a:rPr>
              <a:t> </a:t>
            </a:r>
            <a:r>
              <a:rPr lang="en-US" altLang="en-US" sz="3000" dirty="0" err="1">
                <a:solidFill>
                  <a:srgbClr val="0000FF"/>
                </a:solidFill>
              </a:rPr>
              <a:t>trình</a:t>
            </a:r>
            <a:r>
              <a:rPr lang="en-US" altLang="en-US" sz="3000">
                <a:solidFill>
                  <a:srgbClr val="0000FF"/>
                </a:solidFill>
              </a:rPr>
              <a:t>: </a:t>
            </a:r>
            <a:r>
              <a:rPr lang="en-US" altLang="en-US"/>
              <a:t>Java</a:t>
            </a:r>
            <a:endParaRPr lang="en-US" altLang="en-US" dirty="0"/>
          </a:p>
          <a:p>
            <a:r>
              <a:rPr lang="en-US" altLang="en-US" sz="3000">
                <a:solidFill>
                  <a:srgbClr val="0000FF"/>
                </a:solidFill>
              </a:rPr>
              <a:t>Môn </a:t>
            </a:r>
            <a:r>
              <a:rPr lang="en-US" altLang="en-US" sz="3000" dirty="0" err="1">
                <a:solidFill>
                  <a:srgbClr val="0000FF"/>
                </a:solidFill>
              </a:rPr>
              <a:t>tiên</a:t>
            </a:r>
            <a:r>
              <a:rPr lang="en-US" altLang="en-US" sz="3000" dirty="0">
                <a:solidFill>
                  <a:srgbClr val="0000FF"/>
                </a:solidFill>
              </a:rPr>
              <a:t> </a:t>
            </a:r>
            <a:r>
              <a:rPr lang="en-US" altLang="en-US" sz="3000" dirty="0" err="1">
                <a:solidFill>
                  <a:srgbClr val="0000FF"/>
                </a:solidFill>
              </a:rPr>
              <a:t>quyết</a:t>
            </a:r>
            <a:r>
              <a:rPr lang="en-US" altLang="en-US" sz="3000" dirty="0">
                <a:solidFill>
                  <a:srgbClr val="0000FF"/>
                </a:solidFill>
              </a:rPr>
              <a:t>: </a:t>
            </a:r>
            <a:r>
              <a:rPr lang="en-US" altLang="en-US" sz="3000" dirty="0" err="1"/>
              <a:t>Lập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trình</a:t>
            </a:r>
            <a:r>
              <a:rPr lang="en-US" altLang="en-US" sz="3000" dirty="0"/>
              <a:t> </a:t>
            </a:r>
            <a:r>
              <a:rPr lang="en-US" altLang="en-US" sz="3000" err="1"/>
              <a:t>căn</a:t>
            </a:r>
            <a:r>
              <a:rPr lang="en-US" altLang="en-US" sz="3000"/>
              <a:t> bản, Cấu trúc dữ liệu&amp;Giải Thuật, Lập trình hướng đối tượng, …</a:t>
            </a:r>
            <a:endParaRPr lang="en-US" altLang="en-US" sz="3000" dirty="0"/>
          </a:p>
          <a:p>
            <a:r>
              <a:rPr lang="en-US" altLang="en-US" sz="3000" dirty="0" err="1">
                <a:solidFill>
                  <a:srgbClr val="0000FF"/>
                </a:solidFill>
              </a:rPr>
              <a:t>Môn</a:t>
            </a:r>
            <a:r>
              <a:rPr lang="en-US" altLang="en-US" sz="3000" dirty="0">
                <a:solidFill>
                  <a:srgbClr val="0000FF"/>
                </a:solidFill>
              </a:rPr>
              <a:t> song </a:t>
            </a:r>
            <a:r>
              <a:rPr lang="en-US" altLang="en-US" sz="3000" dirty="0" err="1">
                <a:solidFill>
                  <a:srgbClr val="0000FF"/>
                </a:solidFill>
              </a:rPr>
              <a:t>hành</a:t>
            </a:r>
            <a:r>
              <a:rPr lang="en-US" altLang="en-US" sz="3000" dirty="0">
                <a:solidFill>
                  <a:srgbClr val="0000FF"/>
                </a:solidFill>
              </a:rPr>
              <a:t>: </a:t>
            </a:r>
            <a:r>
              <a:rPr lang="en-US" altLang="en-US" sz="3000" dirty="0" err="1"/>
              <a:t>không</a:t>
            </a:r>
            <a:endParaRPr lang="en-US" altLang="en-US" sz="3000" dirty="0"/>
          </a:p>
          <a:p>
            <a:endParaRPr lang="en-US" altLang="en-US" sz="3000" dirty="0">
              <a:solidFill>
                <a:srgbClr val="0000FF"/>
              </a:solidFill>
            </a:endParaRPr>
          </a:p>
          <a:p>
            <a:endParaRPr lang="en-US" altLang="en-US" sz="3000" dirty="0">
              <a:solidFill>
                <a:srgbClr val="0000FF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97088A9-3266-40E3-8792-5E55FE796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THÔNG TIN MÔN HỌC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09600" y="1016732"/>
            <a:ext cx="8143873" cy="5248275"/>
          </a:xfrm>
        </p:spPr>
        <p:txBody>
          <a:bodyPr/>
          <a:lstStyle/>
          <a:p>
            <a:pPr algn="just"/>
            <a:r>
              <a:rPr lang="en-US" altLang="en-US" sz="2600" b="0">
                <a:solidFill>
                  <a:srgbClr val="0000FF"/>
                </a:solidFill>
              </a:rPr>
              <a:t>Kiến thức: </a:t>
            </a:r>
            <a:r>
              <a:rPr lang="en-US" sz="2600" b="0"/>
              <a:t>Ôn tập lại</a:t>
            </a:r>
            <a:r>
              <a:rPr lang="vi-VN" sz="2600" b="0"/>
              <a:t> các khái niệm về ngôn ngữ lập trình Java</a:t>
            </a:r>
            <a:r>
              <a:rPr lang="en-US" sz="2600" b="0"/>
              <a:t> căn bản</a:t>
            </a:r>
            <a:r>
              <a:rPr lang="vi-VN" sz="2600" b="0"/>
              <a:t>, viết ứng dụng Java căn bản</a:t>
            </a:r>
            <a:r>
              <a:rPr lang="en-US" sz="2600" b="0"/>
              <a:t> và nâng cao</a:t>
            </a:r>
            <a:r>
              <a:rPr lang="vi-VN" sz="2600" b="0"/>
              <a:t>, nắm được kỹ thuật lập trình giao diện và kết nối cơ sở dữ liệu, kỹ năng làm việc với file, kỹ thuật xử lý ngoại lệ.</a:t>
            </a:r>
            <a:endParaRPr lang="en-US" sz="2600" b="0"/>
          </a:p>
          <a:p>
            <a:pPr algn="just"/>
            <a:r>
              <a:rPr lang="vi-VN" sz="2600" b="0"/>
              <a:t>Sử dụng các công cụ hỗ trợ lập trình Java</a:t>
            </a:r>
            <a:r>
              <a:rPr lang="en-US" sz="2600" b="0"/>
              <a:t>: </a:t>
            </a:r>
            <a:r>
              <a:rPr lang="vi-VN" sz="2600" b="0"/>
              <a:t> </a:t>
            </a:r>
            <a:r>
              <a:rPr lang="en-US" sz="2600" b="0"/>
              <a:t>Eclipse</a:t>
            </a:r>
            <a:endParaRPr lang="en-US" altLang="en-US" sz="2600" b="0" dirty="0"/>
          </a:p>
          <a:p>
            <a:pPr algn="just"/>
            <a:r>
              <a:rPr lang="en-US" altLang="en-US" sz="2600" b="0">
                <a:solidFill>
                  <a:srgbClr val="0000FF"/>
                </a:solidFill>
              </a:rPr>
              <a:t>Kỹ năng: </a:t>
            </a:r>
            <a:r>
              <a:rPr lang="vi-VN" sz="2600" b="0"/>
              <a:t>Có khả năng đọc hiểu các kiến thức mở rộng của môn học </a:t>
            </a:r>
            <a:r>
              <a:rPr lang="en-US" sz="2600" b="0"/>
              <a:t>lập trình JAVA</a:t>
            </a:r>
            <a:r>
              <a:rPr lang="vi-VN" sz="2600" b="0"/>
              <a:t>, có khả năng xây dựng và phân tích </a:t>
            </a:r>
            <a:r>
              <a:rPr lang="en-US" sz="2600" b="0"/>
              <a:t>chương trình, nắm rõ các hướng phát triển ứng dụng với Java, thị trường tuyển dụng với Java</a:t>
            </a:r>
            <a:r>
              <a:rPr lang="vi-VN" sz="2600" b="0"/>
              <a:t>.</a:t>
            </a:r>
            <a:endParaRPr lang="en-US" altLang="en-US" sz="2600" b="0"/>
          </a:p>
          <a:p>
            <a:pPr algn="just"/>
            <a:r>
              <a:rPr lang="en-US" altLang="en-US" sz="2600" b="0">
                <a:solidFill>
                  <a:srgbClr val="0000FF"/>
                </a:solidFill>
              </a:rPr>
              <a:t>Thái độ, chuyên cần: </a:t>
            </a:r>
            <a:r>
              <a:rPr lang="vi-VN" sz="2600" b="0"/>
              <a:t>Rèn luyện được thái độ nghiêm túc và có khả năng đọc hiểu và nghiên cứu chuyên sâu trong</a:t>
            </a:r>
            <a:r>
              <a:rPr lang="en-US" sz="2600" b="0"/>
              <a:t> học tập ngôn ngữ lập trình Java</a:t>
            </a:r>
            <a:r>
              <a:rPr lang="vi-VN" sz="2600" b="0"/>
              <a:t>.</a:t>
            </a:r>
            <a:endParaRPr lang="en-US" altLang="en-US" sz="2600" b="0" dirty="0"/>
          </a:p>
          <a:p>
            <a:endParaRPr lang="en-US" altLang="en-US" sz="26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51AF1A88-8647-4FD8-982B-2B6B377D0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MỤC TIÊU MÔN HỌC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en-US" sz="2800">
                <a:solidFill>
                  <a:srgbClr val="0000FF"/>
                </a:solidFill>
              </a:rPr>
              <a:t>Module 1: Các khái niệm về lập trình Java (15LT+30TH)</a:t>
            </a:r>
          </a:p>
          <a:p>
            <a:r>
              <a:rPr lang="en-US" altLang="en-US" sz="2800">
                <a:solidFill>
                  <a:srgbClr val="5D7E9D"/>
                </a:solidFill>
              </a:rPr>
              <a:t>Module 2: Lập trình giao diện với Java (10LT+15TH)</a:t>
            </a:r>
          </a:p>
          <a:p>
            <a:r>
              <a:rPr lang="en-US" altLang="en-US" sz="2800">
                <a:solidFill>
                  <a:srgbClr val="5D7E9D"/>
                </a:solidFill>
              </a:rPr>
              <a:t>Module 3: Lập trình cơ sở dữ liệu với Java (5LT+15TH)</a:t>
            </a:r>
            <a:endParaRPr lang="en-US" altLang="en-US" sz="2800" dirty="0">
              <a:solidFill>
                <a:srgbClr val="5D7E9D"/>
              </a:solidFill>
            </a:endParaRP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7CDE019-5A3C-42E8-98B0-8CFECFED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 MÔN HỌC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09600" y="1091971"/>
            <a:ext cx="8220075" cy="5248275"/>
          </a:xfrm>
        </p:spPr>
        <p:txBody>
          <a:bodyPr anchor="ctr"/>
          <a:lstStyle/>
          <a:p>
            <a:r>
              <a:rPr lang="vi-VN" altLang="en-US" sz="2800">
                <a:solidFill>
                  <a:srgbClr val="0000FF"/>
                </a:solidFill>
              </a:rPr>
              <a:t>Chương</a:t>
            </a:r>
            <a:r>
              <a:rPr lang="en-US" altLang="en-US" sz="2800">
                <a:solidFill>
                  <a:srgbClr val="0000FF"/>
                </a:solidFill>
              </a:rPr>
              <a:t> 1: Tổng quan về ngôn ngữ Java </a:t>
            </a:r>
          </a:p>
          <a:p>
            <a:pPr marL="0" indent="0">
              <a:buNone/>
            </a:pPr>
            <a:r>
              <a:rPr lang="en-US" altLang="en-US" sz="2800" b="0">
                <a:solidFill>
                  <a:srgbClr val="0000FF"/>
                </a:solidFill>
              </a:rPr>
              <a:t>	</a:t>
            </a:r>
            <a:r>
              <a:rPr lang="en-US" altLang="en-US" sz="2500" b="0">
                <a:solidFill>
                  <a:schemeClr val="bg1">
                    <a:lumMod val="50000"/>
                  </a:schemeClr>
                </a:solidFill>
              </a:rPr>
              <a:t>(3LT +5TH)</a:t>
            </a:r>
          </a:p>
          <a:p>
            <a:r>
              <a:rPr lang="en-US" altLang="en-US" sz="2800">
                <a:solidFill>
                  <a:srgbClr val="0000FF"/>
                </a:solidFill>
              </a:rPr>
              <a:t>Chương 2: Lập trình hướng đối tượng với Java 	</a:t>
            </a:r>
            <a:r>
              <a:rPr lang="en-US" altLang="en-US" sz="2500" b="0">
                <a:solidFill>
                  <a:schemeClr val="bg1">
                    <a:lumMod val="50000"/>
                  </a:schemeClr>
                </a:solidFill>
              </a:rPr>
              <a:t>(4LT+ 10TH)</a:t>
            </a:r>
          </a:p>
          <a:p>
            <a:r>
              <a:rPr lang="en-US" altLang="en-US" sz="2800">
                <a:solidFill>
                  <a:srgbClr val="0000FF"/>
                </a:solidFill>
              </a:rPr>
              <a:t>Chương 3: Biệt lệ và xử lý biệt lệ </a:t>
            </a:r>
          </a:p>
          <a:p>
            <a:pPr marL="0" indent="0">
              <a:buNone/>
            </a:pPr>
            <a:r>
              <a:rPr lang="en-US" altLang="en-US" sz="2800" b="0">
                <a:solidFill>
                  <a:srgbClr val="0000FF"/>
                </a:solidFill>
              </a:rPr>
              <a:t>	</a:t>
            </a:r>
            <a:r>
              <a:rPr lang="en-US" altLang="en-US" sz="2500" b="0">
                <a:solidFill>
                  <a:schemeClr val="bg1">
                    <a:lumMod val="50000"/>
                  </a:schemeClr>
                </a:solidFill>
              </a:rPr>
              <a:t>(4LT+ 5TH)</a:t>
            </a:r>
          </a:p>
          <a:p>
            <a:r>
              <a:rPr lang="en-US" altLang="en-US" sz="2800">
                <a:solidFill>
                  <a:srgbClr val="0000FF"/>
                </a:solidFill>
              </a:rPr>
              <a:t>Chương 4: Nhập xuất dữ liệu với Java </a:t>
            </a:r>
          </a:p>
          <a:p>
            <a:pPr marL="0" indent="0">
              <a:buNone/>
            </a:pPr>
            <a:r>
              <a:rPr lang="en-US" altLang="en-US" sz="2800" b="0">
                <a:solidFill>
                  <a:srgbClr val="0000FF"/>
                </a:solidFill>
              </a:rPr>
              <a:t>	</a:t>
            </a:r>
            <a:r>
              <a:rPr lang="en-US" altLang="en-US" sz="2500" b="0">
                <a:solidFill>
                  <a:schemeClr val="bg1">
                    <a:lumMod val="50000"/>
                  </a:schemeClr>
                </a:solidFill>
              </a:rPr>
              <a:t>(4LT+ 10TH)</a:t>
            </a:r>
          </a:p>
          <a:p>
            <a:endParaRPr lang="en-US" altLang="en-US" sz="280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7CDE019-5A3C-42E8-98B0-8CFECFED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MODULE 1. CÁC KHÁI NIỆM VỀ LẬP TRÌNH JAVA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0479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CB117BB-3BA3-4F3F-B42E-951C4625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ĐÁNH GIÁ KẾT QUẢ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B8E2EFA8-7F5B-4C63-877C-2082E321F8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3533"/>
              </p:ext>
            </p:extLst>
          </p:nvPr>
        </p:nvGraphicFramePr>
        <p:xfrm>
          <a:off x="575556" y="944563"/>
          <a:ext cx="8568446" cy="553933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061830">
                  <a:extLst>
                    <a:ext uri="{9D8B030D-6E8A-4147-A177-3AD203B41FA5}">
                      <a16:colId xmlns:a16="http://schemas.microsoft.com/office/drawing/2014/main" xmlns="" val="3115980739"/>
                    </a:ext>
                  </a:extLst>
                </a:gridCol>
                <a:gridCol w="1590861">
                  <a:extLst>
                    <a:ext uri="{9D8B030D-6E8A-4147-A177-3AD203B41FA5}">
                      <a16:colId xmlns:a16="http://schemas.microsoft.com/office/drawing/2014/main" xmlns="" val="3011691163"/>
                    </a:ext>
                  </a:extLst>
                </a:gridCol>
                <a:gridCol w="1915755">
                  <a:extLst>
                    <a:ext uri="{9D8B030D-6E8A-4147-A177-3AD203B41FA5}">
                      <a16:colId xmlns:a16="http://schemas.microsoft.com/office/drawing/2014/main" xmlns="" val="2549720010"/>
                    </a:ext>
                  </a:extLst>
                </a:gridCol>
              </a:tblGrid>
              <a:tr h="9874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Hình thức kiểm tra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800" spc="50">
                          <a:effectLst/>
                        </a:rPr>
                        <a:t>Tỷ lệ đánh giá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Đặc điểm đánh giá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7503911"/>
                  </a:ext>
                </a:extLst>
              </a:tr>
              <a:tr h="1280991"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ct val="115000"/>
                        </a:lnSpc>
                        <a:spcAft>
                          <a:spcPts val="600"/>
                        </a:spcAft>
                        <a:buFontTx/>
                        <a:buChar char="-"/>
                      </a:pPr>
                      <a:r>
                        <a:rPr lang="en-US" sz="2800" spc="50">
                          <a:effectLst/>
                        </a:rPr>
                        <a:t>Tham gia học tập trên lớp </a:t>
                      </a:r>
                    </a:p>
                    <a:p>
                      <a:pPr marL="0" indent="0" algn="l">
                        <a:lnSpc>
                          <a:spcPct val="115000"/>
                        </a:lnSpc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en-US" sz="2800" b="0" i="1" spc="50">
                          <a:effectLst/>
                        </a:rPr>
                        <a:t>(đi học đầy đủ, tích cực thảo luận)</a:t>
                      </a:r>
                      <a:endParaRPr lang="en-GB" sz="2800" b="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800" b="1" kern="1200" spc="5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20 %</a:t>
                      </a:r>
                      <a:endParaRPr lang="en-GB" sz="2800" b="1" kern="1200" spc="5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800" b="1" kern="1200" spc="5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GB" sz="2800" b="1" kern="1200" spc="5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800" spc="50">
                          <a:effectLst/>
                        </a:rPr>
                        <a:t>Cá nhân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75428475"/>
                  </a:ext>
                </a:extLst>
              </a:tr>
              <a:tr h="150176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800" spc="50">
                          <a:effectLst/>
                        </a:rPr>
                        <a:t>- Trung bình điểm thảo luận trên lớp &amp; Kiểm tra giữa kỳ hoặc bài tập lớn.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800" b="1" kern="1200" spc="5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30%</a:t>
                      </a:r>
                      <a:endParaRPr lang="en-GB" sz="2800" b="1" kern="1200" spc="5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800" spc="50">
                          <a:effectLst/>
                        </a:rPr>
                        <a:t>Cá nhân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0666579"/>
                  </a:ext>
                </a:extLst>
              </a:tr>
              <a:tr h="150176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-Bài thi cuối kỳ tự luận hoặc trắc nghiệm hoặc báo cáo project và vấn đáp. 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800" b="1" kern="1200" spc="5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  <a:endParaRPr lang="en-GB" sz="2800" b="1" kern="1200" spc="5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800" spc="50">
                          <a:effectLst/>
                        </a:rPr>
                        <a:t>Cá nhân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569672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300"/>
              <a:buFont typeface="Times New Roman" panose="02020603050405020304" pitchFamily="18" charset="0"/>
              <a:buAutoNum type="arabicPeriod"/>
            </a:pPr>
            <a:r>
              <a:rPr lang="en-US" sz="1800" spc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Giáo trình, bài giảng “Kỹ năng lập trình ứng dụng với Java ”, Ths. Võ Văn Phúc, Trường đại học Nam Cần Thơ</a:t>
            </a:r>
            <a:endParaRPr lang="en-GB" sz="1800" spc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300"/>
              <a:buFont typeface="Times New Roman" panose="02020603050405020304" pitchFamily="18" charset="0"/>
              <a:buAutoNum type="arabicPeriod"/>
            </a:pPr>
            <a:r>
              <a:rPr lang="en-US" sz="1800" spc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Giáo trình, bài giảng “Lập trình Java căn bản” ”, Ths. Võ Văn Phúc,  Trường đại học Nam Cần Thơ</a:t>
            </a:r>
            <a:endParaRPr lang="en-GB" sz="1800" spc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300"/>
              <a:buFont typeface="Times New Roman" panose="02020603050405020304" pitchFamily="18" charset="0"/>
              <a:buAutoNum type="arabicPeriod"/>
            </a:pPr>
            <a:r>
              <a:rPr lang="en-US" sz="1800" spc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Allen B. Downey &amp; Chris Mayfield, Think Java, 2016</a:t>
            </a:r>
            <a:endParaRPr lang="en-GB" sz="1800" spc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300"/>
              <a:buFont typeface="Times New Roman" panose="02020603050405020304" pitchFamily="18" charset="0"/>
              <a:buAutoNum type="arabicPeriod"/>
            </a:pPr>
            <a:r>
              <a:rPr lang="en-US" sz="1800" spc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Lập Trình Hướng Đối Tượng Với Java – Đoàn Văn Ban, NXB KHOA HỌC VÀ KĨ THUẬT, 2005</a:t>
            </a:r>
            <a:endParaRPr lang="en-GB" sz="1800" spc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300"/>
              <a:buFont typeface="Times New Roman" panose="02020603050405020304" pitchFamily="18" charset="0"/>
              <a:buAutoNum type="arabicPeriod"/>
            </a:pPr>
            <a:r>
              <a:rPr lang="en-US" sz="1800" spc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 Cơ Bản – Nguyễn Văn Khoa, NXB Hồng Đức, 2007</a:t>
            </a:r>
            <a:endParaRPr lang="en-GB" sz="1800" spc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300"/>
              <a:buFont typeface="Times New Roman" panose="02020603050405020304" pitchFamily="18" charset="0"/>
              <a:buAutoNum type="arabicPeriod"/>
            </a:pPr>
            <a:r>
              <a:rPr lang="en-US" sz="1800" spc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 Core (Tiếng Việt), UDS Ebook, updateSoft.</a:t>
            </a:r>
            <a:endParaRPr lang="en-GB" sz="1800" spc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300"/>
              <a:buFont typeface="Times New Roman" panose="02020603050405020304" pitchFamily="18" charset="0"/>
              <a:buAutoNum type="arabicPeriod"/>
            </a:pPr>
            <a:r>
              <a:rPr lang="en-US" sz="1800" spc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Slide Lập Trình Java - Phạm Quang Dũng, ĐH KHTN</a:t>
            </a:r>
            <a:endParaRPr lang="en-GB" sz="1800" spc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300"/>
              <a:buFont typeface="Times New Roman" panose="02020603050405020304" pitchFamily="18" charset="0"/>
              <a:buAutoNum type="arabicPeriod"/>
            </a:pPr>
            <a:r>
              <a:rPr lang="en-US" sz="1800" spc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Lập trình hướng đối tượng – ĐH Công nghệ, ĐHQGHN</a:t>
            </a:r>
            <a:endParaRPr lang="en-GB" sz="1800" spc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300"/>
              <a:buFont typeface="Times New Roman" panose="02020603050405020304" pitchFamily="18" charset="0"/>
              <a:buAutoNum type="arabicPeriod"/>
            </a:pPr>
            <a:r>
              <a:rPr lang="en-US" sz="1800" spc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Lập Trình Java: </a:t>
            </a:r>
            <a:r>
              <a:rPr lang="en-US" sz="1800" u="sng" spc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https://viettuts.vn/java</a:t>
            </a:r>
            <a:endParaRPr lang="en-GB" sz="1800" spc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altLang="en-US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BC965505-91E6-4093-B9A6-5A1CD34F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TÀI LIỆU THAM KHẢO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spcBef>
                <a:spcPts val="225"/>
              </a:spcBef>
              <a:spcAft>
                <a:spcPts val="0"/>
              </a:spcAft>
              <a:buSzPts val="1300"/>
              <a:buFont typeface="+mj-lt"/>
              <a:buAutoNum type="arabicPeriod" startAt="10"/>
              <a:tabLst>
                <a:tab pos="599440" algn="l"/>
              </a:tabLst>
            </a:pPr>
            <a:r>
              <a:rPr lang="en-US" sz="1800" spc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Cay S. Horstmann,</a:t>
            </a:r>
            <a:r>
              <a:rPr lang="en-US" sz="1800" i="1" spc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Core Java Volume I</a:t>
            </a:r>
            <a:r>
              <a:rPr lang="en-US" sz="1800" spc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Prentice Hall,</a:t>
            </a:r>
            <a:r>
              <a:rPr lang="en-US" sz="1800" spc="-3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2016.</a:t>
            </a:r>
            <a:endParaRPr lang="en-GB" sz="1800" spc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300"/>
              <a:buFont typeface="+mj-lt"/>
              <a:buAutoNum type="arabicPeriod" startAt="10"/>
            </a:pPr>
            <a:r>
              <a:rPr lang="en-US" sz="1800" spc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 Tutorial, </a:t>
            </a:r>
            <a:r>
              <a:rPr lang="en-US" sz="1800" u="sng" spc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https://www.tutorialspoint.com/java/index.htm</a:t>
            </a:r>
            <a:endParaRPr lang="en-GB" sz="1800" spc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300"/>
              <a:buFont typeface="+mj-lt"/>
              <a:buAutoNum type="arabicPeriod" startAt="10"/>
            </a:pPr>
            <a:r>
              <a:rPr lang="en-US" sz="1800" spc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 cơ bản (o7planning.org)</a:t>
            </a:r>
            <a:r>
              <a:rPr lang="en-US" sz="1800" u="sng" spc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https://o7planning.org/vi/10973/java-co-ban</a:t>
            </a:r>
            <a:endParaRPr lang="en-GB" sz="1800" spc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300"/>
              <a:buFont typeface="+mj-lt"/>
              <a:buAutoNum type="arabicPeriod" startAt="10"/>
            </a:pPr>
            <a:r>
              <a:rPr lang="en-US" sz="1800" spc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 cơ bản (vncoder.vn) </a:t>
            </a:r>
            <a:r>
              <a:rPr lang="en-US" sz="1800" u="sng" spc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https://vncoder.vn/java/lap-trinh-java-co-ban</a:t>
            </a:r>
            <a:endParaRPr lang="en-GB" sz="1800" spc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300"/>
              <a:buFont typeface="+mj-lt"/>
              <a:buAutoNum type="arabicPeriod" startAt="10"/>
            </a:pPr>
            <a:r>
              <a:rPr lang="en-US" sz="1800" spc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Lập trình Java: </a:t>
            </a:r>
            <a:r>
              <a:rPr lang="en-US" sz="1800" u="sng" spc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https://yellowcodebooks.com/category/lap-trinh-java/</a:t>
            </a:r>
            <a:endParaRPr lang="en-GB" sz="1800" spc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300"/>
              <a:buFont typeface="+mj-lt"/>
              <a:buAutoNum type="arabicPeriod" startAt="10"/>
            </a:pPr>
            <a:r>
              <a:rPr lang="en-US" sz="1800" spc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 nâng cao (o7planning.org):</a:t>
            </a:r>
            <a:r>
              <a:rPr lang="en-US" sz="1800" u="sng" spc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spc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https://o7planning.org/vi/10985/java-nang-cao</a:t>
            </a:r>
            <a:endParaRPr lang="en-GB" sz="1800" spc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10"/>
            </a:pPr>
            <a:endParaRPr lang="en-US" altLang="en-US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BC965505-91E6-4093-B9A6-5A1CD34F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TÀI LIỆU THAM KHẢO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508245"/>
      </p:ext>
    </p:extLst>
  </p:cSld>
  <p:clrMapOvr>
    <a:masterClrMapping/>
  </p:clrMapOvr>
</p:sld>
</file>

<file path=ppt/theme/theme1.xml><?xml version="1.0" encoding="utf-8"?>
<a:theme xmlns:a="http://schemas.openxmlformats.org/drawingml/2006/main" name="1_cdb2004146l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db2004146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db2004146l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46l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46l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cdb2004146l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db2004146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db2004146l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46l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46l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3046</TotalTime>
  <Words>838</Words>
  <Application>Microsoft Office PowerPoint</Application>
  <PresentationFormat>On-screen Show (4:3)</PresentationFormat>
  <Paragraphs>108</Paragraphs>
  <Slides>11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1_cdb2004146l</vt:lpstr>
      <vt:lpstr>4_cdb2004146l</vt:lpstr>
      <vt:lpstr>KỸ NĂNG  LẬP TRÌNH ỨNG DỤNG  VỚI JAVA</vt:lpstr>
      <vt:lpstr>NỘI DUNG</vt:lpstr>
      <vt:lpstr>THÔNG TIN MÔN HỌC</vt:lpstr>
      <vt:lpstr>MỤC TIÊU MÔN HỌC</vt:lpstr>
      <vt:lpstr>NỘI DUNG MÔN HỌC</vt:lpstr>
      <vt:lpstr>MODULE 1. CÁC KHÁI NIỆM VỀ LẬP TRÌNH JAVA</vt:lpstr>
      <vt:lpstr>ĐÁNH GIÁ KẾT QUẢ</vt:lpstr>
      <vt:lpstr>TÀI LIỆU THAM KHẢO</vt:lpstr>
      <vt:lpstr>TÀI LIỆU THAM KHẢO</vt:lpstr>
      <vt:lpstr>HÌNH THỨC NỘP BÀI</vt:lpstr>
      <vt:lpstr>PowerPoint Presentation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 pad and pen business PowerPoint template</dc:title>
  <dc:creator>Presentation Magazine</dc:creator>
  <cp:lastModifiedBy>Vo Van Phuc</cp:lastModifiedBy>
  <cp:revision>209</cp:revision>
  <dcterms:modified xsi:type="dcterms:W3CDTF">2022-01-09T19:24:10Z</dcterms:modified>
</cp:coreProperties>
</file>