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  <p:sldMasterId id="2147483896" r:id="rId2"/>
  </p:sldMasterIdLst>
  <p:notesMasterIdLst>
    <p:notesMasterId r:id="rId30"/>
  </p:notesMasterIdLst>
  <p:handoutMasterIdLst>
    <p:handoutMasterId r:id="rId31"/>
  </p:handoutMasterIdLst>
  <p:sldIdLst>
    <p:sldId id="371" r:id="rId3"/>
    <p:sldId id="257" r:id="rId4"/>
    <p:sldId id="258" r:id="rId5"/>
    <p:sldId id="381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37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E9D"/>
    <a:srgbClr val="0000FF"/>
    <a:srgbClr val="000000"/>
    <a:srgbClr val="F2FDF7"/>
    <a:srgbClr val="800040"/>
    <a:srgbClr val="FF0080"/>
    <a:srgbClr val="191919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0" autoAdjust="0"/>
    <p:restoredTop sz="88687" autoAdjust="0"/>
  </p:normalViewPr>
  <p:slideViewPr>
    <p:cSldViewPr snapToObjects="1">
      <p:cViewPr varScale="1">
        <p:scale>
          <a:sx n="53" d="100"/>
          <a:sy n="53" d="100"/>
        </p:scale>
        <p:origin x="1244" y="36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C2F02C-0B8F-4180-87BF-88641DD7E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FA3834-3F2B-4C33-A2CE-E622C074A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22766DFB-27E5-4D38-8682-E19AE6945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177837C4-5DD3-41A1-AAC0-1FF9D835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15ACB28-96BF-49D1-BD15-729D79D3F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31B2A-1532-4D88-A7C2-7AFE82FD009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f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>
            <a:extLst>
              <a:ext uri="{FF2B5EF4-FFF2-40B4-BE49-F238E27FC236}">
                <a16:creationId xmlns:a16="http://schemas.microsoft.com/office/drawing/2014/main" id="{8A07A82D-F7B7-4E92-A29F-4E313AE9F33B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-22225" y="0"/>
            <a:ext cx="9144000" cy="2227370"/>
          </a:xfrm>
          <a:prstGeom prst="rect">
            <a:avLst/>
          </a:prstGeom>
          <a:solidFill>
            <a:schemeClr val="accent6">
              <a:lumMod val="40000"/>
              <a:lumOff val="60000"/>
              <a:alpha val="3098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C4430BA-E48B-43B4-8DB8-AFF7F90334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CEB9575-1B21-4A48-93AB-EF94E0E91BD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572000"/>
            <a:ext cx="9144000" cy="2311400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07899BC-3E00-427F-A91B-FF0775390D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225" y="2052638"/>
            <a:ext cx="9121775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1C15F700-AB15-48E4-93D9-24B563E5D806}"/>
              </a:ext>
            </a:extLst>
          </p:cNvPr>
          <p:cNvSpPr>
            <a:spLocks/>
          </p:cNvSpPr>
          <p:nvPr/>
        </p:nvSpPr>
        <p:spPr bwMode="gray">
          <a:xfrm>
            <a:off x="22225" y="2052638"/>
            <a:ext cx="9121775" cy="2546350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103ECCB1-E77B-4DA3-99DD-8369722DBA13}"/>
              </a:ext>
            </a:extLst>
          </p:cNvPr>
          <p:cNvSpPr>
            <a:spLocks/>
          </p:cNvSpPr>
          <p:nvPr userDrawn="1"/>
        </p:nvSpPr>
        <p:spPr bwMode="gray">
          <a:xfrm>
            <a:off x="22225" y="2078038"/>
            <a:ext cx="8588375" cy="203676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2" name="Group 116">
            <a:extLst>
              <a:ext uri="{FF2B5EF4-FFF2-40B4-BE49-F238E27FC236}">
                <a16:creationId xmlns:a16="http://schemas.microsoft.com/office/drawing/2014/main" id="{4DCEB9BB-2E8A-4CB3-A5B0-6C5562B0EEF3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>
              <a:extLst>
                <a:ext uri="{FF2B5EF4-FFF2-40B4-BE49-F238E27FC236}">
                  <a16:creationId xmlns:a16="http://schemas.microsoft.com/office/drawing/2014/main" id="{193EF6E6-1A67-472F-94A6-139D321565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4" name="AutoShape 114" descr="gdd04">
              <a:extLst>
                <a:ext uri="{FF2B5EF4-FFF2-40B4-BE49-F238E27FC236}">
                  <a16:creationId xmlns:a16="http://schemas.microsoft.com/office/drawing/2014/main" id="{91FC0C95-DC60-4057-844C-F3424D7CD9E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5" name="AutoShape 115" descr="gdd03">
              <a:extLst>
                <a:ext uri="{FF2B5EF4-FFF2-40B4-BE49-F238E27FC236}">
                  <a16:creationId xmlns:a16="http://schemas.microsoft.com/office/drawing/2014/main" id="{75DB2EFA-7E70-44E7-8720-4E38014061F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314254" y="394586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Symbol" pitchFamily="18" charset="2"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4FC72F6-B557-4AA6-AE86-0046BD4B79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BE02E2-15C1-452F-93AD-A0FE5A5168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BBE558-B10A-45F4-B827-C6F4A047F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BDB73-E8FE-454E-A870-0751551810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D9CF-1AE4-49FA-A1E6-E15997F4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5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41A531-ABDE-4D28-8DF5-1170D2C6E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F41B80-6FA5-4FCB-AFE2-C95534938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2B62-C972-4A96-89DF-6A76E613BF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6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id="{09A7FDFB-C92F-46E4-83C2-0B1B7B206E4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-22225" y="0"/>
            <a:ext cx="9144000" cy="2227263"/>
          </a:xfrm>
          <a:prstGeom prst="rect">
            <a:avLst/>
          </a:prstGeom>
          <a:solidFill>
            <a:schemeClr val="accent6">
              <a:lumMod val="40000"/>
              <a:lumOff val="60000"/>
              <a:alpha val="3098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D7FAE45-B2B1-4770-B2A2-590658C1B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2799337-E2CD-40D1-B5FB-F9FF2E398E2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572000"/>
            <a:ext cx="9144000" cy="2311400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7DFBF0CA-51BA-42AE-92B8-D0715C6B0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225" y="2052638"/>
            <a:ext cx="9121775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48367209-CBAA-4EE9-9F95-E7AE9DC0D5A0}"/>
              </a:ext>
            </a:extLst>
          </p:cNvPr>
          <p:cNvSpPr>
            <a:spLocks/>
          </p:cNvSpPr>
          <p:nvPr/>
        </p:nvSpPr>
        <p:spPr bwMode="gray">
          <a:xfrm>
            <a:off x="22225" y="2052638"/>
            <a:ext cx="9121775" cy="2546350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F2A02109-877B-409D-8EBC-C461C999B792}"/>
              </a:ext>
            </a:extLst>
          </p:cNvPr>
          <p:cNvSpPr>
            <a:spLocks/>
          </p:cNvSpPr>
          <p:nvPr userDrawn="1"/>
        </p:nvSpPr>
        <p:spPr bwMode="gray">
          <a:xfrm>
            <a:off x="22225" y="2078038"/>
            <a:ext cx="8588375" cy="203676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314254" y="394586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Symbol" pitchFamily="18" charset="2"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26EEDB1-8952-4852-B7D0-B68810FC18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3FA361-4D2F-4AE4-A23C-9E08543BC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F2C761-D669-4ACC-B608-E2074856875E}"/>
              </a:ext>
            </a:extLst>
          </p:cNvPr>
          <p:cNvGrpSpPr/>
          <p:nvPr userDrawn="1"/>
        </p:nvGrpSpPr>
        <p:grpSpPr>
          <a:xfrm>
            <a:off x="211138" y="2332885"/>
            <a:ext cx="3294062" cy="3212004"/>
            <a:chOff x="211138" y="2332885"/>
            <a:chExt cx="3294062" cy="3212004"/>
          </a:xfrm>
        </p:grpSpPr>
        <p:sp>
          <p:nvSpPr>
            <p:cNvPr id="16" name="AutoShape 113" descr="gdd01">
              <a:extLst>
                <a:ext uri="{FF2B5EF4-FFF2-40B4-BE49-F238E27FC236}">
                  <a16:creationId xmlns:a16="http://schemas.microsoft.com/office/drawing/2014/main" id="{0A61D51C-0F9D-4F1D-AB95-65D58FFBA6E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1138" y="3140968"/>
              <a:ext cx="1752600" cy="1600200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7" name="AutoShape 114" descr="gdd04">
              <a:extLst>
                <a:ext uri="{FF2B5EF4-FFF2-40B4-BE49-F238E27FC236}">
                  <a16:creationId xmlns:a16="http://schemas.microsoft.com/office/drawing/2014/main" id="{3D83067C-4AF7-445F-AA27-2018BE84EAE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598613" y="2332885"/>
              <a:ext cx="1828800" cy="1600200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8" name="AutoShape 115" descr="gdd03">
              <a:extLst>
                <a:ext uri="{FF2B5EF4-FFF2-40B4-BE49-F238E27FC236}">
                  <a16:creationId xmlns:a16="http://schemas.microsoft.com/office/drawing/2014/main" id="{9A3C0891-0D01-4636-90D3-BC6F0C88E31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598613" y="4000792"/>
              <a:ext cx="1906587" cy="1544097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96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1971"/>
            <a:ext cx="8143873" cy="5248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5240EA-57E8-4837-8F56-8195941B3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58EE62-A459-40E4-B84D-3085375229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523875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A3249-7FF3-4311-A461-F791DB37E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96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AC6A13-0985-428A-9542-9CE8941BC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3AE2EF-9F7D-42B3-9C0F-7F2A22C981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6E636-6A3F-482E-A55D-3461A2214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44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326BE-87D6-4AFE-A97A-F9EFA9AF3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D121DE-A675-4D87-B2D0-6719E0974E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FB2C0-EA30-4FF8-A954-C09EDFCDA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1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077200" cy="639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F693D6-F682-4186-A194-FCAD47E71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04D7F33-F9FC-4425-A783-FB3917D590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51C48-686C-4105-A55F-7DFCE0CA3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67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2080FC-CDE6-4360-A251-723E2B0B40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15FB44-2835-4E0C-8A7F-2EF4AAA6BB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9AB1-6FC7-455C-8861-245351A9CC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53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2221EF-5A9A-4B30-BAE8-CF5587412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D6365EE-111A-4B60-ACDF-538EFE9D8E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9764-15E3-4DA7-ADDC-A54628629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7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25B2C-9266-48B6-9E0D-A396281055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DA2CFC-5ADF-4655-87CA-F052889BBD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20809-AF2E-4159-BF88-89409096A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8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1971"/>
            <a:ext cx="8143873" cy="5248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94502B-A861-4213-AD5E-4A51EFED05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5C51E6-A07E-45CE-9540-CE1094B6D1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523875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B234B-ADCF-47EA-94FA-1884F3D268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166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E1E2B-B362-41C7-80E3-3654964F9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CEDA1C-9E07-4288-ADDD-881261935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BA526-0AB8-444E-A5D3-AC58E57921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94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DC1626-53C9-4183-A995-D84728F4B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9676C3-85BA-43B4-B4E3-B7A2D56F1D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79A7-A126-4F0B-8AA0-9AD6B44151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152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006F4B-BD5C-4DE1-B17A-7738F4DADA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F37196-1547-4BA3-8973-5777A71ED9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3B9B1-7BCC-4B50-8876-50E66F4BA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14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FE6721-2895-485E-80DC-82A7543E67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0506F6-B077-4243-AA71-0B86B327D3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3907D-7B0B-49EB-A075-55CCED6350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15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E9338-5E9A-4377-8B89-9D94B2A58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23374F-376C-47D7-9251-A0AAB64ED7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E3F87-66AE-47F0-938F-21FABEB94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82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077200" cy="639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A0A36A-EFC2-48AC-991C-852766502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19A3E7A-0638-4FE5-B081-7F0F4D0C64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80D5F-4A96-4D32-9A39-92F246F2D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54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4754E1B-561A-4C3F-8738-94F252EF1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6D155E-5251-4588-A657-27676F2559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4FCA-1061-4902-97A0-AD3DC1E3E7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4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E4450F-AD42-4343-BFE1-41968ABB1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62258D-286C-4713-BEE2-736C4CA82F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972-7B5D-4AA8-9AEF-AC4135741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19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21862-A65A-453A-BE38-64AC81FCB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C9313A-CFC5-42F5-BFD0-DC61F30F5F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749D4-34F1-4CC9-AA3A-87F31DCC9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2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03E83-344F-4990-B4FB-50F3D1C7BD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47E931-7D26-4511-BB32-D6267FA532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E463-93EA-45D5-9439-96F67109A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8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justpad">
            <a:extLst>
              <a:ext uri="{FF2B5EF4-FFF2-40B4-BE49-F238E27FC236}">
                <a16:creationId xmlns:a16="http://schemas.microsoft.com/office/drawing/2014/main" id="{4211AC81-CA09-44C3-8E3B-D703EA8DC1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253" r="1352" b="276"/>
          <a:stretch>
            <a:fillRect/>
          </a:stretch>
        </p:blipFill>
        <p:spPr bwMode="auto">
          <a:xfrm>
            <a:off x="58738" y="395288"/>
            <a:ext cx="908526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Freeform 15">
            <a:extLst>
              <a:ext uri="{FF2B5EF4-FFF2-40B4-BE49-F238E27FC236}">
                <a16:creationId xmlns:a16="http://schemas.microsoft.com/office/drawing/2014/main" id="{8E1BC9A7-DFF7-419C-A110-EC0C2BCE9837}"/>
              </a:ext>
            </a:extLst>
          </p:cNvPr>
          <p:cNvSpPr>
            <a:spLocks/>
          </p:cNvSpPr>
          <p:nvPr/>
        </p:nvSpPr>
        <p:spPr bwMode="gray">
          <a:xfrm>
            <a:off x="-9525" y="344488"/>
            <a:ext cx="915352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AutoShape 21">
            <a:extLst>
              <a:ext uri="{FF2B5EF4-FFF2-40B4-BE49-F238E27FC236}">
                <a16:creationId xmlns:a16="http://schemas.microsoft.com/office/drawing/2014/main" id="{3E20BEC4-34BD-4AA5-8A4A-8441B88539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37538" y="6340475"/>
            <a:ext cx="601662" cy="517525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CAE5679B-5FCF-4C0F-8FCD-BB070FC6E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092200"/>
            <a:ext cx="80613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AF8FBFD-99FF-48E3-8118-C5B2AF0F10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3886200" cy="249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BF12EFD-46E5-4305-8548-A326C99460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609600" cy="242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F9DCE6C-E709-4B66-9D39-A8479F9B1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22">
            <a:extLst>
              <a:ext uri="{FF2B5EF4-FFF2-40B4-BE49-F238E27FC236}">
                <a16:creationId xmlns:a16="http://schemas.microsoft.com/office/drawing/2014/main" id="{C688B526-E5D4-4B10-BD11-8A15182048C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4" name="AutoShape 23">
              <a:extLst>
                <a:ext uri="{FF2B5EF4-FFF2-40B4-BE49-F238E27FC236}">
                  <a16:creationId xmlns:a16="http://schemas.microsoft.com/office/drawing/2014/main" id="{6659D802-B282-48FA-AC87-F5A5103F09D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D</a:t>
              </a:r>
            </a:p>
          </p:txBody>
        </p:sp>
        <p:sp>
          <p:nvSpPr>
            <p:cNvPr id="1035" name="AutoShape 24">
              <a:extLst>
                <a:ext uri="{FF2B5EF4-FFF2-40B4-BE49-F238E27FC236}">
                  <a16:creationId xmlns:a16="http://schemas.microsoft.com/office/drawing/2014/main" id="{2BAA3E8F-00DF-4E50-8C9E-E8E619320AD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N</a:t>
              </a:r>
            </a:p>
          </p:txBody>
        </p:sp>
        <p:sp>
          <p:nvSpPr>
            <p:cNvPr id="1036" name="AutoShape 25">
              <a:extLst>
                <a:ext uri="{FF2B5EF4-FFF2-40B4-BE49-F238E27FC236}">
                  <a16:creationId xmlns:a16="http://schemas.microsoft.com/office/drawing/2014/main" id="{A1820F70-057D-4674-9D75-8E611C69B79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C</a:t>
              </a:r>
            </a:p>
          </p:txBody>
        </p:sp>
      </p:grpSp>
      <p:sp>
        <p:nvSpPr>
          <p:cNvPr id="3081" name="Rectangle 2">
            <a:extLst>
              <a:ext uri="{FF2B5EF4-FFF2-40B4-BE49-F238E27FC236}">
                <a16:creationId xmlns:a16="http://schemas.microsoft.com/office/drawing/2014/main" id="{786FD5ED-D775-418D-B276-82C3BAC30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768667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Line 26">
            <a:extLst>
              <a:ext uri="{FF2B5EF4-FFF2-40B4-BE49-F238E27FC236}">
                <a16:creationId xmlns:a16="http://schemas.microsoft.com/office/drawing/2014/main" id="{40ECF1CC-C467-4B9C-8DFC-CBBA73195E2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4975" y="6553200"/>
            <a:ext cx="773271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083" name="Picture 21">
            <a:extLst>
              <a:ext uri="{FF2B5EF4-FFF2-40B4-BE49-F238E27FC236}">
                <a16:creationId xmlns:a16="http://schemas.microsoft.com/office/drawing/2014/main" id="{C08D8124-5F53-4146-BA05-8BC7DB7C0D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9921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25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115000"/>
        <a:buFont typeface="Wingdings" panose="05000000000000000000" pitchFamily="2" charset="2"/>
        <a:buChar char="q"/>
        <a:defRPr sz="30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800">
          <a:solidFill>
            <a:srgbClr val="00206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5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1" descr="justpad">
            <a:extLst>
              <a:ext uri="{FF2B5EF4-FFF2-40B4-BE49-F238E27FC236}">
                <a16:creationId xmlns:a16="http://schemas.microsoft.com/office/drawing/2014/main" id="{3376CA38-4096-42B2-9213-74A1D4465C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253" r="1352" b="276"/>
          <a:stretch>
            <a:fillRect/>
          </a:stretch>
        </p:blipFill>
        <p:spPr bwMode="auto">
          <a:xfrm>
            <a:off x="58738" y="395288"/>
            <a:ext cx="908526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Freeform 15">
            <a:extLst>
              <a:ext uri="{FF2B5EF4-FFF2-40B4-BE49-F238E27FC236}">
                <a16:creationId xmlns:a16="http://schemas.microsoft.com/office/drawing/2014/main" id="{CF0696AB-9131-45A5-992B-55D3F6E1C2E6}"/>
              </a:ext>
            </a:extLst>
          </p:cNvPr>
          <p:cNvSpPr>
            <a:spLocks/>
          </p:cNvSpPr>
          <p:nvPr/>
        </p:nvSpPr>
        <p:spPr bwMode="gray">
          <a:xfrm>
            <a:off x="-9525" y="228600"/>
            <a:ext cx="9153525" cy="915983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AutoShape 21">
            <a:extLst>
              <a:ext uri="{FF2B5EF4-FFF2-40B4-BE49-F238E27FC236}">
                <a16:creationId xmlns:a16="http://schemas.microsoft.com/office/drawing/2014/main" id="{F621B388-3B14-47F9-8FC6-2D646AB0CF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37538" y="6340475"/>
            <a:ext cx="601662" cy="517525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8CA2C8A3-C2AE-40FD-B729-01C42AD22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092200"/>
            <a:ext cx="80613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C81B5A4-7E84-4A60-93CB-96536E84CB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3886200" cy="249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Object-oriented programming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6BD7195-BBF3-409F-8443-ECF931E863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609600" cy="242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E7B7466-9014-475A-B38F-4C7F1CB6B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22">
            <a:extLst>
              <a:ext uri="{FF2B5EF4-FFF2-40B4-BE49-F238E27FC236}">
                <a16:creationId xmlns:a16="http://schemas.microsoft.com/office/drawing/2014/main" id="{0C09064C-4B86-4D65-B031-39057AD477D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4" name="AutoShape 23">
              <a:extLst>
                <a:ext uri="{FF2B5EF4-FFF2-40B4-BE49-F238E27FC236}">
                  <a16:creationId xmlns:a16="http://schemas.microsoft.com/office/drawing/2014/main" id="{77E50DE3-B0A1-4AE2-8422-46B4739D0AB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D</a:t>
              </a:r>
            </a:p>
          </p:txBody>
        </p:sp>
        <p:sp>
          <p:nvSpPr>
            <p:cNvPr id="1035" name="AutoShape 24">
              <a:extLst>
                <a:ext uri="{FF2B5EF4-FFF2-40B4-BE49-F238E27FC236}">
                  <a16:creationId xmlns:a16="http://schemas.microsoft.com/office/drawing/2014/main" id="{76AA4B43-4F5D-496F-82D1-9F172651F847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N</a:t>
              </a:r>
            </a:p>
          </p:txBody>
        </p:sp>
        <p:sp>
          <p:nvSpPr>
            <p:cNvPr id="1036" name="AutoShape 25">
              <a:extLst>
                <a:ext uri="{FF2B5EF4-FFF2-40B4-BE49-F238E27FC236}">
                  <a16:creationId xmlns:a16="http://schemas.microsoft.com/office/drawing/2014/main" id="{1E9FB068-12EF-4B25-81B0-79CCD3B050D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dirty="0">
                  <a:solidFill>
                    <a:schemeClr val="accent3"/>
                  </a:solidFill>
                </a:rPr>
                <a:t>C</a:t>
              </a:r>
            </a:p>
          </p:txBody>
        </p:sp>
      </p:grpSp>
      <p:sp>
        <p:nvSpPr>
          <p:cNvPr id="3081" name="Rectangle 2">
            <a:extLst>
              <a:ext uri="{FF2B5EF4-FFF2-40B4-BE49-F238E27FC236}">
                <a16:creationId xmlns:a16="http://schemas.microsoft.com/office/drawing/2014/main" id="{9CD4BE57-83C0-4915-9527-53B844925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085850" y="228602"/>
            <a:ext cx="7743825" cy="83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Line 26">
            <a:extLst>
              <a:ext uri="{FF2B5EF4-FFF2-40B4-BE49-F238E27FC236}">
                <a16:creationId xmlns:a16="http://schemas.microsoft.com/office/drawing/2014/main" id="{3B272D7C-6EFD-41CB-86BE-9F71DA2533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4975" y="6553200"/>
            <a:ext cx="7732713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083" name="Picture 21">
            <a:extLst>
              <a:ext uri="{FF2B5EF4-FFF2-40B4-BE49-F238E27FC236}">
                <a16:creationId xmlns:a16="http://schemas.microsoft.com/office/drawing/2014/main" id="{97203F54-655B-46CF-B9BD-4F2DB28CE5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980292" cy="91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2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115000"/>
        <a:buFont typeface="Wingdings" panose="05000000000000000000" pitchFamily="2" charset="2"/>
        <a:buChar char="q"/>
        <a:defRPr sz="30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800">
          <a:solidFill>
            <a:srgbClr val="00206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5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inhbtd201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02153F7-C9C2-46C7-91FE-45DD7985C6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43708" y="2833755"/>
            <a:ext cx="6705600" cy="1012825"/>
          </a:xfrm>
        </p:spPr>
        <p:txBody>
          <a:bodyPr/>
          <a:lstStyle/>
          <a:p>
            <a:pPr algn="r" eaLnBrk="1" hangingPunct="1"/>
            <a:r>
              <a:rPr lang="en-US" altLang="en-US" sz="4000" i="1">
                <a:solidFill>
                  <a:srgbClr val="C00000"/>
                </a:solidFill>
              </a:rPr>
              <a:t>NHẬP – XUẤT DỮ LIỆU </a:t>
            </a:r>
            <a:br>
              <a:rPr lang="en-US" altLang="en-US" sz="4000" i="1">
                <a:solidFill>
                  <a:srgbClr val="C00000"/>
                </a:solidFill>
              </a:rPr>
            </a:br>
            <a:r>
              <a:rPr lang="en-US" altLang="en-US" sz="4000" i="1">
                <a:solidFill>
                  <a:srgbClr val="C00000"/>
                </a:solidFill>
              </a:rPr>
              <a:t>VỚI JAVA</a:t>
            </a:r>
            <a:endParaRPr lang="en-US" altLang="en-US" sz="4000" i="1" dirty="0">
              <a:solidFill>
                <a:srgbClr val="C00000"/>
              </a:solidFill>
            </a:endParaRPr>
          </a:p>
        </p:txBody>
      </p:sp>
      <p:sp>
        <p:nvSpPr>
          <p:cNvPr id="10243" name="TextBox 3">
            <a:extLst>
              <a:ext uri="{FF2B5EF4-FFF2-40B4-BE49-F238E27FC236}">
                <a16:creationId xmlns:a16="http://schemas.microsoft.com/office/drawing/2014/main" id="{465C7AE8-5C54-4B69-B236-8664929E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4800"/>
            <a:ext cx="52165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2900">
              <a:spcBef>
                <a:spcPct val="20000"/>
              </a:spcBef>
              <a:buClr>
                <a:srgbClr val="006600"/>
              </a:buClr>
              <a:buSzPct val="115000"/>
              <a:buFont typeface="Wingdings" panose="05000000000000000000" pitchFamily="2" charset="2"/>
              <a:buChar char="q"/>
              <a:defRPr sz="3000" b="1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  <a:lvl2pPr marL="742950" indent="-285750" defTabSz="3429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§"/>
              <a:defRPr sz="2800">
                <a:solidFill>
                  <a:srgbClr val="002060"/>
                </a:solidFill>
                <a:latin typeface="Times New Roman" panose="02020603050405020304" pitchFamily="18" charset="0"/>
              </a:defRPr>
            </a:lvl2pPr>
            <a:lvl3pPr marL="1143000" indent="-228600" defTabSz="342900">
              <a:spcBef>
                <a:spcPct val="20000"/>
              </a:spcBef>
              <a:buClr>
                <a:srgbClr val="006600"/>
              </a:buClr>
              <a:buChar char="•"/>
              <a:defRPr sz="2500">
                <a:solidFill>
                  <a:srgbClr val="0066CC"/>
                </a:solidFill>
                <a:latin typeface="Times New Roman" panose="02020603050405020304" pitchFamily="18" charset="0"/>
              </a:defRPr>
            </a:lvl3pPr>
            <a:lvl4pPr marL="1600200" indent="-228600" defTabSz="342900">
              <a:spcBef>
                <a:spcPct val="20000"/>
              </a:spcBef>
              <a:buChar char="–"/>
              <a:defRPr sz="2000">
                <a:solidFill>
                  <a:srgbClr val="0066CC"/>
                </a:solidFill>
                <a:latin typeface="Times New Roman" panose="02020603050405020304" pitchFamily="18" charset="0"/>
              </a:defRPr>
            </a:lvl4pPr>
            <a:lvl5pPr marL="2057400" indent="-228600" defTabSz="3429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</a:t>
            </a:r>
            <a:r>
              <a:rPr kumimoji="0" lang="vi-V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ỜNG ĐẠI HỌC NAM CẦN TH</a:t>
            </a:r>
            <a:r>
              <a:rPr kumimoji="0" lang="vi-V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KHOA KỸ THUẬT CÔNG NGHỆ</a:t>
            </a:r>
          </a:p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>
                <a:solidFill>
                  <a:srgbClr val="003366"/>
                </a:solidFill>
                <a:cs typeface="Times New Roman" panose="02020603050405020304" pitchFamily="18" charset="0"/>
              </a:rPr>
              <a:t>Trung Tâm Chuẩn Đầu Ra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37A2568D-0C82-4501-A329-AE13D714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980" y="4977172"/>
            <a:ext cx="4119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rgbClr val="006600"/>
              </a:buClr>
              <a:buSzPct val="115000"/>
              <a:buFont typeface="Wingdings" panose="05000000000000000000" pitchFamily="2" charset="2"/>
              <a:buChar char="q"/>
              <a:defRPr sz="3000" b="1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  <a:lvl2pPr marL="742950" indent="-285750" defTabSz="3429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§"/>
              <a:defRPr sz="2800">
                <a:solidFill>
                  <a:srgbClr val="002060"/>
                </a:solidFill>
                <a:latin typeface="Times New Roman" panose="02020603050405020304" pitchFamily="18" charset="0"/>
              </a:defRPr>
            </a:lvl2pPr>
            <a:lvl3pPr marL="1143000" indent="-228600" defTabSz="342900">
              <a:spcBef>
                <a:spcPct val="20000"/>
              </a:spcBef>
              <a:buClr>
                <a:srgbClr val="006600"/>
              </a:buClr>
              <a:buChar char="•"/>
              <a:defRPr sz="2500">
                <a:solidFill>
                  <a:srgbClr val="0066CC"/>
                </a:solidFill>
                <a:latin typeface="Times New Roman" panose="02020603050405020304" pitchFamily="18" charset="0"/>
              </a:defRPr>
            </a:lvl3pPr>
            <a:lvl4pPr marL="1600200" indent="-228600" defTabSz="342900">
              <a:spcBef>
                <a:spcPct val="20000"/>
              </a:spcBef>
              <a:buChar char="–"/>
              <a:defRPr sz="2000">
                <a:solidFill>
                  <a:srgbClr val="0066CC"/>
                </a:solidFill>
                <a:latin typeface="Times New Roman" panose="02020603050405020304" pitchFamily="18" charset="0"/>
              </a:defRPr>
            </a:lvl4pPr>
            <a:lvl5pPr marL="2057400" indent="-228600" defTabSz="3429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Bùi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Thị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Diễm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Trinh</a:t>
            </a:r>
          </a:p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Khoa KTCN,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Đại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Nam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Thơ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Email: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trinhbtd2012@gmail.com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0932.907.666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E5716-E08E-449D-A810-C097A7A489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43708" y="2276872"/>
            <a:ext cx="6705600" cy="43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3700" i="1" kern="0">
                <a:solidFill>
                  <a:srgbClr val="002060"/>
                </a:solidFill>
              </a:rPr>
              <a:t>CHƯƠNG 4</a:t>
            </a:r>
            <a:endParaRPr lang="en-US" altLang="en-US" sz="2200" i="1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4A99-A8D6-49D3-88D6-0943044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đọc tập tin với FileInputStream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D9D5-43CF-4CF7-8872-F9A5A4C4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2B92-5045-4D55-8C2E-ABE2FC027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D76EE-8704-4296-BCDE-51D321A4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8" y="1188908"/>
            <a:ext cx="5429230" cy="3112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A5424-9345-40F7-A669-CFA76CE5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4293096"/>
            <a:ext cx="6655362" cy="1184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6FB0E-EC05-4FF0-B90C-7C68F3A8C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28" y="2929372"/>
            <a:ext cx="4088489" cy="13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E58E-2017-417D-99F6-706DA631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tập tin sử dụng Character stream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4F0E-5976-4231-90DC-110512C9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</a:t>
            </a:r>
            <a:r>
              <a:rPr lang="en-US" sz="3200"/>
              <a:t>dụng lớp </a:t>
            </a:r>
            <a:r>
              <a:rPr lang="en-US" sz="3200">
                <a:solidFill>
                  <a:srgbClr val="00B050"/>
                </a:solidFill>
              </a:rPr>
              <a:t>java.io.FileReader</a:t>
            </a:r>
          </a:p>
          <a:p>
            <a:r>
              <a:rPr lang="en-US"/>
              <a:t>Khởi tạo đối tượng FileReader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FileReader (File file);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FileReader (String fileName);</a:t>
            </a:r>
          </a:p>
          <a:p>
            <a:r>
              <a:rPr lang="en-US"/>
              <a:t>Đọc nội dung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read(): đọc 1 ký tự, trả về -1 nếu đã đọc toàn bộ nội dung của tập tin.</a:t>
            </a:r>
          </a:p>
          <a:p>
            <a:r>
              <a:rPr lang="en-US"/>
              <a:t>Giải phóng stream</a:t>
            </a:r>
          </a:p>
          <a:p>
            <a:pPr lvl="1"/>
            <a:r>
              <a:rPr lang="en-US"/>
              <a:t>close();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0DF8-9ED6-4A35-A0B0-A339733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A2A6-0BA5-4C77-A610-F65D081D9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12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3A90-9078-4CEC-B96A-956A6E1C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đọc tập tin với File Reader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B3F2-F4AA-4E47-96A4-B1622C6E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ED25-155A-4FCB-9DEB-30D79D3E8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5164-4470-4B5E-9F79-EE7C1724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16897"/>
            <a:ext cx="5327981" cy="3521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462C2-B34A-408C-8DFF-E16AC104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" y="4772886"/>
            <a:ext cx="8609618" cy="1347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003A5-2F11-41FF-83D7-D2BA40AFE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7" y="2526515"/>
            <a:ext cx="3723562" cy="1253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58393B-2BB4-48DA-B455-CBA3F2887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432" y="3752096"/>
            <a:ext cx="3119372" cy="10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2F4-C9EB-45F1-A5DC-E091A27F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tập tin có sử dụng bộ đệm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F12C-836B-4E25-832A-37105497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72716"/>
            <a:ext cx="8143873" cy="5536468"/>
          </a:xfrm>
        </p:spPr>
        <p:txBody>
          <a:bodyPr/>
          <a:lstStyle/>
          <a:p>
            <a:r>
              <a:rPr lang="en-US"/>
              <a:t>Sử dụng lớp </a:t>
            </a:r>
            <a:r>
              <a:rPr lang="en-US" sz="3200">
                <a:solidFill>
                  <a:srgbClr val="00B050"/>
                </a:solidFill>
              </a:rPr>
              <a:t>java.io.BufferedReader</a:t>
            </a:r>
            <a:endParaRPr lang="en-US"/>
          </a:p>
          <a:p>
            <a:r>
              <a:rPr lang="en-GB"/>
              <a:t>Khởi tạo đối tượng</a:t>
            </a:r>
          </a:p>
          <a:p>
            <a:pPr lvl="1"/>
            <a:r>
              <a:rPr lang="en-US" sz="2800"/>
              <a:t>BufferedReader (Reader rd);</a:t>
            </a:r>
          </a:p>
          <a:p>
            <a:pPr lvl="1"/>
            <a:r>
              <a:rPr lang="en-US" sz="2800"/>
              <a:t>BufferedReader (Reader rd, int size); Khởi tạo có quy định kích th</a:t>
            </a:r>
            <a:r>
              <a:rPr lang="vi-VN" sz="2800"/>
              <a:t>ư</a:t>
            </a:r>
            <a:r>
              <a:rPr lang="en-US" sz="2800"/>
              <a:t>ớc của bộ đệm.</a:t>
            </a:r>
          </a:p>
          <a:p>
            <a:r>
              <a:rPr lang="en-US"/>
              <a:t>Đọc nội dung</a:t>
            </a:r>
          </a:p>
          <a:p>
            <a:pPr lvl="1"/>
            <a:r>
              <a:rPr lang="en-US" sz="2800"/>
              <a:t>read(): đọc 1 ký tự, trả về -1 nếu đã đọc toàn bộ nội dung của tập tin.</a:t>
            </a:r>
          </a:p>
          <a:p>
            <a:pPr lvl="1"/>
            <a:r>
              <a:rPr lang="en-US" sz="2800"/>
              <a:t>readLine(): đọc 1 dòng.</a:t>
            </a:r>
          </a:p>
          <a:p>
            <a:r>
              <a:rPr lang="en-US"/>
              <a:t>Giải phóng bộ đệm</a:t>
            </a:r>
          </a:p>
          <a:p>
            <a:pPr lvl="1"/>
            <a:r>
              <a:rPr lang="en-US"/>
              <a:t>close();</a:t>
            </a:r>
          </a:p>
          <a:p>
            <a:pPr lvl="1"/>
            <a:endParaRPr lang="en-US"/>
          </a:p>
          <a:p>
            <a:pPr lvl="1"/>
            <a:endParaRPr lang="en-US" sz="2800"/>
          </a:p>
          <a:p>
            <a:pPr lvl="1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E5EF-222F-44BF-9E27-0E299D01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9A73-7AAE-4731-BC55-13F7126FD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16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1A12-F613-49F8-90B6-BDEB6D4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đọc tập tin với BufferReader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5713-7201-4B37-898A-6F4B0229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E2848-AC47-4537-8B0A-13301F915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BA09A-2FC5-4B0A-A5F2-7638F5AE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" y="1088739"/>
            <a:ext cx="6227461" cy="407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7388C-A131-4A6E-A9FD-1B7D9EE7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66" y="3284984"/>
            <a:ext cx="2925527" cy="984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90F09-F51A-4107-9FBF-331C7C33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" y="5166002"/>
            <a:ext cx="7864035" cy="1119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99E3AD-9748-4DAE-BB48-68BCF3B81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7" y="4257092"/>
            <a:ext cx="3933373" cy="12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F94D-B111-49AE-8606-45E7241B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Ghi tập tin sử dụng Byte stream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D280-607F-436A-A27A-18A2C106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lớp </a:t>
            </a:r>
            <a:r>
              <a:rPr lang="en-US" sz="3200">
                <a:solidFill>
                  <a:srgbClr val="00B050"/>
                </a:solidFill>
              </a:rPr>
              <a:t>java.io.FileOutputStream</a:t>
            </a:r>
            <a:endParaRPr lang="en-US"/>
          </a:p>
          <a:p>
            <a:r>
              <a:rPr lang="en-GB"/>
              <a:t>Khởi tạo đối tượng</a:t>
            </a:r>
          </a:p>
          <a:p>
            <a:pPr lvl="1"/>
            <a:r>
              <a:rPr lang="en-US" sz="2800"/>
              <a:t>FileOutputStream (File file);</a:t>
            </a:r>
          </a:p>
          <a:p>
            <a:pPr lvl="1"/>
            <a:r>
              <a:rPr lang="en-US" sz="2800"/>
              <a:t>FileOutputStream (String name)</a:t>
            </a:r>
          </a:p>
          <a:p>
            <a:r>
              <a:rPr lang="en-US"/>
              <a:t>Ghi nội dung</a:t>
            </a:r>
          </a:p>
          <a:p>
            <a:pPr lvl="1"/>
            <a:r>
              <a:rPr lang="en-US"/>
              <a:t>write(int b): ghi ký tự có mã là b</a:t>
            </a:r>
          </a:p>
          <a:p>
            <a:pPr lvl="1"/>
            <a:r>
              <a:rPr lang="en-US"/>
              <a:t>write(byte[] b): ghi một mảng các ký tự có mã là b[i]</a:t>
            </a:r>
          </a:p>
          <a:p>
            <a:r>
              <a:rPr lang="en-US"/>
              <a:t>Giải phóng stream</a:t>
            </a:r>
          </a:p>
          <a:p>
            <a:pPr lvl="1"/>
            <a:r>
              <a:rPr lang="en-US"/>
              <a:t>close();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z="2800"/>
          </a:p>
          <a:p>
            <a:pPr lvl="1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29F6-D1BD-4576-847E-A36041B5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5A07-9A0A-4D2D-803C-3069BB29E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18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7151-DC59-4789-BB15-964C6D32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ghi tập tin sử dụng FileOutputStream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4358-F5E2-4A99-A24A-670B73CE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4CCE-119E-45B4-8CA8-8DAC7F924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D5EEF-9D41-4BE8-8A8B-A714FE12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" y="1124743"/>
            <a:ext cx="6635976" cy="406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5DE82-5AB1-4379-8B86-2EE67B7D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" y="5187395"/>
            <a:ext cx="8596780" cy="1130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65E43-F1B0-4CB6-B59F-41CBD3A7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28" y="3951525"/>
            <a:ext cx="2421731" cy="12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5362-2116-4AD6-B4D1-89D4F593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Ghi tập tin sử dụng bộ đệm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3F3A-EE53-4C47-BE94-CD4D6ACC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lớp</a:t>
            </a:r>
          </a:p>
          <a:p>
            <a:r>
              <a:rPr lang="en-US"/>
              <a:t>Khởi tạo đối tượng</a:t>
            </a:r>
          </a:p>
          <a:p>
            <a:pPr lvl="1"/>
            <a:r>
              <a:rPr lang="en-US" sz="2600"/>
              <a:t>BufferedWriter (Writer wrt);</a:t>
            </a:r>
          </a:p>
          <a:p>
            <a:pPr lvl="1"/>
            <a:r>
              <a:rPr lang="en-US" sz="2800"/>
              <a:t>BufferedWriter (Writer wrt, int size);</a:t>
            </a:r>
          </a:p>
          <a:p>
            <a:r>
              <a:rPr lang="en-GB"/>
              <a:t>Ghi nội dung</a:t>
            </a:r>
          </a:p>
          <a:p>
            <a:pPr lvl="1"/>
            <a:r>
              <a:rPr lang="en-US" sz="2600"/>
              <a:t>write (int c): ghi một ký tự.</a:t>
            </a:r>
          </a:p>
          <a:p>
            <a:pPr lvl="1"/>
            <a:r>
              <a:rPr lang="en-US" sz="2600"/>
              <a:t>write (String s): ghi một chuỗi.</a:t>
            </a:r>
          </a:p>
          <a:p>
            <a:pPr lvl="1"/>
            <a:r>
              <a:rPr lang="en-US" sz="2600"/>
              <a:t>write (int c): xuống dòng.</a:t>
            </a:r>
          </a:p>
          <a:p>
            <a:r>
              <a:rPr lang="en-GB"/>
              <a:t>Gi</a:t>
            </a:r>
            <a:r>
              <a:rPr lang="en-US"/>
              <a:t>ải phóng bộ đệm</a:t>
            </a:r>
          </a:p>
          <a:p>
            <a:pPr lvl="1"/>
            <a:r>
              <a:rPr lang="en-US"/>
              <a:t>close();</a:t>
            </a:r>
            <a:endParaRPr lang="en-GB"/>
          </a:p>
          <a:p>
            <a:pPr lvl="1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3703-5245-4294-BA62-2BE9DFB5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E76BA-D568-4C5B-9814-5631488B8E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09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F9EF-6793-4638-B39E-2DF604E4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Ghi tập tin sử dụng BufferedWriter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23FF-9867-4A24-A325-F3FFC705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CA5A5-75B8-4E5D-9DE5-CFDE90AD9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18BCE-BE93-42BC-ABCF-7EFE44E0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9" y="1133540"/>
            <a:ext cx="6703464" cy="409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EEA65-201F-4708-A323-F7B4957A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6" y="5223609"/>
            <a:ext cx="8747179" cy="1100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EA4B2-FA97-47F2-B360-E2FE2A3C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27" y="3873440"/>
            <a:ext cx="2578894" cy="13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4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D1E3-6EA8-43F5-B18E-B3C6C447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2163"/>
            <a:ext cx="7686675" cy="622561"/>
          </a:xfrm>
        </p:spPr>
        <p:txBody>
          <a:bodyPr/>
          <a:lstStyle/>
          <a:p>
            <a:r>
              <a:rPr lang="en-US" sz="2400"/>
              <a:t>Đọc/Ghi tập tin nhị phân </a:t>
            </a:r>
            <a:br>
              <a:rPr lang="en-US" sz="2400"/>
            </a:br>
            <a:r>
              <a:rPr lang="en-US" sz="2400"/>
              <a:t>Nhập xuất đối tượng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A382-FA45-4FB8-9CE6-D132A5E2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/>
              <a:t>Tuần tự hóa đối tượng </a:t>
            </a:r>
            <a:r>
              <a:rPr lang="vi-VN" sz="2500"/>
              <a:t>(Object Serialization)</a:t>
            </a:r>
            <a:endParaRPr lang="en-US" sz="2500"/>
          </a:p>
          <a:p>
            <a:pPr lvl="1"/>
            <a:r>
              <a:rPr lang="vi-VN" sz="2500"/>
              <a:t>Là </a:t>
            </a:r>
            <a:r>
              <a:rPr lang="en-US" sz="2500"/>
              <a:t>sự</a:t>
            </a:r>
            <a:r>
              <a:rPr lang="vi-VN" sz="2500"/>
              <a:t> biểu diễn trạng thái hiện tại của đối tượng thành 1 dòng các bit tuần tự để ghi vào các thiết bị ngoại vi.</a:t>
            </a:r>
            <a:endParaRPr lang="en-US" sz="2500"/>
          </a:p>
          <a:p>
            <a:pPr lvl="1"/>
            <a:r>
              <a:rPr lang="vi-VN" sz="2500"/>
              <a:t>Lớp tạo ra đối tượng </a:t>
            </a:r>
            <a:r>
              <a:rPr lang="en-US" sz="2500"/>
              <a:t>để nhập/xuất </a:t>
            </a:r>
            <a:r>
              <a:rPr lang="vi-VN" sz="2500"/>
              <a:t>phải implements interface</a:t>
            </a:r>
            <a:r>
              <a:rPr lang="en-US" sz="2500"/>
              <a:t> </a:t>
            </a:r>
            <a:r>
              <a:rPr lang="vi-VN" sz="2500">
                <a:solidFill>
                  <a:srgbClr val="00B050"/>
                </a:solidFill>
              </a:rPr>
              <a:t>java.io.Serializable</a:t>
            </a:r>
            <a:r>
              <a:rPr lang="en-US" sz="2500"/>
              <a:t> </a:t>
            </a:r>
            <a:r>
              <a:rPr lang="vi-VN" sz="2500"/>
              <a:t>hoặc </a:t>
            </a:r>
            <a:r>
              <a:rPr lang="vi-VN" sz="2500">
                <a:solidFill>
                  <a:srgbClr val="00B050"/>
                </a:solidFill>
              </a:rPr>
              <a:t>java.io.Externalizable</a:t>
            </a:r>
            <a:r>
              <a:rPr lang="en-US" sz="250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/>
              <a:t>Sử dụng</a:t>
            </a:r>
            <a:r>
              <a:rPr lang="vi-VN" sz="2500"/>
              <a:t> </a:t>
            </a:r>
            <a:r>
              <a:rPr lang="vi-VN" sz="2500">
                <a:solidFill>
                  <a:srgbClr val="00B050"/>
                </a:solidFill>
              </a:rPr>
              <a:t>ObjectInputStream</a:t>
            </a:r>
            <a:r>
              <a:rPr lang="en-US" sz="2500"/>
              <a:t> </a:t>
            </a:r>
            <a:r>
              <a:rPr lang="vi-VN" sz="2500"/>
              <a:t>và </a:t>
            </a:r>
            <a:r>
              <a:rPr lang="vi-VN" sz="2500">
                <a:solidFill>
                  <a:srgbClr val="00B050"/>
                </a:solidFill>
              </a:rPr>
              <a:t>ObjectOutputStream</a:t>
            </a:r>
            <a:r>
              <a:rPr lang="en-US" sz="2500">
                <a:solidFill>
                  <a:srgbClr val="00B050"/>
                </a:solidFill>
              </a:rPr>
              <a:t> </a:t>
            </a:r>
            <a:r>
              <a:rPr lang="vi-VN" sz="2500"/>
              <a:t>để đọc và ghi đối tượng</a:t>
            </a:r>
            <a:endParaRPr lang="en-US" sz="25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300"/>
              <a:t>p</a:t>
            </a:r>
            <a:r>
              <a:rPr lang="vi-VN" sz="2300"/>
              <a:t>ublic</a:t>
            </a:r>
            <a:r>
              <a:rPr lang="en-US" sz="2300"/>
              <a:t> </a:t>
            </a:r>
            <a:r>
              <a:rPr lang="vi-VN" sz="2300"/>
              <a:t>final</a:t>
            </a:r>
            <a:r>
              <a:rPr lang="en-US" sz="2300"/>
              <a:t> </a:t>
            </a:r>
            <a:r>
              <a:rPr lang="vi-VN" sz="2300"/>
              <a:t>Object readObject()</a:t>
            </a:r>
            <a:r>
              <a:rPr lang="en-US" sz="2300"/>
              <a:t> </a:t>
            </a:r>
            <a:r>
              <a:rPr lang="vi-VN" sz="2300"/>
              <a:t>throws</a:t>
            </a:r>
            <a:r>
              <a:rPr lang="en-US" sz="2300"/>
              <a:t> </a:t>
            </a:r>
            <a:r>
              <a:rPr lang="vi-VN" sz="2300"/>
              <a:t>IOException,</a:t>
            </a:r>
            <a:r>
              <a:rPr lang="en-US" sz="2300"/>
              <a:t> </a:t>
            </a:r>
            <a:r>
              <a:rPr lang="vi-VN" sz="2300"/>
              <a:t>ClassNotFoundException;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/>
              <a:t>p</a:t>
            </a:r>
            <a:r>
              <a:rPr lang="vi-VN" sz="2500"/>
              <a:t>ublic</a:t>
            </a:r>
            <a:r>
              <a:rPr lang="en-US" sz="2500"/>
              <a:t> </a:t>
            </a:r>
            <a:r>
              <a:rPr lang="vi-VN" sz="2500"/>
              <a:t>final</a:t>
            </a:r>
            <a:r>
              <a:rPr lang="en-US" sz="2500"/>
              <a:t> </a:t>
            </a:r>
            <a:r>
              <a:rPr lang="vi-VN" sz="2500"/>
              <a:t>void</a:t>
            </a:r>
            <a:r>
              <a:rPr lang="en-US" sz="2500"/>
              <a:t> </a:t>
            </a:r>
            <a:r>
              <a:rPr lang="vi-VN" sz="2500"/>
              <a:t>writeObject</a:t>
            </a:r>
            <a:r>
              <a:rPr lang="en-US" sz="2500"/>
              <a:t> </a:t>
            </a:r>
            <a:r>
              <a:rPr lang="vi-VN" sz="2500"/>
              <a:t>(Object obj)</a:t>
            </a:r>
            <a:r>
              <a:rPr lang="en-US" sz="2500"/>
              <a:t> </a:t>
            </a:r>
            <a:r>
              <a:rPr lang="vi-VN" sz="2500"/>
              <a:t>throws</a:t>
            </a:r>
            <a:r>
              <a:rPr lang="en-US" sz="2500"/>
              <a:t> </a:t>
            </a:r>
            <a:r>
              <a:rPr lang="vi-VN" sz="2500"/>
              <a:t>IOException;</a:t>
            </a:r>
            <a:endParaRPr lang="en-US" sz="2500"/>
          </a:p>
          <a:p>
            <a:endParaRPr lang="en-US" sz="2700"/>
          </a:p>
          <a:p>
            <a:pPr lvl="1"/>
            <a:endParaRPr lang="vi-VN" sz="2500"/>
          </a:p>
          <a:p>
            <a:pPr lvl="1"/>
            <a:endParaRPr lang="en-US" sz="2500"/>
          </a:p>
          <a:p>
            <a:endParaRPr lang="en-US" sz="2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1EF6-E228-47FC-B339-BDF71AE4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6409-8DAE-4C61-B477-F254F3FB9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3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47D6-FBDF-4A5A-9DC5-336CCDB9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F3C6-3003-4847-857A-AC505518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java.io.File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(input/output stream)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233F-E17C-4103-A2E2-3ECFE2D0B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fld id="{6113E31D-E2AB-40D1-8B51-AFA5AFEF393A}" type="slidenum">
              <a:rPr lang="en-US">
                <a:latin typeface="Calibri" panose="020F0502020204030204"/>
              </a:rPr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4594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BC8F-BDC9-4583-A37F-D72F110D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java.io.ObjectInputStream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C894-F94D-45DB-B2C3-B92243EA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Khởi tạo đối tượng</a:t>
            </a:r>
          </a:p>
          <a:p>
            <a:pPr lvl="1"/>
            <a:r>
              <a:rPr lang="en-US" sz="2800"/>
              <a:t>ObjectInputStream (InputStream in);</a:t>
            </a:r>
          </a:p>
          <a:p>
            <a:r>
              <a:rPr lang="en-US"/>
              <a:t>Đọc đối tượng</a:t>
            </a:r>
          </a:p>
          <a:p>
            <a:pPr lvl="1"/>
            <a:r>
              <a:rPr lang="en-US" sz="2800"/>
              <a:t>public final Object readObject(): đọc một đối t</a:t>
            </a:r>
            <a:r>
              <a:rPr lang="vi-VN" sz="2800"/>
              <a:t>ư</a:t>
            </a:r>
            <a:r>
              <a:rPr lang="en-US" sz="2800"/>
              <a:t>ợng. Chú ý đối t</a:t>
            </a:r>
            <a:r>
              <a:rPr lang="vi-VN" sz="2800"/>
              <a:t>ư</a:t>
            </a:r>
            <a:r>
              <a:rPr lang="en-US" sz="2800"/>
              <a:t>ợng ghi kiểu nào thì cần đọc theo kiểu đó (đối t</a:t>
            </a:r>
            <a:r>
              <a:rPr lang="vi-VN" sz="2800"/>
              <a:t>ư</a:t>
            </a:r>
            <a:r>
              <a:rPr lang="en-US" sz="2800"/>
              <a:t>ợng riêng lẻ, mảng đối t</a:t>
            </a:r>
            <a:r>
              <a:rPr lang="vi-VN" sz="2800"/>
              <a:t>ư</a:t>
            </a:r>
            <a:r>
              <a:rPr lang="en-US" sz="2800"/>
              <a:t>ợng …)</a:t>
            </a:r>
          </a:p>
          <a:p>
            <a:r>
              <a:rPr lang="en-US"/>
              <a:t>Giải phóng đối tượng</a:t>
            </a:r>
          </a:p>
          <a:p>
            <a:pPr lvl="1"/>
            <a:r>
              <a:rPr lang="en-US"/>
              <a:t>close();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677D-A5F3-44AB-A451-C927BC6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F4442-E824-452C-8C0F-DBEF5666C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08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BC8F-BDC9-4583-A37F-D72F110D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java.io.ObjectOutputStream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C894-F94D-45DB-B2C3-B92243EA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Khởi tạo đối tượng</a:t>
            </a:r>
          </a:p>
          <a:p>
            <a:pPr lvl="1"/>
            <a:r>
              <a:rPr lang="en-US" sz="2800"/>
              <a:t>ObjectOutputStream (OutputStream out);</a:t>
            </a:r>
          </a:p>
          <a:p>
            <a:r>
              <a:rPr lang="en-US"/>
              <a:t>Ghi đối tượng</a:t>
            </a:r>
          </a:p>
          <a:p>
            <a:pPr lvl="1"/>
            <a:r>
              <a:rPr lang="en-US"/>
              <a:t>public final void writeObject (Object obj): ghi một đối t</a:t>
            </a:r>
            <a:r>
              <a:rPr lang="vi-VN"/>
              <a:t>ư</a:t>
            </a:r>
            <a:r>
              <a:rPr lang="en-US"/>
              <a:t>ợng. Có thể ghi một mảng các đối t</a:t>
            </a:r>
            <a:r>
              <a:rPr lang="vi-VN"/>
              <a:t>ư</a:t>
            </a:r>
            <a:r>
              <a:rPr lang="en-US"/>
              <a:t>ợng.</a:t>
            </a:r>
          </a:p>
          <a:p>
            <a:r>
              <a:rPr lang="en-US"/>
              <a:t>Làm sạch stream</a:t>
            </a:r>
          </a:p>
          <a:p>
            <a:pPr lvl="1"/>
            <a:r>
              <a:rPr lang="en-US" sz="2800"/>
              <a:t>flush()</a:t>
            </a:r>
            <a:endParaRPr lang="en-US"/>
          </a:p>
          <a:p>
            <a:r>
              <a:rPr lang="en-US"/>
              <a:t>Giải phóng stream</a:t>
            </a:r>
          </a:p>
          <a:p>
            <a:pPr lvl="1"/>
            <a:r>
              <a:rPr lang="en-US"/>
              <a:t>close();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677D-A5F3-44AB-A451-C927BC6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F4442-E824-452C-8C0F-DBEF5666C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00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0FF2-FA31-4308-955E-00BF660E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nhập xuất đối tượng 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1081-7143-4EF2-B801-31C59FF9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3D56D-8C81-4AC7-81D3-6CA61F594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EF5528-DC89-42DF-AFE0-E8F3C734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04764"/>
            <a:ext cx="75438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nghĩa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Student</a:t>
            </a:r>
            <a:r>
              <a:rPr lang="en-US" sz="1800" dirty="0"/>
              <a:t> </a:t>
            </a:r>
            <a:r>
              <a:rPr lang="en-US" sz="1800" dirty="0" err="1"/>
              <a:t>nh</a:t>
            </a:r>
            <a:r>
              <a:rPr lang="vi-VN" sz="1800" dirty="0"/>
              <a:t>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public class</a:t>
            </a:r>
            <a:r>
              <a:rPr lang="en-US" sz="1800" dirty="0"/>
              <a:t> Student </a:t>
            </a:r>
            <a:r>
              <a:rPr lang="en-US" sz="1800" dirty="0">
                <a:solidFill>
                  <a:srgbClr val="00B050"/>
                </a:solidFill>
              </a:rPr>
              <a:t>implements</a:t>
            </a:r>
            <a:r>
              <a:rPr lang="en-US" sz="1800" dirty="0"/>
              <a:t> Serializable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B050"/>
                </a:solidFill>
              </a:rPr>
              <a:t>private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int</a:t>
            </a:r>
            <a:r>
              <a:rPr lang="en-US" sz="1800" dirty="0"/>
              <a:t> id;</a:t>
            </a:r>
          </a:p>
          <a:p>
            <a:pPr marL="0" indent="0">
              <a:buNone/>
            </a:pPr>
            <a:r>
              <a:rPr lang="en-US" sz="1800" dirty="0"/>
              <a:t>    	</a:t>
            </a:r>
            <a:r>
              <a:rPr lang="en-US" sz="1800" dirty="0">
                <a:solidFill>
                  <a:srgbClr val="00B050"/>
                </a:solidFill>
              </a:rPr>
              <a:t>private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String</a:t>
            </a:r>
            <a:r>
              <a:rPr lang="en-US" sz="1800" dirty="0"/>
              <a:t> name;</a:t>
            </a:r>
          </a:p>
          <a:p>
            <a:pPr marL="0" indent="0">
              <a:buNone/>
            </a:pPr>
            <a:r>
              <a:rPr lang="en-US" sz="1800" dirty="0"/>
              <a:t>    	</a:t>
            </a:r>
            <a:r>
              <a:rPr lang="en-US" sz="1800" dirty="0">
                <a:solidFill>
                  <a:srgbClr val="00B050"/>
                </a:solidFill>
              </a:rPr>
              <a:t>private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String</a:t>
            </a:r>
            <a:r>
              <a:rPr lang="en-US" sz="1800" dirty="0"/>
              <a:t> address;</a:t>
            </a:r>
          </a:p>
          <a:p>
            <a:pPr marL="0" indent="0">
              <a:buNone/>
            </a:pPr>
            <a:r>
              <a:rPr lang="en-US" sz="1800" dirty="0"/>
              <a:t>    	</a:t>
            </a:r>
            <a:r>
              <a:rPr lang="en-US" sz="1800" dirty="0">
                <a:solidFill>
                  <a:srgbClr val="00B050"/>
                </a:solidFill>
              </a:rPr>
              <a:t>private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int</a:t>
            </a:r>
            <a:r>
              <a:rPr lang="en-US" sz="1800" dirty="0"/>
              <a:t> age;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, </a:t>
            </a:r>
            <a:r>
              <a:rPr lang="en-US" sz="1800" dirty="0" err="1"/>
              <a:t>hàm</a:t>
            </a:r>
            <a:r>
              <a:rPr lang="en-US" sz="1800" dirty="0"/>
              <a:t> in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của</a:t>
            </a:r>
            <a:r>
              <a:rPr lang="en-US" sz="1800" dirty="0"/>
              <a:t> 1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Student.</a:t>
            </a:r>
          </a:p>
        </p:txBody>
      </p:sp>
    </p:spTree>
    <p:extLst>
      <p:ext uri="{BB962C8B-B14F-4D97-AF65-F5344CB8AC3E}">
        <p14:creationId xmlns:p14="http://schemas.microsoft.com/office/powerpoint/2010/main" val="96159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0FF2-FA31-4308-955E-00BF660E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nhập xuất đối tượng 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1081-7143-4EF2-B801-31C59FF9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3D56D-8C81-4AC7-81D3-6CA61F594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14C44D-5778-4DE5-A7A8-DD151AD0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5" y="1124744"/>
            <a:ext cx="8254119" cy="474435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2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Student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50" dirty="0"/>
              <a:t> Student student1 = new Student(1, "Tran Hao </a:t>
            </a:r>
            <a:r>
              <a:rPr lang="en-US" sz="1650" dirty="0" err="1"/>
              <a:t>Phong</a:t>
            </a:r>
            <a:r>
              <a:rPr lang="en-US" sz="1650" dirty="0"/>
              <a:t>", "Ha </a:t>
            </a:r>
            <a:r>
              <a:rPr lang="en-US" sz="1650" dirty="0" err="1"/>
              <a:t>Noi</a:t>
            </a:r>
            <a:r>
              <a:rPr lang="en-US" sz="1650" dirty="0"/>
              <a:t>", 17);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50" dirty="0"/>
              <a:t> Student student2 = new Student(2, “Ly Tam </a:t>
            </a:r>
            <a:r>
              <a:rPr lang="en-US" sz="1650" dirty="0" err="1"/>
              <a:t>Hoan</a:t>
            </a:r>
            <a:r>
              <a:rPr lang="en-US" sz="1650" dirty="0"/>
              <a:t>", “Ho Chi Minh", 18);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2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ra </a:t>
            </a:r>
            <a:r>
              <a:rPr lang="en-US" sz="1800" dirty="0" err="1"/>
              <a:t>tập</a:t>
            </a:r>
            <a:r>
              <a:rPr lang="en-US" sz="1800" dirty="0"/>
              <a:t> tin.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Đọc</a:t>
            </a:r>
            <a:r>
              <a:rPr lang="en-US" sz="1800" dirty="0"/>
              <a:t> 2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in </a:t>
            </a:r>
            <a:r>
              <a:rPr lang="en-US" sz="1800" dirty="0" err="1"/>
              <a:t>thông</a:t>
            </a:r>
            <a:r>
              <a:rPr lang="en-US" sz="1800" dirty="0"/>
              <a:t> tin ra </a:t>
            </a:r>
            <a:r>
              <a:rPr lang="en-US" sz="1800" dirty="0" err="1"/>
              <a:t>màn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8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0FF2-FA31-4308-955E-00BF660E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nhập xuất đối tượng 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1081-7143-4EF2-B801-31C59FF9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3D56D-8C81-4AC7-81D3-6CA61F594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5BF6-7A95-4FBC-BBB5-82BFB02A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Định nghĩa lớp Student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41E5C-5782-42CB-B0E7-3CF246FF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639539"/>
            <a:ext cx="7438020" cy="47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11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0FF2-FA31-4308-955E-00BF660E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nhập xuất đối tượng 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1081-7143-4EF2-B801-31C59FF9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3D56D-8C81-4AC7-81D3-6CA61F594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5BF6-7A95-4FBC-BBB5-82BFB02A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Tạo 2 đối tượng sinh viên, ghi ra tập tin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42BA8-312C-42FC-9775-8AEFDCF6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9" y="1678781"/>
            <a:ext cx="8970678" cy="206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F6FDA-3C57-431C-BA66-3932A250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42" y="4038898"/>
            <a:ext cx="9144000" cy="1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3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83F0-F5EF-493C-9A5F-0BE69A0E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nhập xuất đối tượng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FF32-2D04-4BCE-B0F8-4374DDCC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Đọc nội dung tập tin, in thông tin ra màn hình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E74F-819E-4084-9467-79FFE5F0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20530-E0D5-45BE-8C32-117158AA5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2E5FA-60F1-42FA-B846-42D1F113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9" y="1630998"/>
            <a:ext cx="8913307" cy="237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2D216-44C1-49DD-8C2A-766EB5C5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6" y="4190675"/>
            <a:ext cx="6567137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4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6">
            <a:extLst>
              <a:ext uri="{FF2B5EF4-FFF2-40B4-BE49-F238E27FC236}">
                <a16:creationId xmlns:a16="http://schemas.microsoft.com/office/drawing/2014/main" id="{3C47637E-8A75-4B66-B4CB-56A1B8C48964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86715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0" cap="none" spc="0" normalizeH="0" baseline="0" noProof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7406D"/>
                    </a:gs>
                    <a:gs pos="100000">
                      <a:srgbClr val="0F6FC6"/>
                    </a:gs>
                  </a:gsLst>
                  <a:lin ang="0" scaled="1"/>
                </a:gradFill>
                <a:effectLst>
                  <a:outerShdw dist="71842" dir="2700000" algn="ctr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Stop!</a:t>
            </a:r>
          </a:p>
        </p:txBody>
      </p:sp>
      <p:pic>
        <p:nvPicPr>
          <p:cNvPr id="9" name="Picture 2" descr="http://www.iconhot.com/icon/png/2s-space-emotions-v2/256/question.png">
            <a:extLst>
              <a:ext uri="{FF2B5EF4-FFF2-40B4-BE49-F238E27FC236}">
                <a16:creationId xmlns:a16="http://schemas.microsoft.com/office/drawing/2014/main" id="{4961D79D-7739-475D-8CB1-BB2ECAA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97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6C24-018D-4902-B56B-20121F05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77E9-390B-4840-A61D-4B3F6E55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>
                <a:solidFill>
                  <a:srgbClr val="00B050"/>
                </a:solidFill>
              </a:rPr>
              <a:t>File</a:t>
            </a:r>
            <a:r>
              <a:rPr lang="en-US"/>
              <a:t> dùng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/>
              <a:t>tin.</a:t>
            </a:r>
          </a:p>
          <a:p>
            <a:pPr lvl="1"/>
            <a:r>
              <a:rPr lang="en-US"/>
              <a:t>Khởi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File</a:t>
            </a:r>
          </a:p>
          <a:p>
            <a:pPr marL="150876" lvl="1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File</a:t>
            </a:r>
            <a:r>
              <a:rPr lang="en-US" sz="3000" dirty="0"/>
              <a:t> &lt;</a:t>
            </a:r>
            <a:r>
              <a:rPr lang="en-US" sz="3000" dirty="0" err="1"/>
              <a:t>tên</a:t>
            </a:r>
            <a:r>
              <a:rPr lang="en-US" sz="3000" dirty="0"/>
              <a:t> </a:t>
            </a:r>
            <a:r>
              <a:rPr lang="en-US" sz="3000" dirty="0" err="1"/>
              <a:t>đối</a:t>
            </a:r>
            <a:r>
              <a:rPr lang="en-US" sz="3000" dirty="0"/>
              <a:t> t</a:t>
            </a:r>
            <a:r>
              <a:rPr lang="vi-VN" sz="3000" dirty="0"/>
              <a:t>ư</a:t>
            </a:r>
            <a:r>
              <a:rPr lang="en-US" sz="3000" dirty="0" err="1"/>
              <a:t>ợng</a:t>
            </a:r>
            <a:r>
              <a:rPr lang="en-US" sz="3000" dirty="0"/>
              <a:t>&gt; = </a:t>
            </a:r>
            <a:r>
              <a:rPr lang="en-US" sz="3000" dirty="0">
                <a:solidFill>
                  <a:srgbClr val="00B050"/>
                </a:solidFill>
              </a:rPr>
              <a:t>new File</a:t>
            </a:r>
            <a:r>
              <a:rPr lang="en-US" sz="3000" dirty="0"/>
              <a:t> (&lt;đ</a:t>
            </a:r>
            <a:r>
              <a:rPr lang="vi-VN" sz="3000" dirty="0"/>
              <a:t>ư</a:t>
            </a:r>
            <a:r>
              <a:rPr lang="en-US" sz="3000" dirty="0" err="1"/>
              <a:t>ờng</a:t>
            </a:r>
            <a:r>
              <a:rPr lang="en-US" sz="3000" dirty="0"/>
              <a:t> </a:t>
            </a:r>
            <a:r>
              <a:rPr lang="en-US" sz="3000" err="1"/>
              <a:t>dẫn</a:t>
            </a:r>
            <a:r>
              <a:rPr lang="en-US" sz="3000"/>
              <a:t>&gt;);</a:t>
            </a:r>
          </a:p>
          <a:p>
            <a:pPr marL="150876" lvl="1" indent="0">
              <a:buNone/>
            </a:pPr>
            <a:r>
              <a:rPr lang="en-US"/>
              <a:t>Ví dụ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B050"/>
                </a:solidFill>
              </a:rPr>
              <a:t>File</a:t>
            </a:r>
            <a:r>
              <a:rPr lang="en-US"/>
              <a:t> </a:t>
            </a:r>
            <a:r>
              <a:rPr lang="en-US" dirty="0"/>
              <a:t>f1 = </a:t>
            </a:r>
            <a:r>
              <a:rPr lang="en-US" dirty="0">
                <a:solidFill>
                  <a:srgbClr val="00B050"/>
                </a:solidFill>
              </a:rPr>
              <a:t>new File </a:t>
            </a:r>
            <a:r>
              <a:rPr lang="en-US" dirty="0"/>
              <a:t>("data.txt");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f2 = </a:t>
            </a:r>
            <a:r>
              <a:rPr lang="en-US" dirty="0">
                <a:solidFill>
                  <a:srgbClr val="00B050"/>
                </a:solidFill>
              </a:rPr>
              <a:t>new File</a:t>
            </a:r>
            <a:r>
              <a:rPr lang="en-US" dirty="0"/>
              <a:t> ("C:\\ViDu_Java\\Hello.java");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BA30B-523E-4D0F-9724-DEFAE1AE7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fld id="{6113E31D-E2AB-40D1-8B51-AFA5AFEF393A}" type="slidenum">
              <a:rPr lang="en-US">
                <a:latin typeface="Calibri" panose="020F0502020204030204"/>
              </a:rPr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793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0246-DF4A-4E89-98C7-4150513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Phương thức cần thiết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B12F-50AE-473E-8EEE-BDFDCBA5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122AD-C765-4FAE-AECE-9AB6E59A0F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0247E1CB-4B29-46E2-8FE4-9BA4766D7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22596"/>
              </p:ext>
            </p:extLst>
          </p:nvPr>
        </p:nvGraphicFramePr>
        <p:xfrm>
          <a:off x="664745" y="1196752"/>
          <a:ext cx="8105910" cy="4861402"/>
        </p:xfrm>
        <a:graphic>
          <a:graphicData uri="http://schemas.openxmlformats.org/drawingml/2006/table">
            <a:tbl>
              <a:tblPr/>
              <a:tblGrid>
                <a:gridCol w="2028071">
                  <a:extLst>
                    <a:ext uri="{9D8B030D-6E8A-4147-A177-3AD203B41FA5}">
                      <a16:colId xmlns:a16="http://schemas.microsoft.com/office/drawing/2014/main" val="1430077869"/>
                    </a:ext>
                  </a:extLst>
                </a:gridCol>
                <a:gridCol w="1589632">
                  <a:extLst>
                    <a:ext uri="{9D8B030D-6E8A-4147-A177-3AD203B41FA5}">
                      <a16:colId xmlns:a16="http://schemas.microsoft.com/office/drawing/2014/main" val="2893324883"/>
                    </a:ext>
                  </a:extLst>
                </a:gridCol>
                <a:gridCol w="4488207">
                  <a:extLst>
                    <a:ext uri="{9D8B030D-6E8A-4147-A177-3AD203B41FA5}">
                      <a16:colId xmlns:a16="http://schemas.microsoft.com/office/drawing/2014/main" val="1234871168"/>
                    </a:ext>
                  </a:extLst>
                </a:gridCol>
              </a:tblGrid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</a:t>
                      </a:r>
                      <a:r>
                        <a:rPr lang="vi-VN" sz="19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9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19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9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9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endParaRPr lang="en-US" sz="19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1900" b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19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41448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canRead()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96306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canWrite()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91551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createNewFile()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rỗng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62380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68138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exists()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40159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24859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getAbsolutePath()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tuyệt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63782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vi-V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23832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vi-V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05821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mkdir()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vi-V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347238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isFile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tin?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51993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isDirectory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84393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vi-VN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42197" marR="42197" marT="42197" marB="4219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1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1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4030-A24F-4434-B4BE-DD1B8124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D0B5-4082-4163-863C-D7938544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Liệt kê nội dung của một thư mục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EEE0-0C18-4DF5-95B2-D055FF47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89C2F-1472-41F8-9435-09A11FC80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DBCE4-1148-4D12-BD83-48BAF36C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600834"/>
            <a:ext cx="8236079" cy="2728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B6539-926A-4A84-9596-70EDF2E1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48" y="3039780"/>
            <a:ext cx="2925527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5146-E1F8-403C-80F3-BE417DBA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dòng nhập/xuất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7082-A060-4DBD-BC1E-29DDB607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Dòng (stream) </a:t>
            </a:r>
            <a:r>
              <a:rPr lang="vi-VN"/>
              <a:t>là 1 dòng liên tục, có thứ tự (chỉ đi theo 1 chiều) dùng để chuyển dữ liệu giữa chương trình và nguồn dữ liệu (các thiết bị ngoại vi).</a:t>
            </a:r>
            <a:r>
              <a:rPr lang="en-US"/>
              <a:t> </a:t>
            </a:r>
          </a:p>
          <a:p>
            <a:r>
              <a:rPr lang="en-US"/>
              <a:t>Trong Java, </a:t>
            </a:r>
            <a:r>
              <a:rPr lang="vi-VN"/>
              <a:t>việc nhập xuất (I/O)</a:t>
            </a:r>
            <a:r>
              <a:rPr lang="en-US"/>
              <a:t> dữ liệu</a:t>
            </a:r>
            <a:r>
              <a:rPr lang="vi-VN"/>
              <a:t> được thực hiện thông qua các </a:t>
            </a:r>
            <a:r>
              <a:rPr lang="en-US"/>
              <a:t>dòng (</a:t>
            </a:r>
            <a:r>
              <a:rPr lang="vi-VN"/>
              <a:t>stream</a:t>
            </a:r>
            <a:r>
              <a:rPr lang="en-US"/>
              <a:t>)</a:t>
            </a:r>
            <a:r>
              <a:rPr lang="vi-VN"/>
              <a:t>.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26C1-D1A6-4A71-A2C0-3B0FAFB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A1B04-D83B-4E81-9E81-3820AD268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2" descr="Intro to File I/O">
            <a:extLst>
              <a:ext uri="{FF2B5EF4-FFF2-40B4-BE49-F238E27FC236}">
                <a16:creationId xmlns:a16="http://schemas.microsoft.com/office/drawing/2014/main" id="{4D1AB4F4-225E-4425-B0C0-2380B67C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8" y="4653135"/>
            <a:ext cx="4107656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putStream &amp; Stream Stream là gì? Tại sao và khi nào chúng ta sử dụng  chúng?">
            <a:extLst>
              <a:ext uri="{FF2B5EF4-FFF2-40B4-BE49-F238E27FC236}">
                <a16:creationId xmlns:a16="http://schemas.microsoft.com/office/drawing/2014/main" id="{3E638636-9EA2-4E27-BD28-F7316D3C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38" y="4653136"/>
            <a:ext cx="3872511" cy="12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3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5900-3BBB-4C8F-9B42-46482B7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xuất theo byte (bye/binary stream)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25713-BA45-4DBA-8D3D-69AFE04E4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076325"/>
            <a:ext cx="8372475" cy="5248275"/>
          </a:xfrm>
        </p:spPr>
        <p:txBody>
          <a:bodyPr/>
          <a:lstStyle/>
          <a:p>
            <a:r>
              <a:rPr lang="en-US"/>
              <a:t>Mỗi lần đọc là 1 byte (8 bits)</a:t>
            </a:r>
          </a:p>
          <a:p>
            <a:r>
              <a:rPr lang="en-US"/>
              <a:t>Thường dùng để xử lý dữ liệu thô</a:t>
            </a:r>
          </a:p>
          <a:p>
            <a:r>
              <a:rPr lang="en-US"/>
              <a:t>Sử dụng để đọc ghi </a:t>
            </a:r>
            <a:r>
              <a:rPr lang="en-US" sz="2800"/>
              <a:t>các byte dữ liệu thô (raw data) từ/đến các thiết bị ngoại vi.</a:t>
            </a:r>
          </a:p>
          <a:p>
            <a:r>
              <a:rPr lang="en-US"/>
              <a:t>Thừa kế từ </a:t>
            </a:r>
            <a:r>
              <a:rPr lang="en-US" sz="2800"/>
              <a:t>2 lớp cha là InputStream và OutputStream.</a:t>
            </a:r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0205-0623-41A0-BFA6-F437B333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860A-D267-4AF7-9F75-64920B76D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2" descr="InputStream/OutputStream for standard stream- Java - Stack Overflow">
            <a:extLst>
              <a:ext uri="{FF2B5EF4-FFF2-40B4-BE49-F238E27FC236}">
                <a16:creationId xmlns:a16="http://schemas.microsoft.com/office/drawing/2014/main" id="{A77D18F7-7D9B-4A8C-A8B5-4F3BAAEF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65" y="3592383"/>
            <a:ext cx="4286435" cy="27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2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E137-EBB2-4AD5-B92D-9E311F9B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xuất theo ký tự (character stream)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1DFC35-829D-4B07-9897-7D970FF5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8143873" cy="5248275"/>
          </a:xfrm>
        </p:spPr>
        <p:txBody>
          <a:bodyPr/>
          <a:lstStyle/>
          <a:p>
            <a:r>
              <a:rPr lang="en-US"/>
              <a:t>Mỗi lần đọc/ghi là 1 ký tự</a:t>
            </a:r>
          </a:p>
          <a:p>
            <a:r>
              <a:rPr lang="en-US"/>
              <a:t>Tùy thuộc vài kiểu mã hóa </a:t>
            </a:r>
            <a:r>
              <a:rPr lang="vi-VN" sz="3200"/>
              <a:t>(encoding) ( UTF-8, UTF-16,</a:t>
            </a:r>
            <a:r>
              <a:rPr lang="en-US" sz="3200"/>
              <a:t>.</a:t>
            </a:r>
            <a:r>
              <a:rPr lang="vi-VN" sz="3200"/>
              <a:t>..) mà ký tự đó tương đương với 1, 2 hoặc 3 byte.</a:t>
            </a:r>
            <a:endParaRPr lang="en-US" sz="3200"/>
          </a:p>
          <a:p>
            <a:r>
              <a:rPr lang="en-US" sz="3200"/>
              <a:t>Thừa kế từ 2 lớp Reader và Writer.</a:t>
            </a:r>
          </a:p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A1AF-F53A-4C76-9716-1AFFDCDE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BAEF-0F7B-4FC6-8EFF-27034452EB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0E3F87-66AE-47F0-938F-21FABEB948F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8" name="Picture 2" descr="Basic Input &amp; Output - Java Programming Tutorial">
            <a:extLst>
              <a:ext uri="{FF2B5EF4-FFF2-40B4-BE49-F238E27FC236}">
                <a16:creationId xmlns:a16="http://schemas.microsoft.com/office/drawing/2014/main" id="{9046B0C0-8AE5-4032-942B-D675CE15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86" y="3682092"/>
            <a:ext cx="4657725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92C7-E1C7-4482-B861-4758DBC4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Đọc tập tin sử dụng Byte stream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54F-6DE3-4B71-B534-074C4450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</a:t>
            </a:r>
            <a:r>
              <a:rPr lang="en-US" sz="3200"/>
              <a:t>lớp </a:t>
            </a:r>
            <a:r>
              <a:rPr lang="en-US" sz="3200">
                <a:solidFill>
                  <a:srgbClr val="00B050"/>
                </a:solidFill>
              </a:rPr>
              <a:t>java.io.FileInputStream</a:t>
            </a:r>
          </a:p>
          <a:p>
            <a:r>
              <a:rPr lang="en-US" sz="3200"/>
              <a:t>Khởi tạo đối t</a:t>
            </a:r>
            <a:r>
              <a:rPr lang="vi-VN" sz="3200"/>
              <a:t>ư</a:t>
            </a:r>
            <a:r>
              <a:rPr lang="en-US" sz="3200"/>
              <a:t>ợng FileInputStream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FileInputStream (File file);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FileInputStream (String name);</a:t>
            </a:r>
          </a:p>
          <a:p>
            <a:r>
              <a:rPr lang="en-US"/>
              <a:t>Đọc nội dung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read(): đọc 1 byte, trả về -1 nếu đã đọc toàn bộ nội dung của tập tin.</a:t>
            </a:r>
          </a:p>
          <a:p>
            <a:r>
              <a:rPr lang="en-US"/>
              <a:t>Giải phóng stream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close();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A86D-49F7-4486-BB50-2DDA9B42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4 - Nhập xuất dữ liệu với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6A23-DB92-4E0B-95B8-027C3DE55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B234B-ADCF-47EA-94FA-1884F3D2686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410739"/>
      </p:ext>
    </p:extLst>
  </p:cSld>
  <p:clrMapOvr>
    <a:masterClrMapping/>
  </p:clrMapOvr>
</p:sld>
</file>

<file path=ppt/theme/theme1.xml><?xml version="1.0" encoding="utf-8"?>
<a:theme xmlns:a="http://schemas.openxmlformats.org/drawingml/2006/main" name="2_cdb2004146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db2004146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46l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db2004146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db2004146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46l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46l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</TotalTime>
  <Words>1512</Words>
  <Application>Microsoft Office PowerPoint</Application>
  <PresentationFormat>On-screen Show (4:3)</PresentationFormat>
  <Paragraphs>230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</vt:lpstr>
      <vt:lpstr>Courier New</vt:lpstr>
      <vt:lpstr>Symbol</vt:lpstr>
      <vt:lpstr>Times New Roman</vt:lpstr>
      <vt:lpstr>Verdana</vt:lpstr>
      <vt:lpstr>Wingdings</vt:lpstr>
      <vt:lpstr>2_cdb2004146l</vt:lpstr>
      <vt:lpstr>4_cdb2004146l</vt:lpstr>
      <vt:lpstr>NHẬP – XUẤT DỮ LIỆU  VỚI JAVA</vt:lpstr>
      <vt:lpstr>Nội dung</vt:lpstr>
      <vt:lpstr>Cách dùng</vt:lpstr>
      <vt:lpstr>Phương thức cần thiết</vt:lpstr>
      <vt:lpstr>Ví dụ</vt:lpstr>
      <vt:lpstr>Khái niệm dòng nhập/xuất</vt:lpstr>
      <vt:lpstr>Nhập xuất theo byte (bye/binary stream)</vt:lpstr>
      <vt:lpstr>Nhập xuất theo ký tự (character stream)</vt:lpstr>
      <vt:lpstr>Đọc tập tin sử dụng Byte stream</vt:lpstr>
      <vt:lpstr>Ví dụ đọc tập tin với FileInputStream</vt:lpstr>
      <vt:lpstr>Đọc tập tin sử dụng Character stream</vt:lpstr>
      <vt:lpstr>Ví dụ đọc tập tin với File Reader</vt:lpstr>
      <vt:lpstr>Đọc tập tin có sử dụng bộ đệm</vt:lpstr>
      <vt:lpstr>Ví dụ đọc tập tin với BufferReader</vt:lpstr>
      <vt:lpstr>Ghi tập tin sử dụng Byte stream </vt:lpstr>
      <vt:lpstr>Ví dụ ghi tập tin sử dụng FileOutputStream</vt:lpstr>
      <vt:lpstr>Ghi tập tin sử dụng bộ đệm</vt:lpstr>
      <vt:lpstr>Ví dụ Ghi tập tin sử dụng BufferedWriter</vt:lpstr>
      <vt:lpstr>Đọc/Ghi tập tin nhị phân  Nhập xuất đối tượng</vt:lpstr>
      <vt:lpstr>Lớp java.io.ObjectInputStream </vt:lpstr>
      <vt:lpstr>Lớp java.io.ObjectOutputStream </vt:lpstr>
      <vt:lpstr>Ví dụ nhập xuất đối tượng </vt:lpstr>
      <vt:lpstr>Ví dụ nhập xuất đối tượng </vt:lpstr>
      <vt:lpstr>Ví dụ nhập xuất đối tượng </vt:lpstr>
      <vt:lpstr>Ví dụ nhập xuất đối tượng </vt:lpstr>
      <vt:lpstr>Ví dụ nhập xuất đối tượng 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Trinh Bùi</cp:lastModifiedBy>
  <cp:revision>221</cp:revision>
  <dcterms:modified xsi:type="dcterms:W3CDTF">2022-01-05T04:37:18Z</dcterms:modified>
</cp:coreProperties>
</file>