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52627D-57E8-4D56-BF1C-921D5884F5DC}">
  <a:tblStyle styleId="{0352627D-57E8-4D56-BF1C-921D5884F5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84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738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73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92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96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67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465159"/>
            <a:ext cx="8520600" cy="15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29950" y="2961321"/>
            <a:ext cx="50841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01100" y="1034250"/>
            <a:ext cx="7642800" cy="3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6"/>
          <p:cNvGrpSpPr/>
          <p:nvPr/>
        </p:nvGrpSpPr>
        <p:grpSpPr>
          <a:xfrm>
            <a:off x="404139" y="215164"/>
            <a:ext cx="618178" cy="648663"/>
            <a:chOff x="4700523" y="1363606"/>
            <a:chExt cx="347662" cy="364807"/>
          </a:xfrm>
        </p:grpSpPr>
        <p:sp>
          <p:nvSpPr>
            <p:cNvPr id="234" name="Google Shape;234;p26"/>
            <p:cNvSpPr/>
            <p:nvPr/>
          </p:nvSpPr>
          <p:spPr>
            <a:xfrm>
              <a:off x="4871973" y="1363606"/>
              <a:ext cx="9525" cy="364807"/>
            </a:xfrm>
            <a:custGeom>
              <a:avLst/>
              <a:gdLst/>
              <a:ahLst/>
              <a:cxnLst/>
              <a:rect l="l" t="t" r="r" b="b"/>
              <a:pathLst>
                <a:path w="9525" h="364807" extrusionOk="0">
                  <a:moveTo>
                    <a:pt x="0" y="0"/>
                  </a:moveTo>
                  <a:lnTo>
                    <a:pt x="0" y="36480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720525" y="1416946"/>
              <a:ext cx="301942" cy="257175"/>
            </a:xfrm>
            <a:custGeom>
              <a:avLst/>
              <a:gdLst/>
              <a:ahLst/>
              <a:cxnLst/>
              <a:rect l="l" t="t" r="r" b="b"/>
              <a:pathLst>
                <a:path w="301942" h="257175" extrusionOk="0">
                  <a:moveTo>
                    <a:pt x="301942" y="0"/>
                  </a:moveTo>
                  <a:lnTo>
                    <a:pt x="0" y="25717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720525" y="1416946"/>
              <a:ext cx="301942" cy="257175"/>
            </a:xfrm>
            <a:custGeom>
              <a:avLst/>
              <a:gdLst/>
              <a:ahLst/>
              <a:cxnLst/>
              <a:rect l="l" t="t" r="r" b="b"/>
              <a:pathLst>
                <a:path w="301942" h="257175" extrusionOk="0">
                  <a:moveTo>
                    <a:pt x="301942" y="25717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700523" y="1545534"/>
              <a:ext cx="347662" cy="9525"/>
            </a:xfrm>
            <a:custGeom>
              <a:avLst/>
              <a:gdLst/>
              <a:ahLst/>
              <a:cxnLst/>
              <a:rect l="l" t="t" r="r" b="b"/>
              <a:pathLst>
                <a:path w="347662" h="9525" extrusionOk="0">
                  <a:moveTo>
                    <a:pt x="0" y="0"/>
                  </a:moveTo>
                  <a:lnTo>
                    <a:pt x="347662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6"/>
          <p:cNvSpPr/>
          <p:nvPr/>
        </p:nvSpPr>
        <p:spPr>
          <a:xfrm>
            <a:off x="8039672" y="4041559"/>
            <a:ext cx="2220468" cy="2218105"/>
          </a:xfrm>
          <a:custGeom>
            <a:avLst/>
            <a:gdLst/>
            <a:ahLst/>
            <a:cxnLst/>
            <a:rect l="l" t="t" r="r" b="b"/>
            <a:pathLst>
              <a:path w="895350" h="894397" extrusionOk="0">
                <a:moveTo>
                  <a:pt x="895350" y="446722"/>
                </a:moveTo>
                <a:lnTo>
                  <a:pt x="587693" y="455295"/>
                </a:lnTo>
                <a:lnTo>
                  <a:pt x="892493" y="500063"/>
                </a:lnTo>
                <a:lnTo>
                  <a:pt x="585788" y="471488"/>
                </a:lnTo>
                <a:lnTo>
                  <a:pt x="882968" y="553403"/>
                </a:lnTo>
                <a:lnTo>
                  <a:pt x="581978" y="488632"/>
                </a:lnTo>
                <a:lnTo>
                  <a:pt x="866775" y="605790"/>
                </a:lnTo>
                <a:lnTo>
                  <a:pt x="576263" y="504825"/>
                </a:lnTo>
                <a:lnTo>
                  <a:pt x="844868" y="655320"/>
                </a:lnTo>
                <a:lnTo>
                  <a:pt x="568643" y="520065"/>
                </a:lnTo>
                <a:lnTo>
                  <a:pt x="817245" y="701992"/>
                </a:lnTo>
                <a:lnTo>
                  <a:pt x="559118" y="534353"/>
                </a:lnTo>
                <a:lnTo>
                  <a:pt x="783908" y="744855"/>
                </a:lnTo>
                <a:lnTo>
                  <a:pt x="547688" y="546735"/>
                </a:lnTo>
                <a:lnTo>
                  <a:pt x="745808" y="782955"/>
                </a:lnTo>
                <a:lnTo>
                  <a:pt x="535305" y="558165"/>
                </a:lnTo>
                <a:lnTo>
                  <a:pt x="702945" y="816292"/>
                </a:lnTo>
                <a:lnTo>
                  <a:pt x="521018" y="567690"/>
                </a:lnTo>
                <a:lnTo>
                  <a:pt x="656273" y="843915"/>
                </a:lnTo>
                <a:lnTo>
                  <a:pt x="505778" y="575310"/>
                </a:lnTo>
                <a:lnTo>
                  <a:pt x="606743" y="865822"/>
                </a:lnTo>
                <a:lnTo>
                  <a:pt x="489585" y="581025"/>
                </a:lnTo>
                <a:lnTo>
                  <a:pt x="554355" y="882015"/>
                </a:lnTo>
                <a:lnTo>
                  <a:pt x="472440" y="584835"/>
                </a:lnTo>
                <a:lnTo>
                  <a:pt x="501015" y="891540"/>
                </a:lnTo>
                <a:lnTo>
                  <a:pt x="456248" y="586740"/>
                </a:lnTo>
                <a:lnTo>
                  <a:pt x="447675" y="894397"/>
                </a:lnTo>
                <a:lnTo>
                  <a:pt x="439103" y="586740"/>
                </a:lnTo>
                <a:lnTo>
                  <a:pt x="394335" y="891540"/>
                </a:lnTo>
                <a:lnTo>
                  <a:pt x="422910" y="584835"/>
                </a:lnTo>
                <a:lnTo>
                  <a:pt x="340995" y="882015"/>
                </a:lnTo>
                <a:lnTo>
                  <a:pt x="405765" y="581025"/>
                </a:lnTo>
                <a:lnTo>
                  <a:pt x="288608" y="865822"/>
                </a:lnTo>
                <a:lnTo>
                  <a:pt x="389573" y="575310"/>
                </a:lnTo>
                <a:lnTo>
                  <a:pt x="239078" y="843915"/>
                </a:lnTo>
                <a:lnTo>
                  <a:pt x="374333" y="567690"/>
                </a:lnTo>
                <a:lnTo>
                  <a:pt x="192405" y="816292"/>
                </a:lnTo>
                <a:lnTo>
                  <a:pt x="360998" y="557213"/>
                </a:lnTo>
                <a:lnTo>
                  <a:pt x="150495" y="782003"/>
                </a:lnTo>
                <a:lnTo>
                  <a:pt x="348615" y="545782"/>
                </a:lnTo>
                <a:lnTo>
                  <a:pt x="112395" y="743903"/>
                </a:lnTo>
                <a:lnTo>
                  <a:pt x="337185" y="533400"/>
                </a:lnTo>
                <a:lnTo>
                  <a:pt x="79058" y="701040"/>
                </a:lnTo>
                <a:lnTo>
                  <a:pt x="327660" y="519113"/>
                </a:lnTo>
                <a:lnTo>
                  <a:pt x="51435" y="654367"/>
                </a:lnTo>
                <a:lnTo>
                  <a:pt x="320040" y="503872"/>
                </a:lnTo>
                <a:lnTo>
                  <a:pt x="29528" y="604838"/>
                </a:lnTo>
                <a:lnTo>
                  <a:pt x="313373" y="488632"/>
                </a:lnTo>
                <a:lnTo>
                  <a:pt x="12383" y="553403"/>
                </a:lnTo>
                <a:lnTo>
                  <a:pt x="309563" y="471488"/>
                </a:lnTo>
                <a:lnTo>
                  <a:pt x="2858" y="500063"/>
                </a:lnTo>
                <a:lnTo>
                  <a:pt x="307658" y="455295"/>
                </a:lnTo>
                <a:lnTo>
                  <a:pt x="0" y="446722"/>
                </a:lnTo>
                <a:lnTo>
                  <a:pt x="307658" y="438150"/>
                </a:lnTo>
                <a:lnTo>
                  <a:pt x="2858" y="393382"/>
                </a:lnTo>
                <a:lnTo>
                  <a:pt x="309563" y="421957"/>
                </a:lnTo>
                <a:lnTo>
                  <a:pt x="12383" y="340042"/>
                </a:lnTo>
                <a:lnTo>
                  <a:pt x="313373" y="404813"/>
                </a:lnTo>
                <a:lnTo>
                  <a:pt x="28575" y="287655"/>
                </a:lnTo>
                <a:lnTo>
                  <a:pt x="320040" y="389572"/>
                </a:lnTo>
                <a:lnTo>
                  <a:pt x="51435" y="239078"/>
                </a:lnTo>
                <a:lnTo>
                  <a:pt x="327660" y="374332"/>
                </a:lnTo>
                <a:lnTo>
                  <a:pt x="79058" y="192405"/>
                </a:lnTo>
                <a:lnTo>
                  <a:pt x="337185" y="360997"/>
                </a:lnTo>
                <a:lnTo>
                  <a:pt x="112395" y="150495"/>
                </a:lnTo>
                <a:lnTo>
                  <a:pt x="348615" y="348615"/>
                </a:lnTo>
                <a:lnTo>
                  <a:pt x="150495" y="112395"/>
                </a:lnTo>
                <a:lnTo>
                  <a:pt x="360998" y="336232"/>
                </a:lnTo>
                <a:lnTo>
                  <a:pt x="193358" y="78105"/>
                </a:lnTo>
                <a:lnTo>
                  <a:pt x="375285" y="326707"/>
                </a:lnTo>
                <a:lnTo>
                  <a:pt x="240030" y="50482"/>
                </a:lnTo>
                <a:lnTo>
                  <a:pt x="390525" y="319088"/>
                </a:lnTo>
                <a:lnTo>
                  <a:pt x="289560" y="28575"/>
                </a:lnTo>
                <a:lnTo>
                  <a:pt x="405765" y="313372"/>
                </a:lnTo>
                <a:lnTo>
                  <a:pt x="340995" y="12382"/>
                </a:lnTo>
                <a:lnTo>
                  <a:pt x="422910" y="309563"/>
                </a:lnTo>
                <a:lnTo>
                  <a:pt x="394335" y="2857"/>
                </a:lnTo>
                <a:lnTo>
                  <a:pt x="439103" y="307657"/>
                </a:lnTo>
                <a:lnTo>
                  <a:pt x="447675" y="0"/>
                </a:lnTo>
                <a:lnTo>
                  <a:pt x="456248" y="307657"/>
                </a:lnTo>
                <a:lnTo>
                  <a:pt x="501015" y="2857"/>
                </a:lnTo>
                <a:lnTo>
                  <a:pt x="472440" y="309563"/>
                </a:lnTo>
                <a:lnTo>
                  <a:pt x="554355" y="12382"/>
                </a:lnTo>
                <a:lnTo>
                  <a:pt x="489585" y="313372"/>
                </a:lnTo>
                <a:lnTo>
                  <a:pt x="606743" y="28575"/>
                </a:lnTo>
                <a:lnTo>
                  <a:pt x="505778" y="319088"/>
                </a:lnTo>
                <a:lnTo>
                  <a:pt x="656273" y="50482"/>
                </a:lnTo>
                <a:lnTo>
                  <a:pt x="521018" y="326707"/>
                </a:lnTo>
                <a:lnTo>
                  <a:pt x="702945" y="78105"/>
                </a:lnTo>
                <a:lnTo>
                  <a:pt x="535305" y="336232"/>
                </a:lnTo>
                <a:lnTo>
                  <a:pt x="745808" y="111442"/>
                </a:lnTo>
                <a:lnTo>
                  <a:pt x="547688" y="347663"/>
                </a:lnTo>
                <a:lnTo>
                  <a:pt x="783908" y="149542"/>
                </a:lnTo>
                <a:lnTo>
                  <a:pt x="558165" y="360997"/>
                </a:lnTo>
                <a:lnTo>
                  <a:pt x="816293" y="193357"/>
                </a:lnTo>
                <a:lnTo>
                  <a:pt x="567690" y="375285"/>
                </a:lnTo>
                <a:lnTo>
                  <a:pt x="843915" y="240030"/>
                </a:lnTo>
                <a:lnTo>
                  <a:pt x="576263" y="389572"/>
                </a:lnTo>
                <a:lnTo>
                  <a:pt x="866775" y="288607"/>
                </a:lnTo>
                <a:lnTo>
                  <a:pt x="581978" y="405765"/>
                </a:lnTo>
                <a:lnTo>
                  <a:pt x="882968" y="340995"/>
                </a:lnTo>
                <a:lnTo>
                  <a:pt x="585788" y="422910"/>
                </a:lnTo>
                <a:lnTo>
                  <a:pt x="892493" y="394335"/>
                </a:lnTo>
                <a:lnTo>
                  <a:pt x="587693" y="439103"/>
                </a:lnTo>
                <a:lnTo>
                  <a:pt x="895350" y="446722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7"/>
          <p:cNvGrpSpPr/>
          <p:nvPr/>
        </p:nvGrpSpPr>
        <p:grpSpPr>
          <a:xfrm>
            <a:off x="276513" y="2080615"/>
            <a:ext cx="1011568" cy="986307"/>
            <a:chOff x="4204270" y="2117986"/>
            <a:chExt cx="304799" cy="297179"/>
          </a:xfrm>
        </p:grpSpPr>
        <p:sp>
          <p:nvSpPr>
            <p:cNvPr id="241" name="Google Shape;241;p27"/>
            <p:cNvSpPr/>
            <p:nvPr/>
          </p:nvSpPr>
          <p:spPr>
            <a:xfrm>
              <a:off x="4204270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241418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4278565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4315713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352860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27"/>
          <p:cNvGrpSpPr/>
          <p:nvPr/>
        </p:nvGrpSpPr>
        <p:grpSpPr>
          <a:xfrm>
            <a:off x="7855919" y="2076578"/>
            <a:ext cx="1011568" cy="986307"/>
            <a:chOff x="4204270" y="2117986"/>
            <a:chExt cx="304799" cy="297179"/>
          </a:xfrm>
        </p:grpSpPr>
        <p:sp>
          <p:nvSpPr>
            <p:cNvPr id="247" name="Google Shape;247;p27"/>
            <p:cNvSpPr/>
            <p:nvPr/>
          </p:nvSpPr>
          <p:spPr>
            <a:xfrm>
              <a:off x="4204270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4241418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4278565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4315713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4352860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●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○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■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●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○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■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●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○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■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ctrTitle"/>
          </p:nvPr>
        </p:nvSpPr>
        <p:spPr>
          <a:xfrm>
            <a:off x="0" y="1936663"/>
            <a:ext cx="9143999" cy="15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400" smtClean="0"/>
              <a:t>6. THIẾT KẾ NGHIÊN CỨU TỔNG THỂ</a:t>
            </a:r>
            <a:endParaRPr lang="en-US" sz="4400" b="0"/>
          </a:p>
        </p:txBody>
      </p:sp>
      <p:sp>
        <p:nvSpPr>
          <p:cNvPr id="264" name="Google Shape;264;p31"/>
          <p:cNvSpPr/>
          <p:nvPr/>
        </p:nvSpPr>
        <p:spPr>
          <a:xfrm>
            <a:off x="4356436" y="870036"/>
            <a:ext cx="431125" cy="431125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31"/>
          <p:cNvGrpSpPr/>
          <p:nvPr/>
        </p:nvGrpSpPr>
        <p:grpSpPr>
          <a:xfrm>
            <a:off x="7502099" y="3771811"/>
            <a:ext cx="908184" cy="851080"/>
            <a:chOff x="2798518" y="915835"/>
            <a:chExt cx="969246" cy="1047354"/>
          </a:xfrm>
        </p:grpSpPr>
        <p:sp>
          <p:nvSpPr>
            <p:cNvPr id="266" name="Google Shape;266;p31"/>
            <p:cNvSpPr/>
            <p:nvPr/>
          </p:nvSpPr>
          <p:spPr>
            <a:xfrm>
              <a:off x="2798518" y="915835"/>
              <a:ext cx="969246" cy="1047354"/>
            </a:xfrm>
            <a:custGeom>
              <a:avLst/>
              <a:gdLst/>
              <a:ahLst/>
              <a:cxnLst/>
              <a:rect l="l" t="t" r="r" b="b"/>
              <a:pathLst>
                <a:path w="969246" h="1047354" extrusionOk="0">
                  <a:moveTo>
                    <a:pt x="969247" y="523677"/>
                  </a:moveTo>
                  <a:cubicBezTo>
                    <a:pt x="969247" y="812896"/>
                    <a:pt x="752274" y="1047355"/>
                    <a:pt x="484623" y="1047355"/>
                  </a:cubicBezTo>
                  <a:cubicBezTo>
                    <a:pt x="216973" y="1047355"/>
                    <a:pt x="0" y="812896"/>
                    <a:pt x="0" y="523677"/>
                  </a:cubicBezTo>
                  <a:cubicBezTo>
                    <a:pt x="0" y="234458"/>
                    <a:pt x="216973" y="0"/>
                    <a:pt x="484623" y="0"/>
                  </a:cubicBezTo>
                  <a:cubicBezTo>
                    <a:pt x="752274" y="0"/>
                    <a:pt x="969247" y="234458"/>
                    <a:pt x="969247" y="5236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7" name="Google Shape;267;p31"/>
            <p:cNvGrpSpPr/>
            <p:nvPr/>
          </p:nvGrpSpPr>
          <p:grpSpPr>
            <a:xfrm>
              <a:off x="3053346" y="1665551"/>
              <a:ext cx="450303" cy="161541"/>
              <a:chOff x="3053346" y="1665551"/>
              <a:chExt cx="450303" cy="161541"/>
            </a:xfrm>
          </p:grpSpPr>
          <p:sp>
            <p:nvSpPr>
              <p:cNvPr id="268" name="Google Shape;268;p31"/>
              <p:cNvSpPr/>
              <p:nvPr/>
            </p:nvSpPr>
            <p:spPr>
              <a:xfrm>
                <a:off x="3111927" y="1705789"/>
                <a:ext cx="333141" cy="121303"/>
              </a:xfrm>
              <a:custGeom>
                <a:avLst/>
                <a:gdLst/>
                <a:ahLst/>
                <a:cxnLst/>
                <a:rect l="l" t="t" r="r" b="b"/>
                <a:pathLst>
                  <a:path w="333141" h="121303" extrusionOk="0">
                    <a:moveTo>
                      <a:pt x="333142" y="0"/>
                    </a:moveTo>
                    <a:cubicBezTo>
                      <a:pt x="313023" y="71007"/>
                      <a:pt x="246158" y="121304"/>
                      <a:pt x="166275" y="121304"/>
                    </a:cubicBezTo>
                    <a:cubicBezTo>
                      <a:pt x="87575" y="121304"/>
                      <a:pt x="21302" y="70415"/>
                      <a:pt x="0" y="59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E2E2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9" name="Google Shape;269;p31"/>
              <p:cNvGrpSpPr/>
              <p:nvPr/>
            </p:nvGrpSpPr>
            <p:grpSpPr>
              <a:xfrm>
                <a:off x="3053346" y="1665551"/>
                <a:ext cx="450303" cy="60373"/>
                <a:chOff x="3053346" y="1665551"/>
                <a:chExt cx="450303" cy="60373"/>
              </a:xfrm>
            </p:grpSpPr>
            <p:sp>
              <p:nvSpPr>
                <p:cNvPr id="270" name="Google Shape;270;p31"/>
                <p:cNvSpPr/>
                <p:nvPr/>
              </p:nvSpPr>
              <p:spPr>
                <a:xfrm>
                  <a:off x="3422583" y="1666735"/>
                  <a:ext cx="81066" cy="5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66" h="59189" extrusionOk="0">
                      <a:moveTo>
                        <a:pt x="0" y="0"/>
                      </a:moveTo>
                      <a:cubicBezTo>
                        <a:pt x="0" y="0"/>
                        <a:pt x="10651" y="60356"/>
                        <a:pt x="81066" y="5917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E2E2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31"/>
                <p:cNvSpPr/>
                <p:nvPr/>
              </p:nvSpPr>
              <p:spPr>
                <a:xfrm>
                  <a:off x="3053346" y="1665551"/>
                  <a:ext cx="81066" cy="5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66" h="59189" extrusionOk="0">
                      <a:moveTo>
                        <a:pt x="81066" y="0"/>
                      </a:moveTo>
                      <a:cubicBezTo>
                        <a:pt x="81066" y="0"/>
                        <a:pt x="70415" y="60356"/>
                        <a:pt x="0" y="5917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E2E2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2" name="Google Shape;272;p31"/>
            <p:cNvGrpSpPr/>
            <p:nvPr/>
          </p:nvGrpSpPr>
          <p:grpSpPr>
            <a:xfrm>
              <a:off x="2997058" y="1121465"/>
              <a:ext cx="581239" cy="416865"/>
              <a:chOff x="2997058" y="1121465"/>
              <a:chExt cx="581239" cy="416865"/>
            </a:xfrm>
          </p:grpSpPr>
          <p:grpSp>
            <p:nvGrpSpPr>
              <p:cNvPr id="273" name="Google Shape;273;p31"/>
              <p:cNvGrpSpPr/>
              <p:nvPr/>
            </p:nvGrpSpPr>
            <p:grpSpPr>
              <a:xfrm>
                <a:off x="2997058" y="1134483"/>
                <a:ext cx="204310" cy="403847"/>
                <a:chOff x="2997058" y="1134483"/>
                <a:chExt cx="204310" cy="403847"/>
              </a:xfrm>
            </p:grpSpPr>
            <p:sp>
              <p:nvSpPr>
                <p:cNvPr id="274" name="Google Shape;274;p31"/>
                <p:cNvSpPr/>
                <p:nvPr/>
              </p:nvSpPr>
              <p:spPr>
                <a:xfrm>
                  <a:off x="2997058" y="1134483"/>
                  <a:ext cx="204310" cy="40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310" h="403233" extrusionOk="0">
                      <a:moveTo>
                        <a:pt x="24335" y="97333"/>
                      </a:moveTo>
                      <a:cubicBezTo>
                        <a:pt x="10134" y="87274"/>
                        <a:pt x="-6435" y="62421"/>
                        <a:pt x="9542" y="29285"/>
                      </a:cubicBezTo>
                      <a:cubicBezTo>
                        <a:pt x="29661" y="-12728"/>
                        <a:pt x="114277" y="-7402"/>
                        <a:pt x="153923" y="31652"/>
                      </a:cubicBezTo>
                      <a:cubicBezTo>
                        <a:pt x="193569" y="70114"/>
                        <a:pt x="200078" y="114493"/>
                        <a:pt x="178184" y="149997"/>
                      </a:cubicBezTo>
                      <a:cubicBezTo>
                        <a:pt x="156882" y="185500"/>
                        <a:pt x="155106" y="205027"/>
                        <a:pt x="172266" y="222187"/>
                      </a:cubicBezTo>
                      <a:cubicBezTo>
                        <a:pt x="189427" y="239347"/>
                        <a:pt x="227889" y="269525"/>
                        <a:pt x="184101" y="338757"/>
                      </a:cubicBezTo>
                      <a:cubicBezTo>
                        <a:pt x="140313" y="407989"/>
                        <a:pt x="85875" y="414498"/>
                        <a:pt x="44454" y="390829"/>
                      </a:cubicBezTo>
                      <a:cubicBezTo>
                        <a:pt x="3625" y="367160"/>
                        <a:pt x="9542" y="324556"/>
                        <a:pt x="27885" y="299703"/>
                      </a:cubicBezTo>
                      <a:cubicBezTo>
                        <a:pt x="46229" y="274259"/>
                        <a:pt x="49779" y="254141"/>
                        <a:pt x="24927" y="232247"/>
                      </a:cubicBezTo>
                      <a:cubicBezTo>
                        <a:pt x="74" y="210353"/>
                        <a:pt x="-11760" y="181950"/>
                        <a:pt x="16051" y="152364"/>
                      </a:cubicBezTo>
                      <a:cubicBezTo>
                        <a:pt x="42679" y="123369"/>
                        <a:pt x="40312" y="108576"/>
                        <a:pt x="24335" y="9733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E2E2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31"/>
                <p:cNvSpPr/>
                <p:nvPr/>
              </p:nvSpPr>
              <p:spPr>
                <a:xfrm>
                  <a:off x="2997231" y="1135957"/>
                  <a:ext cx="115353" cy="402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53" h="402373" extrusionOk="0">
                      <a:moveTo>
                        <a:pt x="96944" y="314206"/>
                      </a:moveTo>
                      <a:cubicBezTo>
                        <a:pt x="124164" y="272194"/>
                        <a:pt x="118838" y="236099"/>
                        <a:pt x="96353" y="214796"/>
                      </a:cubicBezTo>
                      <a:cubicBezTo>
                        <a:pt x="73867" y="193494"/>
                        <a:pt x="58482" y="168642"/>
                        <a:pt x="80968" y="136097"/>
                      </a:cubicBezTo>
                      <a:cubicBezTo>
                        <a:pt x="103453" y="103552"/>
                        <a:pt x="112329" y="63906"/>
                        <a:pt x="89844" y="27219"/>
                      </a:cubicBezTo>
                      <a:cubicBezTo>
                        <a:pt x="81559" y="14201"/>
                        <a:pt x="68541" y="5326"/>
                        <a:pt x="54340" y="0"/>
                      </a:cubicBezTo>
                      <a:cubicBezTo>
                        <a:pt x="34221" y="2959"/>
                        <a:pt x="17653" y="12426"/>
                        <a:pt x="9961" y="28403"/>
                      </a:cubicBezTo>
                      <a:cubicBezTo>
                        <a:pt x="-6016" y="61539"/>
                        <a:pt x="10552" y="86392"/>
                        <a:pt x="24754" y="96451"/>
                      </a:cubicBezTo>
                      <a:cubicBezTo>
                        <a:pt x="40730" y="107694"/>
                        <a:pt x="43097" y="121896"/>
                        <a:pt x="15878" y="151482"/>
                      </a:cubicBezTo>
                      <a:cubicBezTo>
                        <a:pt x="-11933" y="181068"/>
                        <a:pt x="493" y="209471"/>
                        <a:pt x="24754" y="231365"/>
                      </a:cubicBezTo>
                      <a:cubicBezTo>
                        <a:pt x="49015" y="253259"/>
                        <a:pt x="46056" y="273377"/>
                        <a:pt x="27712" y="298822"/>
                      </a:cubicBezTo>
                      <a:cubicBezTo>
                        <a:pt x="9369" y="324266"/>
                        <a:pt x="3452" y="366870"/>
                        <a:pt x="44281" y="389947"/>
                      </a:cubicBezTo>
                      <a:cubicBezTo>
                        <a:pt x="57299" y="397640"/>
                        <a:pt x="72092" y="401782"/>
                        <a:pt x="86885" y="402374"/>
                      </a:cubicBezTo>
                      <a:cubicBezTo>
                        <a:pt x="113513" y="365687"/>
                        <a:pt x="75050" y="347935"/>
                        <a:pt x="96944" y="314206"/>
                      </a:cubicBezTo>
                      <a:close/>
                    </a:path>
                  </a:pathLst>
                </a:custGeom>
                <a:solidFill>
                  <a:srgbClr val="2E2E2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E2E2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6" name="Google Shape;276;p31"/>
              <p:cNvGrpSpPr/>
              <p:nvPr/>
            </p:nvGrpSpPr>
            <p:grpSpPr>
              <a:xfrm>
                <a:off x="3373987" y="1121465"/>
                <a:ext cx="204310" cy="403847"/>
                <a:chOff x="3373987" y="1121465"/>
                <a:chExt cx="204310" cy="403847"/>
              </a:xfrm>
            </p:grpSpPr>
            <p:sp>
              <p:nvSpPr>
                <p:cNvPr id="277" name="Google Shape;277;p31"/>
                <p:cNvSpPr/>
                <p:nvPr/>
              </p:nvSpPr>
              <p:spPr>
                <a:xfrm>
                  <a:off x="3373987" y="1121465"/>
                  <a:ext cx="204310" cy="40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310" h="403233" extrusionOk="0">
                      <a:moveTo>
                        <a:pt x="24335" y="97333"/>
                      </a:moveTo>
                      <a:cubicBezTo>
                        <a:pt x="10134" y="87274"/>
                        <a:pt x="-6435" y="62421"/>
                        <a:pt x="9542" y="29285"/>
                      </a:cubicBezTo>
                      <a:cubicBezTo>
                        <a:pt x="29661" y="-12728"/>
                        <a:pt x="114277" y="-7402"/>
                        <a:pt x="153923" y="31652"/>
                      </a:cubicBezTo>
                      <a:cubicBezTo>
                        <a:pt x="193569" y="70114"/>
                        <a:pt x="200078" y="114493"/>
                        <a:pt x="178184" y="149997"/>
                      </a:cubicBezTo>
                      <a:cubicBezTo>
                        <a:pt x="156882" y="185500"/>
                        <a:pt x="155106" y="205027"/>
                        <a:pt x="172267" y="222187"/>
                      </a:cubicBezTo>
                      <a:cubicBezTo>
                        <a:pt x="189427" y="239347"/>
                        <a:pt x="227889" y="269525"/>
                        <a:pt x="184101" y="338757"/>
                      </a:cubicBezTo>
                      <a:cubicBezTo>
                        <a:pt x="140313" y="407989"/>
                        <a:pt x="85875" y="414498"/>
                        <a:pt x="44454" y="390829"/>
                      </a:cubicBezTo>
                      <a:cubicBezTo>
                        <a:pt x="3625" y="367160"/>
                        <a:pt x="9542" y="324556"/>
                        <a:pt x="27885" y="299703"/>
                      </a:cubicBezTo>
                      <a:cubicBezTo>
                        <a:pt x="46229" y="274259"/>
                        <a:pt x="49779" y="254141"/>
                        <a:pt x="24927" y="232247"/>
                      </a:cubicBezTo>
                      <a:cubicBezTo>
                        <a:pt x="74" y="210353"/>
                        <a:pt x="-11760" y="181950"/>
                        <a:pt x="16051" y="152364"/>
                      </a:cubicBezTo>
                      <a:cubicBezTo>
                        <a:pt x="42679" y="123369"/>
                        <a:pt x="40312" y="108576"/>
                        <a:pt x="24335" y="9733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E2E2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31"/>
                <p:cNvSpPr/>
                <p:nvPr/>
              </p:nvSpPr>
              <p:spPr>
                <a:xfrm>
                  <a:off x="3374160" y="1122939"/>
                  <a:ext cx="115353" cy="402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53" h="402373" extrusionOk="0">
                      <a:moveTo>
                        <a:pt x="96944" y="314206"/>
                      </a:moveTo>
                      <a:cubicBezTo>
                        <a:pt x="124164" y="272194"/>
                        <a:pt x="118838" y="236099"/>
                        <a:pt x="96353" y="214796"/>
                      </a:cubicBezTo>
                      <a:cubicBezTo>
                        <a:pt x="73867" y="193494"/>
                        <a:pt x="58482" y="168642"/>
                        <a:pt x="80968" y="136097"/>
                      </a:cubicBezTo>
                      <a:cubicBezTo>
                        <a:pt x="103453" y="103552"/>
                        <a:pt x="112329" y="63906"/>
                        <a:pt x="89844" y="27219"/>
                      </a:cubicBezTo>
                      <a:cubicBezTo>
                        <a:pt x="81559" y="14201"/>
                        <a:pt x="68542" y="5326"/>
                        <a:pt x="54340" y="0"/>
                      </a:cubicBezTo>
                      <a:cubicBezTo>
                        <a:pt x="34221" y="2959"/>
                        <a:pt x="17653" y="12426"/>
                        <a:pt x="9961" y="28403"/>
                      </a:cubicBezTo>
                      <a:cubicBezTo>
                        <a:pt x="-6016" y="61539"/>
                        <a:pt x="10552" y="86392"/>
                        <a:pt x="24754" y="96451"/>
                      </a:cubicBezTo>
                      <a:cubicBezTo>
                        <a:pt x="40730" y="107694"/>
                        <a:pt x="43097" y="121896"/>
                        <a:pt x="15878" y="151482"/>
                      </a:cubicBezTo>
                      <a:cubicBezTo>
                        <a:pt x="-11933" y="181068"/>
                        <a:pt x="493" y="209471"/>
                        <a:pt x="24754" y="231365"/>
                      </a:cubicBezTo>
                      <a:cubicBezTo>
                        <a:pt x="49606" y="253259"/>
                        <a:pt x="46056" y="273377"/>
                        <a:pt x="27712" y="298822"/>
                      </a:cubicBezTo>
                      <a:cubicBezTo>
                        <a:pt x="9369" y="324266"/>
                        <a:pt x="3452" y="366870"/>
                        <a:pt x="44281" y="389947"/>
                      </a:cubicBezTo>
                      <a:cubicBezTo>
                        <a:pt x="57299" y="397640"/>
                        <a:pt x="72092" y="401782"/>
                        <a:pt x="86885" y="402374"/>
                      </a:cubicBezTo>
                      <a:cubicBezTo>
                        <a:pt x="113513" y="365687"/>
                        <a:pt x="75050" y="347935"/>
                        <a:pt x="96944" y="314206"/>
                      </a:cubicBezTo>
                      <a:close/>
                    </a:path>
                  </a:pathLst>
                </a:custGeom>
                <a:solidFill>
                  <a:srgbClr val="2E2E2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E2E2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82" name="Google Shape;282;p31"/>
          <p:cNvSpPr/>
          <p:nvPr/>
        </p:nvSpPr>
        <p:spPr>
          <a:xfrm rot="10800000" flipH="1">
            <a:off x="4376838" y="3793202"/>
            <a:ext cx="390334" cy="430068"/>
          </a:xfrm>
          <a:custGeom>
            <a:avLst/>
            <a:gdLst/>
            <a:ahLst/>
            <a:cxnLst/>
            <a:rect l="l" t="t" r="r" b="b"/>
            <a:pathLst>
              <a:path w="8301" h="9146" extrusionOk="0">
                <a:moveTo>
                  <a:pt x="4170" y="1"/>
                </a:moveTo>
                <a:cubicBezTo>
                  <a:pt x="3582" y="1"/>
                  <a:pt x="3249" y="257"/>
                  <a:pt x="3172" y="768"/>
                </a:cubicBezTo>
                <a:cubicBezTo>
                  <a:pt x="3159" y="820"/>
                  <a:pt x="3147" y="883"/>
                  <a:pt x="3147" y="934"/>
                </a:cubicBezTo>
                <a:cubicBezTo>
                  <a:pt x="3147" y="1075"/>
                  <a:pt x="3300" y="1676"/>
                  <a:pt x="3594" y="2750"/>
                </a:cubicBezTo>
                <a:cubicBezTo>
                  <a:pt x="3735" y="3275"/>
                  <a:pt x="3824" y="3736"/>
                  <a:pt x="3888" y="4132"/>
                </a:cubicBezTo>
                <a:cubicBezTo>
                  <a:pt x="3619" y="3927"/>
                  <a:pt x="3082" y="3403"/>
                  <a:pt x="2264" y="2585"/>
                </a:cubicBezTo>
                <a:cubicBezTo>
                  <a:pt x="1740" y="2047"/>
                  <a:pt x="1317" y="1778"/>
                  <a:pt x="998" y="1753"/>
                </a:cubicBezTo>
                <a:cubicBezTo>
                  <a:pt x="601" y="1753"/>
                  <a:pt x="307" y="1983"/>
                  <a:pt x="115" y="2431"/>
                </a:cubicBezTo>
                <a:cubicBezTo>
                  <a:pt x="64" y="2571"/>
                  <a:pt x="38" y="2699"/>
                  <a:pt x="38" y="2827"/>
                </a:cubicBezTo>
                <a:cubicBezTo>
                  <a:pt x="52" y="3185"/>
                  <a:pt x="217" y="3454"/>
                  <a:pt x="512" y="3620"/>
                </a:cubicBezTo>
                <a:cubicBezTo>
                  <a:pt x="627" y="3684"/>
                  <a:pt x="1228" y="3850"/>
                  <a:pt x="2303" y="4132"/>
                </a:cubicBezTo>
                <a:cubicBezTo>
                  <a:pt x="2814" y="4273"/>
                  <a:pt x="3249" y="4413"/>
                  <a:pt x="3633" y="4554"/>
                </a:cubicBezTo>
                <a:cubicBezTo>
                  <a:pt x="3351" y="4669"/>
                  <a:pt x="2558" y="4912"/>
                  <a:pt x="1254" y="5270"/>
                </a:cubicBezTo>
                <a:cubicBezTo>
                  <a:pt x="896" y="5359"/>
                  <a:pt x="640" y="5462"/>
                  <a:pt x="486" y="5552"/>
                </a:cubicBezTo>
                <a:cubicBezTo>
                  <a:pt x="166" y="5743"/>
                  <a:pt x="0" y="5987"/>
                  <a:pt x="0" y="6280"/>
                </a:cubicBezTo>
                <a:cubicBezTo>
                  <a:pt x="0" y="6703"/>
                  <a:pt x="179" y="7022"/>
                  <a:pt x="538" y="7252"/>
                </a:cubicBezTo>
                <a:cubicBezTo>
                  <a:pt x="691" y="7342"/>
                  <a:pt x="857" y="7393"/>
                  <a:pt x="1024" y="7393"/>
                </a:cubicBezTo>
                <a:cubicBezTo>
                  <a:pt x="1343" y="7393"/>
                  <a:pt x="1854" y="7010"/>
                  <a:pt x="2558" y="6255"/>
                </a:cubicBezTo>
                <a:cubicBezTo>
                  <a:pt x="3133" y="5641"/>
                  <a:pt x="3582" y="5206"/>
                  <a:pt x="3888" y="4989"/>
                </a:cubicBezTo>
                <a:lnTo>
                  <a:pt x="3888" y="4989"/>
                </a:lnTo>
                <a:cubicBezTo>
                  <a:pt x="3850" y="5283"/>
                  <a:pt x="3645" y="6115"/>
                  <a:pt x="3287" y="7470"/>
                </a:cubicBezTo>
                <a:cubicBezTo>
                  <a:pt x="3198" y="7815"/>
                  <a:pt x="3147" y="8071"/>
                  <a:pt x="3147" y="8238"/>
                </a:cubicBezTo>
                <a:cubicBezTo>
                  <a:pt x="3147" y="8749"/>
                  <a:pt x="3415" y="9043"/>
                  <a:pt x="3940" y="9120"/>
                </a:cubicBezTo>
                <a:cubicBezTo>
                  <a:pt x="4016" y="9133"/>
                  <a:pt x="4080" y="9145"/>
                  <a:pt x="4144" y="9145"/>
                </a:cubicBezTo>
                <a:cubicBezTo>
                  <a:pt x="4719" y="9145"/>
                  <a:pt x="5052" y="8889"/>
                  <a:pt x="5129" y="8378"/>
                </a:cubicBezTo>
                <a:cubicBezTo>
                  <a:pt x="5142" y="8327"/>
                  <a:pt x="5154" y="8263"/>
                  <a:pt x="5154" y="8212"/>
                </a:cubicBezTo>
                <a:cubicBezTo>
                  <a:pt x="5154" y="8059"/>
                  <a:pt x="5001" y="7470"/>
                  <a:pt x="4707" y="6421"/>
                </a:cubicBezTo>
                <a:cubicBezTo>
                  <a:pt x="4554" y="5884"/>
                  <a:pt x="4451" y="5398"/>
                  <a:pt x="4387" y="4989"/>
                </a:cubicBezTo>
                <a:lnTo>
                  <a:pt x="4387" y="4989"/>
                </a:lnTo>
                <a:cubicBezTo>
                  <a:pt x="4656" y="5155"/>
                  <a:pt x="5180" y="5666"/>
                  <a:pt x="5973" y="6510"/>
                </a:cubicBezTo>
                <a:cubicBezTo>
                  <a:pt x="6561" y="7099"/>
                  <a:pt x="7009" y="7393"/>
                  <a:pt x="7303" y="7393"/>
                </a:cubicBezTo>
                <a:cubicBezTo>
                  <a:pt x="7700" y="7393"/>
                  <a:pt x="7994" y="7163"/>
                  <a:pt x="8186" y="6715"/>
                </a:cubicBezTo>
                <a:cubicBezTo>
                  <a:pt x="8237" y="6575"/>
                  <a:pt x="8275" y="6447"/>
                  <a:pt x="8275" y="6319"/>
                </a:cubicBezTo>
                <a:cubicBezTo>
                  <a:pt x="8249" y="5961"/>
                  <a:pt x="8096" y="5692"/>
                  <a:pt x="7789" y="5526"/>
                </a:cubicBezTo>
                <a:cubicBezTo>
                  <a:pt x="7674" y="5462"/>
                  <a:pt x="7086" y="5296"/>
                  <a:pt x="6012" y="5015"/>
                </a:cubicBezTo>
                <a:cubicBezTo>
                  <a:pt x="5500" y="4887"/>
                  <a:pt x="5052" y="4733"/>
                  <a:pt x="4681" y="4592"/>
                </a:cubicBezTo>
                <a:cubicBezTo>
                  <a:pt x="4963" y="4477"/>
                  <a:pt x="5756" y="4234"/>
                  <a:pt x="7047" y="3876"/>
                </a:cubicBezTo>
                <a:cubicBezTo>
                  <a:pt x="7405" y="3787"/>
                  <a:pt x="7661" y="3697"/>
                  <a:pt x="7814" y="3594"/>
                </a:cubicBezTo>
                <a:cubicBezTo>
                  <a:pt x="8135" y="3403"/>
                  <a:pt x="8300" y="3160"/>
                  <a:pt x="8300" y="2866"/>
                </a:cubicBezTo>
                <a:cubicBezTo>
                  <a:pt x="8300" y="2443"/>
                  <a:pt x="8121" y="2124"/>
                  <a:pt x="7763" y="1894"/>
                </a:cubicBezTo>
                <a:cubicBezTo>
                  <a:pt x="7610" y="1804"/>
                  <a:pt x="7444" y="1753"/>
                  <a:pt x="7277" y="1753"/>
                </a:cubicBezTo>
                <a:cubicBezTo>
                  <a:pt x="6945" y="1753"/>
                  <a:pt x="6446" y="2111"/>
                  <a:pt x="5807" y="2801"/>
                </a:cubicBezTo>
                <a:cubicBezTo>
                  <a:pt x="5205" y="3466"/>
                  <a:pt x="4745" y="3915"/>
                  <a:pt x="4426" y="4157"/>
                </a:cubicBezTo>
                <a:cubicBezTo>
                  <a:pt x="4464" y="3863"/>
                  <a:pt x="4656" y="3032"/>
                  <a:pt x="5014" y="1676"/>
                </a:cubicBezTo>
                <a:cubicBezTo>
                  <a:pt x="5116" y="1331"/>
                  <a:pt x="5154" y="1075"/>
                  <a:pt x="5154" y="909"/>
                </a:cubicBezTo>
                <a:cubicBezTo>
                  <a:pt x="5154" y="397"/>
                  <a:pt x="4898" y="103"/>
                  <a:pt x="4361" y="27"/>
                </a:cubicBezTo>
                <a:cubicBezTo>
                  <a:pt x="4284" y="13"/>
                  <a:pt x="4221" y="1"/>
                  <a:pt x="4170" y="1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800"/>
              <a:buFont typeface="Calibri"/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32777" y="90608"/>
            <a:ext cx="75054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mtClean="0"/>
              <a:t>6.1 Giới </a:t>
            </a:r>
            <a:r>
              <a:rPr lang="en-US"/>
              <a:t>thiệu </a:t>
            </a:r>
            <a:r>
              <a:rPr lang="en-US"/>
              <a:t>khái </a:t>
            </a:r>
            <a:r>
              <a:rPr lang="en-US" smtClean="0"/>
              <a:t>niệm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1909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600" smtClean="0"/>
              <a:t>T</a:t>
            </a:r>
            <a:r>
              <a:rPr lang="vi-VN" sz="1600" smtClean="0"/>
              <a:t>hiết </a:t>
            </a:r>
            <a:r>
              <a:rPr lang="vi-VN" sz="1600"/>
              <a:t>kế nghiên cứu là tầm nhìn của nhà nghiên cứu về kết quả nghiên </a:t>
            </a:r>
            <a:r>
              <a:rPr lang="vi-VN" sz="1600"/>
              <a:t>cứu </a:t>
            </a:r>
            <a:r>
              <a:rPr lang="vi-VN" sz="1600" smtClean="0"/>
              <a:t>với</a:t>
            </a:r>
            <a:r>
              <a:rPr lang="en-US" sz="1600" smtClean="0"/>
              <a:t> </a:t>
            </a:r>
            <a:r>
              <a:rPr lang="vi-VN" sz="1600" smtClean="0"/>
              <a:t>các </a:t>
            </a:r>
            <a:r>
              <a:rPr lang="vi-VN" sz="1600"/>
              <a:t>chuẩn mực về độ chặt chẽ và tính phổ quát, cùng quy trình và nguồn lực </a:t>
            </a:r>
            <a:r>
              <a:rPr lang="vi-VN" sz="1600"/>
              <a:t>tương </a:t>
            </a:r>
            <a:r>
              <a:rPr lang="vi-VN" sz="1600" smtClean="0"/>
              <a:t>ứng</a:t>
            </a:r>
            <a:r>
              <a:rPr lang="en-US" sz="1600" smtClean="0"/>
              <a:t> </a:t>
            </a:r>
            <a:r>
              <a:rPr lang="vi-VN" sz="1600" smtClean="0"/>
              <a:t>nhằm </a:t>
            </a:r>
            <a:r>
              <a:rPr lang="vi-VN" sz="1600"/>
              <a:t>đạt các chuẩn mực đó</a:t>
            </a:r>
            <a:r>
              <a:rPr lang="vi-VN" sz="1600"/>
              <a:t>. </a:t>
            </a:r>
            <a:endParaRPr lang="en-US" sz="1600" smtClean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Thiết </a:t>
            </a:r>
            <a:r>
              <a:rPr lang="vi-VN" sz="1600"/>
              <a:t>kế nghiên cứu phải gắn chặt với câu hỏi </a:t>
            </a:r>
            <a:r>
              <a:rPr lang="vi-VN" sz="1600"/>
              <a:t>nghiên </a:t>
            </a:r>
            <a:r>
              <a:rPr lang="vi-VN" sz="1600" smtClean="0"/>
              <a:t>cứu</a:t>
            </a:r>
            <a:r>
              <a:rPr lang="en-US" sz="1600" smtClean="0"/>
              <a:t> </a:t>
            </a:r>
            <a:r>
              <a:rPr lang="vi-VN" sz="1600" smtClean="0"/>
              <a:t>và </a:t>
            </a:r>
            <a:r>
              <a:rPr lang="vi-VN" sz="1600"/>
              <a:t>khung lý thuyết. Thiết kế nghiên cứu là trung tâm kết nối các hoạt động cơ </a:t>
            </a:r>
            <a:r>
              <a:rPr lang="vi-VN" sz="1600"/>
              <a:t>bản </a:t>
            </a:r>
            <a:r>
              <a:rPr lang="vi-VN" sz="1600" smtClean="0"/>
              <a:t>của</a:t>
            </a:r>
            <a:r>
              <a:rPr lang="en-US" sz="1600" smtClean="0"/>
              <a:t> </a:t>
            </a:r>
            <a:r>
              <a:rPr lang="vi-VN" sz="1600" smtClean="0"/>
              <a:t>dự </a:t>
            </a:r>
            <a:r>
              <a:rPr lang="vi-VN" sz="1600"/>
              <a:t>án nghiên cứu: xác định mẫu, thước đo, quy trình thu thập dữ liệu, phương </a:t>
            </a:r>
            <a:r>
              <a:rPr lang="vi-VN" sz="1600"/>
              <a:t>pháp </a:t>
            </a:r>
            <a:r>
              <a:rPr lang="vi-VN" sz="1600" smtClean="0"/>
              <a:t>phân</a:t>
            </a:r>
            <a:r>
              <a:rPr lang="en-US" sz="1600" smtClean="0"/>
              <a:t> </a:t>
            </a:r>
            <a:r>
              <a:rPr lang="vi-VN" sz="1600" smtClean="0"/>
              <a:t>tích </a:t>
            </a:r>
            <a:r>
              <a:rPr lang="vi-VN" sz="1600"/>
              <a:t>dữ liệu để trả lời cho câu hỏi nghiên cứu.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/>
              <a:t>Thiết kế nghiên cứu có thể dưới dạng đơn lẻ hoặc kết hợp. Thiết kế </a:t>
            </a:r>
            <a:r>
              <a:rPr lang="vi-VN" sz="1600"/>
              <a:t>nghiên </a:t>
            </a:r>
            <a:r>
              <a:rPr lang="vi-VN" sz="1600" smtClean="0"/>
              <a:t>cứu</a:t>
            </a:r>
            <a:r>
              <a:rPr lang="en-US" sz="1600" smtClean="0"/>
              <a:t> </a:t>
            </a:r>
            <a:r>
              <a:rPr lang="vi-VN" sz="1600" smtClean="0"/>
              <a:t>đơn </a:t>
            </a:r>
            <a:r>
              <a:rPr lang="vi-VN" sz="1600"/>
              <a:t>lẻ là việc sử dụng một phương pháp nghiên cứu </a:t>
            </a:r>
            <a:r>
              <a:rPr lang="vi-VN" sz="1600"/>
              <a:t>cụ </a:t>
            </a:r>
            <a:r>
              <a:rPr lang="vi-VN" sz="1600" smtClean="0"/>
              <a:t>thể. </a:t>
            </a:r>
            <a:r>
              <a:rPr lang="vi-VN" sz="1600"/>
              <a:t>Thiết kế kết hợp là việc sử dụng nhiều hơn một phương pháp.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1013974" y="663308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/>
              <a:t>6.1.1 </a:t>
            </a:r>
            <a:r>
              <a:rPr lang="en-US" sz="2800" smtClean="0"/>
              <a:t>Khái </a:t>
            </a:r>
            <a:r>
              <a:rPr lang="en-US" sz="2800"/>
              <a:t>niệm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88181" y="90608"/>
            <a:ext cx="7450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/>
              <a:t>6.1 Giới thiệu khái niệm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/>
              <a:t>Vai trò đảm bảo chuẩn mực nghiên cứu: Thiết kế nghiên cứu giúp </a:t>
            </a:r>
            <a:r>
              <a:rPr lang="vi-VN" sz="1600"/>
              <a:t>đảm </a:t>
            </a:r>
            <a:r>
              <a:rPr lang="vi-VN" sz="1600" smtClean="0"/>
              <a:t>bảo</a:t>
            </a:r>
            <a:r>
              <a:rPr lang="en-US" sz="1600" smtClean="0"/>
              <a:t> </a:t>
            </a:r>
            <a:r>
              <a:rPr lang="vi-VN" sz="1600" smtClean="0"/>
              <a:t>các </a:t>
            </a:r>
            <a:r>
              <a:rPr lang="vi-VN" sz="1600"/>
              <a:t>dữ liệu thu thập cho phép trả lời câu hỏi một cách rõ ràng và chặt chẽ nhất có thể.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Vai </a:t>
            </a:r>
            <a:r>
              <a:rPr lang="vi-VN" sz="1600"/>
              <a:t>trò kế hoạch: Thiết kế nghiên cứu có vai trò giúp nhà nghiên cứu </a:t>
            </a:r>
            <a:r>
              <a:rPr lang="vi-VN" sz="1600"/>
              <a:t>chuẩn </a:t>
            </a:r>
            <a:r>
              <a:rPr lang="vi-VN" sz="1600" smtClean="0"/>
              <a:t>bị</a:t>
            </a:r>
            <a:r>
              <a:rPr lang="en-US" sz="1600" smtClean="0"/>
              <a:t> </a:t>
            </a:r>
            <a:r>
              <a:rPr lang="vi-VN" sz="1600" smtClean="0"/>
              <a:t>nguồn </a:t>
            </a:r>
            <a:r>
              <a:rPr lang="vi-VN" sz="1600"/>
              <a:t>lực và lên kế hoạch cho các hoạt động một cách phù hợp nhất. Khi lựa </a:t>
            </a:r>
            <a:r>
              <a:rPr lang="vi-VN" sz="1600"/>
              <a:t>chọn </a:t>
            </a:r>
            <a:r>
              <a:rPr lang="vi-VN" sz="1600" smtClean="0"/>
              <a:t>một</a:t>
            </a:r>
            <a:r>
              <a:rPr lang="en-US" sz="1600" smtClean="0"/>
              <a:t> </a:t>
            </a:r>
            <a:r>
              <a:rPr lang="vi-VN" sz="1600" smtClean="0"/>
              <a:t>thiết </a:t>
            </a:r>
            <a:r>
              <a:rPr lang="vi-VN" sz="1600"/>
              <a:t>kế, các nhà nghiên cứu đã tính toán trước hạn chế của nghiên cứu và xác </a:t>
            </a:r>
            <a:r>
              <a:rPr lang="vi-VN" sz="1600"/>
              <a:t>định </a:t>
            </a:r>
            <a:r>
              <a:rPr lang="vi-VN" sz="1600" smtClean="0"/>
              <a:t>liệu</a:t>
            </a:r>
            <a:r>
              <a:rPr lang="en-US" sz="1600" smtClean="0"/>
              <a:t> </a:t>
            </a:r>
            <a:r>
              <a:rPr lang="vi-VN" sz="1600" smtClean="0"/>
              <a:t>hạn </a:t>
            </a:r>
            <a:r>
              <a:rPr lang="vi-VN" sz="1600"/>
              <a:t>chế này chấp nhận được không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6.1.2 </a:t>
            </a:r>
            <a:r>
              <a:rPr lang="en-US" sz="2800"/>
              <a:t>Vai trò </a:t>
            </a:r>
            <a:r>
              <a:rPr lang="en-US" sz="2800" smtClean="0"/>
              <a:t>của </a:t>
            </a:r>
            <a:r>
              <a:rPr lang="en-US" sz="2800"/>
              <a:t>thiết </a:t>
            </a:r>
            <a:r>
              <a:rPr lang="en-US" sz="2800"/>
              <a:t>kế </a:t>
            </a:r>
            <a:r>
              <a:rPr lang="en-US" sz="2800" smtClean="0"/>
              <a:t>nghiên </a:t>
            </a:r>
            <a:r>
              <a:rPr lang="en-US" sz="2800" smtClean="0"/>
              <a:t>cứu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2715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32775" y="90608"/>
            <a:ext cx="75054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6.1 </a:t>
            </a:r>
            <a:r>
              <a:rPr lang="en-US"/>
              <a:t>Giới thiệu khái niệm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819906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/>
              <a:t>Thiết kế nghiên cứu là việc hoạch định quy trình, phương pháp và </a:t>
            </a:r>
            <a:r>
              <a:rPr lang="vi-VN" sz="1600"/>
              <a:t>nguồn </a:t>
            </a:r>
            <a:r>
              <a:rPr lang="vi-VN" sz="1600" smtClean="0"/>
              <a:t>lực</a:t>
            </a:r>
            <a:r>
              <a:rPr lang="en-US" sz="1600" smtClean="0"/>
              <a:t> </a:t>
            </a:r>
            <a:r>
              <a:rPr lang="vi-VN" sz="1600" smtClean="0"/>
              <a:t>nhằm </a:t>
            </a:r>
            <a:r>
              <a:rPr lang="vi-VN" sz="1600"/>
              <a:t>trả lời câu hỏi nghiên cứu một cách chặt chẽ, thuyết phục</a:t>
            </a:r>
            <a:r>
              <a:rPr lang="vi-VN" sz="1600"/>
              <a:t>. </a:t>
            </a:r>
            <a:endParaRPr lang="en-US" sz="160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Thiết </a:t>
            </a:r>
            <a:r>
              <a:rPr lang="vi-VN" sz="1600"/>
              <a:t>kế </a:t>
            </a:r>
            <a:r>
              <a:rPr lang="vi-VN" sz="1600" smtClean="0"/>
              <a:t>quan</a:t>
            </a:r>
            <a:r>
              <a:rPr lang="en-US" sz="1600" smtClean="0"/>
              <a:t> </a:t>
            </a:r>
            <a:r>
              <a:rPr lang="vi-VN" sz="1600" smtClean="0"/>
              <a:t>tâm </a:t>
            </a:r>
            <a:r>
              <a:rPr lang="vi-VN" sz="1600"/>
              <a:t>tới quá trình thực hiện nghiên cứu, còn đề cương báo cáo quan tâm tới trình </a:t>
            </a:r>
            <a:r>
              <a:rPr lang="vi-VN" sz="1600"/>
              <a:t>bày </a:t>
            </a:r>
            <a:r>
              <a:rPr lang="vi-VN" sz="1600" smtClean="0"/>
              <a:t>kết</a:t>
            </a:r>
            <a:r>
              <a:rPr lang="en-US" sz="1600" smtClean="0"/>
              <a:t> </a:t>
            </a:r>
            <a:r>
              <a:rPr lang="vi-VN" sz="1600" smtClean="0"/>
              <a:t>quả </a:t>
            </a:r>
            <a:r>
              <a:rPr lang="vi-VN" sz="1600"/>
              <a:t>nghiên cứu</a:t>
            </a:r>
            <a:r>
              <a:rPr lang="vi-VN" sz="1600"/>
              <a:t>. </a:t>
            </a:r>
            <a:endParaRPr lang="en-US" sz="160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Thiết </a:t>
            </a:r>
            <a:r>
              <a:rPr lang="vi-VN" sz="1600"/>
              <a:t>kế là vấn đề tư duy vì nó phải thể hiện sự gắn kết giữa </a:t>
            </a:r>
            <a:r>
              <a:rPr lang="vi-VN" sz="1600"/>
              <a:t>mục </a:t>
            </a:r>
            <a:r>
              <a:rPr lang="vi-VN" sz="1600" smtClean="0"/>
              <a:t>tiêu</a:t>
            </a:r>
            <a:r>
              <a:rPr lang="en-US" sz="1600" smtClean="0"/>
              <a:t> </a:t>
            </a:r>
            <a:r>
              <a:rPr lang="vi-VN" sz="1600" smtClean="0"/>
              <a:t>nghiên </a:t>
            </a:r>
            <a:r>
              <a:rPr lang="vi-VN" sz="1600"/>
              <a:t>cứu với quy trình, phương pháp, nguồn lực. Báo cáo nghiên cứu thiên về </a:t>
            </a:r>
            <a:r>
              <a:rPr lang="vi-VN" sz="1600"/>
              <a:t>vấn </a:t>
            </a:r>
            <a:r>
              <a:rPr lang="vi-VN" sz="1600" smtClean="0"/>
              <a:t>đề</a:t>
            </a:r>
            <a:r>
              <a:rPr lang="en-US" sz="1600" smtClean="0"/>
              <a:t> </a:t>
            </a:r>
            <a:r>
              <a:rPr lang="vi-VN" sz="1600" smtClean="0"/>
              <a:t>trình </a:t>
            </a:r>
            <a:r>
              <a:rPr lang="vi-VN" sz="1600"/>
              <a:t>bày: Cùng một nghiên cứu nhưng báo cáo có thể khác nhau tùy theo đối tượng.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/>
              <a:t>Trước khi tiến hành nghiên cứu, các nhà nghiên cứu nên xây dựng và bảo vệ </a:t>
            </a:r>
            <a:r>
              <a:rPr lang="vi-VN" sz="1600"/>
              <a:t>thiết </a:t>
            </a:r>
            <a:r>
              <a:rPr lang="vi-VN" sz="1600" smtClean="0"/>
              <a:t>kế</a:t>
            </a:r>
            <a:r>
              <a:rPr lang="en-US" sz="1600" smtClean="0"/>
              <a:t> </a:t>
            </a:r>
            <a:r>
              <a:rPr lang="vi-VN" sz="1600" smtClean="0"/>
              <a:t>nghiên </a:t>
            </a:r>
            <a:r>
              <a:rPr lang="vi-VN" sz="1600"/>
              <a:t>cứu. Đề cương báo cáo chỉ nên dừng ở mức độ tham khảo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6.1.3 </a:t>
            </a:r>
            <a:r>
              <a:rPr lang="vi-VN" sz="2800"/>
              <a:t>Phân biệt thiết kế nghiên cứu với đề </a:t>
            </a:r>
            <a:r>
              <a:rPr lang="vi-VN" sz="2800"/>
              <a:t>cương </a:t>
            </a:r>
            <a:r>
              <a:rPr lang="vi-VN" sz="2800" smtClean="0"/>
              <a:t>báo</a:t>
            </a:r>
            <a:r>
              <a:rPr lang="en-US" sz="2800"/>
              <a:t> </a:t>
            </a:r>
            <a:r>
              <a:rPr lang="en-US" sz="2800" smtClean="0"/>
              <a:t>cáo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9300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6" y="90608"/>
            <a:ext cx="90781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6.2</a:t>
            </a:r>
            <a:r>
              <a:rPr lang="en-US"/>
              <a:t> Các yêu cầu chính trong thiết </a:t>
            </a:r>
            <a:r>
              <a:rPr lang="en-US"/>
              <a:t>kế </a:t>
            </a:r>
            <a:r>
              <a:rPr lang="en-US" smtClean="0"/>
              <a:t>nghiêu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600"/>
              <a:t>Một nghiên cứu không chỉ đơn giản là đi tìm dữ liệu và bằng chứng phù hợp với</a:t>
            </a:r>
          </a:p>
          <a:p>
            <a:pPr marL="0" lvl="0" indent="0">
              <a:buNone/>
            </a:pPr>
            <a:r>
              <a:rPr lang="vi-VN" sz="1600"/>
              <a:t>giả thuyết hay luận điểm định trước. Tính chặt chẽ đòi hỏi nghiên cứu phải tìm </a:t>
            </a:r>
            <a:r>
              <a:rPr lang="vi-VN" sz="1600"/>
              <a:t>đủ </a:t>
            </a:r>
            <a:r>
              <a:rPr lang="vi-VN" sz="1600" smtClean="0"/>
              <a:t>bằng</a:t>
            </a:r>
            <a:r>
              <a:rPr lang="en-US" sz="1600" smtClean="0"/>
              <a:t> </a:t>
            </a:r>
            <a:r>
              <a:rPr lang="vi-VN" sz="1600" smtClean="0"/>
              <a:t>chứng/dữ </a:t>
            </a:r>
            <a:r>
              <a:rPr lang="vi-VN" sz="1600"/>
              <a:t>liễu để bác bỏ hoặc kiểm soát các giả thuyết “cạnh tranh” khác.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6.2.1 </a:t>
            </a:r>
            <a:r>
              <a:rPr lang="vi-VN" sz="2800"/>
              <a:t> Tính </a:t>
            </a:r>
            <a:r>
              <a:rPr lang="vi-VN" sz="2800"/>
              <a:t>chặt </a:t>
            </a:r>
            <a:r>
              <a:rPr lang="en-US" sz="2800" smtClean="0"/>
              <a:t>chẽ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0332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6" y="90608"/>
            <a:ext cx="90781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6.2</a:t>
            </a:r>
            <a:r>
              <a:rPr lang="en-US"/>
              <a:t> Các yêu cầu chính trong thiết </a:t>
            </a:r>
            <a:r>
              <a:rPr lang="en-US"/>
              <a:t>kế </a:t>
            </a:r>
            <a:r>
              <a:rPr lang="en-US" smtClean="0"/>
              <a:t>nghiêu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600"/>
              <a:t>Một trong những chuẩn mực của nghiên cứu khoa học là tính phổ biến của kết</a:t>
            </a:r>
          </a:p>
          <a:p>
            <a:pPr marL="0" lvl="0" indent="0">
              <a:buNone/>
            </a:pPr>
            <a:r>
              <a:rPr lang="vi-VN" sz="1600"/>
              <a:t>quả nghiên cứu. Tính khái quát hóa của nghiên cứu đòi hỏi kết quả nghiên cứu </a:t>
            </a:r>
            <a:r>
              <a:rPr lang="vi-VN" sz="1600"/>
              <a:t>phải </a:t>
            </a:r>
            <a:r>
              <a:rPr lang="vi-VN" sz="1600" smtClean="0"/>
              <a:t>có</a:t>
            </a:r>
            <a:r>
              <a:rPr lang="en-US" sz="1600" smtClean="0"/>
              <a:t> </a:t>
            </a:r>
            <a:r>
              <a:rPr lang="vi-VN" sz="1600" smtClean="0"/>
              <a:t>khả </a:t>
            </a:r>
            <a:r>
              <a:rPr lang="vi-VN" sz="1600"/>
              <a:t>năng suy rộng. Có 3 loại tổng quát hóa cơ </a:t>
            </a:r>
            <a:r>
              <a:rPr lang="vi-VN" sz="1600"/>
              <a:t>bản </a:t>
            </a:r>
            <a:r>
              <a:rPr lang="vi-VN" sz="1600" smtClean="0"/>
              <a:t>sau:</a:t>
            </a:r>
            <a:endParaRPr lang="en-US" sz="160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Khái </a:t>
            </a:r>
            <a:r>
              <a:rPr lang="vi-VN" sz="1600"/>
              <a:t>quát cho tổng thể đối tượng </a:t>
            </a:r>
            <a:r>
              <a:rPr lang="vi-VN" sz="1600"/>
              <a:t>nghiên </a:t>
            </a:r>
            <a:r>
              <a:rPr lang="vi-VN" sz="1600" smtClean="0"/>
              <a:t>cứu</a:t>
            </a:r>
            <a:endParaRPr lang="en-US" sz="160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/>
              <a:t>Khái quát cho các bối cảnh nghiên cứu </a:t>
            </a:r>
            <a:r>
              <a:rPr lang="en-US" sz="1600"/>
              <a:t>khác </a:t>
            </a:r>
            <a:r>
              <a:rPr lang="en-US" sz="1600" smtClean="0"/>
              <a:t>nhau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/>
              <a:t>Khái quát cho các thời điểm khác nhau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6.2.2 </a:t>
            </a:r>
            <a:r>
              <a:rPr lang="vi-VN" sz="2800" smtClean="0"/>
              <a:t> </a:t>
            </a:r>
            <a:r>
              <a:rPr lang="vi-VN" sz="2800"/>
              <a:t>Tính </a:t>
            </a:r>
            <a:r>
              <a:rPr lang="vi-VN" sz="2800"/>
              <a:t>chặt </a:t>
            </a:r>
            <a:r>
              <a:rPr lang="en-US" sz="2800" smtClean="0"/>
              <a:t>khái quát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406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6" y="90608"/>
            <a:ext cx="90781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6.2</a:t>
            </a:r>
            <a:r>
              <a:rPr lang="en-US"/>
              <a:t> Các yêu cầu chính trong thiết </a:t>
            </a:r>
            <a:r>
              <a:rPr lang="en-US"/>
              <a:t>kế </a:t>
            </a:r>
            <a:r>
              <a:rPr lang="en-US" smtClean="0"/>
              <a:t>nghiêu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/>
              <a:t>Không có nghiên cứu nào có nguồn lực vô hạn. Ngoài ra, kết quả nghiên </a:t>
            </a:r>
            <a:r>
              <a:rPr lang="vi-VN" sz="1600"/>
              <a:t>cứu </a:t>
            </a:r>
            <a:r>
              <a:rPr lang="vi-VN" sz="1600" smtClean="0"/>
              <a:t>còn</a:t>
            </a:r>
            <a:r>
              <a:rPr lang="en-US" sz="1600" smtClean="0"/>
              <a:t> </a:t>
            </a:r>
            <a:r>
              <a:rPr lang="vi-VN" sz="1600" smtClean="0"/>
              <a:t>phụ </a:t>
            </a:r>
            <a:r>
              <a:rPr lang="vi-VN" sz="1600"/>
              <a:t>thuộc vào dữ liệu sẵn có</a:t>
            </a:r>
            <a:r>
              <a:rPr lang="vi-VN" sz="1600"/>
              <a:t>. </a:t>
            </a:r>
            <a:endParaRPr lang="en-US" sz="160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Vì </a:t>
            </a:r>
            <a:r>
              <a:rPr lang="vi-VN" sz="1600"/>
              <a:t>vậy, nếu thiết kế nghiên cứu vượt ra ngoài khả </a:t>
            </a:r>
            <a:r>
              <a:rPr lang="vi-VN" sz="1600"/>
              <a:t>năng </a:t>
            </a:r>
            <a:r>
              <a:rPr lang="vi-VN" sz="1600" smtClean="0"/>
              <a:t>về</a:t>
            </a:r>
            <a:r>
              <a:rPr lang="en-US" sz="1600" smtClean="0"/>
              <a:t> </a:t>
            </a:r>
            <a:r>
              <a:rPr lang="vi-VN" sz="1600" smtClean="0"/>
              <a:t>nguồn </a:t>
            </a:r>
            <a:r>
              <a:rPr lang="vi-VN" sz="1600"/>
              <a:t>lực và tiếp cận dữ liệu thì cũng không có ý nghĩa thực thi</a:t>
            </a:r>
            <a:r>
              <a:rPr lang="vi-VN" sz="1600"/>
              <a:t>. </a:t>
            </a:r>
            <a:endParaRPr lang="en-US" sz="160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Vì </a:t>
            </a:r>
            <a:r>
              <a:rPr lang="vi-VN" sz="1600"/>
              <a:t>vậy, các </a:t>
            </a:r>
            <a:r>
              <a:rPr lang="vi-VN" sz="1600"/>
              <a:t>nhà </a:t>
            </a:r>
            <a:r>
              <a:rPr lang="vi-VN" sz="1600" smtClean="0"/>
              <a:t>nghiên</a:t>
            </a:r>
            <a:r>
              <a:rPr lang="en-US" sz="1600" smtClean="0"/>
              <a:t> </a:t>
            </a:r>
            <a:r>
              <a:rPr lang="vi-VN" sz="1600" smtClean="0"/>
              <a:t>cứu </a:t>
            </a:r>
            <a:r>
              <a:rPr lang="vi-VN" sz="1600"/>
              <a:t>cần cân đối giữa hai yêu cầu trên (tính chặt chẽ và tính khái quát hóa) với </a:t>
            </a:r>
            <a:r>
              <a:rPr lang="vi-VN" sz="1600"/>
              <a:t>nguồn </a:t>
            </a:r>
            <a:r>
              <a:rPr lang="vi-VN" sz="1600" smtClean="0"/>
              <a:t>lực</a:t>
            </a:r>
            <a:r>
              <a:rPr lang="en-US" sz="1600" smtClean="0"/>
              <a:t> </a:t>
            </a:r>
            <a:r>
              <a:rPr lang="vi-VN" sz="1600" smtClean="0"/>
              <a:t>và </a:t>
            </a:r>
            <a:r>
              <a:rPr lang="vi-VN" sz="1600"/>
              <a:t>khả năng tiếp cận dữ liệu trong thiết kế của mình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6.2.3 </a:t>
            </a:r>
            <a:r>
              <a:rPr lang="vi-VN" sz="2800" smtClean="0"/>
              <a:t> </a:t>
            </a:r>
            <a:r>
              <a:rPr lang="vi-VN" sz="2800"/>
              <a:t>Tính </a:t>
            </a:r>
            <a:r>
              <a:rPr lang="en-US" sz="2800" smtClean="0"/>
              <a:t>khả thi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3073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6" y="90608"/>
            <a:ext cx="90781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6.3</a:t>
            </a:r>
            <a:r>
              <a:rPr lang="en-US" smtClean="0"/>
              <a:t> Giới thiệu một số khái niệm nghiên cứu 	 	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600"/>
              <a:t>Bước 1. Chọn đề tài nghiên cứu</a:t>
            </a:r>
          </a:p>
          <a:p>
            <a:pPr marL="0" lvl="0" indent="0">
              <a:buNone/>
            </a:pPr>
            <a:r>
              <a:rPr lang="vi-VN" sz="1600"/>
              <a:t>Bước 2. Xác định câu hỏi nghiên cứu</a:t>
            </a:r>
          </a:p>
          <a:p>
            <a:pPr marL="0" lvl="0" indent="0">
              <a:buNone/>
            </a:pPr>
            <a:r>
              <a:rPr lang="vi-VN" sz="1600"/>
              <a:t>Bước 3. Mô tả thiết kế nghiên cứu để thực hiện</a:t>
            </a:r>
          </a:p>
          <a:p>
            <a:pPr marL="0" lvl="0" indent="0">
              <a:buNone/>
            </a:pPr>
            <a:r>
              <a:rPr lang="vi-VN" sz="1600"/>
              <a:t>- Cách thu thập số liệu.</a:t>
            </a:r>
          </a:p>
          <a:p>
            <a:pPr marL="0" lvl="0" indent="0">
              <a:buNone/>
            </a:pPr>
            <a:r>
              <a:rPr lang="vi-VN" sz="1600"/>
              <a:t>- Những thông tin cần thu thập để trả lời câu hỏi nghiên cứu.</a:t>
            </a:r>
          </a:p>
          <a:p>
            <a:pPr marL="0" lvl="0" indent="0">
              <a:buNone/>
            </a:pPr>
            <a:r>
              <a:rPr lang="vi-VN" sz="1600"/>
              <a:t>- Các phương pháp đề tài sử dụng để thu thập dữ liệu.</a:t>
            </a:r>
          </a:p>
          <a:p>
            <a:pPr marL="0" lvl="0" indent="0">
              <a:buNone/>
            </a:pPr>
            <a:r>
              <a:rPr lang="vi-VN" sz="1600"/>
              <a:t>- Ưu và nhược điểm của thiết kế nghiên cứu này.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6.3.1 Các bước thiết kế nghiên cứu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6628978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 Meeting Agenda for Business by Slidesgo">
  <a:themeElements>
    <a:clrScheme name="Simple Light">
      <a:dk1>
        <a:srgbClr val="2E2E2E"/>
      </a:dk1>
      <a:lt1>
        <a:srgbClr val="F1EBE5"/>
      </a:lt1>
      <a:dk2>
        <a:srgbClr val="44546A"/>
      </a:dk2>
      <a:lt2>
        <a:srgbClr val="EC626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819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 Slab</vt:lpstr>
      <vt:lpstr>Viaoda Libre</vt:lpstr>
      <vt:lpstr>Wingdings</vt:lpstr>
      <vt:lpstr>Classic Meeting Agenda for Business by Slidesgo</vt:lpstr>
      <vt:lpstr>6. THIẾT KẾ NGHIÊN CỨU TỔNG THỂ</vt:lpstr>
      <vt:lpstr>6.1 Giới thiệu khái niệm</vt:lpstr>
      <vt:lpstr>6.1 Giới thiệu khái niệm</vt:lpstr>
      <vt:lpstr>6.1 Giới thiệu khái niệm</vt:lpstr>
      <vt:lpstr>6.2 Các yêu cầu chính trong thiết kế nghiêu cứu</vt:lpstr>
      <vt:lpstr>6.2 Các yêu cầu chính trong thiết kế nghiêu cứu</vt:lpstr>
      <vt:lpstr>6.2 Các yêu cầu chính trong thiết kế nghiêu cứu</vt:lpstr>
      <vt:lpstr>6.3 Giới thiệu một số khái niệm nghiên cứu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Meeting Agenda for Business</dc:title>
  <dc:creator>ACER</dc:creator>
  <cp:lastModifiedBy>ACER</cp:lastModifiedBy>
  <cp:revision>23</cp:revision>
  <dcterms:modified xsi:type="dcterms:W3CDTF">2022-01-12T06:52:49Z</dcterms:modified>
</cp:coreProperties>
</file>