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52627D-57E8-4D56-BF1C-921D5884F5DC}">
  <a:tblStyle styleId="{0352627D-57E8-4D56-BF1C-921D5884F5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37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29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837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1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529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672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747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94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84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738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739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990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456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31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2baa356b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2baa356b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97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465159"/>
            <a:ext cx="8520600" cy="15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29950" y="2961321"/>
            <a:ext cx="50841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01100" y="1034250"/>
            <a:ext cx="7642800" cy="3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6"/>
          <p:cNvGrpSpPr/>
          <p:nvPr/>
        </p:nvGrpSpPr>
        <p:grpSpPr>
          <a:xfrm>
            <a:off x="404139" y="215164"/>
            <a:ext cx="618178" cy="648663"/>
            <a:chOff x="4700523" y="1363606"/>
            <a:chExt cx="347662" cy="364807"/>
          </a:xfrm>
        </p:grpSpPr>
        <p:sp>
          <p:nvSpPr>
            <p:cNvPr id="234" name="Google Shape;234;p26"/>
            <p:cNvSpPr/>
            <p:nvPr/>
          </p:nvSpPr>
          <p:spPr>
            <a:xfrm>
              <a:off x="4871973" y="1363606"/>
              <a:ext cx="9525" cy="364807"/>
            </a:xfrm>
            <a:custGeom>
              <a:avLst/>
              <a:gdLst/>
              <a:ahLst/>
              <a:cxnLst/>
              <a:rect l="l" t="t" r="r" b="b"/>
              <a:pathLst>
                <a:path w="9525" h="364807" extrusionOk="0">
                  <a:moveTo>
                    <a:pt x="0" y="0"/>
                  </a:moveTo>
                  <a:lnTo>
                    <a:pt x="0" y="36480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720525" y="1416946"/>
              <a:ext cx="301942" cy="257175"/>
            </a:xfrm>
            <a:custGeom>
              <a:avLst/>
              <a:gdLst/>
              <a:ahLst/>
              <a:cxnLst/>
              <a:rect l="l" t="t" r="r" b="b"/>
              <a:pathLst>
                <a:path w="301942" h="257175" extrusionOk="0">
                  <a:moveTo>
                    <a:pt x="301942" y="0"/>
                  </a:moveTo>
                  <a:lnTo>
                    <a:pt x="0" y="25717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720525" y="1416946"/>
              <a:ext cx="301942" cy="257175"/>
            </a:xfrm>
            <a:custGeom>
              <a:avLst/>
              <a:gdLst/>
              <a:ahLst/>
              <a:cxnLst/>
              <a:rect l="l" t="t" r="r" b="b"/>
              <a:pathLst>
                <a:path w="301942" h="257175" extrusionOk="0">
                  <a:moveTo>
                    <a:pt x="301942" y="25717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700523" y="1545534"/>
              <a:ext cx="347662" cy="9525"/>
            </a:xfrm>
            <a:custGeom>
              <a:avLst/>
              <a:gdLst/>
              <a:ahLst/>
              <a:cxnLst/>
              <a:rect l="l" t="t" r="r" b="b"/>
              <a:pathLst>
                <a:path w="347662" h="9525" extrusionOk="0">
                  <a:moveTo>
                    <a:pt x="0" y="0"/>
                  </a:moveTo>
                  <a:lnTo>
                    <a:pt x="347662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26"/>
          <p:cNvSpPr/>
          <p:nvPr/>
        </p:nvSpPr>
        <p:spPr>
          <a:xfrm>
            <a:off x="8039672" y="4041559"/>
            <a:ext cx="2220468" cy="2218105"/>
          </a:xfrm>
          <a:custGeom>
            <a:avLst/>
            <a:gdLst/>
            <a:ahLst/>
            <a:cxnLst/>
            <a:rect l="l" t="t" r="r" b="b"/>
            <a:pathLst>
              <a:path w="895350" h="894397" extrusionOk="0">
                <a:moveTo>
                  <a:pt x="895350" y="446722"/>
                </a:moveTo>
                <a:lnTo>
                  <a:pt x="587693" y="455295"/>
                </a:lnTo>
                <a:lnTo>
                  <a:pt x="892493" y="500063"/>
                </a:lnTo>
                <a:lnTo>
                  <a:pt x="585788" y="471488"/>
                </a:lnTo>
                <a:lnTo>
                  <a:pt x="882968" y="553403"/>
                </a:lnTo>
                <a:lnTo>
                  <a:pt x="581978" y="488632"/>
                </a:lnTo>
                <a:lnTo>
                  <a:pt x="866775" y="605790"/>
                </a:lnTo>
                <a:lnTo>
                  <a:pt x="576263" y="504825"/>
                </a:lnTo>
                <a:lnTo>
                  <a:pt x="844868" y="655320"/>
                </a:lnTo>
                <a:lnTo>
                  <a:pt x="568643" y="520065"/>
                </a:lnTo>
                <a:lnTo>
                  <a:pt x="817245" y="701992"/>
                </a:lnTo>
                <a:lnTo>
                  <a:pt x="559118" y="534353"/>
                </a:lnTo>
                <a:lnTo>
                  <a:pt x="783908" y="744855"/>
                </a:lnTo>
                <a:lnTo>
                  <a:pt x="547688" y="546735"/>
                </a:lnTo>
                <a:lnTo>
                  <a:pt x="745808" y="782955"/>
                </a:lnTo>
                <a:lnTo>
                  <a:pt x="535305" y="558165"/>
                </a:lnTo>
                <a:lnTo>
                  <a:pt x="702945" y="816292"/>
                </a:lnTo>
                <a:lnTo>
                  <a:pt x="521018" y="567690"/>
                </a:lnTo>
                <a:lnTo>
                  <a:pt x="656273" y="843915"/>
                </a:lnTo>
                <a:lnTo>
                  <a:pt x="505778" y="575310"/>
                </a:lnTo>
                <a:lnTo>
                  <a:pt x="606743" y="865822"/>
                </a:lnTo>
                <a:lnTo>
                  <a:pt x="489585" y="581025"/>
                </a:lnTo>
                <a:lnTo>
                  <a:pt x="554355" y="882015"/>
                </a:lnTo>
                <a:lnTo>
                  <a:pt x="472440" y="584835"/>
                </a:lnTo>
                <a:lnTo>
                  <a:pt x="501015" y="891540"/>
                </a:lnTo>
                <a:lnTo>
                  <a:pt x="456248" y="586740"/>
                </a:lnTo>
                <a:lnTo>
                  <a:pt x="447675" y="894397"/>
                </a:lnTo>
                <a:lnTo>
                  <a:pt x="439103" y="586740"/>
                </a:lnTo>
                <a:lnTo>
                  <a:pt x="394335" y="891540"/>
                </a:lnTo>
                <a:lnTo>
                  <a:pt x="422910" y="584835"/>
                </a:lnTo>
                <a:lnTo>
                  <a:pt x="340995" y="882015"/>
                </a:lnTo>
                <a:lnTo>
                  <a:pt x="405765" y="581025"/>
                </a:lnTo>
                <a:lnTo>
                  <a:pt x="288608" y="865822"/>
                </a:lnTo>
                <a:lnTo>
                  <a:pt x="389573" y="575310"/>
                </a:lnTo>
                <a:lnTo>
                  <a:pt x="239078" y="843915"/>
                </a:lnTo>
                <a:lnTo>
                  <a:pt x="374333" y="567690"/>
                </a:lnTo>
                <a:lnTo>
                  <a:pt x="192405" y="816292"/>
                </a:lnTo>
                <a:lnTo>
                  <a:pt x="360998" y="557213"/>
                </a:lnTo>
                <a:lnTo>
                  <a:pt x="150495" y="782003"/>
                </a:lnTo>
                <a:lnTo>
                  <a:pt x="348615" y="545782"/>
                </a:lnTo>
                <a:lnTo>
                  <a:pt x="112395" y="743903"/>
                </a:lnTo>
                <a:lnTo>
                  <a:pt x="337185" y="533400"/>
                </a:lnTo>
                <a:lnTo>
                  <a:pt x="79058" y="701040"/>
                </a:lnTo>
                <a:lnTo>
                  <a:pt x="327660" y="519113"/>
                </a:lnTo>
                <a:lnTo>
                  <a:pt x="51435" y="654367"/>
                </a:lnTo>
                <a:lnTo>
                  <a:pt x="320040" y="503872"/>
                </a:lnTo>
                <a:lnTo>
                  <a:pt x="29528" y="604838"/>
                </a:lnTo>
                <a:lnTo>
                  <a:pt x="313373" y="488632"/>
                </a:lnTo>
                <a:lnTo>
                  <a:pt x="12383" y="553403"/>
                </a:lnTo>
                <a:lnTo>
                  <a:pt x="309563" y="471488"/>
                </a:lnTo>
                <a:lnTo>
                  <a:pt x="2858" y="500063"/>
                </a:lnTo>
                <a:lnTo>
                  <a:pt x="307658" y="455295"/>
                </a:lnTo>
                <a:lnTo>
                  <a:pt x="0" y="446722"/>
                </a:lnTo>
                <a:lnTo>
                  <a:pt x="307658" y="438150"/>
                </a:lnTo>
                <a:lnTo>
                  <a:pt x="2858" y="393382"/>
                </a:lnTo>
                <a:lnTo>
                  <a:pt x="309563" y="421957"/>
                </a:lnTo>
                <a:lnTo>
                  <a:pt x="12383" y="340042"/>
                </a:lnTo>
                <a:lnTo>
                  <a:pt x="313373" y="404813"/>
                </a:lnTo>
                <a:lnTo>
                  <a:pt x="28575" y="287655"/>
                </a:lnTo>
                <a:lnTo>
                  <a:pt x="320040" y="389572"/>
                </a:lnTo>
                <a:lnTo>
                  <a:pt x="51435" y="239078"/>
                </a:lnTo>
                <a:lnTo>
                  <a:pt x="327660" y="374332"/>
                </a:lnTo>
                <a:lnTo>
                  <a:pt x="79058" y="192405"/>
                </a:lnTo>
                <a:lnTo>
                  <a:pt x="337185" y="360997"/>
                </a:lnTo>
                <a:lnTo>
                  <a:pt x="112395" y="150495"/>
                </a:lnTo>
                <a:lnTo>
                  <a:pt x="348615" y="348615"/>
                </a:lnTo>
                <a:lnTo>
                  <a:pt x="150495" y="112395"/>
                </a:lnTo>
                <a:lnTo>
                  <a:pt x="360998" y="336232"/>
                </a:lnTo>
                <a:lnTo>
                  <a:pt x="193358" y="78105"/>
                </a:lnTo>
                <a:lnTo>
                  <a:pt x="375285" y="326707"/>
                </a:lnTo>
                <a:lnTo>
                  <a:pt x="240030" y="50482"/>
                </a:lnTo>
                <a:lnTo>
                  <a:pt x="390525" y="319088"/>
                </a:lnTo>
                <a:lnTo>
                  <a:pt x="289560" y="28575"/>
                </a:lnTo>
                <a:lnTo>
                  <a:pt x="405765" y="313372"/>
                </a:lnTo>
                <a:lnTo>
                  <a:pt x="340995" y="12382"/>
                </a:lnTo>
                <a:lnTo>
                  <a:pt x="422910" y="309563"/>
                </a:lnTo>
                <a:lnTo>
                  <a:pt x="394335" y="2857"/>
                </a:lnTo>
                <a:lnTo>
                  <a:pt x="439103" y="307657"/>
                </a:lnTo>
                <a:lnTo>
                  <a:pt x="447675" y="0"/>
                </a:lnTo>
                <a:lnTo>
                  <a:pt x="456248" y="307657"/>
                </a:lnTo>
                <a:lnTo>
                  <a:pt x="501015" y="2857"/>
                </a:lnTo>
                <a:lnTo>
                  <a:pt x="472440" y="309563"/>
                </a:lnTo>
                <a:lnTo>
                  <a:pt x="554355" y="12382"/>
                </a:lnTo>
                <a:lnTo>
                  <a:pt x="489585" y="313372"/>
                </a:lnTo>
                <a:lnTo>
                  <a:pt x="606743" y="28575"/>
                </a:lnTo>
                <a:lnTo>
                  <a:pt x="505778" y="319088"/>
                </a:lnTo>
                <a:lnTo>
                  <a:pt x="656273" y="50482"/>
                </a:lnTo>
                <a:lnTo>
                  <a:pt x="521018" y="326707"/>
                </a:lnTo>
                <a:lnTo>
                  <a:pt x="702945" y="78105"/>
                </a:lnTo>
                <a:lnTo>
                  <a:pt x="535305" y="336232"/>
                </a:lnTo>
                <a:lnTo>
                  <a:pt x="745808" y="111442"/>
                </a:lnTo>
                <a:lnTo>
                  <a:pt x="547688" y="347663"/>
                </a:lnTo>
                <a:lnTo>
                  <a:pt x="783908" y="149542"/>
                </a:lnTo>
                <a:lnTo>
                  <a:pt x="558165" y="360997"/>
                </a:lnTo>
                <a:lnTo>
                  <a:pt x="816293" y="193357"/>
                </a:lnTo>
                <a:lnTo>
                  <a:pt x="567690" y="375285"/>
                </a:lnTo>
                <a:lnTo>
                  <a:pt x="843915" y="240030"/>
                </a:lnTo>
                <a:lnTo>
                  <a:pt x="576263" y="389572"/>
                </a:lnTo>
                <a:lnTo>
                  <a:pt x="866775" y="288607"/>
                </a:lnTo>
                <a:lnTo>
                  <a:pt x="581978" y="405765"/>
                </a:lnTo>
                <a:lnTo>
                  <a:pt x="882968" y="340995"/>
                </a:lnTo>
                <a:lnTo>
                  <a:pt x="585788" y="422910"/>
                </a:lnTo>
                <a:lnTo>
                  <a:pt x="892493" y="394335"/>
                </a:lnTo>
                <a:lnTo>
                  <a:pt x="587693" y="439103"/>
                </a:lnTo>
                <a:lnTo>
                  <a:pt x="895350" y="446722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7"/>
          <p:cNvGrpSpPr/>
          <p:nvPr/>
        </p:nvGrpSpPr>
        <p:grpSpPr>
          <a:xfrm>
            <a:off x="276513" y="2080615"/>
            <a:ext cx="1011568" cy="986307"/>
            <a:chOff x="4204270" y="2117986"/>
            <a:chExt cx="304799" cy="297179"/>
          </a:xfrm>
        </p:grpSpPr>
        <p:sp>
          <p:nvSpPr>
            <p:cNvPr id="241" name="Google Shape;241;p27"/>
            <p:cNvSpPr/>
            <p:nvPr/>
          </p:nvSpPr>
          <p:spPr>
            <a:xfrm>
              <a:off x="4204270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4241418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4278565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4315713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352860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27"/>
          <p:cNvGrpSpPr/>
          <p:nvPr/>
        </p:nvGrpSpPr>
        <p:grpSpPr>
          <a:xfrm>
            <a:off x="7855919" y="2076578"/>
            <a:ext cx="1011568" cy="986307"/>
            <a:chOff x="4204270" y="2117986"/>
            <a:chExt cx="304799" cy="297179"/>
          </a:xfrm>
        </p:grpSpPr>
        <p:sp>
          <p:nvSpPr>
            <p:cNvPr id="247" name="Google Shape;247;p27"/>
            <p:cNvSpPr/>
            <p:nvPr/>
          </p:nvSpPr>
          <p:spPr>
            <a:xfrm>
              <a:off x="4204270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4241418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4278565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4315713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4352860" y="2117986"/>
              <a:ext cx="156209" cy="297179"/>
            </a:xfrm>
            <a:custGeom>
              <a:avLst/>
              <a:gdLst/>
              <a:ahLst/>
              <a:cxnLst/>
              <a:rect l="l" t="t" r="r" b="b"/>
              <a:pathLst>
                <a:path w="156209" h="297179" extrusionOk="0">
                  <a:moveTo>
                    <a:pt x="156210" y="148590"/>
                  </a:moveTo>
                  <a:cubicBezTo>
                    <a:pt x="156210" y="230654"/>
                    <a:pt x="121241" y="297180"/>
                    <a:pt x="78105" y="297180"/>
                  </a:cubicBezTo>
                  <a:cubicBezTo>
                    <a:pt x="34969" y="297180"/>
                    <a:pt x="0" y="230654"/>
                    <a:pt x="0" y="148590"/>
                  </a:cubicBezTo>
                  <a:cubicBezTo>
                    <a:pt x="0" y="66526"/>
                    <a:pt x="34969" y="0"/>
                    <a:pt x="78105" y="0"/>
                  </a:cubicBezTo>
                  <a:cubicBezTo>
                    <a:pt x="121241" y="0"/>
                    <a:pt x="156210" y="66526"/>
                    <a:pt x="156210" y="14859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●"/>
              <a:defRPr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○"/>
              <a:defRPr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■"/>
              <a:defRPr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●"/>
              <a:defRPr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○"/>
              <a:defRPr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■"/>
              <a:defRPr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●"/>
              <a:defRPr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○"/>
              <a:defRPr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■"/>
              <a:defRPr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idesgo.com/slidesgo-school/powerpoint-tutorials/how-to-download-the-fonts-for-our-powerpoint-templates?utm_source=slidesgo_template&amp;utm_medium=referral-link&amp;utm_campaign=sg_credits&amp;utm_content=slidesgo-school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ctrTitle"/>
          </p:nvPr>
        </p:nvSpPr>
        <p:spPr>
          <a:xfrm>
            <a:off x="0" y="1936663"/>
            <a:ext cx="9143999" cy="15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400" smtClean="0"/>
              <a:t>TỔNG QUAN TÌNH HÌNH NGHIÊN CỨU VÀ CÂU HỎI NGHIÊN</a:t>
            </a:r>
            <a:endParaRPr lang="en-US" sz="4400" b="0"/>
          </a:p>
        </p:txBody>
      </p:sp>
      <p:sp>
        <p:nvSpPr>
          <p:cNvPr id="264" name="Google Shape;264;p31"/>
          <p:cNvSpPr/>
          <p:nvPr/>
        </p:nvSpPr>
        <p:spPr>
          <a:xfrm>
            <a:off x="4356436" y="870036"/>
            <a:ext cx="431125" cy="431125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31"/>
          <p:cNvGrpSpPr/>
          <p:nvPr/>
        </p:nvGrpSpPr>
        <p:grpSpPr>
          <a:xfrm>
            <a:off x="7502099" y="3771811"/>
            <a:ext cx="908184" cy="851080"/>
            <a:chOff x="2798518" y="915835"/>
            <a:chExt cx="969246" cy="1047354"/>
          </a:xfrm>
        </p:grpSpPr>
        <p:sp>
          <p:nvSpPr>
            <p:cNvPr id="266" name="Google Shape;266;p31"/>
            <p:cNvSpPr/>
            <p:nvPr/>
          </p:nvSpPr>
          <p:spPr>
            <a:xfrm>
              <a:off x="2798518" y="915835"/>
              <a:ext cx="969246" cy="1047354"/>
            </a:xfrm>
            <a:custGeom>
              <a:avLst/>
              <a:gdLst/>
              <a:ahLst/>
              <a:cxnLst/>
              <a:rect l="l" t="t" r="r" b="b"/>
              <a:pathLst>
                <a:path w="969246" h="1047354" extrusionOk="0">
                  <a:moveTo>
                    <a:pt x="969247" y="523677"/>
                  </a:moveTo>
                  <a:cubicBezTo>
                    <a:pt x="969247" y="812896"/>
                    <a:pt x="752274" y="1047355"/>
                    <a:pt x="484623" y="1047355"/>
                  </a:cubicBezTo>
                  <a:cubicBezTo>
                    <a:pt x="216973" y="1047355"/>
                    <a:pt x="0" y="812896"/>
                    <a:pt x="0" y="523677"/>
                  </a:cubicBezTo>
                  <a:cubicBezTo>
                    <a:pt x="0" y="234458"/>
                    <a:pt x="216973" y="0"/>
                    <a:pt x="484623" y="0"/>
                  </a:cubicBezTo>
                  <a:cubicBezTo>
                    <a:pt x="752274" y="0"/>
                    <a:pt x="969247" y="234458"/>
                    <a:pt x="969247" y="52367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7" name="Google Shape;267;p31"/>
            <p:cNvGrpSpPr/>
            <p:nvPr/>
          </p:nvGrpSpPr>
          <p:grpSpPr>
            <a:xfrm>
              <a:off x="3053346" y="1665551"/>
              <a:ext cx="450303" cy="161541"/>
              <a:chOff x="3053346" y="1665551"/>
              <a:chExt cx="450303" cy="161541"/>
            </a:xfrm>
          </p:grpSpPr>
          <p:sp>
            <p:nvSpPr>
              <p:cNvPr id="268" name="Google Shape;268;p31"/>
              <p:cNvSpPr/>
              <p:nvPr/>
            </p:nvSpPr>
            <p:spPr>
              <a:xfrm>
                <a:off x="3111927" y="1705789"/>
                <a:ext cx="333141" cy="121303"/>
              </a:xfrm>
              <a:custGeom>
                <a:avLst/>
                <a:gdLst/>
                <a:ahLst/>
                <a:cxnLst/>
                <a:rect l="l" t="t" r="r" b="b"/>
                <a:pathLst>
                  <a:path w="333141" h="121303" extrusionOk="0">
                    <a:moveTo>
                      <a:pt x="333142" y="0"/>
                    </a:moveTo>
                    <a:cubicBezTo>
                      <a:pt x="313023" y="71007"/>
                      <a:pt x="246158" y="121304"/>
                      <a:pt x="166275" y="121304"/>
                    </a:cubicBezTo>
                    <a:cubicBezTo>
                      <a:pt x="87575" y="121304"/>
                      <a:pt x="21302" y="70415"/>
                      <a:pt x="0" y="59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E2E2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9" name="Google Shape;269;p31"/>
              <p:cNvGrpSpPr/>
              <p:nvPr/>
            </p:nvGrpSpPr>
            <p:grpSpPr>
              <a:xfrm>
                <a:off x="3053346" y="1665551"/>
                <a:ext cx="450303" cy="60373"/>
                <a:chOff x="3053346" y="1665551"/>
                <a:chExt cx="450303" cy="60373"/>
              </a:xfrm>
            </p:grpSpPr>
            <p:sp>
              <p:nvSpPr>
                <p:cNvPr id="270" name="Google Shape;270;p31"/>
                <p:cNvSpPr/>
                <p:nvPr/>
              </p:nvSpPr>
              <p:spPr>
                <a:xfrm>
                  <a:off x="3422583" y="1666735"/>
                  <a:ext cx="81066" cy="5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66" h="59189" extrusionOk="0">
                      <a:moveTo>
                        <a:pt x="0" y="0"/>
                      </a:moveTo>
                      <a:cubicBezTo>
                        <a:pt x="0" y="0"/>
                        <a:pt x="10651" y="60356"/>
                        <a:pt x="81066" y="5917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E2E2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31"/>
                <p:cNvSpPr/>
                <p:nvPr/>
              </p:nvSpPr>
              <p:spPr>
                <a:xfrm>
                  <a:off x="3053346" y="1665551"/>
                  <a:ext cx="81066" cy="5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66" h="59189" extrusionOk="0">
                      <a:moveTo>
                        <a:pt x="81066" y="0"/>
                      </a:moveTo>
                      <a:cubicBezTo>
                        <a:pt x="81066" y="0"/>
                        <a:pt x="70415" y="60356"/>
                        <a:pt x="0" y="5917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E2E2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2" name="Google Shape;272;p31"/>
            <p:cNvGrpSpPr/>
            <p:nvPr/>
          </p:nvGrpSpPr>
          <p:grpSpPr>
            <a:xfrm>
              <a:off x="2997058" y="1121465"/>
              <a:ext cx="581239" cy="416865"/>
              <a:chOff x="2997058" y="1121465"/>
              <a:chExt cx="581239" cy="416865"/>
            </a:xfrm>
          </p:grpSpPr>
          <p:grpSp>
            <p:nvGrpSpPr>
              <p:cNvPr id="273" name="Google Shape;273;p31"/>
              <p:cNvGrpSpPr/>
              <p:nvPr/>
            </p:nvGrpSpPr>
            <p:grpSpPr>
              <a:xfrm>
                <a:off x="2997058" y="1134483"/>
                <a:ext cx="204310" cy="403847"/>
                <a:chOff x="2997058" y="1134483"/>
                <a:chExt cx="204310" cy="403847"/>
              </a:xfrm>
            </p:grpSpPr>
            <p:sp>
              <p:nvSpPr>
                <p:cNvPr id="274" name="Google Shape;274;p31"/>
                <p:cNvSpPr/>
                <p:nvPr/>
              </p:nvSpPr>
              <p:spPr>
                <a:xfrm>
                  <a:off x="2997058" y="1134483"/>
                  <a:ext cx="204310" cy="40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310" h="403233" extrusionOk="0">
                      <a:moveTo>
                        <a:pt x="24335" y="97333"/>
                      </a:moveTo>
                      <a:cubicBezTo>
                        <a:pt x="10134" y="87274"/>
                        <a:pt x="-6435" y="62421"/>
                        <a:pt x="9542" y="29285"/>
                      </a:cubicBezTo>
                      <a:cubicBezTo>
                        <a:pt x="29661" y="-12728"/>
                        <a:pt x="114277" y="-7402"/>
                        <a:pt x="153923" y="31652"/>
                      </a:cubicBezTo>
                      <a:cubicBezTo>
                        <a:pt x="193569" y="70114"/>
                        <a:pt x="200078" y="114493"/>
                        <a:pt x="178184" y="149997"/>
                      </a:cubicBezTo>
                      <a:cubicBezTo>
                        <a:pt x="156882" y="185500"/>
                        <a:pt x="155106" y="205027"/>
                        <a:pt x="172266" y="222187"/>
                      </a:cubicBezTo>
                      <a:cubicBezTo>
                        <a:pt x="189427" y="239347"/>
                        <a:pt x="227889" y="269525"/>
                        <a:pt x="184101" y="338757"/>
                      </a:cubicBezTo>
                      <a:cubicBezTo>
                        <a:pt x="140313" y="407989"/>
                        <a:pt x="85875" y="414498"/>
                        <a:pt x="44454" y="390829"/>
                      </a:cubicBezTo>
                      <a:cubicBezTo>
                        <a:pt x="3625" y="367160"/>
                        <a:pt x="9542" y="324556"/>
                        <a:pt x="27885" y="299703"/>
                      </a:cubicBezTo>
                      <a:cubicBezTo>
                        <a:pt x="46229" y="274259"/>
                        <a:pt x="49779" y="254141"/>
                        <a:pt x="24927" y="232247"/>
                      </a:cubicBezTo>
                      <a:cubicBezTo>
                        <a:pt x="74" y="210353"/>
                        <a:pt x="-11760" y="181950"/>
                        <a:pt x="16051" y="152364"/>
                      </a:cubicBezTo>
                      <a:cubicBezTo>
                        <a:pt x="42679" y="123369"/>
                        <a:pt x="40312" y="108576"/>
                        <a:pt x="24335" y="9733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E2E2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31"/>
                <p:cNvSpPr/>
                <p:nvPr/>
              </p:nvSpPr>
              <p:spPr>
                <a:xfrm>
                  <a:off x="2997231" y="1135957"/>
                  <a:ext cx="115353" cy="402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53" h="402373" extrusionOk="0">
                      <a:moveTo>
                        <a:pt x="96944" y="314206"/>
                      </a:moveTo>
                      <a:cubicBezTo>
                        <a:pt x="124164" y="272194"/>
                        <a:pt x="118838" y="236099"/>
                        <a:pt x="96353" y="214796"/>
                      </a:cubicBezTo>
                      <a:cubicBezTo>
                        <a:pt x="73867" y="193494"/>
                        <a:pt x="58482" y="168642"/>
                        <a:pt x="80968" y="136097"/>
                      </a:cubicBezTo>
                      <a:cubicBezTo>
                        <a:pt x="103453" y="103552"/>
                        <a:pt x="112329" y="63906"/>
                        <a:pt x="89844" y="27219"/>
                      </a:cubicBezTo>
                      <a:cubicBezTo>
                        <a:pt x="81559" y="14201"/>
                        <a:pt x="68541" y="5326"/>
                        <a:pt x="54340" y="0"/>
                      </a:cubicBezTo>
                      <a:cubicBezTo>
                        <a:pt x="34221" y="2959"/>
                        <a:pt x="17653" y="12426"/>
                        <a:pt x="9961" y="28403"/>
                      </a:cubicBezTo>
                      <a:cubicBezTo>
                        <a:pt x="-6016" y="61539"/>
                        <a:pt x="10552" y="86392"/>
                        <a:pt x="24754" y="96451"/>
                      </a:cubicBezTo>
                      <a:cubicBezTo>
                        <a:pt x="40730" y="107694"/>
                        <a:pt x="43097" y="121896"/>
                        <a:pt x="15878" y="151482"/>
                      </a:cubicBezTo>
                      <a:cubicBezTo>
                        <a:pt x="-11933" y="181068"/>
                        <a:pt x="493" y="209471"/>
                        <a:pt x="24754" y="231365"/>
                      </a:cubicBezTo>
                      <a:cubicBezTo>
                        <a:pt x="49015" y="253259"/>
                        <a:pt x="46056" y="273377"/>
                        <a:pt x="27712" y="298822"/>
                      </a:cubicBezTo>
                      <a:cubicBezTo>
                        <a:pt x="9369" y="324266"/>
                        <a:pt x="3452" y="366870"/>
                        <a:pt x="44281" y="389947"/>
                      </a:cubicBezTo>
                      <a:cubicBezTo>
                        <a:pt x="57299" y="397640"/>
                        <a:pt x="72092" y="401782"/>
                        <a:pt x="86885" y="402374"/>
                      </a:cubicBezTo>
                      <a:cubicBezTo>
                        <a:pt x="113513" y="365687"/>
                        <a:pt x="75050" y="347935"/>
                        <a:pt x="96944" y="314206"/>
                      </a:cubicBezTo>
                      <a:close/>
                    </a:path>
                  </a:pathLst>
                </a:custGeom>
                <a:solidFill>
                  <a:srgbClr val="2E2E2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E2E2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6" name="Google Shape;276;p31"/>
              <p:cNvGrpSpPr/>
              <p:nvPr/>
            </p:nvGrpSpPr>
            <p:grpSpPr>
              <a:xfrm>
                <a:off x="3373987" y="1121465"/>
                <a:ext cx="204310" cy="403847"/>
                <a:chOff x="3373987" y="1121465"/>
                <a:chExt cx="204310" cy="403847"/>
              </a:xfrm>
            </p:grpSpPr>
            <p:sp>
              <p:nvSpPr>
                <p:cNvPr id="277" name="Google Shape;277;p31"/>
                <p:cNvSpPr/>
                <p:nvPr/>
              </p:nvSpPr>
              <p:spPr>
                <a:xfrm>
                  <a:off x="3373987" y="1121465"/>
                  <a:ext cx="204310" cy="40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310" h="403233" extrusionOk="0">
                      <a:moveTo>
                        <a:pt x="24335" y="97333"/>
                      </a:moveTo>
                      <a:cubicBezTo>
                        <a:pt x="10134" y="87274"/>
                        <a:pt x="-6435" y="62421"/>
                        <a:pt x="9542" y="29285"/>
                      </a:cubicBezTo>
                      <a:cubicBezTo>
                        <a:pt x="29661" y="-12728"/>
                        <a:pt x="114277" y="-7402"/>
                        <a:pt x="153923" y="31652"/>
                      </a:cubicBezTo>
                      <a:cubicBezTo>
                        <a:pt x="193569" y="70114"/>
                        <a:pt x="200078" y="114493"/>
                        <a:pt x="178184" y="149997"/>
                      </a:cubicBezTo>
                      <a:cubicBezTo>
                        <a:pt x="156882" y="185500"/>
                        <a:pt x="155106" y="205027"/>
                        <a:pt x="172267" y="222187"/>
                      </a:cubicBezTo>
                      <a:cubicBezTo>
                        <a:pt x="189427" y="239347"/>
                        <a:pt x="227889" y="269525"/>
                        <a:pt x="184101" y="338757"/>
                      </a:cubicBezTo>
                      <a:cubicBezTo>
                        <a:pt x="140313" y="407989"/>
                        <a:pt x="85875" y="414498"/>
                        <a:pt x="44454" y="390829"/>
                      </a:cubicBezTo>
                      <a:cubicBezTo>
                        <a:pt x="3625" y="367160"/>
                        <a:pt x="9542" y="324556"/>
                        <a:pt x="27885" y="299703"/>
                      </a:cubicBezTo>
                      <a:cubicBezTo>
                        <a:pt x="46229" y="274259"/>
                        <a:pt x="49779" y="254141"/>
                        <a:pt x="24927" y="232247"/>
                      </a:cubicBezTo>
                      <a:cubicBezTo>
                        <a:pt x="74" y="210353"/>
                        <a:pt x="-11760" y="181950"/>
                        <a:pt x="16051" y="152364"/>
                      </a:cubicBezTo>
                      <a:cubicBezTo>
                        <a:pt x="42679" y="123369"/>
                        <a:pt x="40312" y="108576"/>
                        <a:pt x="24335" y="9733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E2E2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31"/>
                <p:cNvSpPr/>
                <p:nvPr/>
              </p:nvSpPr>
              <p:spPr>
                <a:xfrm>
                  <a:off x="3374160" y="1122939"/>
                  <a:ext cx="115353" cy="402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53" h="402373" extrusionOk="0">
                      <a:moveTo>
                        <a:pt x="96944" y="314206"/>
                      </a:moveTo>
                      <a:cubicBezTo>
                        <a:pt x="124164" y="272194"/>
                        <a:pt x="118838" y="236099"/>
                        <a:pt x="96353" y="214796"/>
                      </a:cubicBezTo>
                      <a:cubicBezTo>
                        <a:pt x="73867" y="193494"/>
                        <a:pt x="58482" y="168642"/>
                        <a:pt x="80968" y="136097"/>
                      </a:cubicBezTo>
                      <a:cubicBezTo>
                        <a:pt x="103453" y="103552"/>
                        <a:pt x="112329" y="63906"/>
                        <a:pt x="89844" y="27219"/>
                      </a:cubicBezTo>
                      <a:cubicBezTo>
                        <a:pt x="81559" y="14201"/>
                        <a:pt x="68542" y="5326"/>
                        <a:pt x="54340" y="0"/>
                      </a:cubicBezTo>
                      <a:cubicBezTo>
                        <a:pt x="34221" y="2959"/>
                        <a:pt x="17653" y="12426"/>
                        <a:pt x="9961" y="28403"/>
                      </a:cubicBezTo>
                      <a:cubicBezTo>
                        <a:pt x="-6016" y="61539"/>
                        <a:pt x="10552" y="86392"/>
                        <a:pt x="24754" y="96451"/>
                      </a:cubicBezTo>
                      <a:cubicBezTo>
                        <a:pt x="40730" y="107694"/>
                        <a:pt x="43097" y="121896"/>
                        <a:pt x="15878" y="151482"/>
                      </a:cubicBezTo>
                      <a:cubicBezTo>
                        <a:pt x="-11933" y="181068"/>
                        <a:pt x="493" y="209471"/>
                        <a:pt x="24754" y="231365"/>
                      </a:cubicBezTo>
                      <a:cubicBezTo>
                        <a:pt x="49606" y="253259"/>
                        <a:pt x="46056" y="273377"/>
                        <a:pt x="27712" y="298822"/>
                      </a:cubicBezTo>
                      <a:cubicBezTo>
                        <a:pt x="9369" y="324266"/>
                        <a:pt x="3452" y="366870"/>
                        <a:pt x="44281" y="389947"/>
                      </a:cubicBezTo>
                      <a:cubicBezTo>
                        <a:pt x="57299" y="397640"/>
                        <a:pt x="72092" y="401782"/>
                        <a:pt x="86885" y="402374"/>
                      </a:cubicBezTo>
                      <a:cubicBezTo>
                        <a:pt x="113513" y="365687"/>
                        <a:pt x="75050" y="347935"/>
                        <a:pt x="96944" y="314206"/>
                      </a:cubicBezTo>
                      <a:close/>
                    </a:path>
                  </a:pathLst>
                </a:custGeom>
                <a:solidFill>
                  <a:srgbClr val="2E2E2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2E2E2E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82" name="Google Shape;282;p31"/>
          <p:cNvSpPr/>
          <p:nvPr/>
        </p:nvSpPr>
        <p:spPr>
          <a:xfrm rot="10800000" flipH="1">
            <a:off x="4376838" y="3793202"/>
            <a:ext cx="390334" cy="430068"/>
          </a:xfrm>
          <a:custGeom>
            <a:avLst/>
            <a:gdLst/>
            <a:ahLst/>
            <a:cxnLst/>
            <a:rect l="l" t="t" r="r" b="b"/>
            <a:pathLst>
              <a:path w="8301" h="9146" extrusionOk="0">
                <a:moveTo>
                  <a:pt x="4170" y="1"/>
                </a:moveTo>
                <a:cubicBezTo>
                  <a:pt x="3582" y="1"/>
                  <a:pt x="3249" y="257"/>
                  <a:pt x="3172" y="768"/>
                </a:cubicBezTo>
                <a:cubicBezTo>
                  <a:pt x="3159" y="820"/>
                  <a:pt x="3147" y="883"/>
                  <a:pt x="3147" y="934"/>
                </a:cubicBezTo>
                <a:cubicBezTo>
                  <a:pt x="3147" y="1075"/>
                  <a:pt x="3300" y="1676"/>
                  <a:pt x="3594" y="2750"/>
                </a:cubicBezTo>
                <a:cubicBezTo>
                  <a:pt x="3735" y="3275"/>
                  <a:pt x="3824" y="3736"/>
                  <a:pt x="3888" y="4132"/>
                </a:cubicBezTo>
                <a:cubicBezTo>
                  <a:pt x="3619" y="3927"/>
                  <a:pt x="3082" y="3403"/>
                  <a:pt x="2264" y="2585"/>
                </a:cubicBezTo>
                <a:cubicBezTo>
                  <a:pt x="1740" y="2047"/>
                  <a:pt x="1317" y="1778"/>
                  <a:pt x="998" y="1753"/>
                </a:cubicBezTo>
                <a:cubicBezTo>
                  <a:pt x="601" y="1753"/>
                  <a:pt x="307" y="1983"/>
                  <a:pt x="115" y="2431"/>
                </a:cubicBezTo>
                <a:cubicBezTo>
                  <a:pt x="64" y="2571"/>
                  <a:pt x="38" y="2699"/>
                  <a:pt x="38" y="2827"/>
                </a:cubicBezTo>
                <a:cubicBezTo>
                  <a:pt x="52" y="3185"/>
                  <a:pt x="217" y="3454"/>
                  <a:pt x="512" y="3620"/>
                </a:cubicBezTo>
                <a:cubicBezTo>
                  <a:pt x="627" y="3684"/>
                  <a:pt x="1228" y="3850"/>
                  <a:pt x="2303" y="4132"/>
                </a:cubicBezTo>
                <a:cubicBezTo>
                  <a:pt x="2814" y="4273"/>
                  <a:pt x="3249" y="4413"/>
                  <a:pt x="3633" y="4554"/>
                </a:cubicBezTo>
                <a:cubicBezTo>
                  <a:pt x="3351" y="4669"/>
                  <a:pt x="2558" y="4912"/>
                  <a:pt x="1254" y="5270"/>
                </a:cubicBezTo>
                <a:cubicBezTo>
                  <a:pt x="896" y="5359"/>
                  <a:pt x="640" y="5462"/>
                  <a:pt x="486" y="5552"/>
                </a:cubicBezTo>
                <a:cubicBezTo>
                  <a:pt x="166" y="5743"/>
                  <a:pt x="0" y="5987"/>
                  <a:pt x="0" y="6280"/>
                </a:cubicBezTo>
                <a:cubicBezTo>
                  <a:pt x="0" y="6703"/>
                  <a:pt x="179" y="7022"/>
                  <a:pt x="538" y="7252"/>
                </a:cubicBezTo>
                <a:cubicBezTo>
                  <a:pt x="691" y="7342"/>
                  <a:pt x="857" y="7393"/>
                  <a:pt x="1024" y="7393"/>
                </a:cubicBezTo>
                <a:cubicBezTo>
                  <a:pt x="1343" y="7393"/>
                  <a:pt x="1854" y="7010"/>
                  <a:pt x="2558" y="6255"/>
                </a:cubicBezTo>
                <a:cubicBezTo>
                  <a:pt x="3133" y="5641"/>
                  <a:pt x="3582" y="5206"/>
                  <a:pt x="3888" y="4989"/>
                </a:cubicBezTo>
                <a:lnTo>
                  <a:pt x="3888" y="4989"/>
                </a:lnTo>
                <a:cubicBezTo>
                  <a:pt x="3850" y="5283"/>
                  <a:pt x="3645" y="6115"/>
                  <a:pt x="3287" y="7470"/>
                </a:cubicBezTo>
                <a:cubicBezTo>
                  <a:pt x="3198" y="7815"/>
                  <a:pt x="3147" y="8071"/>
                  <a:pt x="3147" y="8238"/>
                </a:cubicBezTo>
                <a:cubicBezTo>
                  <a:pt x="3147" y="8749"/>
                  <a:pt x="3415" y="9043"/>
                  <a:pt x="3940" y="9120"/>
                </a:cubicBezTo>
                <a:cubicBezTo>
                  <a:pt x="4016" y="9133"/>
                  <a:pt x="4080" y="9145"/>
                  <a:pt x="4144" y="9145"/>
                </a:cubicBezTo>
                <a:cubicBezTo>
                  <a:pt x="4719" y="9145"/>
                  <a:pt x="5052" y="8889"/>
                  <a:pt x="5129" y="8378"/>
                </a:cubicBezTo>
                <a:cubicBezTo>
                  <a:pt x="5142" y="8327"/>
                  <a:pt x="5154" y="8263"/>
                  <a:pt x="5154" y="8212"/>
                </a:cubicBezTo>
                <a:cubicBezTo>
                  <a:pt x="5154" y="8059"/>
                  <a:pt x="5001" y="7470"/>
                  <a:pt x="4707" y="6421"/>
                </a:cubicBezTo>
                <a:cubicBezTo>
                  <a:pt x="4554" y="5884"/>
                  <a:pt x="4451" y="5398"/>
                  <a:pt x="4387" y="4989"/>
                </a:cubicBezTo>
                <a:lnTo>
                  <a:pt x="4387" y="4989"/>
                </a:lnTo>
                <a:cubicBezTo>
                  <a:pt x="4656" y="5155"/>
                  <a:pt x="5180" y="5666"/>
                  <a:pt x="5973" y="6510"/>
                </a:cubicBezTo>
                <a:cubicBezTo>
                  <a:pt x="6561" y="7099"/>
                  <a:pt x="7009" y="7393"/>
                  <a:pt x="7303" y="7393"/>
                </a:cubicBezTo>
                <a:cubicBezTo>
                  <a:pt x="7700" y="7393"/>
                  <a:pt x="7994" y="7163"/>
                  <a:pt x="8186" y="6715"/>
                </a:cubicBezTo>
                <a:cubicBezTo>
                  <a:pt x="8237" y="6575"/>
                  <a:pt x="8275" y="6447"/>
                  <a:pt x="8275" y="6319"/>
                </a:cubicBezTo>
                <a:cubicBezTo>
                  <a:pt x="8249" y="5961"/>
                  <a:pt x="8096" y="5692"/>
                  <a:pt x="7789" y="5526"/>
                </a:cubicBezTo>
                <a:cubicBezTo>
                  <a:pt x="7674" y="5462"/>
                  <a:pt x="7086" y="5296"/>
                  <a:pt x="6012" y="5015"/>
                </a:cubicBezTo>
                <a:cubicBezTo>
                  <a:pt x="5500" y="4887"/>
                  <a:pt x="5052" y="4733"/>
                  <a:pt x="4681" y="4592"/>
                </a:cubicBezTo>
                <a:cubicBezTo>
                  <a:pt x="4963" y="4477"/>
                  <a:pt x="5756" y="4234"/>
                  <a:pt x="7047" y="3876"/>
                </a:cubicBezTo>
                <a:cubicBezTo>
                  <a:pt x="7405" y="3787"/>
                  <a:pt x="7661" y="3697"/>
                  <a:pt x="7814" y="3594"/>
                </a:cubicBezTo>
                <a:cubicBezTo>
                  <a:pt x="8135" y="3403"/>
                  <a:pt x="8300" y="3160"/>
                  <a:pt x="8300" y="2866"/>
                </a:cubicBezTo>
                <a:cubicBezTo>
                  <a:pt x="8300" y="2443"/>
                  <a:pt x="8121" y="2124"/>
                  <a:pt x="7763" y="1894"/>
                </a:cubicBezTo>
                <a:cubicBezTo>
                  <a:pt x="7610" y="1804"/>
                  <a:pt x="7444" y="1753"/>
                  <a:pt x="7277" y="1753"/>
                </a:cubicBezTo>
                <a:cubicBezTo>
                  <a:pt x="6945" y="1753"/>
                  <a:pt x="6446" y="2111"/>
                  <a:pt x="5807" y="2801"/>
                </a:cubicBezTo>
                <a:cubicBezTo>
                  <a:pt x="5205" y="3466"/>
                  <a:pt x="4745" y="3915"/>
                  <a:pt x="4426" y="4157"/>
                </a:cubicBezTo>
                <a:cubicBezTo>
                  <a:pt x="4464" y="3863"/>
                  <a:pt x="4656" y="3032"/>
                  <a:pt x="5014" y="1676"/>
                </a:cubicBezTo>
                <a:cubicBezTo>
                  <a:pt x="5116" y="1331"/>
                  <a:pt x="5154" y="1075"/>
                  <a:pt x="5154" y="909"/>
                </a:cubicBezTo>
                <a:cubicBezTo>
                  <a:pt x="5154" y="397"/>
                  <a:pt x="4898" y="103"/>
                  <a:pt x="4361" y="27"/>
                </a:cubicBezTo>
                <a:cubicBezTo>
                  <a:pt x="4284" y="13"/>
                  <a:pt x="4221" y="1"/>
                  <a:pt x="4170" y="1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800"/>
              <a:buFont typeface="Calibri"/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72897" y="90608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2.3</a:t>
            </a:r>
            <a:r>
              <a:rPr lang="en-US"/>
              <a:t>  Một số kỹ năng tiến hành </a:t>
            </a:r>
            <a:r>
              <a:rPr lang="en-US"/>
              <a:t>tổng </a:t>
            </a:r>
            <a:r>
              <a:rPr lang="en-US" smtClean="0"/>
              <a:t>quan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vi-VN" sz="1600"/>
              <a:t>Bước 1. Thu thập tài liệu lý thuyết, các đề tài và bài báo liên quan đến vấn </a:t>
            </a:r>
            <a:r>
              <a:rPr lang="vi-VN" sz="1600"/>
              <a:t>đề </a:t>
            </a:r>
            <a:r>
              <a:rPr lang="vi-VN" sz="1600" smtClean="0"/>
              <a:t>nghiên</a:t>
            </a:r>
            <a:r>
              <a:rPr lang="en-US" sz="1600" smtClean="0"/>
              <a:t> </a:t>
            </a:r>
            <a:r>
              <a:rPr lang="vi-VN" sz="1600" smtClean="0"/>
              <a:t>cứu</a:t>
            </a:r>
            <a:endParaRPr lang="en-US" sz="1600"/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vi-VN" sz="1600" smtClean="0"/>
              <a:t>Bước </a:t>
            </a:r>
            <a:r>
              <a:rPr lang="vi-VN" sz="1600"/>
              <a:t>2. Quản lý </a:t>
            </a:r>
            <a:r>
              <a:rPr lang="vi-VN" sz="1600"/>
              <a:t>tài </a:t>
            </a:r>
            <a:r>
              <a:rPr lang="vi-VN" sz="1600" smtClean="0"/>
              <a:t>liệu</a:t>
            </a:r>
            <a:endParaRPr lang="en-US" sz="1600" smtClean="0"/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vi-VN" sz="1600" smtClean="0"/>
              <a:t>Bước </a:t>
            </a:r>
            <a:r>
              <a:rPr lang="vi-VN" sz="1600"/>
              <a:t>3. Đọc các lý thuyết, bài báo khoa học về </a:t>
            </a:r>
            <a:r>
              <a:rPr lang="vi-VN" sz="1600"/>
              <a:t>chủ </a:t>
            </a:r>
            <a:r>
              <a:rPr lang="vi-VN" sz="1600" smtClean="0"/>
              <a:t>đề</a:t>
            </a:r>
            <a:endParaRPr lang="en-US" sz="1600" smtClean="0"/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vi-VN" sz="1600"/>
              <a:t>Bước 4. </a:t>
            </a:r>
            <a:r>
              <a:rPr lang="vi-VN" sz="1600"/>
              <a:t>Tổng </a:t>
            </a:r>
            <a:r>
              <a:rPr lang="vi-VN" sz="1600" smtClean="0"/>
              <a:t>quan</a:t>
            </a:r>
            <a:endParaRPr lang="en-US" sz="1600" smtClean="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86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72897" y="90608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2.4</a:t>
            </a:r>
            <a:r>
              <a:rPr lang="en-US"/>
              <a:t>  Giới thiệu câu </a:t>
            </a:r>
            <a:r>
              <a:rPr lang="en-US"/>
              <a:t>hỏi </a:t>
            </a:r>
            <a:r>
              <a:rPr lang="en-US" smtClean="0"/>
              <a:t>nghiên cứu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/>
              <a:t>Nghiên cứu một vấn đề là tìm ra câu trả lời cho vấn đề đó. Đặt câu hỏi </a:t>
            </a:r>
            <a:r>
              <a:rPr lang="vi-VN" sz="1600"/>
              <a:t>nghiên </a:t>
            </a:r>
            <a:r>
              <a:rPr lang="vi-VN" sz="1600" smtClean="0"/>
              <a:t>cứu</a:t>
            </a:r>
            <a:r>
              <a:rPr lang="en-US" sz="1600" smtClean="0"/>
              <a:t> </a:t>
            </a:r>
            <a:r>
              <a:rPr lang="vi-VN" sz="1600" smtClean="0"/>
              <a:t>là </a:t>
            </a:r>
            <a:r>
              <a:rPr lang="vi-VN" sz="1600"/>
              <a:t>cách tốt nhất để xác định vấn đề nghiên cứu.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/>
              <a:t>Ngược lại, khi ta đã xác định được vấn đề nghiên cứu thì ta đặt câu hỏi để </a:t>
            </a:r>
            <a:r>
              <a:rPr lang="vi-VN" sz="1600"/>
              <a:t>trả </a:t>
            </a:r>
            <a:r>
              <a:rPr lang="vi-VN" sz="1600" smtClean="0"/>
              <a:t>lời</a:t>
            </a:r>
            <a:r>
              <a:rPr lang="en-US" sz="1600" smtClean="0"/>
              <a:t> </a:t>
            </a:r>
            <a:r>
              <a:rPr lang="vi-VN" sz="1600" smtClean="0"/>
              <a:t>vấn </a:t>
            </a:r>
            <a:r>
              <a:rPr lang="vi-VN" sz="1600"/>
              <a:t>đề nghiên cứu đó.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/>
              <a:t>Bản chất câu hỏi nghiên cứu liên quan đến các hành động: khám phá, mô tả</a:t>
            </a:r>
            <a:r>
              <a:rPr lang="vi-VN" sz="1600"/>
              <a:t>, </a:t>
            </a:r>
            <a:r>
              <a:rPr lang="vi-VN" sz="1600" smtClean="0"/>
              <a:t>kiểm</a:t>
            </a:r>
            <a:r>
              <a:rPr lang="en-US" sz="1600" smtClean="0"/>
              <a:t> </a:t>
            </a:r>
            <a:r>
              <a:rPr lang="vi-VN" sz="1600" smtClean="0"/>
              <a:t>định</a:t>
            </a:r>
            <a:r>
              <a:rPr lang="vi-VN" sz="1600"/>
              <a:t>, so sánh, đánh giá tác động, đánh giá quan hệ nhân quả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2.4.1 Khái niệm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8089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72897" y="90608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2.4</a:t>
            </a:r>
            <a:r>
              <a:rPr lang="en-US"/>
              <a:t>  Giới thiệu câu </a:t>
            </a:r>
            <a:r>
              <a:rPr lang="en-US"/>
              <a:t>hỏi </a:t>
            </a:r>
            <a:r>
              <a:rPr lang="en-US" smtClean="0"/>
              <a:t>nghiên cứu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buFont typeface="Wingdings" panose="05000000000000000000" pitchFamily="2" charset="2"/>
              <a:buChar char="Ø"/>
            </a:pPr>
            <a:r>
              <a:rPr lang="vi-VN" sz="1600"/>
              <a:t> Câu hỏi nhằm mô tả sự vật, hiện tượng nghiên cứu.</a:t>
            </a:r>
          </a:p>
          <a:p>
            <a:pPr marL="171450" lvl="0" indent="-171450" algn="just">
              <a:buFont typeface="Wingdings" panose="05000000000000000000" pitchFamily="2" charset="2"/>
              <a:buChar char="Ø"/>
            </a:pPr>
            <a:r>
              <a:rPr lang="vi-VN" sz="1600" smtClean="0"/>
              <a:t>Câu </a:t>
            </a:r>
            <a:r>
              <a:rPr lang="vi-VN" sz="1600"/>
              <a:t>hỏi nhằm so sánh các sự vật, hiện tượng nghiên cứu.</a:t>
            </a:r>
          </a:p>
          <a:p>
            <a:pPr marL="171450" lvl="0" indent="-171450" algn="just">
              <a:buFont typeface="Wingdings" panose="05000000000000000000" pitchFamily="2" charset="2"/>
              <a:buChar char="Ø"/>
            </a:pPr>
            <a:r>
              <a:rPr lang="vi-VN" sz="1600" smtClean="0"/>
              <a:t>Câu </a:t>
            </a:r>
            <a:r>
              <a:rPr lang="vi-VN" sz="1600"/>
              <a:t>hỏi nhằm tìm hiểu mối quan hệ nhân quả giữa các đặc tính (biến) của </a:t>
            </a:r>
            <a:r>
              <a:rPr lang="vi-VN" sz="1600"/>
              <a:t>sự </a:t>
            </a:r>
            <a:r>
              <a:rPr lang="vi-VN" sz="1600" smtClean="0"/>
              <a:t>vật</a:t>
            </a:r>
            <a:r>
              <a:rPr lang="en-US" sz="1600" smtClean="0"/>
              <a:t> </a:t>
            </a:r>
            <a:r>
              <a:rPr lang="vi-VN" sz="1600" smtClean="0"/>
              <a:t>hiện </a:t>
            </a:r>
            <a:r>
              <a:rPr lang="vi-VN" sz="1600"/>
              <a:t>tượng.</a:t>
            </a:r>
          </a:p>
          <a:p>
            <a:pPr marL="171450" lvl="0" indent="-171450" algn="just">
              <a:buFont typeface="Wingdings" panose="05000000000000000000" pitchFamily="2" charset="2"/>
              <a:buChar char="Ø"/>
            </a:pPr>
            <a:r>
              <a:rPr lang="vi-VN" sz="1600" smtClean="0"/>
              <a:t>Câu </a:t>
            </a:r>
            <a:r>
              <a:rPr lang="vi-VN" sz="1600"/>
              <a:t>hỏi về các giải pháp, hàm ý chính sách khả thi.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/>
              <a:t>2.4.2 Các loại câu hỏi nghiên cứu.</a:t>
            </a:r>
          </a:p>
        </p:txBody>
      </p:sp>
    </p:spTree>
    <p:extLst>
      <p:ext uri="{BB962C8B-B14F-4D97-AF65-F5344CB8AC3E}">
        <p14:creationId xmlns:p14="http://schemas.microsoft.com/office/powerpoint/2010/main" val="374665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72897" y="90608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2.4</a:t>
            </a:r>
            <a:r>
              <a:rPr lang="en-US"/>
              <a:t> </a:t>
            </a:r>
            <a:r>
              <a:rPr lang="en-US" smtClean="0"/>
              <a:t>Giới </a:t>
            </a:r>
            <a:r>
              <a:rPr lang="en-US"/>
              <a:t>thiệu câu </a:t>
            </a:r>
            <a:r>
              <a:rPr lang="en-US"/>
              <a:t>hỏi </a:t>
            </a:r>
            <a:r>
              <a:rPr lang="en-US" smtClean="0"/>
              <a:t>nghiên cứu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smtClean="0"/>
              <a:t>C</a:t>
            </a:r>
            <a:r>
              <a:rPr lang="vi-VN" sz="1600" smtClean="0"/>
              <a:t>âu </a:t>
            </a:r>
            <a:r>
              <a:rPr lang="vi-VN" sz="1600"/>
              <a:t>hỏi nghiên cứu được rút ra trực tiếp từ vấn đề nghiên cứu. Có thể có </a:t>
            </a:r>
            <a:r>
              <a:rPr lang="vi-VN" sz="1600"/>
              <a:t>một </a:t>
            </a:r>
            <a:r>
              <a:rPr lang="vi-VN" sz="1600" smtClean="0"/>
              <a:t>câu</a:t>
            </a:r>
            <a:r>
              <a:rPr lang="en-US" sz="1600" smtClean="0"/>
              <a:t> </a:t>
            </a:r>
            <a:r>
              <a:rPr lang="vi-VN" sz="1600" smtClean="0"/>
              <a:t>hỏi </a:t>
            </a:r>
            <a:r>
              <a:rPr lang="vi-VN" sz="1600"/>
              <a:t>duy nhất hay một vài câu hỏi cho vấn đề nghiên cứu.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/>
              <a:t>Theo Nguyễn Văn Tuấn (2011), câu hỏi nghiên cứu tốt phải đáp ứng ít nhất </a:t>
            </a:r>
            <a:r>
              <a:rPr lang="vi-VN" sz="1600"/>
              <a:t>3 </a:t>
            </a:r>
            <a:r>
              <a:rPr lang="vi-VN" sz="1600" smtClean="0"/>
              <a:t>trong</a:t>
            </a:r>
            <a:r>
              <a:rPr lang="en-US" sz="1600" smtClean="0"/>
              <a:t> </a:t>
            </a:r>
            <a:r>
              <a:rPr lang="vi-VN" sz="1600" smtClean="0"/>
              <a:t>5 </a:t>
            </a:r>
            <a:r>
              <a:rPr lang="vi-VN" sz="1600"/>
              <a:t>tiêu chuẩn </a:t>
            </a:r>
            <a:r>
              <a:rPr lang="vi-VN" sz="1600"/>
              <a:t>FINER</a:t>
            </a:r>
            <a:r>
              <a:rPr lang="vi-VN" sz="1600" smtClean="0"/>
              <a:t>.</a:t>
            </a:r>
            <a:endParaRPr lang="en-US" sz="1600" smtClean="0"/>
          </a:p>
          <a:p>
            <a:pPr marL="685800" lvl="0" indent="-228600">
              <a:buFont typeface="Wingdings" panose="05000000000000000000" pitchFamily="2" charset="2"/>
              <a:buChar char="§"/>
            </a:pPr>
            <a:r>
              <a:rPr lang="en-US" sz="1600" smtClean="0"/>
              <a:t> F </a:t>
            </a:r>
            <a:r>
              <a:rPr lang="en-US" sz="1600"/>
              <a:t>là viết tắt của feasibility (khả </a:t>
            </a:r>
            <a:r>
              <a:rPr lang="en-US" sz="1600"/>
              <a:t>thi</a:t>
            </a:r>
            <a:r>
              <a:rPr lang="en-US" sz="1600" smtClean="0"/>
              <a:t>)</a:t>
            </a:r>
          </a:p>
          <a:p>
            <a:pPr marL="685800" lvl="0" indent="-228600">
              <a:buFont typeface="Wingdings" panose="05000000000000000000" pitchFamily="2" charset="2"/>
              <a:buChar char="§"/>
            </a:pPr>
            <a:r>
              <a:rPr lang="en-US" sz="1600" smtClean="0"/>
              <a:t> I </a:t>
            </a:r>
            <a:r>
              <a:rPr lang="en-US" sz="1600"/>
              <a:t>là viết tắt của interesting (thú </a:t>
            </a:r>
            <a:r>
              <a:rPr lang="en-US" sz="1600"/>
              <a:t>vị</a:t>
            </a:r>
            <a:r>
              <a:rPr lang="en-US" sz="1600" smtClean="0"/>
              <a:t>)</a:t>
            </a:r>
          </a:p>
          <a:p>
            <a:pPr marL="685800" lvl="0" indent="-228600">
              <a:buFont typeface="Wingdings" panose="05000000000000000000" pitchFamily="2" charset="2"/>
              <a:buChar char="§"/>
            </a:pPr>
            <a:r>
              <a:rPr lang="en-US" sz="1600" smtClean="0"/>
              <a:t> N </a:t>
            </a:r>
            <a:r>
              <a:rPr lang="en-US" sz="1600"/>
              <a:t>là viết tắt của novelty (có cái </a:t>
            </a:r>
            <a:r>
              <a:rPr lang="en-US" sz="1600"/>
              <a:t>mới</a:t>
            </a:r>
            <a:r>
              <a:rPr lang="en-US" sz="1600" smtClean="0"/>
              <a:t>)</a:t>
            </a:r>
          </a:p>
          <a:p>
            <a:pPr marL="685800" lvl="0" indent="-228600">
              <a:buFont typeface="Wingdings" panose="05000000000000000000" pitchFamily="2" charset="2"/>
              <a:buChar char="§"/>
            </a:pPr>
            <a:r>
              <a:rPr lang="en-US" sz="1600"/>
              <a:t>E là viết tắt của ethics (</a:t>
            </a:r>
            <a:r>
              <a:rPr lang="en-US" sz="1600"/>
              <a:t>đạo </a:t>
            </a:r>
            <a:r>
              <a:rPr lang="en-US" sz="1600" smtClean="0"/>
              <a:t>đức)</a:t>
            </a:r>
          </a:p>
          <a:p>
            <a:pPr marL="685800" lvl="0" indent="-228600">
              <a:buFont typeface="Wingdings" panose="05000000000000000000" pitchFamily="2" charset="2"/>
              <a:buChar char="§"/>
            </a:pPr>
            <a:r>
              <a:rPr lang="en-US" sz="1600"/>
              <a:t>R là viết tắt của relevant (liên đới)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84988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/>
              <a:t>2.4.3 Làm thế nào để xác lập câu hỏi </a:t>
            </a:r>
            <a:r>
              <a:rPr lang="en-US" sz="2800"/>
              <a:t>nghiên </a:t>
            </a:r>
            <a:r>
              <a:rPr lang="en-US" sz="2800" smtClean="0"/>
              <a:t>cứu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4777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72897" y="90608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2.5</a:t>
            </a:r>
            <a:r>
              <a:rPr lang="en-US"/>
              <a:t> </a:t>
            </a:r>
            <a:r>
              <a:rPr lang="en-US" smtClean="0"/>
              <a:t>Tiêu </a:t>
            </a:r>
            <a:r>
              <a:rPr lang="en-US"/>
              <a:t>chuẩn và cách xây dựng </a:t>
            </a:r>
            <a:r>
              <a:rPr lang="en-US"/>
              <a:t>câu </a:t>
            </a:r>
            <a:r>
              <a:rPr lang="en-US" smtClean="0"/>
              <a:t>hỏi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vi-VN" sz="1600"/>
              <a:t>Câu hỏi hướng tới mối quan hệ (bản chất, lặp đi lặp lại) giữa các nhân tố</a:t>
            </a:r>
            <a:r>
              <a:rPr lang="vi-VN" sz="1600"/>
              <a:t>. </a:t>
            </a:r>
            <a:r>
              <a:rPr lang="vi-VN" sz="1600" smtClean="0"/>
              <a:t>Những</a:t>
            </a:r>
            <a:r>
              <a:rPr lang="en-US" sz="1600" smtClean="0"/>
              <a:t> </a:t>
            </a:r>
            <a:r>
              <a:rPr lang="vi-VN" sz="1600" smtClean="0"/>
              <a:t>hiểu </a:t>
            </a:r>
            <a:r>
              <a:rPr lang="vi-VN" sz="1600"/>
              <a:t>biết về mối quan hệ giữa các nhân tố thường tồn tại theo thời gian. Câu hỏi </a:t>
            </a:r>
            <a:r>
              <a:rPr lang="vi-VN" sz="1600"/>
              <a:t>dạng </a:t>
            </a:r>
            <a:r>
              <a:rPr lang="vi-VN" sz="1600" smtClean="0"/>
              <a:t>này</a:t>
            </a:r>
            <a:r>
              <a:rPr lang="en-US" sz="1600" smtClean="0"/>
              <a:t> </a:t>
            </a:r>
            <a:r>
              <a:rPr lang="vi-VN" sz="1600" smtClean="0"/>
              <a:t>vì </a:t>
            </a:r>
            <a:r>
              <a:rPr lang="vi-VN" sz="1600"/>
              <a:t>vậy khác với câu hỏi mang tính mô tả hoặc câu hỏi hướng vào giải pháp.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Nếu </a:t>
            </a:r>
            <a:r>
              <a:rPr lang="vi-VN" sz="1600"/>
              <a:t>câu hỏi nghiên cứu mang tính mô tả, dạng như “thực trạng của </a:t>
            </a:r>
            <a:r>
              <a:rPr lang="vi-VN" sz="1600"/>
              <a:t>chất </a:t>
            </a:r>
            <a:r>
              <a:rPr lang="vi-VN" sz="1600" smtClean="0"/>
              <a:t>lượng</a:t>
            </a:r>
            <a:r>
              <a:rPr lang="en-US" sz="1600" smtClean="0"/>
              <a:t> </a:t>
            </a:r>
            <a:r>
              <a:rPr lang="vi-VN" sz="1600" smtClean="0"/>
              <a:t>nguồn </a:t>
            </a:r>
            <a:r>
              <a:rPr lang="vi-VN" sz="1600"/>
              <a:t>nhân lực” thì câu trả lời sẽ chỉ có ý nghĩa vào đúng thời điểm nghiên cứu này</a:t>
            </a:r>
            <a:r>
              <a:rPr lang="vi-VN" sz="1600"/>
              <a:t>. </a:t>
            </a:r>
            <a:r>
              <a:rPr lang="vi-VN" sz="1600" smtClean="0"/>
              <a:t>Ngay</a:t>
            </a:r>
            <a:r>
              <a:rPr lang="en-US" sz="1600" smtClean="0"/>
              <a:t> </a:t>
            </a:r>
            <a:r>
              <a:rPr lang="vi-VN" sz="1600" smtClean="0"/>
              <a:t>sau </a:t>
            </a:r>
            <a:r>
              <a:rPr lang="vi-VN" sz="1600"/>
              <a:t>khi công bố kết quả “thực trạng” đã thay đổi.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Nếu </a:t>
            </a:r>
            <a:r>
              <a:rPr lang="vi-VN" sz="1600"/>
              <a:t>câu hỏi hướng vào giải pháp thì cần nhớ rằng không có giải pháp </a:t>
            </a:r>
            <a:r>
              <a:rPr lang="vi-VN" sz="1600"/>
              <a:t>vạn </a:t>
            </a:r>
            <a:r>
              <a:rPr lang="vi-VN" sz="1600" smtClean="0"/>
              <a:t>năng</a:t>
            </a:r>
            <a:r>
              <a:rPr lang="en-US" sz="1600" smtClean="0"/>
              <a:t> </a:t>
            </a:r>
            <a:r>
              <a:rPr lang="vi-VN" sz="1600" smtClean="0"/>
              <a:t>cho </a:t>
            </a:r>
            <a:r>
              <a:rPr lang="vi-VN" sz="1600"/>
              <a:t>mọi tổ chức, ngành, địa phương. Như vậy giải pháp đề xuất, nếu may mắn là đúng</a:t>
            </a:r>
            <a:r>
              <a:rPr lang="vi-VN" sz="1600"/>
              <a:t>, </a:t>
            </a:r>
            <a:r>
              <a:rPr lang="vi-VN" sz="1600" smtClean="0"/>
              <a:t>sẽ</a:t>
            </a:r>
            <a:r>
              <a:rPr lang="en-US" sz="1600" smtClean="0"/>
              <a:t> </a:t>
            </a:r>
            <a:r>
              <a:rPr lang="vi-VN" sz="1600" smtClean="0"/>
              <a:t>chỉ </a:t>
            </a:r>
            <a:r>
              <a:rPr lang="vi-VN" sz="1600"/>
              <a:t>có ý nghĩa cho “đơn vị” được nghiên cứu mà không có ý nghĩa rộng rãi.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88822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2.5.1 </a:t>
            </a:r>
            <a:r>
              <a:rPr lang="vi-VN" sz="2800" smtClean="0"/>
              <a:t>Câu </a:t>
            </a:r>
            <a:r>
              <a:rPr lang="vi-VN" sz="2800"/>
              <a:t>hỏi hướng tới vấn đề mang </a:t>
            </a:r>
            <a:r>
              <a:rPr lang="vi-VN" sz="2800"/>
              <a:t>tính </a:t>
            </a:r>
            <a:r>
              <a:rPr lang="vi-VN" sz="2800" smtClean="0"/>
              <a:t>quy</a:t>
            </a:r>
            <a:r>
              <a:rPr lang="en-US" sz="2800" smtClean="0"/>
              <a:t> luật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9012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72897" y="90608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2.5</a:t>
            </a:r>
            <a:r>
              <a:rPr lang="en-US"/>
              <a:t> </a:t>
            </a:r>
            <a:r>
              <a:rPr lang="en-US" smtClean="0"/>
              <a:t>Tiêu </a:t>
            </a:r>
            <a:r>
              <a:rPr lang="en-US"/>
              <a:t>chuẩn và cách xây dựng </a:t>
            </a:r>
            <a:r>
              <a:rPr lang="en-US"/>
              <a:t>câu </a:t>
            </a:r>
            <a:r>
              <a:rPr lang="en-US" smtClean="0"/>
              <a:t>hỏi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vi-VN" sz="1600"/>
              <a:t>Câu hỏi nghiên cứu không thể được đề xuất một cách tùy tiện theo cảm tính và ý</a:t>
            </a:r>
          </a:p>
          <a:p>
            <a:pPr marL="0" lvl="0" indent="0" algn="just">
              <a:buNone/>
            </a:pPr>
            <a:r>
              <a:rPr lang="vi-VN" sz="1600"/>
              <a:t>thích của nhà nghiên cứu. Về cơ bản, câu hỏi phải có cơ sở thực tiễn và cơ sở khoa học.</a:t>
            </a:r>
          </a:p>
          <a:p>
            <a:pPr marL="0" lvl="0" indent="0" algn="just">
              <a:buNone/>
            </a:pPr>
            <a:r>
              <a:rPr lang="vi-VN" sz="1600"/>
              <a:t>- Cơ sở thực tiễn thể hiện ở chỗ câu hỏi nghiên cứu gắn với vấn đề thực tiễn quan</a:t>
            </a:r>
          </a:p>
          <a:p>
            <a:pPr marL="0" lvl="0" indent="0" algn="just">
              <a:buNone/>
            </a:pPr>
            <a:r>
              <a:rPr lang="vi-VN" sz="1600"/>
              <a:t>quan tâm.</a:t>
            </a:r>
          </a:p>
          <a:p>
            <a:pPr marL="0" lvl="0" indent="0" algn="just">
              <a:buNone/>
            </a:pPr>
            <a:r>
              <a:rPr lang="vi-VN" sz="1600"/>
              <a:t>- Cơ sở khoa học thể hiện ở việc câu hỏi nghiên cứu hướng vào khoảng trống tri</a:t>
            </a:r>
          </a:p>
          <a:p>
            <a:pPr marL="0" lvl="0" indent="0" algn="just">
              <a:buNone/>
            </a:pPr>
            <a:r>
              <a:rPr lang="vi-VN" sz="1600"/>
              <a:t>thức mà các nhà nghiên cứu để lại.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88822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2.5.2 </a:t>
            </a:r>
            <a:r>
              <a:rPr lang="vi-VN" sz="2800" smtClean="0"/>
              <a:t>Câu </a:t>
            </a:r>
            <a:r>
              <a:rPr lang="vi-VN" sz="2800"/>
              <a:t>hỏi có cơ sở thực tiễn/hoặc </a:t>
            </a:r>
            <a:r>
              <a:rPr lang="vi-VN" sz="2800"/>
              <a:t>lý </a:t>
            </a:r>
            <a:r>
              <a:rPr lang="vi-VN" sz="2800" smtClean="0"/>
              <a:t>thuyế</a:t>
            </a:r>
            <a:r>
              <a:rPr lang="en-US" sz="2800" smtClean="0"/>
              <a:t>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3125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72897" y="90608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2.5</a:t>
            </a:r>
            <a:r>
              <a:rPr lang="en-US"/>
              <a:t> </a:t>
            </a:r>
            <a:r>
              <a:rPr lang="en-US" smtClean="0"/>
              <a:t>Tiêu </a:t>
            </a:r>
            <a:r>
              <a:rPr lang="en-US"/>
              <a:t>chuẩn và cách xây dựng </a:t>
            </a:r>
            <a:r>
              <a:rPr lang="en-US"/>
              <a:t>câu </a:t>
            </a:r>
            <a:r>
              <a:rPr lang="en-US" smtClean="0"/>
              <a:t>hỏi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600" smtClean="0"/>
              <a:t>	</a:t>
            </a:r>
            <a:r>
              <a:rPr lang="vi-VN" sz="1600" smtClean="0"/>
              <a:t>Câu </a:t>
            </a:r>
            <a:r>
              <a:rPr lang="vi-VN" sz="1600"/>
              <a:t>hỏi nghiên cứu phải có tính khả thi trong việc tìm bằng chứng để trả lời</a:t>
            </a:r>
            <a:r>
              <a:rPr lang="vi-VN" sz="1600"/>
              <a:t>. </a:t>
            </a:r>
            <a:r>
              <a:rPr lang="vi-VN" sz="1600" smtClean="0"/>
              <a:t>Nếu</a:t>
            </a:r>
            <a:r>
              <a:rPr lang="en-US" sz="1600" smtClean="0"/>
              <a:t> </a:t>
            </a:r>
            <a:r>
              <a:rPr lang="vi-VN" sz="1600" smtClean="0"/>
              <a:t>câu </a:t>
            </a:r>
            <a:r>
              <a:rPr lang="vi-VN" sz="1600"/>
              <a:t>hỏi quan trọng, rất thú vị nhưng không có khả thi thì nên loại bỏ khỏi đề </a:t>
            </a:r>
            <a:r>
              <a:rPr lang="vi-VN" sz="1600"/>
              <a:t>tài </a:t>
            </a:r>
            <a:r>
              <a:rPr lang="vi-VN" sz="1600" smtClean="0"/>
              <a:t>nghiên</a:t>
            </a:r>
            <a:r>
              <a:rPr lang="en-US" sz="1600" smtClean="0"/>
              <a:t> </a:t>
            </a:r>
            <a:r>
              <a:rPr lang="vi-VN" sz="1600" smtClean="0"/>
              <a:t>cứu</a:t>
            </a:r>
            <a:r>
              <a:rPr lang="vi-VN" sz="1600"/>
              <a:t>. 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88822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2.5.3</a:t>
            </a:r>
            <a:r>
              <a:rPr lang="vi-VN" sz="2800" smtClean="0"/>
              <a:t> </a:t>
            </a:r>
            <a:r>
              <a:rPr lang="vi-VN" sz="2800"/>
              <a:t>Các nhân tố, </a:t>
            </a:r>
            <a:r>
              <a:rPr lang="vi-VN" sz="2800"/>
              <a:t>yếu </a:t>
            </a:r>
            <a:r>
              <a:rPr lang="vi-VN" sz="2800" smtClean="0"/>
              <a:t>tố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53843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72897" y="90608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2.5</a:t>
            </a:r>
            <a:r>
              <a:rPr lang="en-US"/>
              <a:t> </a:t>
            </a:r>
            <a:r>
              <a:rPr lang="en-US" smtClean="0"/>
              <a:t>Tiêu </a:t>
            </a:r>
            <a:r>
              <a:rPr lang="en-US"/>
              <a:t>chuẩn và cách xây dựng </a:t>
            </a:r>
            <a:r>
              <a:rPr lang="en-US"/>
              <a:t>câu </a:t>
            </a:r>
            <a:r>
              <a:rPr lang="en-US" smtClean="0"/>
              <a:t>hỏi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what you’ll find in this </a:t>
            </a:r>
            <a:r>
              <a:rPr lang="en" b="1">
                <a:uFill>
                  <a:noFill/>
                </a:uFill>
                <a:hlinkClick r:id="rId3"/>
              </a:rPr>
              <a:t>Slidesgo</a:t>
            </a:r>
            <a:r>
              <a:rPr lang="en"/>
              <a:t> template: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 slide structure based on a presentation for a meeting, which you can easily adapt to your needs. For more info on how to edit the template, please visit </a:t>
            </a:r>
            <a:r>
              <a:rPr lang="en" b="1"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lang="en" b="1"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To view this template with the correct fonts in ppt format, download and install on your computer the </a:t>
            </a:r>
            <a:r>
              <a:rPr lang="en" b="1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fonts that we have used</a:t>
            </a:r>
            <a:r>
              <a:rPr lang="en"/>
              <a:t>. You can learn how to download and install fonts </a:t>
            </a:r>
            <a:r>
              <a:rPr lang="en" b="1">
                <a:uFill>
                  <a:noFill/>
                </a:uFill>
                <a:hlinkClick r:id="rId6"/>
              </a:rPr>
              <a:t>here</a:t>
            </a:r>
            <a:r>
              <a:rPr lang="en"/>
              <a:t>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An assortment of graphic resources that are suitable for use in the presentation can be found in the </a:t>
            </a:r>
            <a:r>
              <a:rPr lang="en" b="1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alternative resources slide</a:t>
            </a:r>
            <a:r>
              <a:rPr lang="en"/>
              <a:t>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 </a:t>
            </a:r>
            <a:r>
              <a:rPr lang="en" b="1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thanks slide</a:t>
            </a:r>
            <a:r>
              <a:rPr lang="en"/>
              <a:t>, which you must keep so that proper credits for our design are given.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 </a:t>
            </a:r>
            <a:r>
              <a:rPr lang="en" b="1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resources slide</a:t>
            </a:r>
            <a:r>
              <a:rPr lang="en"/>
              <a:t>, where you’ll find links to all the elements used in the template.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b="1">
                <a:solidFill>
                  <a:schemeClr val="hlink"/>
                </a:solidFill>
                <a:uFill>
                  <a:noFill/>
                </a:uFill>
                <a:hlinkClick r:id=""/>
              </a:rPr>
              <a:t>Instructions for use</a:t>
            </a:r>
            <a:r>
              <a:rPr lang="en"/>
              <a:t>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Final slides with</a:t>
            </a:r>
            <a:r>
              <a:rPr lang="en" smtClean="0"/>
              <a:t>:</a:t>
            </a:r>
            <a:endParaRPr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88822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2.5.4 </a:t>
            </a:r>
            <a:r>
              <a:rPr lang="vi-VN" sz="2800" smtClean="0"/>
              <a:t>Câu </a:t>
            </a:r>
            <a:r>
              <a:rPr lang="vi-VN" sz="2800"/>
              <a:t>hỏi có khả năng trả lời đượ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8871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720707" y="9060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mtClean="0"/>
              <a:t>2.1 </a:t>
            </a:r>
            <a:r>
              <a:rPr lang="en-US"/>
              <a:t>Giới thiệu về tổng </a:t>
            </a:r>
            <a:r>
              <a:rPr lang="en-US"/>
              <a:t>quan </a:t>
            </a:r>
            <a:r>
              <a:rPr lang="en-US" smtClean="0"/>
              <a:t>nghiên cứu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1909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vi-VN" sz="1600"/>
              <a:t>Tổng quan nghiên cứu là một bản miêu tả chi tiết để chỉ ra lý thuyết nào </a:t>
            </a:r>
            <a:r>
              <a:rPr lang="vi-VN" sz="1600"/>
              <a:t>sẽ </a:t>
            </a:r>
            <a:r>
              <a:rPr lang="vi-VN" sz="1600" smtClean="0"/>
              <a:t>được</a:t>
            </a:r>
            <a:r>
              <a:rPr lang="en-US" sz="1600" smtClean="0"/>
              <a:t> </a:t>
            </a:r>
            <a:r>
              <a:rPr lang="vi-VN" sz="1600" smtClean="0"/>
              <a:t>nói </a:t>
            </a:r>
            <a:r>
              <a:rPr lang="vi-VN" sz="1600"/>
              <a:t>đến và sử dụng trong đề tài nghiên cứu của mình.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vi-VN" sz="1600"/>
              <a:t>Mục đích của tổng quan nghiên cứu là tóm lược các kiến thức và sự hiểu </a:t>
            </a:r>
            <a:r>
              <a:rPr lang="vi-VN" sz="1600"/>
              <a:t>biết </a:t>
            </a:r>
            <a:r>
              <a:rPr lang="vi-VN" sz="1600" smtClean="0"/>
              <a:t>của</a:t>
            </a:r>
            <a:r>
              <a:rPr lang="en-US" sz="1600" smtClean="0"/>
              <a:t> </a:t>
            </a:r>
            <a:r>
              <a:rPr lang="vi-VN" sz="1600" smtClean="0"/>
              <a:t>cộng </a:t>
            </a:r>
            <a:r>
              <a:rPr lang="vi-VN" sz="1600"/>
              <a:t>đồng khoa học trong và ngoài nước đã công bố liên quan đến vấn đề nghiên </a:t>
            </a:r>
            <a:r>
              <a:rPr lang="vi-VN" sz="1600"/>
              <a:t>cứu </a:t>
            </a:r>
            <a:r>
              <a:rPr lang="vi-VN" sz="1600" smtClean="0"/>
              <a:t>của</a:t>
            </a:r>
            <a:r>
              <a:rPr lang="en-US" sz="1600" smtClean="0"/>
              <a:t> </a:t>
            </a:r>
            <a:r>
              <a:rPr lang="vi-VN" sz="1600" smtClean="0"/>
              <a:t>mình</a:t>
            </a:r>
            <a:r>
              <a:rPr lang="vi-VN" sz="1600"/>
              <a:t>.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2.1.1 </a:t>
            </a:r>
            <a:r>
              <a:rPr lang="en-US" sz="2800"/>
              <a:t>Định nghĩa tổng </a:t>
            </a:r>
            <a:r>
              <a:rPr lang="en-US" sz="2800"/>
              <a:t>quan </a:t>
            </a:r>
            <a:r>
              <a:rPr lang="en-US" sz="2800" smtClean="0"/>
              <a:t>nghiên cứu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720707" y="9060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mtClean="0"/>
              <a:t>2.1 </a:t>
            </a:r>
            <a:r>
              <a:rPr lang="en-US"/>
              <a:t>Giới thiệu về tổng </a:t>
            </a:r>
            <a:r>
              <a:rPr lang="en-US"/>
              <a:t>quan </a:t>
            </a:r>
            <a:r>
              <a:rPr lang="en-US" smtClean="0"/>
              <a:t>nghiên cứu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/>
              <a:t>Cải thiện hiểu biết của người nghiên cứu về vấn đề nghiên cứu.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Chọn </a:t>
            </a:r>
            <a:r>
              <a:rPr lang="vi-VN" sz="1600"/>
              <a:t>lọc những lý thuyết và các nghiên cứu thực nghiệm liên quan hữu ích </a:t>
            </a:r>
            <a:r>
              <a:rPr lang="vi-VN" sz="1600"/>
              <a:t>để </a:t>
            </a:r>
            <a:r>
              <a:rPr lang="vi-VN" sz="1600" smtClean="0"/>
              <a:t>áp</a:t>
            </a:r>
            <a:r>
              <a:rPr lang="en-US" sz="1600" smtClean="0"/>
              <a:t> </a:t>
            </a:r>
            <a:r>
              <a:rPr lang="vi-VN" sz="1600" smtClean="0"/>
              <a:t>dụng </a:t>
            </a:r>
            <a:r>
              <a:rPr lang="vi-VN" sz="1600"/>
              <a:t>cho nghiên cứu của mình.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Cung </a:t>
            </a:r>
            <a:r>
              <a:rPr lang="vi-VN" sz="1600"/>
              <a:t>cấp nền tảng lý thuyết cho việc nghiên cứu.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Định </a:t>
            </a:r>
            <a:r>
              <a:rPr lang="vi-VN" sz="1600"/>
              <a:t>lượng cho nghiên cứu, giúp người nghiên cứu xác định có nên </a:t>
            </a:r>
            <a:r>
              <a:rPr lang="vi-VN" sz="1600"/>
              <a:t>theo </a:t>
            </a:r>
            <a:r>
              <a:rPr lang="vi-VN" sz="1600" smtClean="0"/>
              <a:t>đuổi</a:t>
            </a:r>
            <a:r>
              <a:rPr lang="en-US" sz="1600" smtClean="0"/>
              <a:t> </a:t>
            </a:r>
            <a:r>
              <a:rPr lang="vi-VN" sz="1600" smtClean="0"/>
              <a:t>nghiên </a:t>
            </a:r>
            <a:r>
              <a:rPr lang="vi-VN" sz="1600"/>
              <a:t>cứu này hay không.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Kết </a:t>
            </a:r>
            <a:r>
              <a:rPr lang="vi-VN" sz="1600"/>
              <a:t>quả cụ thể của tổng quan tài liệu giúp người nghiên cứu có đủ thông </a:t>
            </a:r>
            <a:r>
              <a:rPr lang="vi-VN" sz="1600"/>
              <a:t>tin </a:t>
            </a:r>
            <a:r>
              <a:rPr lang="vi-VN" sz="1600" smtClean="0"/>
              <a:t>cần</a:t>
            </a:r>
            <a:r>
              <a:rPr lang="en-US" sz="1600" smtClean="0"/>
              <a:t> </a:t>
            </a:r>
            <a:r>
              <a:rPr lang="vi-VN" sz="1600" smtClean="0"/>
              <a:t>thiết </a:t>
            </a:r>
            <a:r>
              <a:rPr lang="vi-VN" sz="1600"/>
              <a:t>để xây dựng khung khái niệm, khung phân tích cho các vấn đề nghiên cứu và </a:t>
            </a:r>
            <a:r>
              <a:rPr lang="vi-VN" sz="1600"/>
              <a:t>là </a:t>
            </a:r>
            <a:r>
              <a:rPr lang="vi-VN" sz="1600" smtClean="0"/>
              <a:t>sơ</a:t>
            </a:r>
            <a:r>
              <a:rPr lang="en-US" sz="1600" smtClean="0"/>
              <a:t> </a:t>
            </a:r>
            <a:r>
              <a:rPr lang="vi-VN" sz="1600" smtClean="0"/>
              <a:t>đồ </a:t>
            </a:r>
            <a:r>
              <a:rPr lang="vi-VN" sz="1600"/>
              <a:t>liên kết các khía cạnh nghiên cứu như mục tiêu, phương pháp nghiên cứu, điểm mới,...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2.1.2 </a:t>
            </a:r>
            <a:r>
              <a:rPr lang="en-US" sz="2800"/>
              <a:t>Vai trò của tổng </a:t>
            </a:r>
            <a:r>
              <a:rPr lang="en-US" sz="2800"/>
              <a:t>quan </a:t>
            </a:r>
            <a:r>
              <a:rPr lang="en-US" sz="2800" smtClean="0"/>
              <a:t>nghiên cứu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2715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720707" y="9060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mtClean="0"/>
              <a:t>2.1 </a:t>
            </a:r>
            <a:r>
              <a:rPr lang="en-US"/>
              <a:t>Giới thiệu về tổng </a:t>
            </a:r>
            <a:r>
              <a:rPr lang="en-US"/>
              <a:t>quan </a:t>
            </a:r>
            <a:r>
              <a:rPr lang="en-US" smtClean="0"/>
              <a:t>nghiên cứu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819906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Được </a:t>
            </a:r>
            <a:r>
              <a:rPr lang="vi-VN" sz="1600"/>
              <a:t>viết theo một trình tự </a:t>
            </a:r>
            <a:r>
              <a:rPr lang="vi-VN" sz="1600"/>
              <a:t>hợp </a:t>
            </a:r>
            <a:r>
              <a:rPr lang="vi-VN" sz="1600" smtClean="0"/>
              <a:t>lý</a:t>
            </a:r>
            <a:endParaRPr lang="vi-VN" sz="1600"/>
          </a:p>
          <a:p>
            <a:pPr marL="571500" lvl="0" indent="-285750">
              <a:buFont typeface="Wingdings" panose="05000000000000000000" pitchFamily="2" charset="2"/>
              <a:buChar char="ü"/>
            </a:pPr>
            <a:r>
              <a:rPr lang="vi-VN" sz="1600" smtClean="0"/>
              <a:t>Khái </a:t>
            </a:r>
            <a:r>
              <a:rPr lang="vi-VN" sz="1600"/>
              <a:t>niệm, định nghĩa.</a:t>
            </a:r>
          </a:p>
          <a:p>
            <a:pPr marL="571500" lvl="0" indent="-285750">
              <a:buFont typeface="Wingdings" panose="05000000000000000000" pitchFamily="2" charset="2"/>
              <a:buChar char="ü"/>
            </a:pPr>
            <a:r>
              <a:rPr lang="vi-VN" sz="1600" smtClean="0"/>
              <a:t>Mô </a:t>
            </a:r>
            <a:r>
              <a:rPr lang="vi-VN" sz="1600"/>
              <a:t>hình lý thuyết.</a:t>
            </a:r>
          </a:p>
          <a:p>
            <a:pPr marL="571500" lvl="0" indent="-285750">
              <a:buFont typeface="Wingdings" panose="05000000000000000000" pitchFamily="2" charset="2"/>
              <a:buChar char="ü"/>
            </a:pPr>
            <a:r>
              <a:rPr lang="vi-VN" sz="1600" smtClean="0"/>
              <a:t>Các </a:t>
            </a:r>
            <a:r>
              <a:rPr lang="vi-VN" sz="1600"/>
              <a:t>mô hình nghiên cứu thực nghiệm.</a:t>
            </a:r>
          </a:p>
          <a:p>
            <a:pPr marL="571500" lvl="0" indent="-285750">
              <a:buFont typeface="Wingdings" panose="05000000000000000000" pitchFamily="2" charset="2"/>
              <a:buChar char="ü"/>
            </a:pPr>
            <a:r>
              <a:rPr lang="vi-VN" sz="1600" smtClean="0"/>
              <a:t>Kết </a:t>
            </a:r>
            <a:r>
              <a:rPr lang="vi-VN" sz="1600"/>
              <a:t>quả đạt được của các nghiên cứu.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Các </a:t>
            </a:r>
            <a:r>
              <a:rPr lang="vi-VN" sz="1600"/>
              <a:t>bài học kinh nghiệm tự rút ra.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Chỉ </a:t>
            </a:r>
            <a:r>
              <a:rPr lang="vi-VN" sz="1600"/>
              <a:t>ra được các thông tin, dữ liệu quan trọng cần phải thu thập để giải </a:t>
            </a:r>
            <a:r>
              <a:rPr lang="vi-VN" sz="1600"/>
              <a:t>quyết </a:t>
            </a:r>
            <a:r>
              <a:rPr lang="vi-VN" sz="1600" smtClean="0"/>
              <a:t>vấn</a:t>
            </a:r>
            <a:r>
              <a:rPr lang="en-US" sz="1600" smtClean="0"/>
              <a:t> </a:t>
            </a:r>
            <a:r>
              <a:rPr lang="vi-VN" sz="1600" smtClean="0"/>
              <a:t>đề </a:t>
            </a:r>
            <a:r>
              <a:rPr lang="vi-VN" sz="1600"/>
              <a:t>nghiên cứu.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Chỉ </a:t>
            </a:r>
            <a:r>
              <a:rPr lang="vi-VN" sz="1600"/>
              <a:t>ra được phương thức thu thập dữ liệu, phương thức xử lý và phân </a:t>
            </a:r>
            <a:r>
              <a:rPr lang="vi-VN" sz="1600"/>
              <a:t>tích </a:t>
            </a:r>
            <a:r>
              <a:rPr lang="vi-VN" sz="1600" smtClean="0"/>
              <a:t>dữ</a:t>
            </a:r>
            <a:r>
              <a:rPr lang="en-US" sz="1600" smtClean="0"/>
              <a:t> </a:t>
            </a:r>
            <a:r>
              <a:rPr lang="vi-VN" sz="1600" smtClean="0"/>
              <a:t>liệu</a:t>
            </a:r>
            <a:r>
              <a:rPr lang="vi-VN" sz="1600"/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Có </a:t>
            </a:r>
            <a:r>
              <a:rPr lang="vi-VN" sz="1600"/>
              <a:t>đủ thông tin nền tảng giúp phát họa được phiếu điều tra cho nghiên cứu.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Tìm </a:t>
            </a:r>
            <a:r>
              <a:rPr lang="vi-VN" sz="1600"/>
              <a:t>ra khoảng trống nghiên cứu và hướng đi mới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2.1.3 Tổng </a:t>
            </a:r>
            <a:r>
              <a:rPr lang="en-US" sz="2800"/>
              <a:t>quan </a:t>
            </a:r>
            <a:r>
              <a:rPr lang="en-US" sz="2800" smtClean="0"/>
              <a:t>nghiên cứu tốt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9300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72897" y="90608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2.2</a:t>
            </a:r>
            <a:r>
              <a:rPr lang="en-US" smtClean="0"/>
              <a:t> </a:t>
            </a:r>
            <a:r>
              <a:rPr lang="en-US"/>
              <a:t>Nội dung và yêu cầu </a:t>
            </a:r>
            <a:r>
              <a:rPr lang="en-US"/>
              <a:t>phần </a:t>
            </a:r>
            <a:r>
              <a:rPr lang="en-US" smtClean="0"/>
              <a:t>tổng quan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sz="1600"/>
              <a:t>Phần </a:t>
            </a:r>
            <a:r>
              <a:rPr lang="vi-VN" sz="1600"/>
              <a:t>tổng </a:t>
            </a:r>
            <a:r>
              <a:rPr lang="vi-VN" sz="1600" smtClean="0"/>
              <a:t>quan</a:t>
            </a:r>
            <a:r>
              <a:rPr lang="en-US" sz="1600" smtClean="0"/>
              <a:t> </a:t>
            </a:r>
            <a:r>
              <a:rPr lang="vi-VN" sz="1600" smtClean="0"/>
              <a:t>về </a:t>
            </a:r>
            <a:r>
              <a:rPr lang="vi-VN" sz="1600"/>
              <a:t>các trường phái lý thuyết có thể tóm tắt dưới dạng sau: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Cách </a:t>
            </a:r>
            <a:r>
              <a:rPr lang="vi-VN" sz="1600"/>
              <a:t>tiếp cận hiệu quả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Cách </a:t>
            </a:r>
            <a:r>
              <a:rPr lang="vi-VN" sz="1600"/>
              <a:t>tiếp cận dựa vào năng lực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Cách </a:t>
            </a:r>
            <a:r>
              <a:rPr lang="vi-VN" sz="1600"/>
              <a:t>tiếp cận thể chế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2.2.1 </a:t>
            </a:r>
            <a:r>
              <a:rPr lang="vi-VN" sz="2800"/>
              <a:t>Các trường phái lý thuyế</a:t>
            </a:r>
            <a:r>
              <a:rPr lang="en-US" sz="2800" smtClean="0"/>
              <a:t>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0332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72897" y="90608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2.2</a:t>
            </a:r>
            <a:r>
              <a:rPr lang="en-US" smtClean="0"/>
              <a:t> </a:t>
            </a:r>
            <a:r>
              <a:rPr lang="en-US"/>
              <a:t>Nội dung và yêu cầu </a:t>
            </a:r>
            <a:r>
              <a:rPr lang="en-US"/>
              <a:t>phần </a:t>
            </a:r>
            <a:r>
              <a:rPr lang="en-US" smtClean="0"/>
              <a:t>tổng quan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/>
              <a:t>Bối cảnh có </a:t>
            </a:r>
            <a:r>
              <a:rPr lang="vi-VN" sz="1600"/>
              <a:t>thể </a:t>
            </a:r>
            <a:r>
              <a:rPr lang="vi-VN" sz="1600" smtClean="0"/>
              <a:t>là</a:t>
            </a:r>
            <a:r>
              <a:rPr lang="en-US" sz="1600" smtClean="0"/>
              <a:t> </a:t>
            </a:r>
            <a:r>
              <a:rPr lang="vi-VN" sz="1600" smtClean="0"/>
              <a:t>vùng</a:t>
            </a:r>
            <a:r>
              <a:rPr lang="vi-VN" sz="1600"/>
              <a:t>, ngành, quốc gia, nhóm đối tượng nghiên cứu: Bối cảnh là một yếu tố </a:t>
            </a:r>
            <a:r>
              <a:rPr lang="vi-VN" sz="1600"/>
              <a:t>quan </a:t>
            </a:r>
            <a:r>
              <a:rPr lang="vi-VN" sz="1600" smtClean="0"/>
              <a:t>trọngkhi </a:t>
            </a:r>
            <a:r>
              <a:rPr lang="vi-VN" sz="1600"/>
              <a:t>viết tổng quan vì bối cảnh khác nhau có thể đưa ra các kết quả rất khác nhau.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/>
              <a:t>Tương tự với từng bối cảnh, phần tổng quan cũng cần chỉ rõ những nhân </a:t>
            </a:r>
            <a:r>
              <a:rPr lang="vi-VN" sz="1600"/>
              <a:t>tố </a:t>
            </a:r>
            <a:r>
              <a:rPr lang="vi-VN" sz="1600" smtClean="0"/>
              <a:t>mục</a:t>
            </a:r>
            <a:r>
              <a:rPr lang="en-US" sz="1600" smtClean="0"/>
              <a:t> </a:t>
            </a:r>
            <a:r>
              <a:rPr lang="vi-VN" sz="1600" smtClean="0"/>
              <a:t>tiêu </a:t>
            </a:r>
            <a:r>
              <a:rPr lang="vi-VN" sz="1600"/>
              <a:t>và nhân tố tác động nào đã được nghiên cứu. 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2.2.2 </a:t>
            </a:r>
            <a:r>
              <a:rPr lang="vi-VN" sz="2800"/>
              <a:t>Bối cảnh nghiên cứu và các nhân tố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1697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72897" y="90608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2.2</a:t>
            </a:r>
            <a:r>
              <a:rPr lang="en-US" smtClean="0"/>
              <a:t> </a:t>
            </a:r>
            <a:r>
              <a:rPr lang="en-US"/>
              <a:t>Nội dung và yêu cầu </a:t>
            </a:r>
            <a:r>
              <a:rPr lang="en-US"/>
              <a:t>phần </a:t>
            </a:r>
            <a:r>
              <a:rPr lang="en-US" smtClean="0"/>
              <a:t>tổng quan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/>
              <a:t>Các nghiên cứu trước đây đã sử dụng những phương pháp nghiên </a:t>
            </a:r>
            <a:r>
              <a:rPr lang="vi-VN" sz="1600"/>
              <a:t>cứu </a:t>
            </a:r>
            <a:r>
              <a:rPr lang="vi-VN" sz="1600" smtClean="0"/>
              <a:t>nào?</a:t>
            </a:r>
            <a:endParaRPr lang="en-US" sz="160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Nghiên</a:t>
            </a:r>
            <a:r>
              <a:rPr lang="en-US" sz="1600" smtClean="0"/>
              <a:t> </a:t>
            </a:r>
            <a:r>
              <a:rPr lang="vi-VN" sz="1600" smtClean="0"/>
              <a:t>cứu </a:t>
            </a:r>
            <a:r>
              <a:rPr lang="vi-VN" sz="1600"/>
              <a:t>hiện tại cần điểm lại các phương pháp nghiên cứu tương ứng với bối cảnh và </a:t>
            </a:r>
            <a:r>
              <a:rPr lang="vi-VN" sz="1600"/>
              <a:t>mô </a:t>
            </a:r>
            <a:r>
              <a:rPr lang="vi-VN" sz="1600" smtClean="0"/>
              <a:t>hình</a:t>
            </a:r>
            <a:r>
              <a:rPr lang="en-US" sz="1600" smtClean="0"/>
              <a:t> </a:t>
            </a:r>
            <a:r>
              <a:rPr lang="vi-VN" sz="1600" smtClean="0"/>
              <a:t>mà </a:t>
            </a:r>
            <a:r>
              <a:rPr lang="vi-VN" sz="1600"/>
              <a:t>các nghiên cứu trước áp dụng</a:t>
            </a:r>
            <a:r>
              <a:rPr lang="vi-VN" sz="1600"/>
              <a:t>. </a:t>
            </a:r>
            <a:endParaRPr lang="en-US" sz="160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Điều </a:t>
            </a:r>
            <a:r>
              <a:rPr lang="vi-VN" sz="1600"/>
              <a:t>này sẽ rất hữu ích cho phần bình luận về </a:t>
            </a:r>
            <a:r>
              <a:rPr lang="vi-VN" sz="1600"/>
              <a:t>hạn </a:t>
            </a:r>
            <a:r>
              <a:rPr lang="vi-VN" sz="1600" smtClean="0"/>
              <a:t>chế</a:t>
            </a:r>
            <a:r>
              <a:rPr lang="en-US" sz="1600" smtClean="0"/>
              <a:t> </a:t>
            </a:r>
            <a:r>
              <a:rPr lang="vi-VN" sz="1600" smtClean="0"/>
              <a:t>của </a:t>
            </a:r>
            <a:r>
              <a:rPr lang="vi-VN" sz="1600"/>
              <a:t>nghiên cứu hiện tại cũng như thiết kế của nghiên cứu của nó.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2.2.3 </a:t>
            </a:r>
            <a:r>
              <a:rPr lang="vi-VN" sz="2800"/>
              <a:t>Các phương pháp nghiên cứu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4479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72897" y="90608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2.2</a:t>
            </a:r>
            <a:r>
              <a:rPr lang="en-US" smtClean="0"/>
              <a:t> </a:t>
            </a:r>
            <a:r>
              <a:rPr lang="en-US"/>
              <a:t>Nội dung và yêu cầu </a:t>
            </a:r>
            <a:r>
              <a:rPr lang="en-US"/>
              <a:t>phần </a:t>
            </a:r>
            <a:r>
              <a:rPr lang="en-US" smtClean="0"/>
              <a:t>tổng quan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vi-VN" sz="1600"/>
              <a:t>Các kết quả nghiên cứu chính thể hiện chủ yếu bằng mối quan hệ giữa các nhân</a:t>
            </a:r>
          </a:p>
          <a:p>
            <a:pPr marL="0" lvl="0" indent="0" algn="just">
              <a:buNone/>
            </a:pPr>
            <a:r>
              <a:rPr lang="vi-VN" sz="1600"/>
              <a:t>tố. Khi thực hiện tổng quan về kết quả nghiên cứu đã tiến hành trước đây cần chú </a:t>
            </a:r>
            <a:r>
              <a:rPr lang="vi-VN" sz="1600"/>
              <a:t>ý </a:t>
            </a:r>
            <a:r>
              <a:rPr lang="vi-VN" sz="1600" smtClean="0"/>
              <a:t>nhóm</a:t>
            </a:r>
            <a:r>
              <a:rPr lang="en-US" sz="1600" smtClean="0"/>
              <a:t> </a:t>
            </a:r>
            <a:r>
              <a:rPr lang="vi-VN" sz="1600" smtClean="0"/>
              <a:t>chúng </a:t>
            </a:r>
            <a:r>
              <a:rPr lang="vi-VN" sz="1600"/>
              <a:t>theo các nhóm sau: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Các </a:t>
            </a:r>
            <a:r>
              <a:rPr lang="vi-VN" sz="1600"/>
              <a:t>kết quả có nhất quán cao nhất giữa các nghiên cứu.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Các </a:t>
            </a:r>
            <a:r>
              <a:rPr lang="vi-VN" sz="1600"/>
              <a:t>kết quả còn nhiều mâu thuẫn giữa các nghiên cứu.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600" smtClean="0"/>
              <a:t>Sự </a:t>
            </a:r>
            <a:r>
              <a:rPr lang="vi-VN" sz="1600"/>
              <a:t>nhất quán hay mâu thuẫn của kết quả có liên quan tới bối cảnh hay phương</a:t>
            </a:r>
          </a:p>
          <a:p>
            <a:pPr marL="0" lvl="0" indent="0" algn="just">
              <a:buNone/>
            </a:pPr>
            <a:r>
              <a:rPr lang="vi-VN" sz="1600"/>
              <a:t>pháp nghiên cứu khác nhau hay không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2.2.4 </a:t>
            </a:r>
            <a:r>
              <a:rPr lang="vi-VN" sz="2800"/>
              <a:t>Các kết quả nghiên cứu chính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5743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972897" y="90608"/>
            <a:ext cx="8064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mtClean="0"/>
              <a:t>2.2</a:t>
            </a:r>
            <a:r>
              <a:rPr lang="en-US" smtClean="0"/>
              <a:t> </a:t>
            </a:r>
            <a:r>
              <a:rPr lang="en-US"/>
              <a:t>Nội dung và yêu cầu </a:t>
            </a:r>
            <a:r>
              <a:rPr lang="en-US"/>
              <a:t>phần </a:t>
            </a:r>
            <a:r>
              <a:rPr lang="en-US" smtClean="0"/>
              <a:t>tổng quan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701100" y="1718186"/>
            <a:ext cx="7642800" cy="303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sz="1600"/>
              <a:t>Các hướng nghiên cứu mới có thể đề xuất dưới dạng sau:</a:t>
            </a:r>
          </a:p>
          <a:p>
            <a:pPr marL="403225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Chủ </a:t>
            </a:r>
            <a:r>
              <a:rPr lang="vi-VN" sz="1600"/>
              <a:t>đề nghiên cứu mới.</a:t>
            </a:r>
          </a:p>
          <a:p>
            <a:pPr marL="403225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Câu </a:t>
            </a:r>
            <a:r>
              <a:rPr lang="vi-VN" sz="1600"/>
              <a:t>hỏi nghiên cứu mới.</a:t>
            </a:r>
          </a:p>
          <a:p>
            <a:pPr marL="403225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Bối </a:t>
            </a:r>
            <a:r>
              <a:rPr lang="vi-VN" sz="1600"/>
              <a:t>cảnh nghiên cứu mới.</a:t>
            </a:r>
          </a:p>
          <a:p>
            <a:pPr marL="403225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Mô </a:t>
            </a:r>
            <a:r>
              <a:rPr lang="vi-VN" sz="1600"/>
              <a:t>hình nghiên cứu mới.</a:t>
            </a:r>
          </a:p>
          <a:p>
            <a:pPr marL="403225" lvl="0" indent="-285750">
              <a:buFont typeface="Wingdings" panose="05000000000000000000" pitchFamily="2" charset="2"/>
              <a:buChar char="Ø"/>
            </a:pPr>
            <a:r>
              <a:rPr lang="vi-VN" sz="1600" smtClean="0"/>
              <a:t>Phương </a:t>
            </a:r>
            <a:r>
              <a:rPr lang="vi-VN" sz="1600"/>
              <a:t>pháp nghiên cứu mới.</a:t>
            </a:r>
            <a:endParaRPr sz="1600"/>
          </a:p>
        </p:txBody>
      </p:sp>
      <p:grpSp>
        <p:nvGrpSpPr>
          <p:cNvPr id="289" name="Google Shape;289;p32"/>
          <p:cNvGrpSpPr/>
          <p:nvPr/>
        </p:nvGrpSpPr>
        <p:grpSpPr>
          <a:xfrm>
            <a:off x="19545" y="90608"/>
            <a:ext cx="701162" cy="1405190"/>
            <a:chOff x="3078415" y="1334079"/>
            <a:chExt cx="699135" cy="1401127"/>
          </a:xfrm>
        </p:grpSpPr>
        <p:sp>
          <p:nvSpPr>
            <p:cNvPr id="290" name="Google Shape;290;p32"/>
            <p:cNvSpPr/>
            <p:nvPr/>
          </p:nvSpPr>
          <p:spPr>
            <a:xfrm>
              <a:off x="3079368" y="2036071"/>
              <a:ext cx="698182" cy="9525"/>
            </a:xfrm>
            <a:custGeom>
              <a:avLst/>
              <a:gdLst/>
              <a:ahLst/>
              <a:cxnLst/>
              <a:rect l="l" t="t" r="r" b="b"/>
              <a:pathLst>
                <a:path w="698182" h="9525" extrusionOk="0">
                  <a:moveTo>
                    <a:pt x="69818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079368" y="2036071"/>
              <a:ext cx="689609" cy="107632"/>
            </a:xfrm>
            <a:custGeom>
              <a:avLst/>
              <a:gdLst/>
              <a:ahLst/>
              <a:cxnLst/>
              <a:rect l="l" t="t" r="r" b="b"/>
              <a:pathLst>
                <a:path w="689609" h="107632" extrusionOk="0">
                  <a:moveTo>
                    <a:pt x="689610" y="1076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079368" y="2036071"/>
              <a:ext cx="664845" cy="212407"/>
            </a:xfrm>
            <a:custGeom>
              <a:avLst/>
              <a:gdLst/>
              <a:ahLst/>
              <a:cxnLst/>
              <a:rect l="l" t="t" r="r" b="b"/>
              <a:pathLst>
                <a:path w="664845" h="212407" extrusionOk="0">
                  <a:moveTo>
                    <a:pt x="664845" y="21240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3079368" y="2036071"/>
              <a:ext cx="624840" cy="312419"/>
            </a:xfrm>
            <a:custGeom>
              <a:avLst/>
              <a:gdLst/>
              <a:ahLst/>
              <a:cxnLst/>
              <a:rect l="l" t="t" r="r" b="b"/>
              <a:pathLst>
                <a:path w="624840" h="312419" extrusionOk="0">
                  <a:moveTo>
                    <a:pt x="624840" y="31242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079368" y="2036071"/>
              <a:ext cx="569595" cy="404812"/>
            </a:xfrm>
            <a:custGeom>
              <a:avLst/>
              <a:gdLst/>
              <a:ahLst/>
              <a:cxnLst/>
              <a:rect l="l" t="t" r="r" b="b"/>
              <a:pathLst>
                <a:path w="569595" h="404812" extrusionOk="0">
                  <a:moveTo>
                    <a:pt x="569595" y="40481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079368" y="2036071"/>
              <a:ext cx="501014" cy="487679"/>
            </a:xfrm>
            <a:custGeom>
              <a:avLst/>
              <a:gdLst/>
              <a:ahLst/>
              <a:cxnLst/>
              <a:rect l="l" t="t" r="r" b="b"/>
              <a:pathLst>
                <a:path w="501014" h="487679" extrusionOk="0">
                  <a:moveTo>
                    <a:pt x="501015" y="4876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79368" y="2036071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5581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079368" y="2036071"/>
              <a:ext cx="328612" cy="616267"/>
            </a:xfrm>
            <a:custGeom>
              <a:avLst/>
              <a:gdLst/>
              <a:ahLst/>
              <a:cxnLst/>
              <a:rect l="l" t="t" r="r" b="b"/>
              <a:pathLst>
                <a:path w="328612" h="616267" extrusionOk="0">
                  <a:moveTo>
                    <a:pt x="328612" y="61626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9368" y="2036071"/>
              <a:ext cx="230505" cy="660082"/>
            </a:xfrm>
            <a:custGeom>
              <a:avLst/>
              <a:gdLst/>
              <a:ahLst/>
              <a:cxnLst/>
              <a:rect l="l" t="t" r="r" b="b"/>
              <a:pathLst>
                <a:path w="230505" h="660082" extrusionOk="0">
                  <a:moveTo>
                    <a:pt x="230505" y="66008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79368" y="2036071"/>
              <a:ext cx="126682" cy="687704"/>
            </a:xfrm>
            <a:custGeom>
              <a:avLst/>
              <a:gdLst/>
              <a:ahLst/>
              <a:cxnLst/>
              <a:rect l="l" t="t" r="r" b="b"/>
              <a:pathLst>
                <a:path w="126682" h="687704" extrusionOk="0">
                  <a:moveTo>
                    <a:pt x="126683" y="68770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079368" y="2036071"/>
              <a:ext cx="19050" cy="699135"/>
            </a:xfrm>
            <a:custGeom>
              <a:avLst/>
              <a:gdLst/>
              <a:ahLst/>
              <a:cxnLst/>
              <a:rect l="l" t="t" r="r" b="b"/>
              <a:pathLst>
                <a:path w="19050" h="699135" extrusionOk="0">
                  <a:moveTo>
                    <a:pt x="19050" y="6991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79368" y="1925581"/>
              <a:ext cx="689609" cy="106680"/>
            </a:xfrm>
            <a:custGeom>
              <a:avLst/>
              <a:gdLst/>
              <a:ahLst/>
              <a:cxnLst/>
              <a:rect l="l" t="t" r="r" b="b"/>
              <a:pathLst>
                <a:path w="689609" h="106680" extrusionOk="0">
                  <a:moveTo>
                    <a:pt x="689610" y="0"/>
                  </a:moveTo>
                  <a:lnTo>
                    <a:pt x="0" y="10668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079368" y="1820806"/>
              <a:ext cx="664845" cy="211455"/>
            </a:xfrm>
            <a:custGeom>
              <a:avLst/>
              <a:gdLst/>
              <a:ahLst/>
              <a:cxnLst/>
              <a:rect l="l" t="t" r="r" b="b"/>
              <a:pathLst>
                <a:path w="664845" h="211455" extrusionOk="0">
                  <a:moveTo>
                    <a:pt x="664845" y="0"/>
                  </a:moveTo>
                  <a:lnTo>
                    <a:pt x="0" y="21145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079368" y="1720794"/>
              <a:ext cx="624840" cy="311467"/>
            </a:xfrm>
            <a:custGeom>
              <a:avLst/>
              <a:gdLst/>
              <a:ahLst/>
              <a:cxnLst/>
              <a:rect l="l" t="t" r="r" b="b"/>
              <a:pathLst>
                <a:path w="624840" h="311467" extrusionOk="0">
                  <a:moveTo>
                    <a:pt x="624840" y="0"/>
                  </a:moveTo>
                  <a:lnTo>
                    <a:pt x="0" y="31146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079368" y="1628401"/>
              <a:ext cx="569595" cy="403860"/>
            </a:xfrm>
            <a:custGeom>
              <a:avLst/>
              <a:gdLst/>
              <a:ahLst/>
              <a:cxnLst/>
              <a:rect l="l" t="t" r="r" b="b"/>
              <a:pathLst>
                <a:path w="569595" h="403860" extrusionOk="0">
                  <a:moveTo>
                    <a:pt x="569595" y="0"/>
                  </a:moveTo>
                  <a:lnTo>
                    <a:pt x="0" y="40386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079368" y="1545534"/>
              <a:ext cx="501014" cy="486727"/>
            </a:xfrm>
            <a:custGeom>
              <a:avLst/>
              <a:gdLst/>
              <a:ahLst/>
              <a:cxnLst/>
              <a:rect l="l" t="t" r="r" b="b"/>
              <a:pathLst>
                <a:path w="501014" h="486727" extrusionOk="0">
                  <a:moveTo>
                    <a:pt x="501015" y="0"/>
                  </a:moveTo>
                  <a:lnTo>
                    <a:pt x="0" y="48672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079368" y="1474096"/>
              <a:ext cx="420052" cy="558165"/>
            </a:xfrm>
            <a:custGeom>
              <a:avLst/>
              <a:gdLst/>
              <a:ahLst/>
              <a:cxnLst/>
              <a:rect l="l" t="t" r="r" b="b"/>
              <a:pathLst>
                <a:path w="420052" h="558165" extrusionOk="0">
                  <a:moveTo>
                    <a:pt x="420053" y="0"/>
                  </a:moveTo>
                  <a:lnTo>
                    <a:pt x="0" y="55816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79368" y="1416946"/>
              <a:ext cx="328612" cy="615315"/>
            </a:xfrm>
            <a:custGeom>
              <a:avLst/>
              <a:gdLst/>
              <a:ahLst/>
              <a:cxnLst/>
              <a:rect l="l" t="t" r="r" b="b"/>
              <a:pathLst>
                <a:path w="328612" h="615315" extrusionOk="0">
                  <a:moveTo>
                    <a:pt x="328612" y="0"/>
                  </a:moveTo>
                  <a:lnTo>
                    <a:pt x="0" y="615315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079368" y="1373131"/>
              <a:ext cx="230505" cy="659130"/>
            </a:xfrm>
            <a:custGeom>
              <a:avLst/>
              <a:gdLst/>
              <a:ahLst/>
              <a:cxnLst/>
              <a:rect l="l" t="t" r="r" b="b"/>
              <a:pathLst>
                <a:path w="230505" h="659130" extrusionOk="0">
                  <a:moveTo>
                    <a:pt x="230505" y="0"/>
                  </a:moveTo>
                  <a:lnTo>
                    <a:pt x="0" y="659130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79368" y="1345509"/>
              <a:ext cx="126682" cy="686752"/>
            </a:xfrm>
            <a:custGeom>
              <a:avLst/>
              <a:gdLst/>
              <a:ahLst/>
              <a:cxnLst/>
              <a:rect l="l" t="t" r="r" b="b"/>
              <a:pathLst>
                <a:path w="126682" h="686752" extrusionOk="0">
                  <a:moveTo>
                    <a:pt x="126683" y="0"/>
                  </a:moveTo>
                  <a:lnTo>
                    <a:pt x="0" y="686753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078415" y="1334079"/>
              <a:ext cx="20002" cy="711517"/>
            </a:xfrm>
            <a:custGeom>
              <a:avLst/>
              <a:gdLst/>
              <a:ahLst/>
              <a:cxnLst/>
              <a:rect l="l" t="t" r="r" b="b"/>
              <a:pathLst>
                <a:path w="20002" h="711517" extrusionOk="0">
                  <a:moveTo>
                    <a:pt x="20003" y="0"/>
                  </a:moveTo>
                  <a:lnTo>
                    <a:pt x="0" y="711518"/>
                  </a:lnTo>
                </a:path>
              </a:pathLst>
            </a:custGeom>
            <a:noFill/>
            <a:ln w="9525" cap="flat" cmpd="sng">
              <a:solidFill>
                <a:srgbClr val="2E2E2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 rot="-2700000">
            <a:off x="8499850" y="4430279"/>
            <a:ext cx="652741" cy="652741"/>
          </a:xfrm>
          <a:custGeom>
            <a:avLst/>
            <a:gdLst/>
            <a:ahLst/>
            <a:cxnLst/>
            <a:rect l="l" t="t" r="r" b="b"/>
            <a:pathLst>
              <a:path w="2028825" h="2028825" extrusionOk="0">
                <a:moveTo>
                  <a:pt x="1014413" y="2028825"/>
                </a:moveTo>
                <a:cubicBezTo>
                  <a:pt x="1014413" y="1152744"/>
                  <a:pt x="876081" y="1014413"/>
                  <a:pt x="0" y="1014413"/>
                </a:cubicBezTo>
                <a:cubicBezTo>
                  <a:pt x="876081" y="1014413"/>
                  <a:pt x="1014413" y="876081"/>
                  <a:pt x="1014413" y="0"/>
                </a:cubicBezTo>
                <a:cubicBezTo>
                  <a:pt x="1014413" y="876081"/>
                  <a:pt x="1152744" y="1014413"/>
                  <a:pt x="2028825" y="1014413"/>
                </a:cubicBezTo>
                <a:cubicBezTo>
                  <a:pt x="1152744" y="1014413"/>
                  <a:pt x="1014413" y="1152744"/>
                  <a:pt x="1014413" y="2028825"/>
                </a:cubicBezTo>
                <a:close/>
              </a:path>
            </a:pathLst>
          </a:custGeom>
          <a:noFill/>
          <a:ln w="9525" cap="flat" cmpd="sng">
            <a:solidFill>
              <a:srgbClr val="2E2E2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87;p32"/>
          <p:cNvSpPr txBox="1">
            <a:spLocks/>
          </p:cNvSpPr>
          <p:nvPr/>
        </p:nvSpPr>
        <p:spPr>
          <a:xfrm>
            <a:off x="932776" y="661936"/>
            <a:ext cx="7423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aoda Libre"/>
              <a:buNone/>
              <a:defRPr sz="3000" b="1" i="0" u="none" strike="noStrike" cap="none">
                <a:solidFill>
                  <a:schemeClr val="dk1"/>
                </a:solidFill>
                <a:latin typeface="Viaoda Libre"/>
                <a:ea typeface="Viaoda Libre"/>
                <a:cs typeface="Viaoda Libre"/>
                <a:sym typeface="Viaoda Libre"/>
              </a:defRPr>
            </a:lvl9pPr>
          </a:lstStyle>
          <a:p>
            <a:pPr algn="l"/>
            <a:r>
              <a:rPr lang="en-US" sz="2800" smtClean="0"/>
              <a:t>2.2.5 </a:t>
            </a:r>
            <a:r>
              <a:rPr lang="vi-VN" sz="2800"/>
              <a:t>Hạn chế của những nghiên cứu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1122334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 Meeting Agenda for Business by Slidesgo">
  <a:themeElements>
    <a:clrScheme name="Simple Light">
      <a:dk1>
        <a:srgbClr val="2E2E2E"/>
      </a:dk1>
      <a:lt1>
        <a:srgbClr val="F1EBE5"/>
      </a:lt1>
      <a:dk2>
        <a:srgbClr val="44546A"/>
      </a:dk2>
      <a:lt2>
        <a:srgbClr val="EC626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1634</Words>
  <Application>Microsoft Office PowerPoint</Application>
  <PresentationFormat>On-screen Show (16:9)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Roboto Slab</vt:lpstr>
      <vt:lpstr>Viaoda Libre</vt:lpstr>
      <vt:lpstr>Wingdings</vt:lpstr>
      <vt:lpstr>Classic Meeting Agenda for Business by Slidesgo</vt:lpstr>
      <vt:lpstr>TỔNG QUAN TÌNH HÌNH NGHIÊN CỨU VÀ CÂU HỎI NGHIÊN</vt:lpstr>
      <vt:lpstr>2.1 Giới thiệu về tổng quan nghiên cứu</vt:lpstr>
      <vt:lpstr>2.1 Giới thiệu về tổng quan nghiên cứu</vt:lpstr>
      <vt:lpstr>2.1 Giới thiệu về tổng quan nghiên cứu</vt:lpstr>
      <vt:lpstr>2.2 Nội dung và yêu cầu phần tổng quan</vt:lpstr>
      <vt:lpstr>2.2 Nội dung và yêu cầu phần tổng quan</vt:lpstr>
      <vt:lpstr>2.2 Nội dung và yêu cầu phần tổng quan</vt:lpstr>
      <vt:lpstr>2.2 Nội dung và yêu cầu phần tổng quan</vt:lpstr>
      <vt:lpstr>2.2 Nội dung và yêu cầu phần tổng quan</vt:lpstr>
      <vt:lpstr>2.3  Một số kỹ năng tiến hành tổng quan</vt:lpstr>
      <vt:lpstr>2.4  Giới thiệu câu hỏi nghiên cứu</vt:lpstr>
      <vt:lpstr>2.4  Giới thiệu câu hỏi nghiên cứu</vt:lpstr>
      <vt:lpstr>2.4 Giới thiệu câu hỏi nghiên cứu</vt:lpstr>
      <vt:lpstr>2.5 Tiêu chuẩn và cách xây dựng câu hỏi</vt:lpstr>
      <vt:lpstr>2.5 Tiêu chuẩn và cách xây dựng câu hỏi</vt:lpstr>
      <vt:lpstr>2.5 Tiêu chuẩn và cách xây dựng câu hỏi</vt:lpstr>
      <vt:lpstr>2.5 Tiêu chuẩn và cách xây dựng câu hỏi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Meeting Agenda for Business</dc:title>
  <dc:creator>ACER</dc:creator>
  <cp:lastModifiedBy>ACER</cp:lastModifiedBy>
  <cp:revision>17</cp:revision>
  <dcterms:modified xsi:type="dcterms:W3CDTF">2022-01-11T13:11:05Z</dcterms:modified>
</cp:coreProperties>
</file>