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52627D-57E8-4D56-BF1C-921D5884F5DC}">
  <a:tblStyle styleId="{0352627D-57E8-4D56-BF1C-921D5884F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2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3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1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2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7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74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8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73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99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5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1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10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20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1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44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795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990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7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2E2D6473-DF6D-4702-B328-E0DD40540A4E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758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E26F7E3A-B166-407D-9866-32884E7D5B37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909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01100" y="1034250"/>
            <a:ext cx="7642800" cy="3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1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98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67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7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137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072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0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997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ctrTitle"/>
          </p:nvPr>
        </p:nvSpPr>
        <p:spPr>
          <a:xfrm>
            <a:off x="191729" y="1575327"/>
            <a:ext cx="9143999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3600" smtClean="0"/>
              <a:t>TỔNG QUAN TÌNH HÌNH NGHIÊN </a:t>
            </a:r>
            <a:r>
              <a:rPr lang="en-US" sz="3600" smtClean="0"/>
              <a:t>CỨU</a:t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sz="3600" smtClean="0"/>
              <a:t>VÀ CÂU HỎI </a:t>
            </a:r>
            <a:r>
              <a:rPr lang="en-US" sz="3600" smtClean="0"/>
              <a:t>NGHIÊN CỨU</a:t>
            </a:r>
            <a:endParaRPr lang="en-US" sz="3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28651" y="304460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2.3</a:t>
            </a:r>
            <a:r>
              <a:rPr lang="en-US"/>
              <a:t>  Một số kỹ năng tiến hành tổng </a:t>
            </a:r>
            <a:r>
              <a:rPr lang="en-US" smtClean="0"/>
              <a:t>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/>
              <a:t>Bước 1. Thu thập tài liệu lý thuyết, các đề tài và bài báo liên quan đến vấn đề </a:t>
            </a: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</a:t>
            </a:r>
            <a:endParaRPr lang="en-US" sz="160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 smtClean="0"/>
              <a:t>Bước </a:t>
            </a:r>
            <a:r>
              <a:rPr lang="vi-VN" sz="1600"/>
              <a:t>2. Quản lý tài </a:t>
            </a:r>
            <a:r>
              <a:rPr lang="vi-VN" sz="1600" smtClean="0"/>
              <a:t>liệu</a:t>
            </a:r>
            <a:endParaRPr lang="en-US" sz="160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 smtClean="0"/>
              <a:t>Bước </a:t>
            </a:r>
            <a:r>
              <a:rPr lang="vi-VN" sz="1600"/>
              <a:t>3. Đọc các lý thuyết, bài báo khoa học về chủ </a:t>
            </a:r>
            <a:r>
              <a:rPr lang="vi-VN" sz="1600" smtClean="0"/>
              <a:t>đề</a:t>
            </a:r>
            <a:endParaRPr lang="en-US" sz="160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/>
              <a:t>Bước 4. Tổng </a:t>
            </a:r>
            <a:r>
              <a:rPr lang="vi-VN" sz="1600" smtClean="0"/>
              <a:t>quan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9986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97085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2.4</a:t>
            </a:r>
            <a:r>
              <a:rPr lang="en-US"/>
              <a:t>  Giới thiệu câu hỏi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Nghiên cứu một vấn đề là tìm ra câu trả lời cho vấn đề đó. Đặt câu hỏi nghiên </a:t>
            </a:r>
            <a:r>
              <a:rPr lang="vi-VN" sz="1600" smtClean="0"/>
              <a:t>cứu</a:t>
            </a:r>
            <a:r>
              <a:rPr lang="en-US" sz="1600" smtClean="0"/>
              <a:t> </a:t>
            </a:r>
            <a:r>
              <a:rPr lang="vi-VN" sz="1600" smtClean="0"/>
              <a:t>là </a:t>
            </a:r>
            <a:r>
              <a:rPr lang="vi-VN" sz="1600"/>
              <a:t>cách tốt nhất để xác định vấn đề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Ngược lại, khi ta đã xác định được vấn đề nghiên cứu thì ta đặt câu hỏi để trả </a:t>
            </a:r>
            <a:r>
              <a:rPr lang="vi-VN" sz="1600" smtClean="0"/>
              <a:t>lời</a:t>
            </a:r>
            <a:r>
              <a:rPr lang="en-US" sz="1600" smtClean="0"/>
              <a:t> </a:t>
            </a:r>
            <a:r>
              <a:rPr lang="vi-VN" sz="1600" smtClean="0"/>
              <a:t>vấn </a:t>
            </a:r>
            <a:r>
              <a:rPr lang="vi-VN" sz="1600"/>
              <a:t>đề nghiên cứu đó.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Bản chất câu hỏi nghiên cứu liên quan đến các hành động: khám phá, mô tả, </a:t>
            </a:r>
            <a:r>
              <a:rPr lang="vi-VN" sz="1600" smtClean="0"/>
              <a:t>kiểm</a:t>
            </a:r>
            <a:r>
              <a:rPr lang="en-US" sz="1600" smtClean="0"/>
              <a:t> </a:t>
            </a:r>
            <a:r>
              <a:rPr lang="vi-VN" sz="1600" smtClean="0"/>
              <a:t>định</a:t>
            </a:r>
            <a:r>
              <a:rPr lang="vi-VN" sz="1600"/>
              <a:t>, so sánh, đánh giá tác động, đánh giá quan hệ nhân quả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2.4.1 Khái niệm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9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82337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2.4</a:t>
            </a:r>
            <a:r>
              <a:rPr lang="en-US"/>
              <a:t>  Giới thiệu câu hỏi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/>
              <a:t> Câu hỏi nhằm mô tả sự vật, hiện tượng nghiên cứu.</a:t>
            </a:r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nhằm so sánh các sự vật, hiện tượng nghiên cứu.</a:t>
            </a:r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nhằm tìm hiểu mối quan hệ nhân quả giữa các đặc tính (biến) của sự </a:t>
            </a:r>
            <a:r>
              <a:rPr lang="vi-VN" sz="1600" smtClean="0"/>
              <a:t>vật</a:t>
            </a:r>
            <a:r>
              <a:rPr lang="en-US" sz="1600" smtClean="0"/>
              <a:t> </a:t>
            </a:r>
            <a:r>
              <a:rPr lang="vi-VN" sz="1600" smtClean="0"/>
              <a:t>hiện </a:t>
            </a:r>
            <a:r>
              <a:rPr lang="vi-VN" sz="1600"/>
              <a:t>tượng.</a:t>
            </a:r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về các giải pháp, hàm ý chính sách khả thi.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>
                <a:solidFill>
                  <a:srgbClr val="FF0000"/>
                </a:solidFill>
              </a:rPr>
              <a:t>2.4.2 Các loại câu hỏi nghiên cứu.</a:t>
            </a:r>
          </a:p>
        </p:txBody>
      </p:sp>
    </p:spTree>
    <p:extLst>
      <p:ext uri="{BB962C8B-B14F-4D97-AF65-F5344CB8AC3E}">
        <p14:creationId xmlns:p14="http://schemas.microsoft.com/office/powerpoint/2010/main" val="374665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82337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2.4</a:t>
            </a:r>
            <a:r>
              <a:rPr lang="en-US"/>
              <a:t> </a:t>
            </a:r>
            <a:r>
              <a:rPr lang="en-US" smtClean="0"/>
              <a:t>Giới </a:t>
            </a:r>
            <a:r>
              <a:rPr lang="en-US"/>
              <a:t>thiệu câu hỏi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mtClean="0"/>
              <a:t>C</a:t>
            </a:r>
            <a:r>
              <a:rPr lang="vi-VN" sz="1600" smtClean="0"/>
              <a:t>âu </a:t>
            </a:r>
            <a:r>
              <a:rPr lang="vi-VN" sz="1600"/>
              <a:t>hỏi nghiên cứu được rút ra trực tiếp từ vấn đề nghiên cứu. Có thể có một </a:t>
            </a:r>
            <a:r>
              <a:rPr lang="vi-VN" sz="1600" smtClean="0"/>
              <a:t>câu</a:t>
            </a:r>
            <a:r>
              <a:rPr lang="en-US" sz="1600" smtClean="0"/>
              <a:t> </a:t>
            </a:r>
            <a:r>
              <a:rPr lang="vi-VN" sz="1600" smtClean="0"/>
              <a:t>hỏi </a:t>
            </a:r>
            <a:r>
              <a:rPr lang="vi-VN" sz="1600"/>
              <a:t>duy nhất hay một vài câu hỏi cho vấn đề 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Theo Nguyễn Văn Tuấn (2011), câu hỏi nghiên cứu tốt phải đáp ứng ít nhất 3 </a:t>
            </a:r>
            <a:r>
              <a:rPr lang="vi-VN" sz="1600" smtClean="0"/>
              <a:t>trong</a:t>
            </a:r>
            <a:r>
              <a:rPr lang="en-US" sz="1600" smtClean="0"/>
              <a:t> </a:t>
            </a:r>
            <a:r>
              <a:rPr lang="vi-VN" sz="1600" smtClean="0"/>
              <a:t>5 </a:t>
            </a:r>
            <a:r>
              <a:rPr lang="vi-VN" sz="1600"/>
              <a:t>tiêu chuẩn FINER</a:t>
            </a:r>
            <a:r>
              <a:rPr lang="vi-VN" sz="1600" smtClean="0"/>
              <a:t>.</a:t>
            </a:r>
            <a:endParaRPr lang="en-US" sz="1600" smtClean="0"/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 smtClean="0"/>
              <a:t> F </a:t>
            </a:r>
            <a:r>
              <a:rPr lang="en-US" sz="1600"/>
              <a:t>là viết tắt của feasibility (khả thi</a:t>
            </a:r>
            <a:r>
              <a:rPr lang="en-US" sz="1600" smtClean="0"/>
              <a:t>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 smtClean="0"/>
              <a:t> I </a:t>
            </a:r>
            <a:r>
              <a:rPr lang="en-US" sz="1600"/>
              <a:t>là viết tắt của interesting (thú vị</a:t>
            </a:r>
            <a:r>
              <a:rPr lang="en-US" sz="1600" smtClean="0"/>
              <a:t>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 smtClean="0"/>
              <a:t> N </a:t>
            </a:r>
            <a:r>
              <a:rPr lang="en-US" sz="1600"/>
              <a:t>là viết tắt của novelty (có cái mới</a:t>
            </a:r>
            <a:r>
              <a:rPr lang="en-US" sz="1600" smtClean="0"/>
              <a:t>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/>
              <a:t>E là viết tắt của ethics (đạo </a:t>
            </a:r>
            <a:r>
              <a:rPr lang="en-US" sz="1600" smtClean="0"/>
              <a:t>đức)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/>
              <a:t>R là viết tắt của relevant (liên đới)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4988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>
                <a:solidFill>
                  <a:srgbClr val="FF0000"/>
                </a:solidFill>
              </a:rPr>
              <a:t>2.4.3 Làm thế nào để xác lập câu hỏi nghiên </a:t>
            </a:r>
            <a:r>
              <a:rPr lang="en-US" sz="2800" smtClean="0">
                <a:solidFill>
                  <a:srgbClr val="FF0000"/>
                </a:solidFill>
              </a:rPr>
              <a:t>cứu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82337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600"/>
              <a:t>Câu hỏi hướng tới mối quan hệ (bản chất, lặp đi lặp lại) giữa các nhân tố. </a:t>
            </a:r>
            <a:r>
              <a:rPr lang="vi-VN" sz="1600" smtClean="0"/>
              <a:t>Những</a:t>
            </a:r>
            <a:r>
              <a:rPr lang="en-US" sz="1600" smtClean="0"/>
              <a:t> </a:t>
            </a:r>
            <a:r>
              <a:rPr lang="vi-VN" sz="1600" smtClean="0"/>
              <a:t>hiểu </a:t>
            </a:r>
            <a:r>
              <a:rPr lang="vi-VN" sz="1600"/>
              <a:t>biết về mối quan hệ giữa các nhân tố thường tồn tại theo thời gian. Câu hỏi dạng </a:t>
            </a:r>
            <a:r>
              <a:rPr lang="vi-VN" sz="1600" smtClean="0"/>
              <a:t>này</a:t>
            </a:r>
            <a:r>
              <a:rPr lang="en-US" sz="1600" smtClean="0"/>
              <a:t> </a:t>
            </a:r>
            <a:r>
              <a:rPr lang="vi-VN" sz="1600" smtClean="0"/>
              <a:t>vì </a:t>
            </a:r>
            <a:r>
              <a:rPr lang="vi-VN" sz="1600"/>
              <a:t>vậy khác với câu hỏi mang tính mô tả hoặc câu hỏi hướng vào giải pháp.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Nếu </a:t>
            </a:r>
            <a:r>
              <a:rPr lang="vi-VN" sz="1600"/>
              <a:t>câu hỏi nghiên cứu mang tính mô tả, dạng như “thực trạng của chất </a:t>
            </a:r>
            <a:r>
              <a:rPr lang="vi-VN" sz="1600" smtClean="0"/>
              <a:t>lượng</a:t>
            </a:r>
            <a:r>
              <a:rPr lang="en-US" sz="1600" smtClean="0"/>
              <a:t> </a:t>
            </a:r>
            <a:r>
              <a:rPr lang="vi-VN" sz="1600" smtClean="0"/>
              <a:t>nguồn </a:t>
            </a:r>
            <a:r>
              <a:rPr lang="vi-VN" sz="1600"/>
              <a:t>nhân lực” thì câu trả lời sẽ chỉ có ý nghĩa vào đúng thời điểm nghiên cứu này. </a:t>
            </a:r>
            <a:r>
              <a:rPr lang="vi-VN" sz="1600" smtClean="0"/>
              <a:t>Ngay</a:t>
            </a:r>
            <a:r>
              <a:rPr lang="en-US" sz="1600" smtClean="0"/>
              <a:t> </a:t>
            </a:r>
            <a:r>
              <a:rPr lang="vi-VN" sz="1600" smtClean="0"/>
              <a:t>sau </a:t>
            </a:r>
            <a:r>
              <a:rPr lang="vi-VN" sz="1600"/>
              <a:t>khi công bố kết quả “thực trạng” đã thay đổi.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Nếu </a:t>
            </a:r>
            <a:r>
              <a:rPr lang="vi-VN" sz="1600"/>
              <a:t>câu hỏi hướng vào giải pháp thì cần nhớ rằng không có giải pháp vạn </a:t>
            </a:r>
            <a:r>
              <a:rPr lang="vi-VN" sz="1600" smtClean="0"/>
              <a:t>năng</a:t>
            </a:r>
            <a:r>
              <a:rPr lang="en-US" sz="1600" smtClean="0"/>
              <a:t> </a:t>
            </a:r>
            <a:r>
              <a:rPr lang="vi-VN" sz="1600" smtClean="0"/>
              <a:t>cho </a:t>
            </a:r>
            <a:r>
              <a:rPr lang="vi-VN" sz="1600"/>
              <a:t>mọi tổ chức, ngành, địa phương. Như vậy giải pháp đề xuất, nếu may mắn là đúng, </a:t>
            </a:r>
            <a:r>
              <a:rPr lang="vi-VN" sz="1600" smtClean="0"/>
              <a:t>sẽ</a:t>
            </a:r>
            <a:r>
              <a:rPr lang="en-US" sz="1600" smtClean="0"/>
              <a:t> </a:t>
            </a:r>
            <a:r>
              <a:rPr lang="vi-VN" sz="1600" smtClean="0"/>
              <a:t>chỉ </a:t>
            </a:r>
            <a:r>
              <a:rPr lang="vi-VN" sz="1600"/>
              <a:t>có ý nghĩa cho “đơn vị” được nghiên cứu mà không có ý nghĩa rộng rãi.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2.5.1 </a:t>
            </a:r>
            <a:r>
              <a:rPr lang="vi-VN" sz="2800" smtClean="0">
                <a:solidFill>
                  <a:srgbClr val="FF0000"/>
                </a:solidFill>
              </a:rPr>
              <a:t>Câu </a:t>
            </a:r>
            <a:r>
              <a:rPr lang="vi-VN" sz="2800">
                <a:solidFill>
                  <a:srgbClr val="FF0000"/>
                </a:solidFill>
              </a:rPr>
              <a:t>hỏi hướng tới vấn đề mang tính </a:t>
            </a:r>
            <a:r>
              <a:rPr lang="vi-VN" sz="2800" smtClean="0">
                <a:solidFill>
                  <a:srgbClr val="FF0000"/>
                </a:solidFill>
              </a:rPr>
              <a:t>quy</a:t>
            </a:r>
            <a:r>
              <a:rPr lang="en-US" sz="2800" smtClean="0">
                <a:solidFill>
                  <a:srgbClr val="FF0000"/>
                </a:solidFill>
              </a:rPr>
              <a:t> luật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2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6758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600"/>
              <a:t>Câu hỏi nghiên cứu không thể được đề xuất một cách tùy tiện theo cảm tính và ý</a:t>
            </a:r>
          </a:p>
          <a:p>
            <a:pPr marL="0" lvl="0" indent="0" algn="just">
              <a:buNone/>
            </a:pPr>
            <a:r>
              <a:rPr lang="vi-VN" sz="1600"/>
              <a:t>thích của nhà nghiên cứu. Về cơ bản, câu hỏi phải có cơ sở thực tiễn và cơ sở khoa học.</a:t>
            </a:r>
          </a:p>
          <a:p>
            <a:pPr marL="0" lvl="0" indent="0" algn="just">
              <a:buNone/>
            </a:pPr>
            <a:r>
              <a:rPr lang="vi-VN" sz="1600"/>
              <a:t>- Cơ sở thực tiễn thể hiện ở chỗ câu hỏi nghiên cứu gắn với vấn đề thực tiễn quan</a:t>
            </a:r>
          </a:p>
          <a:p>
            <a:pPr marL="0" lvl="0" indent="0" algn="just">
              <a:buNone/>
            </a:pPr>
            <a:r>
              <a:rPr lang="vi-VN" sz="1600"/>
              <a:t>quan tâm.</a:t>
            </a:r>
          </a:p>
          <a:p>
            <a:pPr marL="0" lvl="0" indent="0" algn="just">
              <a:buNone/>
            </a:pPr>
            <a:r>
              <a:rPr lang="vi-VN" sz="1600"/>
              <a:t>- Cơ sở khoa học thể hiện ở việc câu hỏi nghiên cứu hướng vào khoảng trống tri</a:t>
            </a:r>
          </a:p>
          <a:p>
            <a:pPr marL="0" lvl="0" indent="0" algn="just">
              <a:buNone/>
            </a:pPr>
            <a:r>
              <a:rPr lang="vi-VN" sz="1600"/>
              <a:t>thức mà các nhà nghiên cứu để lại.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2.5.2 </a:t>
            </a:r>
            <a:r>
              <a:rPr lang="vi-VN" sz="2800" smtClean="0">
                <a:solidFill>
                  <a:srgbClr val="FF0000"/>
                </a:solidFill>
              </a:rPr>
              <a:t>Câu </a:t>
            </a:r>
            <a:r>
              <a:rPr lang="vi-VN" sz="2800">
                <a:solidFill>
                  <a:srgbClr val="FF0000"/>
                </a:solidFill>
              </a:rPr>
              <a:t>hỏi có cơ sở thực tiễn/hoặc lý </a:t>
            </a:r>
            <a:r>
              <a:rPr lang="vi-VN" sz="2800" smtClean="0">
                <a:solidFill>
                  <a:srgbClr val="FF0000"/>
                </a:solidFill>
              </a:rPr>
              <a:t>thuyế</a:t>
            </a:r>
            <a:r>
              <a:rPr lang="en-US" sz="2800" smtClean="0">
                <a:solidFill>
                  <a:srgbClr val="FF0000"/>
                </a:solidFill>
              </a:rPr>
              <a:t>t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5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97086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smtClean="0"/>
              <a:t>	</a:t>
            </a:r>
            <a:r>
              <a:rPr lang="vi-VN" sz="1600" smtClean="0"/>
              <a:t>Câu </a:t>
            </a:r>
            <a:r>
              <a:rPr lang="vi-VN" sz="1600"/>
              <a:t>hỏi nghiên cứu phải có tính khả thi trong việc tìm bằng chứng để trả lời. </a:t>
            </a:r>
            <a:r>
              <a:rPr lang="vi-VN" sz="1600" smtClean="0"/>
              <a:t>Nếu</a:t>
            </a:r>
            <a:r>
              <a:rPr lang="en-US" sz="1600" smtClean="0"/>
              <a:t> </a:t>
            </a:r>
            <a:r>
              <a:rPr lang="vi-VN" sz="1600" smtClean="0"/>
              <a:t>câu </a:t>
            </a:r>
            <a:r>
              <a:rPr lang="vi-VN" sz="1600"/>
              <a:t>hỏi quan trọng, rất thú vị nhưng không có khả thi thì nên loại bỏ khỏi đề tài </a:t>
            </a: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</a:t>
            </a:r>
            <a:r>
              <a:rPr lang="vi-VN" sz="1600"/>
              <a:t>. 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2.5.3</a:t>
            </a:r>
            <a:r>
              <a:rPr lang="vi-VN" sz="2800" smtClean="0">
                <a:solidFill>
                  <a:srgbClr val="FF0000"/>
                </a:solidFill>
              </a:rPr>
              <a:t> </a:t>
            </a:r>
            <a:r>
              <a:rPr lang="vi-VN" sz="2800">
                <a:solidFill>
                  <a:srgbClr val="FF0000"/>
                </a:solidFill>
              </a:rPr>
              <a:t>Các nhân tố, yếu </a:t>
            </a:r>
            <a:r>
              <a:rPr lang="vi-VN" sz="2800" smtClean="0">
                <a:solidFill>
                  <a:srgbClr val="FF0000"/>
                </a:solidFill>
              </a:rPr>
              <a:t>tố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712109" y="30830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/>
              <a:t>2.1 </a:t>
            </a:r>
            <a:r>
              <a:rPr lang="en-US"/>
              <a:t>Giới thiệu về tổng quan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1909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600"/>
              <a:t>Tổng quan nghiên cứu là một bản miêu tả chi tiết để chỉ ra lý thuyết nào sẽ </a:t>
            </a:r>
            <a:r>
              <a:rPr lang="vi-VN" sz="1600" smtClean="0"/>
              <a:t>được</a:t>
            </a:r>
            <a:r>
              <a:rPr lang="en-US" sz="1600" smtClean="0"/>
              <a:t> </a:t>
            </a:r>
            <a:r>
              <a:rPr lang="vi-VN" sz="1600" smtClean="0"/>
              <a:t>nói </a:t>
            </a:r>
            <a:r>
              <a:rPr lang="vi-VN" sz="1600"/>
              <a:t>đến và sử dụng trong đề tài nghiên cứu của mình.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600"/>
              <a:t>Mục đích của tổng quan nghiên cứu là tóm lược các kiến thức và sự hiểu biết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cộng </a:t>
            </a:r>
            <a:r>
              <a:rPr lang="vi-VN" sz="1600"/>
              <a:t>đồng khoa học trong và ngoài nước đã công bố liên quan đến vấn đề nghiên cứu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mình</a:t>
            </a:r>
            <a:r>
              <a:rPr lang="vi-VN" sz="1600"/>
              <a:t>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2.1.1 </a:t>
            </a:r>
            <a:r>
              <a:rPr lang="en-US" sz="2800">
                <a:solidFill>
                  <a:srgbClr val="FF0000"/>
                </a:solidFill>
              </a:rPr>
              <a:t>Định nghĩa tổng quan </a:t>
            </a:r>
            <a:r>
              <a:rPr lang="en-US" sz="2800" smtClean="0">
                <a:solidFill>
                  <a:srgbClr val="FF0000"/>
                </a:solidFill>
              </a:rPr>
              <a:t>nghiên cứu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701100" y="3192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/>
              <a:t>2.1 </a:t>
            </a:r>
            <a:r>
              <a:rPr lang="en-US"/>
              <a:t>Giới thiệu về tổng quan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Cải thiện hiểu biết của người nghiên cứu về vấn đề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Chọn </a:t>
            </a:r>
            <a:r>
              <a:rPr lang="vi-VN" sz="1600"/>
              <a:t>lọc những lý thuyết và các nghiên cứu thực nghiệm liên quan hữu ích để </a:t>
            </a:r>
            <a:r>
              <a:rPr lang="vi-VN" sz="1600" smtClean="0"/>
              <a:t>áp</a:t>
            </a:r>
            <a:r>
              <a:rPr lang="en-US" sz="1600" smtClean="0"/>
              <a:t> </a:t>
            </a:r>
            <a:r>
              <a:rPr lang="vi-VN" sz="1600" smtClean="0"/>
              <a:t>dụng </a:t>
            </a:r>
            <a:r>
              <a:rPr lang="vi-VN" sz="1600"/>
              <a:t>cho nghiên cứu của mình.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Cung </a:t>
            </a:r>
            <a:r>
              <a:rPr lang="vi-VN" sz="1600"/>
              <a:t>cấp nền tảng lý thuyết cho việc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Định </a:t>
            </a:r>
            <a:r>
              <a:rPr lang="vi-VN" sz="1600"/>
              <a:t>lượng cho nghiên cứu, giúp người nghiên cứu xác định có nên theo </a:t>
            </a:r>
            <a:r>
              <a:rPr lang="vi-VN" sz="1600" smtClean="0"/>
              <a:t>đuổi</a:t>
            </a:r>
            <a:r>
              <a:rPr lang="en-US" sz="1600" smtClean="0"/>
              <a:t> </a:t>
            </a:r>
            <a:r>
              <a:rPr lang="vi-VN" sz="1600" smtClean="0"/>
              <a:t>nghiên </a:t>
            </a:r>
            <a:r>
              <a:rPr lang="vi-VN" sz="1600"/>
              <a:t>cứu này hay không.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Kết </a:t>
            </a:r>
            <a:r>
              <a:rPr lang="vi-VN" sz="1600"/>
              <a:t>quả cụ thể của tổng quan tài liệu giúp người nghiên cứu có đủ thông tin </a:t>
            </a:r>
            <a:r>
              <a:rPr lang="vi-VN" sz="1600" smtClean="0"/>
              <a:t>cần</a:t>
            </a:r>
            <a:r>
              <a:rPr lang="en-US" sz="1600" smtClean="0"/>
              <a:t> </a:t>
            </a:r>
            <a:r>
              <a:rPr lang="vi-VN" sz="1600" smtClean="0"/>
              <a:t>thiết </a:t>
            </a:r>
            <a:r>
              <a:rPr lang="vi-VN" sz="1600"/>
              <a:t>để xây dựng khung khái niệm, khung phân tích cho các vấn đề nghiên cứu và là </a:t>
            </a:r>
            <a:r>
              <a:rPr lang="vi-VN" sz="1600" smtClean="0"/>
              <a:t>sơ</a:t>
            </a:r>
            <a:r>
              <a:rPr lang="en-US" sz="1600" smtClean="0"/>
              <a:t> </a:t>
            </a:r>
            <a:r>
              <a:rPr lang="vi-VN" sz="1600" smtClean="0"/>
              <a:t>đồ </a:t>
            </a:r>
            <a:r>
              <a:rPr lang="vi-VN" sz="1600"/>
              <a:t>liên kết các khía cạnh nghiên cứu như mục tiêu, phương pháp nghiên cứu, điểm mới,...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2.1.2 </a:t>
            </a:r>
            <a:r>
              <a:rPr lang="en-US" sz="2800">
                <a:solidFill>
                  <a:srgbClr val="FF0000"/>
                </a:solidFill>
              </a:rPr>
              <a:t>Vai trò của tổng quan </a:t>
            </a:r>
            <a:r>
              <a:rPr lang="en-US" sz="2800" smtClean="0">
                <a:solidFill>
                  <a:srgbClr val="FF0000"/>
                </a:solidFill>
              </a:rPr>
              <a:t>nghiên cứu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785665" y="2521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/>
              <a:t>2.1 </a:t>
            </a:r>
            <a:r>
              <a:rPr lang="en-US"/>
              <a:t>Giới thiệu về tổng quan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819906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Được </a:t>
            </a:r>
            <a:r>
              <a:rPr lang="vi-VN" sz="1600"/>
              <a:t>viết theo một trình tự hợp </a:t>
            </a:r>
            <a:r>
              <a:rPr lang="vi-VN" sz="1600" smtClean="0"/>
              <a:t>lý</a:t>
            </a:r>
            <a:endParaRPr lang="vi-VN" sz="1600"/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Khái </a:t>
            </a:r>
            <a:r>
              <a:rPr lang="vi-VN" sz="1600"/>
              <a:t>niệm, định nghĩa.</a:t>
            </a:r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Mô </a:t>
            </a:r>
            <a:r>
              <a:rPr lang="vi-VN" sz="1600"/>
              <a:t>hình lý thuyết.</a:t>
            </a:r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Các </a:t>
            </a:r>
            <a:r>
              <a:rPr lang="vi-VN" sz="1600"/>
              <a:t>mô hình nghiên cứu thực nghiệm.</a:t>
            </a:r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Kết </a:t>
            </a:r>
            <a:r>
              <a:rPr lang="vi-VN" sz="1600"/>
              <a:t>quả đạt được của các 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 </a:t>
            </a:r>
            <a:r>
              <a:rPr lang="vi-VN" sz="1600"/>
              <a:t>bài học kinh nghiệm tự rút ra.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Chỉ </a:t>
            </a:r>
            <a:r>
              <a:rPr lang="vi-VN" sz="1600"/>
              <a:t>ra được các thông tin, dữ liệu quan trọng cần phải thu thập để giải quyết </a:t>
            </a:r>
            <a:r>
              <a:rPr lang="vi-VN" sz="1600" smtClean="0"/>
              <a:t>vấn</a:t>
            </a:r>
            <a:r>
              <a:rPr lang="en-US" sz="1600" smtClean="0"/>
              <a:t> </a:t>
            </a:r>
            <a:r>
              <a:rPr lang="vi-VN" sz="1600" smtClean="0"/>
              <a:t>đề </a:t>
            </a:r>
            <a:r>
              <a:rPr lang="vi-VN" sz="1600"/>
              <a:t>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Chỉ </a:t>
            </a:r>
            <a:r>
              <a:rPr lang="vi-VN" sz="1600"/>
              <a:t>ra được phương thức thu thập dữ liệu, phương thức xử lý và phân tích </a:t>
            </a:r>
            <a:r>
              <a:rPr lang="vi-VN" sz="1600" smtClean="0"/>
              <a:t>dữ</a:t>
            </a:r>
            <a:r>
              <a:rPr lang="en-US" sz="1600" smtClean="0"/>
              <a:t> </a:t>
            </a:r>
            <a:r>
              <a:rPr lang="vi-VN" sz="1600" smtClean="0"/>
              <a:t>liệu</a:t>
            </a:r>
            <a:r>
              <a:rPr lang="vi-VN" sz="160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Có </a:t>
            </a:r>
            <a:r>
              <a:rPr lang="vi-VN" sz="1600"/>
              <a:t>đủ thông tin nền tảng giúp phát họa được phiếu điều tra cho 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Tìm </a:t>
            </a:r>
            <a:r>
              <a:rPr lang="vi-VN" sz="1600"/>
              <a:t>ra khoảng trống nghiên cứu và hướng đi mới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2.1.3 Tổng </a:t>
            </a:r>
            <a:r>
              <a:rPr lang="en-US" sz="2800">
                <a:solidFill>
                  <a:srgbClr val="FF0000"/>
                </a:solidFill>
              </a:rPr>
              <a:t>quan </a:t>
            </a:r>
            <a:r>
              <a:rPr lang="en-US" sz="2800" smtClean="0">
                <a:solidFill>
                  <a:srgbClr val="FF0000"/>
                </a:solidFill>
              </a:rPr>
              <a:t>nghiên cứu tốt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311834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Phần tổng </a:t>
            </a:r>
            <a:r>
              <a:rPr lang="vi-VN" sz="1600" smtClean="0"/>
              <a:t>quan</a:t>
            </a:r>
            <a:r>
              <a:rPr lang="en-US" sz="1600" smtClean="0"/>
              <a:t> </a:t>
            </a:r>
            <a:r>
              <a:rPr lang="vi-VN" sz="1600" smtClean="0"/>
              <a:t>về </a:t>
            </a:r>
            <a:r>
              <a:rPr lang="vi-VN" sz="1600"/>
              <a:t>các trường phái lý thuyết có thể tóm tắt dưới dạng sau: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Cách </a:t>
            </a:r>
            <a:r>
              <a:rPr lang="vi-VN" sz="1600"/>
              <a:t>tiếp cận hiệu quả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Cách </a:t>
            </a:r>
            <a:r>
              <a:rPr lang="vi-VN" sz="1600"/>
              <a:t>tiếp cận dựa vào năng lực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Cách </a:t>
            </a:r>
            <a:r>
              <a:rPr lang="vi-VN" sz="1600"/>
              <a:t>tiếp cận thể chế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2.2.1 </a:t>
            </a:r>
            <a:r>
              <a:rPr lang="vi-VN" sz="2800">
                <a:solidFill>
                  <a:srgbClr val="FF0000"/>
                </a:solidFill>
              </a:rPr>
              <a:t>Các trường phái lý thuyế</a:t>
            </a:r>
            <a:r>
              <a:rPr lang="en-US" sz="2800" smtClean="0">
                <a:solidFill>
                  <a:srgbClr val="FF0000"/>
                </a:solidFill>
              </a:rPr>
              <a:t>t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2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82337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Bối cảnh có thể </a:t>
            </a:r>
            <a:r>
              <a:rPr lang="vi-VN" sz="1600" smtClean="0"/>
              <a:t>là</a:t>
            </a:r>
            <a:r>
              <a:rPr lang="en-US" sz="1600" smtClean="0"/>
              <a:t> </a:t>
            </a:r>
            <a:r>
              <a:rPr lang="vi-VN" sz="1600" smtClean="0"/>
              <a:t>vùng</a:t>
            </a:r>
            <a:r>
              <a:rPr lang="vi-VN" sz="1600"/>
              <a:t>, ngành, quốc gia, nhóm đối tượng nghiên cứu: Bối cảnh là một yếu tố quan </a:t>
            </a:r>
            <a:r>
              <a:rPr lang="vi-VN" sz="1600" smtClean="0"/>
              <a:t>trọngkhi </a:t>
            </a:r>
            <a:r>
              <a:rPr lang="vi-VN" sz="1600"/>
              <a:t>viết tổng quan vì bối cảnh khác nhau có thể đưa ra các kết quả rất khác nhau.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Tương tự với từng bối cảnh, phần tổng quan cũng cần chỉ rõ những nhân tố </a:t>
            </a:r>
            <a:r>
              <a:rPr lang="vi-VN" sz="1600" smtClean="0"/>
              <a:t>mục</a:t>
            </a:r>
            <a:r>
              <a:rPr lang="en-US" sz="1600" smtClean="0"/>
              <a:t> </a:t>
            </a:r>
            <a:r>
              <a:rPr lang="vi-VN" sz="1600" smtClean="0"/>
              <a:t>tiêu </a:t>
            </a:r>
            <a:r>
              <a:rPr lang="vi-VN" sz="1600"/>
              <a:t>và nhân tố tác động nào đã được nghiên cứu. 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2.2.2 </a:t>
            </a:r>
            <a:r>
              <a:rPr lang="vi-VN" sz="2800">
                <a:solidFill>
                  <a:srgbClr val="FF0000"/>
                </a:solidFill>
              </a:rPr>
              <a:t>Bối cảnh nghiên cứu và các nhân tố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97085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Các nghiên cứu trước đây đã sử dụng những phương pháp nghiên cứu </a:t>
            </a:r>
            <a:r>
              <a:rPr lang="vi-VN" sz="1600" smtClean="0"/>
              <a:t>nào?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 </a:t>
            </a:r>
            <a:r>
              <a:rPr lang="vi-VN" sz="1600"/>
              <a:t>hiện tại cần điểm lại các phương pháp nghiên cứu tương ứng với bối cảnh và mô </a:t>
            </a:r>
            <a:r>
              <a:rPr lang="vi-VN" sz="1600" smtClean="0"/>
              <a:t>hình</a:t>
            </a:r>
            <a:r>
              <a:rPr lang="en-US" sz="1600" smtClean="0"/>
              <a:t> </a:t>
            </a:r>
            <a:r>
              <a:rPr lang="vi-VN" sz="1600" smtClean="0"/>
              <a:t>mà </a:t>
            </a:r>
            <a:r>
              <a:rPr lang="vi-VN" sz="1600"/>
              <a:t>các nghiên cứu trước áp dụng. 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Điều </a:t>
            </a:r>
            <a:r>
              <a:rPr lang="vi-VN" sz="1600"/>
              <a:t>này sẽ rất hữu ích cho phần bình luận về hạn </a:t>
            </a:r>
            <a:r>
              <a:rPr lang="vi-VN" sz="1600" smtClean="0"/>
              <a:t>chế</a:t>
            </a:r>
            <a:r>
              <a:rPr lang="en-US" sz="1600" smtClean="0"/>
              <a:t> </a:t>
            </a:r>
            <a:r>
              <a:rPr lang="vi-VN" sz="1600" smtClean="0"/>
              <a:t>của </a:t>
            </a:r>
            <a:r>
              <a:rPr lang="vi-VN" sz="1600"/>
              <a:t>nghiên cứu hiện tại cũng như thiết kế của nghiên cứu của nó.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2.2.3 </a:t>
            </a:r>
            <a:r>
              <a:rPr lang="vi-VN" sz="2800">
                <a:solidFill>
                  <a:srgbClr val="FF0000"/>
                </a:solidFill>
              </a:rPr>
              <a:t>Các phương pháp nghiên cứu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9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97085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600"/>
              <a:t>Các kết quả nghiên cứu chính thể hiện chủ yếu bằng mối quan hệ giữa các nhân</a:t>
            </a:r>
          </a:p>
          <a:p>
            <a:pPr marL="0" lvl="0" indent="0" algn="just">
              <a:buNone/>
            </a:pPr>
            <a:r>
              <a:rPr lang="vi-VN" sz="1600"/>
              <a:t>tố. Khi thực hiện tổng quan về kết quả nghiên cứu đã tiến hành trước đây cần chú ý </a:t>
            </a:r>
            <a:r>
              <a:rPr lang="vi-VN" sz="1600" smtClean="0"/>
              <a:t>nhóm</a:t>
            </a:r>
            <a:r>
              <a:rPr lang="en-US" sz="1600" smtClean="0"/>
              <a:t> </a:t>
            </a:r>
            <a:r>
              <a:rPr lang="vi-VN" sz="1600" smtClean="0"/>
              <a:t>chúng </a:t>
            </a:r>
            <a:r>
              <a:rPr lang="vi-VN" sz="1600"/>
              <a:t>theo các nhóm sau: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Các </a:t>
            </a:r>
            <a:r>
              <a:rPr lang="vi-VN" sz="1600"/>
              <a:t>kết quả có nhất quán cao nhất giữa các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Các </a:t>
            </a:r>
            <a:r>
              <a:rPr lang="vi-VN" sz="1600"/>
              <a:t>kết quả còn nhiều mâu thuẫn giữa các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Sự </a:t>
            </a:r>
            <a:r>
              <a:rPr lang="vi-VN" sz="1600"/>
              <a:t>nhất quán hay mâu thuẫn của kết quả có liên quan tới bối cảnh hay phương</a:t>
            </a:r>
          </a:p>
          <a:p>
            <a:pPr marL="0" lvl="0" indent="0" algn="just">
              <a:buNone/>
            </a:pPr>
            <a:r>
              <a:rPr lang="vi-VN" sz="1600"/>
              <a:t>pháp nghiên cứu khác nhau hay không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2.2.4 </a:t>
            </a:r>
            <a:r>
              <a:rPr lang="vi-VN" sz="2800">
                <a:solidFill>
                  <a:srgbClr val="FF0000"/>
                </a:solidFill>
              </a:rPr>
              <a:t>Các kết quả nghiên cứu chính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6" y="289711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Các hướng nghiên cứu mới có thể đề xuất dưới dạng sau: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Chủ </a:t>
            </a:r>
            <a:r>
              <a:rPr lang="vi-VN" sz="1600"/>
              <a:t>đề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Bối </a:t>
            </a:r>
            <a:r>
              <a:rPr lang="vi-VN" sz="1600"/>
              <a:t>cảnh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Mô </a:t>
            </a:r>
            <a:r>
              <a:rPr lang="vi-VN" sz="1600"/>
              <a:t>hình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Phương </a:t>
            </a:r>
            <a:r>
              <a:rPr lang="vi-VN" sz="1600"/>
              <a:t>pháp nghiên cứu mới.</a:t>
            </a:r>
            <a:endParaRPr sz="1600"/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>
                <a:solidFill>
                  <a:srgbClr val="FF0000"/>
                </a:solidFill>
              </a:rPr>
              <a:t>2.2.5 </a:t>
            </a:r>
            <a:r>
              <a:rPr lang="vi-VN" sz="2800">
                <a:solidFill>
                  <a:srgbClr val="FF0000"/>
                </a:solidFill>
              </a:rPr>
              <a:t>Hạn chế của những nghiên cứu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2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1463</Words>
  <Application>Microsoft Office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Viaoda Libre</vt:lpstr>
      <vt:lpstr>Wingdings</vt:lpstr>
      <vt:lpstr>Wingdings 3</vt:lpstr>
      <vt:lpstr>Ion Boardroom</vt:lpstr>
      <vt:lpstr>TỔNG QUAN TÌNH HÌNH NGHIÊN CỨU  VÀ CÂU HỎI NGHIÊN CỨU</vt:lpstr>
      <vt:lpstr>2.1 Giới thiệu về tổng quan nghiên cứu</vt:lpstr>
      <vt:lpstr>2.1 Giới thiệu về tổng quan nghiên cứu</vt:lpstr>
      <vt:lpstr>2.1 Giới thiệu về tổng quan nghiên cứu</vt:lpstr>
      <vt:lpstr>2.2 Nội dung và yêu cầu phần tổng quan</vt:lpstr>
      <vt:lpstr>2.2 Nội dung và yêu cầu phần tổng quan</vt:lpstr>
      <vt:lpstr>2.2 Nội dung và yêu cầu phần tổng quan</vt:lpstr>
      <vt:lpstr>2.2 Nội dung và yêu cầu phần tổng quan</vt:lpstr>
      <vt:lpstr>2.2 Nội dung và yêu cầu phần tổng quan</vt:lpstr>
      <vt:lpstr>2.3  Một số kỹ năng tiến hành tổng quan</vt:lpstr>
      <vt:lpstr>2.4  Giới thiệu câu hỏi nghiên cứu</vt:lpstr>
      <vt:lpstr>2.4  Giới thiệu câu hỏi nghiên cứu</vt:lpstr>
      <vt:lpstr>2.4 Giới thiệu câu hỏi nghiên cứu</vt:lpstr>
      <vt:lpstr>2.5 Tiêu chuẩn và cách xây dựng câu hỏi</vt:lpstr>
      <vt:lpstr>2.5 Tiêu chuẩn và cách xây dựng câu hỏi</vt:lpstr>
      <vt:lpstr>2.5 Tiêu chuẩn và cách xây dựng 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Meeting Agenda for Business</dc:title>
  <dc:creator>ACER</dc:creator>
  <cp:lastModifiedBy>ACER</cp:lastModifiedBy>
  <cp:revision>20</cp:revision>
  <dcterms:modified xsi:type="dcterms:W3CDTF">2022-01-12T06:35:08Z</dcterms:modified>
</cp:coreProperties>
</file>