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2"/>
  </p:notesMasterIdLst>
  <p:handoutMasterIdLst>
    <p:handoutMasterId r:id="rId43"/>
  </p:handoutMasterIdLst>
  <p:sldIdLst>
    <p:sldId id="257" r:id="rId2"/>
    <p:sldId id="258" r:id="rId3"/>
    <p:sldId id="259" r:id="rId4"/>
    <p:sldId id="260" r:id="rId5"/>
    <p:sldId id="304" r:id="rId6"/>
    <p:sldId id="312" r:id="rId7"/>
    <p:sldId id="327" r:id="rId8"/>
    <p:sldId id="267" r:id="rId9"/>
    <p:sldId id="275" r:id="rId10"/>
    <p:sldId id="276" r:id="rId11"/>
    <p:sldId id="277" r:id="rId12"/>
    <p:sldId id="278" r:id="rId13"/>
    <p:sldId id="279" r:id="rId14"/>
    <p:sldId id="280" r:id="rId15"/>
    <p:sldId id="281" r:id="rId16"/>
    <p:sldId id="282" r:id="rId17"/>
    <p:sldId id="284" r:id="rId18"/>
    <p:sldId id="285" r:id="rId19"/>
    <p:sldId id="286" r:id="rId20"/>
    <p:sldId id="287" r:id="rId21"/>
    <p:sldId id="288" r:id="rId22"/>
    <p:sldId id="289" r:id="rId23"/>
    <p:sldId id="290" r:id="rId24"/>
    <p:sldId id="291" r:id="rId25"/>
    <p:sldId id="292" r:id="rId26"/>
    <p:sldId id="293" r:id="rId27"/>
    <p:sldId id="294" r:id="rId28"/>
    <p:sldId id="296" r:id="rId29"/>
    <p:sldId id="297" r:id="rId30"/>
    <p:sldId id="298" r:id="rId31"/>
    <p:sldId id="300" r:id="rId32"/>
    <p:sldId id="301" r:id="rId33"/>
    <p:sldId id="302" r:id="rId34"/>
    <p:sldId id="328" r:id="rId35"/>
    <p:sldId id="329" r:id="rId36"/>
    <p:sldId id="330" r:id="rId37"/>
    <p:sldId id="331" r:id="rId38"/>
    <p:sldId id="332" r:id="rId39"/>
    <p:sldId id="333" r:id="rId40"/>
    <p:sldId id="27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snapToGrid="0">
      <p:cViewPr>
        <p:scale>
          <a:sx n="100" d="100"/>
          <a:sy n="100" d="100"/>
        </p:scale>
        <p:origin x="912" y="-178"/>
      </p:cViewPr>
      <p:guideLst/>
    </p:cSldViewPr>
  </p:slideViewPr>
  <p:notesTextViewPr>
    <p:cViewPr>
      <p:scale>
        <a:sx n="1" d="1"/>
        <a:sy n="1" d="1"/>
      </p:scale>
      <p:origin x="0" y="0"/>
    </p:cViewPr>
  </p:notesTextViewPr>
  <p:sorterViewPr>
    <p:cViewPr>
      <p:scale>
        <a:sx n="100" d="100"/>
        <a:sy n="100" d="100"/>
      </p:scale>
      <p:origin x="0" y="-79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E97AF9-B5E8-4D40-BCD1-B23FCD8A57AB}" type="datetime1">
              <a:rPr lang="en-US" smtClean="0"/>
              <a:t>5/6/2021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CBA9FF-4807-480F-8C31-F50869D22726}" type="slidenum">
              <a:rPr lang="en-US" smtClean="0"/>
              <a:t>‹#›</a:t>
            </a:fld>
            <a:endParaRPr lang="en-US"/>
          </a:p>
        </p:txBody>
      </p:sp>
    </p:spTree>
    <p:extLst>
      <p:ext uri="{BB962C8B-B14F-4D97-AF65-F5344CB8AC3E}">
        <p14:creationId xmlns:p14="http://schemas.microsoft.com/office/powerpoint/2010/main" val="740016084"/>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EA559-67E9-4BD4-859D-7EA5C1138C3B}" type="datetime1">
              <a:rPr lang="en-US" smtClean="0"/>
              <a:t>5/6/2021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C38FDB-ABE3-406E-9DBC-26EE41EDD16D}" type="slidenum">
              <a:rPr lang="en-US" smtClean="0"/>
              <a:t>‹#›</a:t>
            </a:fld>
            <a:endParaRPr lang="en-US"/>
          </a:p>
        </p:txBody>
      </p:sp>
    </p:spTree>
    <p:extLst>
      <p:ext uri="{BB962C8B-B14F-4D97-AF65-F5344CB8AC3E}">
        <p14:creationId xmlns:p14="http://schemas.microsoft.com/office/powerpoint/2010/main" val="3738659319"/>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18" y="671988"/>
            <a:ext cx="9132282" cy="6186012"/>
          </a:xfrm>
          <a:prstGeom prst="rect">
            <a:avLst/>
          </a:prstGeom>
          <a:effectLst>
            <a:outerShdw blurRad="50800" dist="38100" dir="2700000" algn="tl" rotWithShape="0">
              <a:prstClr val="black">
                <a:alpha val="40000"/>
              </a:prstClr>
            </a:outerShdw>
            <a:softEdge rad="0"/>
          </a:effectLst>
        </p:spPr>
      </p:pic>
      <p:sp>
        <p:nvSpPr>
          <p:cNvPr id="8" name="Rectangle 7"/>
          <p:cNvSpPr/>
          <p:nvPr userDrawn="1"/>
        </p:nvSpPr>
        <p:spPr>
          <a:xfrm>
            <a:off x="0" y="169"/>
            <a:ext cx="9144000" cy="69139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53955" y="764762"/>
            <a:ext cx="6544413" cy="536014"/>
          </a:xfrm>
          <a:prstGeom prst="rect">
            <a:avLst/>
          </a:prstGeom>
        </p:spPr>
        <p:txBody>
          <a:bodyPr tIns="0" anchor="ctr">
            <a:normAutofit/>
          </a:bodyPr>
          <a:lstStyle>
            <a:lvl1pPr marL="0" indent="0" algn="l">
              <a:lnSpc>
                <a:spcPct val="100000"/>
              </a:lnSpc>
              <a:buNone/>
              <a:defRPr sz="2800" b="0">
                <a:solidFill>
                  <a:schemeClr val="tx1"/>
                </a:solidFill>
                <a:latin typeface="Times New Roman" panose="02020603050405020304" pitchFamily="18"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 name="Title 1"/>
          <p:cNvSpPr>
            <a:spLocks noGrp="1"/>
          </p:cNvSpPr>
          <p:nvPr>
            <p:ph type="ctrTitle" hasCustomPrompt="1"/>
          </p:nvPr>
        </p:nvSpPr>
        <p:spPr>
          <a:xfrm>
            <a:off x="0" y="9532"/>
            <a:ext cx="8197850" cy="683742"/>
          </a:xfrm>
          <a:prstGeom prst="rect">
            <a:avLst/>
          </a:prstGeom>
        </p:spPr>
        <p:txBody>
          <a:bodyPr bIns="0" anchor="ctr">
            <a:noAutofit/>
          </a:bodyPr>
          <a:lstStyle>
            <a:lvl1pPr algn="l">
              <a:lnSpc>
                <a:spcPct val="80000"/>
              </a:lnSpc>
              <a:defRPr sz="3600" spc="-113">
                <a:solidFill>
                  <a:schemeClr val="tx1"/>
                </a:solidFill>
                <a:latin typeface="Times New Roman" panose="02020603050405020304" pitchFamily="18" charset="0"/>
                <a:cs typeface="Times New Roman" panose="02020603050405020304" pitchFamily="18" charset="0"/>
              </a:defRPr>
            </a:lvl1pPr>
          </a:lstStyle>
          <a:p>
            <a:r>
              <a:rPr lang="en-US"/>
              <a:t>Click to edit Maste         r title style</a:t>
            </a:r>
            <a:endParaRPr lang="en-US" dirty="0"/>
          </a:p>
        </p:txBody>
      </p:sp>
      <p:sp>
        <p:nvSpPr>
          <p:cNvPr id="4" name="Date Placeholder 3"/>
          <p:cNvSpPr>
            <a:spLocks noGrp="1"/>
          </p:cNvSpPr>
          <p:nvPr>
            <p:ph type="dt" sz="half" idx="10"/>
          </p:nvPr>
        </p:nvSpPr>
        <p:spPr>
          <a:xfrm>
            <a:off x="2080591" y="6459611"/>
            <a:ext cx="1192696" cy="320040"/>
          </a:xfrm>
          <a:prstGeom prst="rect">
            <a:avLst/>
          </a:prstGeom>
        </p:spPr>
        <p:txBody>
          <a:bodyPr vert="horz" lIns="91440" tIns="45720" rIns="91440" bIns="45720" rtlCol="0" anchor="ctr"/>
          <a:lstStyle>
            <a:lvl1pPr algn="r">
              <a:defRPr lang="en-US" sz="1400">
                <a:latin typeface="UTM Facebook K&amp;T" panose="02040603050506020204" pitchFamily="18" charset="0"/>
              </a:defRPr>
            </a:lvl1pPr>
          </a:lstStyle>
          <a:p>
            <a:fld id="{C93F1641-05BE-4D3B-A00B-9978E619F08E}" type="datetime3">
              <a:rPr lang="en-US" smtClean="0"/>
              <a:t>6 May 2021</a:t>
            </a:fld>
            <a:endParaRPr lang="en-US"/>
          </a:p>
        </p:txBody>
      </p:sp>
      <p:sp>
        <p:nvSpPr>
          <p:cNvPr id="5" name="Footer Placeholder 4"/>
          <p:cNvSpPr>
            <a:spLocks noGrp="1"/>
          </p:cNvSpPr>
          <p:nvPr>
            <p:ph type="ftr" sz="quarter" idx="11"/>
          </p:nvPr>
        </p:nvSpPr>
        <p:spPr>
          <a:xfrm>
            <a:off x="51474" y="6459611"/>
            <a:ext cx="2029117" cy="320040"/>
          </a:xfrm>
          <a:prstGeom prst="rect">
            <a:avLst/>
          </a:prstGeom>
        </p:spPr>
        <p:txBody>
          <a:bodyPr/>
          <a:lstStyle>
            <a:lvl1pPr algn="l">
              <a:defRPr sz="1400">
                <a:latin typeface="UTM Facebook K&amp;T" panose="02040603050506020204" pitchFamily="18" charset="0"/>
              </a:defRPr>
            </a:lvl1pPr>
          </a:lstStyle>
          <a:p>
            <a:r>
              <a:rPr lang="en-US"/>
              <a:t>Triển Khai Dịch Vụ DHCP</a:t>
            </a:r>
          </a:p>
        </p:txBody>
      </p:sp>
      <p:pic>
        <p:nvPicPr>
          <p:cNvPr id="29" name="Picture 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02020" y="0"/>
            <a:ext cx="671988" cy="671988"/>
          </a:xfrm>
          <a:prstGeom prst="rect">
            <a:avLst/>
          </a:prstGeom>
        </p:spPr>
      </p:pic>
    </p:spTree>
    <p:extLst>
      <p:ext uri="{BB962C8B-B14F-4D97-AF65-F5344CB8AC3E}">
        <p14:creationId xmlns:p14="http://schemas.microsoft.com/office/powerpoint/2010/main" val="72704285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28955"/>
      </p:ext>
    </p:extLst>
  </p:cSld>
  <p:clrMap bg1="lt1" tx1="dk1" bg2="lt2" tx2="dk2" accent1="accent1" accent2="accent2" accent3="accent3" accent4="accent4" accent5="accent5" accent6="accent6" hlink="hlink" folHlink="folHlink"/>
  <p:sldLayoutIdLst>
    <p:sldLayoutId id="2147483709" r:id="rId1"/>
  </p:sldLayoutIdLst>
  <p:hf hdr="0"/>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6211" y="1325479"/>
            <a:ext cx="8197849" cy="536014"/>
          </a:xfrm>
        </p:spPr>
        <p:txBody>
          <a:bodyPr anchor="ctr"/>
          <a:lstStyle/>
          <a:p>
            <a:pPr algn="ctr"/>
            <a:r>
              <a:rPr lang="en-US">
                <a:solidFill>
                  <a:srgbClr val="0070C0"/>
                </a:solidFill>
                <a:latin typeface="UTM Rockwell" panose="02040603050506020204" pitchFamily="18" charset="0"/>
              </a:rPr>
              <a:t>KHOA KỸ THUẬT – CÔNG NGHỆ</a:t>
            </a:r>
          </a:p>
        </p:txBody>
      </p:sp>
      <p:sp>
        <p:nvSpPr>
          <p:cNvPr id="2" name="Title 1"/>
          <p:cNvSpPr>
            <a:spLocks noGrp="1"/>
          </p:cNvSpPr>
          <p:nvPr>
            <p:ph type="ctrTitle"/>
          </p:nvPr>
        </p:nvSpPr>
        <p:spPr>
          <a:xfrm>
            <a:off x="422797" y="628703"/>
            <a:ext cx="8197850" cy="683742"/>
          </a:xfrm>
        </p:spPr>
        <p:txBody>
          <a:bodyPr anchor="ctr">
            <a:normAutofit/>
          </a:bodyPr>
          <a:lstStyle/>
          <a:p>
            <a:pPr algn="ctr"/>
            <a:r>
              <a:rPr lang="en-US">
                <a:solidFill>
                  <a:schemeClr val="accent1"/>
                </a:solidFill>
                <a:latin typeface="UTM Rockwell" panose="02040603050506020204" pitchFamily="18" charset="0"/>
              </a:rPr>
              <a:t>TRƯỜNG ĐẠI HỌC NAM CẦN THƠ</a:t>
            </a:r>
          </a:p>
        </p:txBody>
      </p:sp>
      <p:sp>
        <p:nvSpPr>
          <p:cNvPr id="6" name="TextBox 5"/>
          <p:cNvSpPr txBox="1"/>
          <p:nvPr/>
        </p:nvSpPr>
        <p:spPr>
          <a:xfrm>
            <a:off x="845595" y="1939716"/>
            <a:ext cx="7352254" cy="4031873"/>
          </a:xfrm>
          <a:prstGeom prst="rect">
            <a:avLst/>
          </a:prstGeom>
          <a:noFill/>
        </p:spPr>
        <p:txBody>
          <a:bodyPr wrap="square" rtlCol="0">
            <a:spAutoFit/>
          </a:bodyPr>
          <a:lstStyle/>
          <a:p>
            <a:pPr algn="ctr"/>
            <a:r>
              <a:rPr lang="en-US" sz="3200" dirty="0" err="1">
                <a:latin typeface="Times New Roman" panose="02020603050405020304" pitchFamily="18" charset="0"/>
                <a:cs typeface="Times New Roman" panose="02020603050405020304" pitchFamily="18" charset="0"/>
              </a:rPr>
              <a:t>Quản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trị</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mạng</a:t>
            </a:r>
            <a:r>
              <a:rPr lang="en-US" sz="3200" dirty="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máy</a:t>
            </a:r>
            <a:r>
              <a:rPr lang="en-US" sz="3200">
                <a:latin typeface="Times New Roman" panose="02020603050405020304" pitchFamily="18" charset="0"/>
                <a:cs typeface="Times New Roman" panose="02020603050405020304" pitchFamily="18" charset="0"/>
              </a:rPr>
              <a:t> </a:t>
            </a:r>
            <a:r>
              <a:rPr lang="en-US" sz="3200" smtClean="0">
                <a:latin typeface="Times New Roman" panose="02020603050405020304" pitchFamily="18" charset="0"/>
                <a:cs typeface="Times New Roman" panose="02020603050405020304" pitchFamily="18" charset="0"/>
              </a:rPr>
              <a:t>tính</a:t>
            </a:r>
          </a:p>
          <a:p>
            <a:pPr algn="ctr"/>
            <a:endParaRPr lang="en-US" sz="3200" dirty="0">
              <a:latin typeface="Times New Roman" panose="02020603050405020304" pitchFamily="18" charset="0"/>
              <a:cs typeface="Times New Roman" panose="02020603050405020304" pitchFamily="18" charset="0"/>
            </a:endParaRPr>
          </a:p>
          <a:p>
            <a:pPr algn="ctr"/>
            <a:r>
              <a:rPr lang="en-US" sz="4800" smtClean="0">
                <a:latin typeface="Times New Roman" panose="02020603050405020304" pitchFamily="18" charset="0"/>
                <a:cs typeface="Times New Roman" panose="02020603050405020304" pitchFamily="18" charset="0"/>
              </a:rPr>
              <a:t>Triển </a:t>
            </a:r>
            <a:r>
              <a:rPr lang="en-US" sz="4800" err="1">
                <a:latin typeface="Times New Roman" panose="02020603050405020304" pitchFamily="18" charset="0"/>
                <a:cs typeface="Times New Roman" panose="02020603050405020304" pitchFamily="18" charset="0"/>
              </a:rPr>
              <a:t>khai</a:t>
            </a:r>
            <a:r>
              <a:rPr lang="en-US" sz="4800">
                <a:latin typeface="Times New Roman" panose="02020603050405020304" pitchFamily="18" charset="0"/>
                <a:cs typeface="Times New Roman" panose="02020603050405020304" pitchFamily="18" charset="0"/>
              </a:rPr>
              <a:t> </a:t>
            </a:r>
            <a:r>
              <a:rPr lang="en-US" sz="4800" b="1">
                <a:latin typeface="Times New Roman" panose="02020603050405020304" pitchFamily="18" charset="0"/>
                <a:cs typeface="Times New Roman" panose="02020603050405020304" pitchFamily="18" charset="0"/>
              </a:rPr>
              <a:t>L</a:t>
            </a:r>
            <a:r>
              <a:rPr lang="en-US" sz="4800" b="1" smtClean="0">
                <a:latin typeface="Times New Roman" panose="02020603050405020304" pitchFamily="18" charset="0"/>
                <a:cs typeface="Times New Roman" panose="02020603050405020304" pitchFamily="18" charset="0"/>
              </a:rPr>
              <a:t>ocal </a:t>
            </a:r>
            <a:r>
              <a:rPr lang="en-US" sz="4800" b="1" smtClean="0">
                <a:latin typeface="Times New Roman" panose="02020603050405020304" pitchFamily="18" charset="0"/>
                <a:cs typeface="Times New Roman" panose="02020603050405020304" pitchFamily="18" charset="0"/>
              </a:rPr>
              <a:t>S</a:t>
            </a:r>
            <a:r>
              <a:rPr lang="en-US" sz="4800" b="1" smtClean="0">
                <a:latin typeface="Times New Roman" panose="02020603050405020304" pitchFamily="18" charset="0"/>
                <a:cs typeface="Times New Roman" panose="02020603050405020304" pitchFamily="18" charset="0"/>
              </a:rPr>
              <a:t>torage</a:t>
            </a:r>
          </a:p>
          <a:p>
            <a:pPr algn="ctr"/>
            <a:endParaRPr lang="en-US" sz="4800" b="1" smtClean="0">
              <a:latin typeface="Times New Roman" panose="02020603050405020304" pitchFamily="18" charset="0"/>
              <a:cs typeface="Times New Roman" panose="02020603050405020304" pitchFamily="18" charset="0"/>
            </a:endParaRPr>
          </a:p>
          <a:p>
            <a:pPr algn="ctr"/>
            <a:r>
              <a:rPr lang="en-US" sz="3200">
                <a:latin typeface="Times New Roman" panose="02020603050405020304" pitchFamily="18" charset="0"/>
                <a:cs typeface="Times New Roman" panose="02020603050405020304" pitchFamily="18" charset="0"/>
              </a:rPr>
              <a:t>GVGD: Nguyễn </a:t>
            </a:r>
            <a:r>
              <a:rPr lang="en-US" sz="3200">
                <a:latin typeface="Times New Roman" panose="02020603050405020304" pitchFamily="18" charset="0"/>
                <a:cs typeface="Times New Roman" panose="02020603050405020304" pitchFamily="18" charset="0"/>
              </a:rPr>
              <a:t>Minh </a:t>
            </a:r>
            <a:r>
              <a:rPr lang="en-US" sz="3200" smtClean="0">
                <a:latin typeface="Times New Roman" panose="02020603050405020304" pitchFamily="18" charset="0"/>
                <a:cs typeface="Times New Roman" panose="02020603050405020304" pitchFamily="18" charset="0"/>
              </a:rPr>
              <a:t>Triết</a:t>
            </a:r>
            <a:endParaRPr lang="en-US" sz="3200" b="1" dirty="0">
              <a:latin typeface="Times New Roman" panose="02020603050405020304" pitchFamily="18" charset="0"/>
              <a:cs typeface="Times New Roman" panose="02020603050405020304" pitchFamily="18" charset="0"/>
            </a:endParaRPr>
          </a:p>
          <a:p>
            <a:pPr algn="ctr"/>
            <a:r>
              <a:rPr lang="en-US" sz="3200">
                <a:latin typeface="Times New Roman" panose="02020603050405020304" pitchFamily="18" charset="0"/>
                <a:cs typeface="Times New Roman" panose="02020603050405020304" pitchFamily="18" charset="0"/>
              </a:rPr>
              <a:t>Nhóm thực hiện:Chủ tịch và các nhân viên</a:t>
            </a:r>
          </a:p>
          <a:p>
            <a:pPr algn="ct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57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859485"/>
            <a:ext cx="6544413" cy="536014"/>
          </a:xfrm>
        </p:spPr>
        <p:txBody>
          <a:bodyPr/>
          <a:lstStyle/>
          <a:p>
            <a:r>
              <a:rPr lang="en-US" dirty="0">
                <a:solidFill>
                  <a:schemeClr val="accent1"/>
                </a:solidFill>
              </a:rPr>
              <a:t>3.1 3.1Cài đặt ISCSI</a:t>
            </a:r>
          </a:p>
          <a:p>
            <a:endParaRPr lang="en-US" dirty="0">
              <a:solidFill>
                <a:schemeClr val="accent1"/>
              </a:solidFill>
            </a:endParaRP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pic>
        <p:nvPicPr>
          <p:cNvPr id="6" name="Picture 5">
            <a:extLst>
              <a:ext uri="{FF2B5EF4-FFF2-40B4-BE49-F238E27FC236}">
                <a16:creationId xmlns:a16="http://schemas.microsoft.com/office/drawing/2014/main" xmlns="" id="{6CB707E6-FACC-42D4-8E5B-9EBFC4AF450D}"/>
              </a:ext>
            </a:extLst>
          </p:cNvPr>
          <p:cNvPicPr>
            <a:picLocks noChangeAspect="1"/>
          </p:cNvPicPr>
          <p:nvPr/>
        </p:nvPicPr>
        <p:blipFill>
          <a:blip r:embed="rId2"/>
          <a:stretch>
            <a:fillRect/>
          </a:stretch>
        </p:blipFill>
        <p:spPr>
          <a:xfrm>
            <a:off x="1524000" y="1266825"/>
            <a:ext cx="6096000" cy="4324350"/>
          </a:xfrm>
          <a:prstGeom prst="rect">
            <a:avLst/>
          </a:prstGeom>
        </p:spPr>
      </p:pic>
    </p:spTree>
    <p:extLst>
      <p:ext uri="{BB962C8B-B14F-4D97-AF65-F5344CB8AC3E}">
        <p14:creationId xmlns:p14="http://schemas.microsoft.com/office/powerpoint/2010/main" val="432995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3.1 </a:t>
            </a:r>
            <a:r>
              <a:rPr lang="en-US" dirty="0" err="1">
                <a:solidFill>
                  <a:schemeClr val="accent1"/>
                </a:solidFill>
              </a:rPr>
              <a:t>Cài</a:t>
            </a:r>
            <a:r>
              <a:rPr lang="en-US" dirty="0">
                <a:solidFill>
                  <a:schemeClr val="accent1"/>
                </a:solidFill>
              </a:rPr>
              <a:t> đặt ISCS</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56981" y="1192350"/>
            <a:ext cx="773985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Sau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đặt </a:t>
            </a:r>
            <a:r>
              <a:rPr lang="en-US" dirty="0" err="1">
                <a:latin typeface="Times New Roman" panose="02020603050405020304" pitchFamily="18" charset="0"/>
                <a:cs typeface="Times New Roman" panose="02020603050405020304" pitchFamily="18" charset="0"/>
              </a:rPr>
              <a:t>xong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 Server Manager –&gt; File and Storage Services –&gt; Volume –&gt; Click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Task –&gt; “New iSCSI Virtual Disk”.</a:t>
            </a:r>
          </a:p>
        </p:txBody>
      </p:sp>
      <p:pic>
        <p:nvPicPr>
          <p:cNvPr id="12" name="Picture 11">
            <a:extLst>
              <a:ext uri="{FF2B5EF4-FFF2-40B4-BE49-F238E27FC236}">
                <a16:creationId xmlns:a16="http://schemas.microsoft.com/office/drawing/2014/main" xmlns="" id="{2E677412-686E-418C-936D-634A12A4E422}"/>
              </a:ext>
            </a:extLst>
          </p:cNvPr>
          <p:cNvPicPr>
            <a:picLocks noChangeAspect="1"/>
          </p:cNvPicPr>
          <p:nvPr/>
        </p:nvPicPr>
        <p:blipFill>
          <a:blip r:embed="rId2"/>
          <a:stretch>
            <a:fillRect/>
          </a:stretch>
        </p:blipFill>
        <p:spPr>
          <a:xfrm>
            <a:off x="1248229" y="2045486"/>
            <a:ext cx="6516914" cy="4119239"/>
          </a:xfrm>
          <a:prstGeom prst="rect">
            <a:avLst/>
          </a:prstGeom>
        </p:spPr>
      </p:pic>
    </p:spTree>
    <p:extLst>
      <p:ext uri="{BB962C8B-B14F-4D97-AF65-F5344CB8AC3E}">
        <p14:creationId xmlns:p14="http://schemas.microsoft.com/office/powerpoint/2010/main" val="4001280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3.1 </a:t>
            </a:r>
            <a:r>
              <a:rPr lang="en-US" dirty="0" err="1">
                <a:solidFill>
                  <a:schemeClr val="accent1"/>
                </a:solidFill>
              </a:rPr>
              <a:t>Cài</a:t>
            </a:r>
            <a:r>
              <a:rPr lang="en-US" dirty="0">
                <a:solidFill>
                  <a:schemeClr val="accent1"/>
                </a:solidFill>
              </a:rPr>
              <a:t> đặt ISCS</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56981" y="1192350"/>
            <a:ext cx="7804519"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Chọn ổ đĩa F để tạo (vì ổ đĩa F trong bài Lab còn trống 31,2GB)</a:t>
            </a:r>
            <a:endParaRPr lang="en-US"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xmlns="" id="{DFBDD5C4-362A-4D32-B6FD-5A25AA8AAE48}"/>
              </a:ext>
            </a:extLst>
          </p:cNvPr>
          <p:cNvPicPr>
            <a:picLocks noChangeAspect="1"/>
          </p:cNvPicPr>
          <p:nvPr/>
        </p:nvPicPr>
        <p:blipFill>
          <a:blip r:embed="rId2"/>
          <a:stretch>
            <a:fillRect/>
          </a:stretch>
        </p:blipFill>
        <p:spPr>
          <a:xfrm>
            <a:off x="1190171" y="1728364"/>
            <a:ext cx="7007679" cy="4436362"/>
          </a:xfrm>
          <a:prstGeom prst="rect">
            <a:avLst/>
          </a:prstGeom>
        </p:spPr>
      </p:pic>
    </p:spTree>
    <p:extLst>
      <p:ext uri="{BB962C8B-B14F-4D97-AF65-F5344CB8AC3E}">
        <p14:creationId xmlns:p14="http://schemas.microsoft.com/office/powerpoint/2010/main" val="1623927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3.1 </a:t>
            </a:r>
            <a:r>
              <a:rPr lang="en-US" dirty="0" err="1">
                <a:solidFill>
                  <a:schemeClr val="accent1"/>
                </a:solidFill>
              </a:rPr>
              <a:t>Cài</a:t>
            </a:r>
            <a:r>
              <a:rPr lang="en-US" dirty="0">
                <a:solidFill>
                  <a:schemeClr val="accent1"/>
                </a:solidFill>
              </a:rPr>
              <a:t> đặt ISCS</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71495" y="1192350"/>
            <a:ext cx="778019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Đặt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iSCSI Virtual Disk</a:t>
            </a:r>
          </a:p>
        </p:txBody>
      </p:sp>
      <p:pic>
        <p:nvPicPr>
          <p:cNvPr id="6" name="Picture 5">
            <a:extLst>
              <a:ext uri="{FF2B5EF4-FFF2-40B4-BE49-F238E27FC236}">
                <a16:creationId xmlns:a16="http://schemas.microsoft.com/office/drawing/2014/main" xmlns="" id="{FFB47415-F2EA-41BE-962B-6A06719928DA}"/>
              </a:ext>
            </a:extLst>
          </p:cNvPr>
          <p:cNvPicPr>
            <a:picLocks noChangeAspect="1"/>
          </p:cNvPicPr>
          <p:nvPr/>
        </p:nvPicPr>
        <p:blipFill>
          <a:blip r:embed="rId2"/>
          <a:stretch>
            <a:fillRect/>
          </a:stretch>
        </p:blipFill>
        <p:spPr>
          <a:xfrm>
            <a:off x="1724932" y="2034209"/>
            <a:ext cx="5200650" cy="3952875"/>
          </a:xfrm>
          <a:prstGeom prst="rect">
            <a:avLst/>
          </a:prstGeom>
        </p:spPr>
      </p:pic>
    </p:spTree>
    <p:extLst>
      <p:ext uri="{BB962C8B-B14F-4D97-AF65-F5344CB8AC3E}">
        <p14:creationId xmlns:p14="http://schemas.microsoft.com/office/powerpoint/2010/main" val="1156547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7680" y="571354"/>
            <a:ext cx="6544413" cy="536014"/>
          </a:xfrm>
        </p:spPr>
        <p:txBody>
          <a:bodyPr/>
          <a:lstStyle/>
          <a:p>
            <a:r>
              <a:rPr lang="en-US" dirty="0">
                <a:solidFill>
                  <a:schemeClr val="accent1"/>
                </a:solidFill>
              </a:rPr>
              <a:t>3.1 </a:t>
            </a:r>
            <a:r>
              <a:rPr lang="en-US" dirty="0" err="1">
                <a:solidFill>
                  <a:schemeClr val="accent1"/>
                </a:solidFill>
              </a:rPr>
              <a:t>Cài</a:t>
            </a:r>
            <a:r>
              <a:rPr lang="en-US" dirty="0">
                <a:solidFill>
                  <a:schemeClr val="accent1"/>
                </a:solidFill>
              </a:rPr>
              <a:t> đặt ISCS</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49361" y="1066444"/>
            <a:ext cx="8197850" cy="369332"/>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Ở đây tôi tạo ra một iSCSI Virtual Disk với dung lượng 20GB và cơ chế Fixed Size</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9B4808D1-61C3-4BCA-BE3F-0EF8408485D8}"/>
              </a:ext>
            </a:extLst>
          </p:cNvPr>
          <p:cNvPicPr>
            <a:picLocks noChangeAspect="1"/>
          </p:cNvPicPr>
          <p:nvPr/>
        </p:nvPicPr>
        <p:blipFill>
          <a:blip r:embed="rId2"/>
          <a:stretch>
            <a:fillRect/>
          </a:stretch>
        </p:blipFill>
        <p:spPr>
          <a:xfrm>
            <a:off x="769256" y="1712775"/>
            <a:ext cx="7428593" cy="4210822"/>
          </a:xfrm>
          <a:prstGeom prst="rect">
            <a:avLst/>
          </a:prstGeom>
        </p:spPr>
      </p:pic>
    </p:spTree>
    <p:extLst>
      <p:ext uri="{BB962C8B-B14F-4D97-AF65-F5344CB8AC3E}">
        <p14:creationId xmlns:p14="http://schemas.microsoft.com/office/powerpoint/2010/main" val="1633538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3.1 </a:t>
            </a:r>
            <a:r>
              <a:rPr lang="en-US" dirty="0" err="1">
                <a:solidFill>
                  <a:schemeClr val="accent1"/>
                </a:solidFill>
              </a:rPr>
              <a:t>Cài</a:t>
            </a:r>
            <a:r>
              <a:rPr lang="en-US" dirty="0">
                <a:solidFill>
                  <a:schemeClr val="accent1"/>
                </a:solidFill>
              </a:rPr>
              <a:t> đặt ISCS</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56980" y="1192350"/>
            <a:ext cx="8359819" cy="646331"/>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Những bước trên chỉ mới tạo ra một iSCSI Virtual Disk, việc tiếp theo là tạo ra một iSCSI Target (LUNs) và gắn iSCSI Virtual Disk vừa tạo vào Target.</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59D5357D-049E-4F22-9897-EC356F9CED01}"/>
              </a:ext>
            </a:extLst>
          </p:cNvPr>
          <p:cNvPicPr>
            <a:picLocks noChangeAspect="1"/>
          </p:cNvPicPr>
          <p:nvPr/>
        </p:nvPicPr>
        <p:blipFill>
          <a:blip r:embed="rId2"/>
          <a:stretch>
            <a:fillRect/>
          </a:stretch>
        </p:blipFill>
        <p:spPr>
          <a:xfrm>
            <a:off x="556980" y="2017486"/>
            <a:ext cx="8587020" cy="4177433"/>
          </a:xfrm>
          <a:prstGeom prst="rect">
            <a:avLst/>
          </a:prstGeom>
        </p:spPr>
      </p:pic>
    </p:spTree>
    <p:extLst>
      <p:ext uri="{BB962C8B-B14F-4D97-AF65-F5344CB8AC3E}">
        <p14:creationId xmlns:p14="http://schemas.microsoft.com/office/powerpoint/2010/main" val="3571794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3.1 </a:t>
            </a:r>
            <a:r>
              <a:rPr lang="en-US" dirty="0" err="1">
                <a:solidFill>
                  <a:schemeClr val="accent1"/>
                </a:solidFill>
              </a:rPr>
              <a:t>Cài</a:t>
            </a:r>
            <a:r>
              <a:rPr lang="en-US" dirty="0">
                <a:solidFill>
                  <a:schemeClr val="accent1"/>
                </a:solidFill>
              </a:rPr>
              <a:t> đặt ISCS</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56981" y="1192350"/>
            <a:ext cx="432430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Đặt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iSCSI Target</a:t>
            </a:r>
          </a:p>
        </p:txBody>
      </p:sp>
      <p:pic>
        <p:nvPicPr>
          <p:cNvPr id="6" name="Picture 5">
            <a:extLst>
              <a:ext uri="{FF2B5EF4-FFF2-40B4-BE49-F238E27FC236}">
                <a16:creationId xmlns:a16="http://schemas.microsoft.com/office/drawing/2014/main" xmlns="" id="{34390741-D892-4A0E-BDA4-C63F59D78057}"/>
              </a:ext>
            </a:extLst>
          </p:cNvPr>
          <p:cNvPicPr>
            <a:picLocks noChangeAspect="1"/>
          </p:cNvPicPr>
          <p:nvPr/>
        </p:nvPicPr>
        <p:blipFill>
          <a:blip r:embed="rId2"/>
          <a:stretch>
            <a:fillRect/>
          </a:stretch>
        </p:blipFill>
        <p:spPr>
          <a:xfrm>
            <a:off x="556981" y="1665150"/>
            <a:ext cx="7933876" cy="4499576"/>
          </a:xfrm>
          <a:prstGeom prst="rect">
            <a:avLst/>
          </a:prstGeom>
        </p:spPr>
      </p:pic>
    </p:spTree>
    <p:extLst>
      <p:ext uri="{BB962C8B-B14F-4D97-AF65-F5344CB8AC3E}">
        <p14:creationId xmlns:p14="http://schemas.microsoft.com/office/powerpoint/2010/main" val="294053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3.1 </a:t>
            </a:r>
            <a:r>
              <a:rPr lang="en-US" dirty="0" err="1">
                <a:solidFill>
                  <a:schemeClr val="accent1"/>
                </a:solidFill>
              </a:rPr>
              <a:t>Cài</a:t>
            </a:r>
            <a:r>
              <a:rPr lang="en-US" dirty="0">
                <a:solidFill>
                  <a:schemeClr val="accent1"/>
                </a:solidFill>
              </a:rPr>
              <a:t> đặt ISCS</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56981" y="1192350"/>
            <a:ext cx="7874325" cy="646331"/>
          </a:xfrm>
          <a:prstGeom prst="rect">
            <a:avLst/>
          </a:prstGeom>
          <a:noFill/>
        </p:spPr>
        <p:txBody>
          <a:bodyPr wrap="square" rtlCol="0">
            <a:spAutoFit/>
          </a:bodyPr>
          <a:lstStyle/>
          <a:p>
            <a:pPr algn="just"/>
            <a:r>
              <a:rPr lang="vi-VN">
                <a:latin typeface="Times New Roman" panose="02020603050405020304" pitchFamily="18" charset="0"/>
                <a:cs typeface="Times New Roman" panose="02020603050405020304" pitchFamily="18" charset="0"/>
              </a:rPr>
              <a:t>Bước này cho phép khai báo những server nào được kết nối tới iSCSI Target. Nhấn Add và thêm 2 địa chỉ của 2 Server Hyper-V vào.</a:t>
            </a: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67AC1B0-B311-4CC9-AD99-5D8C3E6921E6}"/>
              </a:ext>
            </a:extLst>
          </p:cNvPr>
          <p:cNvPicPr>
            <a:picLocks noChangeAspect="1"/>
          </p:cNvPicPr>
          <p:nvPr/>
        </p:nvPicPr>
        <p:blipFill>
          <a:blip r:embed="rId2"/>
          <a:stretch>
            <a:fillRect/>
          </a:stretch>
        </p:blipFill>
        <p:spPr>
          <a:xfrm>
            <a:off x="783771" y="1951672"/>
            <a:ext cx="7874325" cy="4507939"/>
          </a:xfrm>
          <a:prstGeom prst="rect">
            <a:avLst/>
          </a:prstGeom>
        </p:spPr>
      </p:pic>
    </p:spTree>
    <p:extLst>
      <p:ext uri="{BB962C8B-B14F-4D97-AF65-F5344CB8AC3E}">
        <p14:creationId xmlns:p14="http://schemas.microsoft.com/office/powerpoint/2010/main" val="22142620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3.1 </a:t>
            </a:r>
            <a:r>
              <a:rPr lang="en-US" dirty="0" err="1">
                <a:solidFill>
                  <a:schemeClr val="accent1"/>
                </a:solidFill>
              </a:rPr>
              <a:t>Cài</a:t>
            </a:r>
            <a:r>
              <a:rPr lang="en-US" dirty="0">
                <a:solidFill>
                  <a:schemeClr val="accent1"/>
                </a:solidFill>
              </a:rPr>
              <a:t> đặt ISCS</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56981" y="1192350"/>
            <a:ext cx="7874325"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Confirm và create để tiến hành tạo.</a:t>
            </a: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A0DD94E0-1463-4416-BF82-5AD8603F6A95}"/>
              </a:ext>
            </a:extLst>
          </p:cNvPr>
          <p:cNvPicPr>
            <a:picLocks noChangeAspect="1"/>
          </p:cNvPicPr>
          <p:nvPr/>
        </p:nvPicPr>
        <p:blipFill>
          <a:blip r:embed="rId2"/>
          <a:stretch>
            <a:fillRect/>
          </a:stretch>
        </p:blipFill>
        <p:spPr>
          <a:xfrm>
            <a:off x="556981" y="2075272"/>
            <a:ext cx="8253190" cy="4252956"/>
          </a:xfrm>
          <a:prstGeom prst="rect">
            <a:avLst/>
          </a:prstGeom>
        </p:spPr>
      </p:pic>
    </p:spTree>
    <p:extLst>
      <p:ext uri="{BB962C8B-B14F-4D97-AF65-F5344CB8AC3E}">
        <p14:creationId xmlns:p14="http://schemas.microsoft.com/office/powerpoint/2010/main" val="2853703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3.1 </a:t>
            </a:r>
            <a:r>
              <a:rPr lang="en-US" dirty="0" err="1">
                <a:solidFill>
                  <a:schemeClr val="accent1"/>
                </a:solidFill>
              </a:rPr>
              <a:t>Cài</a:t>
            </a:r>
            <a:r>
              <a:rPr lang="en-US" dirty="0">
                <a:solidFill>
                  <a:schemeClr val="accent1"/>
                </a:solidFill>
              </a:rPr>
              <a:t> đặt ISCS</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pic>
        <p:nvPicPr>
          <p:cNvPr id="6" name="Picture 5">
            <a:extLst>
              <a:ext uri="{FF2B5EF4-FFF2-40B4-BE49-F238E27FC236}">
                <a16:creationId xmlns:a16="http://schemas.microsoft.com/office/drawing/2014/main" xmlns="" id="{5F5852C6-8AB1-459C-9B76-C37D3354617F}"/>
              </a:ext>
            </a:extLst>
          </p:cNvPr>
          <p:cNvPicPr>
            <a:picLocks noChangeAspect="1"/>
          </p:cNvPicPr>
          <p:nvPr/>
        </p:nvPicPr>
        <p:blipFill>
          <a:blip r:embed="rId2"/>
          <a:stretch>
            <a:fillRect/>
          </a:stretch>
        </p:blipFill>
        <p:spPr>
          <a:xfrm>
            <a:off x="0" y="1229288"/>
            <a:ext cx="9144000" cy="4771462"/>
          </a:xfrm>
          <a:prstGeom prst="rect">
            <a:avLst/>
          </a:prstGeom>
        </p:spPr>
      </p:pic>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pic>
        <p:nvPicPr>
          <p:cNvPr id="9" name="Picture 8">
            <a:extLst>
              <a:ext uri="{FF2B5EF4-FFF2-40B4-BE49-F238E27FC236}">
                <a16:creationId xmlns:a16="http://schemas.microsoft.com/office/drawing/2014/main" xmlns="" id="{8B5A8FF3-2ADF-4796-8C43-33E13F907C43}"/>
              </a:ext>
            </a:extLst>
          </p:cNvPr>
          <p:cNvPicPr>
            <a:picLocks noChangeAspect="1"/>
          </p:cNvPicPr>
          <p:nvPr/>
        </p:nvPicPr>
        <p:blipFill>
          <a:blip r:embed="rId3"/>
          <a:stretch>
            <a:fillRect/>
          </a:stretch>
        </p:blipFill>
        <p:spPr>
          <a:xfrm>
            <a:off x="685062" y="1404937"/>
            <a:ext cx="7747738" cy="4633006"/>
          </a:xfrm>
          <a:prstGeom prst="rect">
            <a:avLst/>
          </a:prstGeom>
        </p:spPr>
      </p:pic>
    </p:spTree>
    <p:extLst>
      <p:ext uri="{BB962C8B-B14F-4D97-AF65-F5344CB8AC3E}">
        <p14:creationId xmlns:p14="http://schemas.microsoft.com/office/powerpoint/2010/main" val="1994157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90717" y="1161576"/>
            <a:ext cx="6544413" cy="3820685"/>
          </a:xfrm>
        </p:spPr>
        <p:txBody>
          <a:bodyPr>
            <a:normAutofit/>
          </a:bodyPr>
          <a:lstStyle/>
          <a:p>
            <a:pPr marL="514350" indent="-514350">
              <a:buAutoNum type="arabicPeriod"/>
            </a:pPr>
            <a:r>
              <a:rPr lang="en-US" sz="3200" b="1" dirty="0" err="1"/>
              <a:t>Trần</a:t>
            </a:r>
            <a:r>
              <a:rPr lang="en-US" sz="3200" b="1" dirty="0"/>
              <a:t> </a:t>
            </a:r>
            <a:r>
              <a:rPr lang="en-US" sz="3200" b="1" dirty="0" err="1"/>
              <a:t>Duy</a:t>
            </a:r>
            <a:r>
              <a:rPr lang="en-US" sz="3200" b="1" dirty="0"/>
              <a:t> </a:t>
            </a:r>
            <a:r>
              <a:rPr lang="en-US" sz="3200" b="1" dirty="0" err="1"/>
              <a:t>Khánh</a:t>
            </a:r>
            <a:r>
              <a:rPr lang="en-US" sz="3200" b="1" dirty="0"/>
              <a:t> </a:t>
            </a:r>
          </a:p>
          <a:p>
            <a:pPr marL="514350" indent="-514350">
              <a:buAutoNum type="arabicPeriod"/>
            </a:pPr>
            <a:r>
              <a:rPr lang="en-US" sz="3200" b="1" dirty="0" err="1"/>
              <a:t>Nguyễn</a:t>
            </a:r>
            <a:r>
              <a:rPr lang="en-US" sz="3200" b="1" dirty="0"/>
              <a:t> </a:t>
            </a:r>
            <a:r>
              <a:rPr lang="en-US" sz="3200" b="1" dirty="0" err="1"/>
              <a:t>Hoàng</a:t>
            </a:r>
            <a:r>
              <a:rPr lang="en-US" sz="3200" b="1" dirty="0"/>
              <a:t> </a:t>
            </a:r>
            <a:r>
              <a:rPr lang="en-US" sz="3200" b="1" dirty="0" err="1"/>
              <a:t>Duy</a:t>
            </a:r>
            <a:endParaRPr lang="en-US" sz="3200" b="1" dirty="0"/>
          </a:p>
          <a:p>
            <a:pPr marL="514350" indent="-514350">
              <a:buAutoNum type="arabicPeriod"/>
            </a:pPr>
            <a:r>
              <a:rPr lang="en-US" sz="3200" b="1" dirty="0" err="1"/>
              <a:t>Trần</a:t>
            </a:r>
            <a:r>
              <a:rPr lang="en-US" sz="3200" b="1" dirty="0"/>
              <a:t> </a:t>
            </a:r>
            <a:r>
              <a:rPr lang="en-US" sz="3200" b="1" dirty="0" err="1"/>
              <a:t>Quốc</a:t>
            </a:r>
            <a:r>
              <a:rPr lang="en-US" sz="3200" b="1" dirty="0"/>
              <a:t> </a:t>
            </a:r>
            <a:r>
              <a:rPr lang="en-US" sz="3200" b="1" dirty="0" err="1"/>
              <a:t>Huy</a:t>
            </a:r>
            <a:endParaRPr lang="en-US" sz="3200" b="1" dirty="0"/>
          </a:p>
          <a:p>
            <a:pPr marL="514350" indent="-514350">
              <a:buAutoNum type="arabicPeriod"/>
            </a:pPr>
            <a:r>
              <a:rPr lang="en-US" sz="3200" b="1" dirty="0" err="1"/>
              <a:t>Nguyễn</a:t>
            </a:r>
            <a:r>
              <a:rPr lang="en-US" sz="3200" b="1" dirty="0"/>
              <a:t> </a:t>
            </a:r>
            <a:r>
              <a:rPr lang="en-US" sz="3200" b="1" dirty="0" err="1"/>
              <a:t>Trọng</a:t>
            </a:r>
            <a:r>
              <a:rPr lang="en-US" sz="3200" b="1" dirty="0"/>
              <a:t> </a:t>
            </a:r>
            <a:r>
              <a:rPr lang="en-US" sz="3200" b="1" dirty="0" err="1"/>
              <a:t>Nghìn</a:t>
            </a:r>
            <a:endParaRPr lang="en-US" sz="3200" b="1" dirty="0"/>
          </a:p>
          <a:p>
            <a:pPr marL="514350" indent="-514350">
              <a:buAutoNum type="arabicPeriod"/>
            </a:pPr>
            <a:r>
              <a:rPr lang="en-US" sz="3200" b="1" dirty="0" err="1"/>
              <a:t>Nguyễn</a:t>
            </a:r>
            <a:r>
              <a:rPr lang="en-US" sz="3200" b="1" dirty="0"/>
              <a:t> Tr</a:t>
            </a:r>
            <a:r>
              <a:rPr lang="vi-VN" sz="3200" b="1" dirty="0"/>
              <a:t>ư</a:t>
            </a:r>
            <a:r>
              <a:rPr lang="en-US" sz="3200" b="1" dirty="0" err="1"/>
              <a:t>ờng</a:t>
            </a:r>
            <a:r>
              <a:rPr lang="en-US" sz="3200" b="1" dirty="0"/>
              <a:t> </a:t>
            </a:r>
            <a:r>
              <a:rPr lang="en-US" sz="3200" b="1" dirty="0" err="1"/>
              <a:t>Khang</a:t>
            </a:r>
            <a:endParaRPr lang="en-US" sz="3200" b="1" dirty="0"/>
          </a:p>
          <a:p>
            <a:pPr marL="514350" indent="-514350">
              <a:buAutoNum type="arabicPeriod"/>
            </a:pPr>
            <a:endParaRPr lang="en-US" sz="3200" b="1" dirty="0"/>
          </a:p>
        </p:txBody>
      </p:sp>
      <p:sp>
        <p:nvSpPr>
          <p:cNvPr id="3" name="Title 2"/>
          <p:cNvSpPr>
            <a:spLocks noGrp="1"/>
          </p:cNvSpPr>
          <p:nvPr>
            <p:ph type="ctrTitle"/>
          </p:nvPr>
        </p:nvSpPr>
        <p:spPr/>
        <p:txBody>
          <a:bodyPr/>
          <a:lstStyle/>
          <a:p>
            <a:r>
              <a:rPr lang="en-US">
                <a:solidFill>
                  <a:srgbClr val="0000CC"/>
                </a:solidFill>
              </a:rPr>
              <a:t>THÀNH VIÊN NHÓM</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p:txBody>
      </p:sp>
    </p:spTree>
    <p:extLst>
      <p:ext uri="{BB962C8B-B14F-4D97-AF65-F5344CB8AC3E}">
        <p14:creationId xmlns:p14="http://schemas.microsoft.com/office/powerpoint/2010/main" val="2879350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3.1Cài đặt ISCS</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56981" y="1192350"/>
            <a:ext cx="7874325" cy="369332"/>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Lúc này đã tạo thành công và xuất hiện một iSCSI SAN</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CC446EB1-6AFB-4F36-8A14-5A3CA5E1FC36}"/>
              </a:ext>
            </a:extLst>
          </p:cNvPr>
          <p:cNvPicPr>
            <a:picLocks noChangeAspect="1"/>
          </p:cNvPicPr>
          <p:nvPr/>
        </p:nvPicPr>
        <p:blipFill>
          <a:blip r:embed="rId2"/>
          <a:stretch>
            <a:fillRect/>
          </a:stretch>
        </p:blipFill>
        <p:spPr>
          <a:xfrm>
            <a:off x="798286" y="1723816"/>
            <a:ext cx="8345714" cy="4573661"/>
          </a:xfrm>
          <a:prstGeom prst="rect">
            <a:avLst/>
          </a:prstGeom>
        </p:spPr>
      </p:pic>
    </p:spTree>
    <p:extLst>
      <p:ext uri="{BB962C8B-B14F-4D97-AF65-F5344CB8AC3E}">
        <p14:creationId xmlns:p14="http://schemas.microsoft.com/office/powerpoint/2010/main" val="11095384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3.1 </a:t>
            </a:r>
            <a:r>
              <a:rPr lang="en-US" dirty="0" err="1">
                <a:solidFill>
                  <a:schemeClr val="accent1"/>
                </a:solidFill>
              </a:rPr>
              <a:t>Cài</a:t>
            </a:r>
            <a:r>
              <a:rPr lang="en-US" dirty="0">
                <a:solidFill>
                  <a:schemeClr val="accent1"/>
                </a:solidFill>
              </a:rPr>
              <a:t> đặt ISCS</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56981" y="1192350"/>
            <a:ext cx="7874325" cy="369332"/>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Vào ổ F và thấy hệ thống tạo ra một file VHDX để chứa iSCSI SAN</a:t>
            </a:r>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xmlns="" id="{D71AA91F-7B4B-4FAA-B132-59CF120C98D1}"/>
              </a:ext>
            </a:extLst>
          </p:cNvPr>
          <p:cNvPicPr>
            <a:picLocks noChangeAspect="1"/>
          </p:cNvPicPr>
          <p:nvPr/>
        </p:nvPicPr>
        <p:blipFill>
          <a:blip r:embed="rId2"/>
          <a:stretch>
            <a:fillRect/>
          </a:stretch>
        </p:blipFill>
        <p:spPr>
          <a:xfrm>
            <a:off x="712694" y="1543049"/>
            <a:ext cx="7874325" cy="4916561"/>
          </a:xfrm>
          <a:prstGeom prst="rect">
            <a:avLst/>
          </a:prstGeom>
        </p:spPr>
      </p:pic>
    </p:spTree>
    <p:extLst>
      <p:ext uri="{BB962C8B-B14F-4D97-AF65-F5344CB8AC3E}">
        <p14:creationId xmlns:p14="http://schemas.microsoft.com/office/powerpoint/2010/main" val="32252404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3.2khai </a:t>
            </a:r>
            <a:r>
              <a:rPr lang="en-US" dirty="0" err="1">
                <a:solidFill>
                  <a:schemeClr val="accent1"/>
                </a:solidFill>
              </a:rPr>
              <a:t>báo</a:t>
            </a:r>
            <a:r>
              <a:rPr lang="en-US" dirty="0">
                <a:solidFill>
                  <a:schemeClr val="accent1"/>
                </a:solidFill>
              </a:rPr>
              <a:t> iSCSI</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56981" y="1192350"/>
            <a:ext cx="7874325" cy="369332"/>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Vào Server Manager –&gt; Tools –&gt; iSCSI Initiator</a:t>
            </a:r>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xmlns="" id="{D10DE3C4-82BE-4140-B50F-7B8603E31726}"/>
              </a:ext>
            </a:extLst>
          </p:cNvPr>
          <p:cNvPicPr>
            <a:picLocks noChangeAspect="1"/>
          </p:cNvPicPr>
          <p:nvPr/>
        </p:nvPicPr>
        <p:blipFill>
          <a:blip r:embed="rId2"/>
          <a:stretch>
            <a:fillRect/>
          </a:stretch>
        </p:blipFill>
        <p:spPr>
          <a:xfrm>
            <a:off x="556982" y="1933574"/>
            <a:ext cx="7977418" cy="3872139"/>
          </a:xfrm>
          <a:prstGeom prst="rect">
            <a:avLst/>
          </a:prstGeom>
        </p:spPr>
      </p:pic>
    </p:spTree>
    <p:extLst>
      <p:ext uri="{BB962C8B-B14F-4D97-AF65-F5344CB8AC3E}">
        <p14:creationId xmlns:p14="http://schemas.microsoft.com/office/powerpoint/2010/main" val="16873791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3.2Khai </a:t>
            </a:r>
            <a:r>
              <a:rPr lang="en-US" dirty="0" err="1">
                <a:solidFill>
                  <a:schemeClr val="accent1"/>
                </a:solidFill>
              </a:rPr>
              <a:t>báo</a:t>
            </a:r>
            <a:r>
              <a:rPr lang="en-US" dirty="0">
                <a:solidFill>
                  <a:schemeClr val="accent1"/>
                </a:solidFill>
              </a:rPr>
              <a:t> ISCS  </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56981" y="1192350"/>
            <a:ext cx="7874325" cy="646331"/>
          </a:xfrm>
          <a:prstGeom prst="rect">
            <a:avLst/>
          </a:prstGeom>
          <a:noFill/>
        </p:spPr>
        <p:txBody>
          <a:bodyPr wrap="square" rtlCol="0">
            <a:spAutoFit/>
          </a:bodyPr>
          <a:lstStyle/>
          <a:p>
            <a:pPr algn="just"/>
            <a:r>
              <a:rPr lang="vi-VN" dirty="0">
                <a:latin typeface="Times New Roman" panose="02020603050405020304" pitchFamily="18" charset="0"/>
                <a:cs typeface="Times New Roman" panose="02020603050405020304" pitchFamily="18" charset="0"/>
              </a:rPr>
              <a:t>Hệ thống sẽ báo là bạn chưa khởi động service “Microsoft iSCSI”. Chọn Yes để khởi động dịch vụ này lên.</a:t>
            </a: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1C497BD5-7351-44C0-9539-E15E6C1319AD}"/>
              </a:ext>
            </a:extLst>
          </p:cNvPr>
          <p:cNvPicPr>
            <a:picLocks noChangeAspect="1"/>
          </p:cNvPicPr>
          <p:nvPr/>
        </p:nvPicPr>
        <p:blipFill>
          <a:blip r:embed="rId2"/>
          <a:stretch>
            <a:fillRect/>
          </a:stretch>
        </p:blipFill>
        <p:spPr>
          <a:xfrm>
            <a:off x="1335314" y="2191657"/>
            <a:ext cx="6255657" cy="3122547"/>
          </a:xfrm>
          <a:prstGeom prst="rect">
            <a:avLst/>
          </a:prstGeom>
        </p:spPr>
      </p:pic>
    </p:spTree>
    <p:extLst>
      <p:ext uri="{BB962C8B-B14F-4D97-AF65-F5344CB8AC3E}">
        <p14:creationId xmlns:p14="http://schemas.microsoft.com/office/powerpoint/2010/main" val="14882739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3.2Khai </a:t>
            </a:r>
            <a:r>
              <a:rPr lang="en-US" dirty="0" err="1">
                <a:solidFill>
                  <a:schemeClr val="accent1"/>
                </a:solidFill>
              </a:rPr>
              <a:t>báo</a:t>
            </a:r>
            <a:r>
              <a:rPr lang="en-US" dirty="0">
                <a:solidFill>
                  <a:schemeClr val="accent1"/>
                </a:solidFill>
              </a:rPr>
              <a:t> ISCS</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56981" y="1192350"/>
            <a:ext cx="7874325" cy="646331"/>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Khai báo IP của iSCSI Target Server –&gt; Sau đó chọn “Quick Connect” để tiến hành kết nối.</a:t>
            </a:r>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xmlns="" id="{CBFB9397-05BB-4816-8A5E-F646CCF54822}"/>
              </a:ext>
            </a:extLst>
          </p:cNvPr>
          <p:cNvPicPr>
            <a:picLocks noChangeAspect="1"/>
          </p:cNvPicPr>
          <p:nvPr/>
        </p:nvPicPr>
        <p:blipFill>
          <a:blip r:embed="rId2"/>
          <a:stretch>
            <a:fillRect/>
          </a:stretch>
        </p:blipFill>
        <p:spPr>
          <a:xfrm>
            <a:off x="1692206" y="1913030"/>
            <a:ext cx="5603874" cy="3585840"/>
          </a:xfrm>
          <a:prstGeom prst="rect">
            <a:avLst/>
          </a:prstGeom>
        </p:spPr>
      </p:pic>
    </p:spTree>
    <p:extLst>
      <p:ext uri="{BB962C8B-B14F-4D97-AF65-F5344CB8AC3E}">
        <p14:creationId xmlns:p14="http://schemas.microsoft.com/office/powerpoint/2010/main" val="14221244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3.2 </a:t>
            </a:r>
            <a:r>
              <a:rPr lang="en-US" dirty="0" err="1">
                <a:solidFill>
                  <a:schemeClr val="accent1"/>
                </a:solidFill>
              </a:rPr>
              <a:t>Khai</a:t>
            </a:r>
            <a:r>
              <a:rPr lang="en-US" dirty="0">
                <a:solidFill>
                  <a:schemeClr val="accent1"/>
                </a:solidFill>
              </a:rPr>
              <a:t> </a:t>
            </a:r>
            <a:r>
              <a:rPr lang="en-US" dirty="0" err="1">
                <a:solidFill>
                  <a:schemeClr val="accent1"/>
                </a:solidFill>
              </a:rPr>
              <a:t>báo</a:t>
            </a:r>
            <a:r>
              <a:rPr lang="en-US" dirty="0">
                <a:solidFill>
                  <a:schemeClr val="accent1"/>
                </a:solidFill>
              </a:rPr>
              <a:t> ISCS</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56981" y="1192350"/>
            <a:ext cx="7874325" cy="369332"/>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Kết nối thành công</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8C292319-E621-4E16-87A4-F50B1DE5BBAB}"/>
              </a:ext>
            </a:extLst>
          </p:cNvPr>
          <p:cNvPicPr>
            <a:picLocks noChangeAspect="1"/>
          </p:cNvPicPr>
          <p:nvPr/>
        </p:nvPicPr>
        <p:blipFill>
          <a:blip r:embed="rId2"/>
          <a:stretch>
            <a:fillRect/>
          </a:stretch>
        </p:blipFill>
        <p:spPr>
          <a:xfrm>
            <a:off x="1901371" y="1590675"/>
            <a:ext cx="5573486" cy="3676650"/>
          </a:xfrm>
          <a:prstGeom prst="rect">
            <a:avLst/>
          </a:prstGeom>
        </p:spPr>
      </p:pic>
    </p:spTree>
    <p:extLst>
      <p:ext uri="{BB962C8B-B14F-4D97-AF65-F5344CB8AC3E}">
        <p14:creationId xmlns:p14="http://schemas.microsoft.com/office/powerpoint/2010/main" val="1814878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3.2 </a:t>
            </a:r>
            <a:r>
              <a:rPr lang="en-US" dirty="0" err="1">
                <a:solidFill>
                  <a:schemeClr val="accent1"/>
                </a:solidFill>
              </a:rPr>
              <a:t>Khai</a:t>
            </a:r>
            <a:r>
              <a:rPr lang="en-US" dirty="0">
                <a:solidFill>
                  <a:schemeClr val="accent1"/>
                </a:solidFill>
              </a:rPr>
              <a:t> </a:t>
            </a:r>
            <a:r>
              <a:rPr lang="en-US" dirty="0" err="1">
                <a:solidFill>
                  <a:schemeClr val="accent1"/>
                </a:solidFill>
              </a:rPr>
              <a:t>báo</a:t>
            </a:r>
            <a:r>
              <a:rPr lang="en-US" dirty="0">
                <a:solidFill>
                  <a:schemeClr val="accent1"/>
                </a:solidFill>
              </a:rPr>
              <a:t> ISCS</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56981" y="1192350"/>
            <a:ext cx="7874325" cy="646331"/>
          </a:xfrm>
          <a:prstGeom prst="rect">
            <a:avLst/>
          </a:prstGeom>
          <a:noFill/>
        </p:spPr>
        <p:txBody>
          <a:bodyPr wrap="square" rtlCol="0">
            <a:spAutoFit/>
          </a:bodyPr>
          <a:lstStyle/>
          <a:p>
            <a:pPr algn="just"/>
            <a:r>
              <a:rPr lang="vi-VN">
                <a:latin typeface="Times New Roman" panose="02020603050405020304" pitchFamily="18" charset="0"/>
                <a:cs typeface="Times New Roman" panose="02020603050405020304" pitchFamily="18" charset="0"/>
              </a:rPr>
              <a:t>Bước tiếp theo bạn cần làm là khởi động ổ đĩa iSCSI SAN này lên. Vào Start –&gt; Run –&gt; gõ “Diskmgmt.msc” (Thực hiện trên cả 2 máy Server Hyper-V)</a:t>
            </a:r>
            <a:endParaRPr lang="vi-V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67E9157F-1911-46B7-997C-1EEECD5A56BD}"/>
              </a:ext>
            </a:extLst>
          </p:cNvPr>
          <p:cNvPicPr>
            <a:picLocks noChangeAspect="1"/>
          </p:cNvPicPr>
          <p:nvPr/>
        </p:nvPicPr>
        <p:blipFill>
          <a:blip r:embed="rId2"/>
          <a:stretch>
            <a:fillRect/>
          </a:stretch>
        </p:blipFill>
        <p:spPr>
          <a:xfrm>
            <a:off x="1942908" y="2614756"/>
            <a:ext cx="5102470" cy="2913743"/>
          </a:xfrm>
          <a:prstGeom prst="rect">
            <a:avLst/>
          </a:prstGeom>
        </p:spPr>
      </p:pic>
    </p:spTree>
    <p:extLst>
      <p:ext uri="{BB962C8B-B14F-4D97-AF65-F5344CB8AC3E}">
        <p14:creationId xmlns:p14="http://schemas.microsoft.com/office/powerpoint/2010/main" val="1655926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3.2 </a:t>
            </a:r>
            <a:r>
              <a:rPr lang="en-US" dirty="0" err="1">
                <a:solidFill>
                  <a:schemeClr val="accent1"/>
                </a:solidFill>
              </a:rPr>
              <a:t>Khai</a:t>
            </a:r>
            <a:r>
              <a:rPr lang="en-US" dirty="0">
                <a:solidFill>
                  <a:schemeClr val="accent1"/>
                </a:solidFill>
              </a:rPr>
              <a:t> </a:t>
            </a:r>
            <a:r>
              <a:rPr lang="en-US" dirty="0" err="1">
                <a:solidFill>
                  <a:schemeClr val="accent1"/>
                </a:solidFill>
              </a:rPr>
              <a:t>báo</a:t>
            </a:r>
            <a:r>
              <a:rPr lang="en-US" dirty="0">
                <a:solidFill>
                  <a:schemeClr val="accent1"/>
                </a:solidFill>
              </a:rPr>
              <a:t> ISCS</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a:t>Triển khai local storage</a:t>
            </a:r>
            <a:endParaRPr lang="en-US" dirty="0"/>
          </a:p>
        </p:txBody>
      </p:sp>
      <p:sp>
        <p:nvSpPr>
          <p:cNvPr id="7" name="TextBox 6"/>
          <p:cNvSpPr txBox="1"/>
          <p:nvPr/>
        </p:nvSpPr>
        <p:spPr>
          <a:xfrm>
            <a:off x="556981" y="1192350"/>
            <a:ext cx="7874325" cy="369332"/>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Chuột phải chọn “Online”</a:t>
            </a:r>
            <a:endParaRPr lang="en-US"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xmlns="" id="{730A6F79-241B-4102-A211-178DC3EDD611}"/>
              </a:ext>
            </a:extLst>
          </p:cNvPr>
          <p:cNvPicPr>
            <a:picLocks noChangeAspect="1"/>
          </p:cNvPicPr>
          <p:nvPr/>
        </p:nvPicPr>
        <p:blipFill>
          <a:blip r:embed="rId2"/>
          <a:stretch>
            <a:fillRect/>
          </a:stretch>
        </p:blipFill>
        <p:spPr>
          <a:xfrm>
            <a:off x="1291770" y="1728365"/>
            <a:ext cx="7139535" cy="3937286"/>
          </a:xfrm>
          <a:prstGeom prst="rect">
            <a:avLst/>
          </a:prstGeom>
        </p:spPr>
      </p:pic>
    </p:spTree>
    <p:extLst>
      <p:ext uri="{BB962C8B-B14F-4D97-AF65-F5344CB8AC3E}">
        <p14:creationId xmlns:p14="http://schemas.microsoft.com/office/powerpoint/2010/main" val="30087959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3.2 </a:t>
            </a:r>
            <a:r>
              <a:rPr lang="en-US" dirty="0" err="1">
                <a:solidFill>
                  <a:schemeClr val="accent1"/>
                </a:solidFill>
              </a:rPr>
              <a:t>Khai</a:t>
            </a:r>
            <a:r>
              <a:rPr lang="en-US" dirty="0">
                <a:solidFill>
                  <a:schemeClr val="accent1"/>
                </a:solidFill>
              </a:rPr>
              <a:t> </a:t>
            </a:r>
            <a:r>
              <a:rPr lang="en-US" dirty="0" err="1">
                <a:solidFill>
                  <a:schemeClr val="accent1"/>
                </a:solidFill>
              </a:rPr>
              <a:t>báo</a:t>
            </a:r>
            <a:r>
              <a:rPr lang="en-US" dirty="0">
                <a:solidFill>
                  <a:schemeClr val="accent1"/>
                </a:solidFill>
              </a:rPr>
              <a:t> ISCS</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56981" y="1192350"/>
            <a:ext cx="7874325" cy="369332"/>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Tiếp theo chuột phải chọn “Initilize Disk”</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ACA22CD2-DE30-4C3B-B6A9-6A1BCDD26114}"/>
              </a:ext>
            </a:extLst>
          </p:cNvPr>
          <p:cNvPicPr>
            <a:picLocks noChangeAspect="1"/>
          </p:cNvPicPr>
          <p:nvPr/>
        </p:nvPicPr>
        <p:blipFill>
          <a:blip r:embed="rId2"/>
          <a:stretch>
            <a:fillRect/>
          </a:stretch>
        </p:blipFill>
        <p:spPr>
          <a:xfrm>
            <a:off x="1001486" y="1728364"/>
            <a:ext cx="7429820" cy="4195233"/>
          </a:xfrm>
          <a:prstGeom prst="rect">
            <a:avLst/>
          </a:prstGeom>
        </p:spPr>
      </p:pic>
    </p:spTree>
    <p:extLst>
      <p:ext uri="{BB962C8B-B14F-4D97-AF65-F5344CB8AC3E}">
        <p14:creationId xmlns:p14="http://schemas.microsoft.com/office/powerpoint/2010/main" val="20207960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3.2 </a:t>
            </a:r>
            <a:r>
              <a:rPr lang="en-US" dirty="0" err="1">
                <a:solidFill>
                  <a:schemeClr val="accent1"/>
                </a:solidFill>
              </a:rPr>
              <a:t>Khai</a:t>
            </a:r>
            <a:r>
              <a:rPr lang="en-US" dirty="0">
                <a:solidFill>
                  <a:schemeClr val="accent1"/>
                </a:solidFill>
              </a:rPr>
              <a:t> </a:t>
            </a:r>
            <a:r>
              <a:rPr lang="en-US" dirty="0" err="1">
                <a:solidFill>
                  <a:schemeClr val="accent1"/>
                </a:solidFill>
              </a:rPr>
              <a:t>báo</a:t>
            </a:r>
            <a:r>
              <a:rPr lang="en-US" dirty="0">
                <a:solidFill>
                  <a:schemeClr val="accent1"/>
                </a:solidFill>
              </a:rPr>
              <a:t> ISCS</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56981" y="1192350"/>
            <a:ext cx="7874325" cy="369332"/>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New Volume cho Virtual Disk</a:t>
            </a:r>
            <a:endParaRPr lang="en-US"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43A3B427-711D-4C7F-B888-DA990A8B6170}"/>
              </a:ext>
            </a:extLst>
          </p:cNvPr>
          <p:cNvPicPr>
            <a:picLocks noChangeAspect="1"/>
          </p:cNvPicPr>
          <p:nvPr/>
        </p:nvPicPr>
        <p:blipFill>
          <a:blip r:embed="rId2"/>
          <a:stretch>
            <a:fillRect/>
          </a:stretch>
        </p:blipFill>
        <p:spPr>
          <a:xfrm>
            <a:off x="1318872" y="1728364"/>
            <a:ext cx="6506256" cy="4032885"/>
          </a:xfrm>
          <a:prstGeom prst="rect">
            <a:avLst/>
          </a:prstGeom>
        </p:spPr>
      </p:pic>
    </p:spTree>
    <p:extLst>
      <p:ext uri="{BB962C8B-B14F-4D97-AF65-F5344CB8AC3E}">
        <p14:creationId xmlns:p14="http://schemas.microsoft.com/office/powerpoint/2010/main" val="113995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67402" y="912679"/>
            <a:ext cx="6544413" cy="4560273"/>
          </a:xfrm>
        </p:spPr>
        <p:txBody>
          <a:bodyPr anchor="t"/>
          <a:lstStyle/>
          <a:p>
            <a:r>
              <a:rPr lang="en-US" b="1" dirty="0" err="1"/>
              <a:t>Gồm</a:t>
            </a:r>
            <a:r>
              <a:rPr lang="en-US" b="1" dirty="0"/>
              <a:t> 5 </a:t>
            </a:r>
            <a:r>
              <a:rPr lang="en-US" b="1" dirty="0" err="1"/>
              <a:t>phần</a:t>
            </a:r>
            <a:r>
              <a:rPr lang="en-US" b="1" dirty="0"/>
              <a:t>:</a:t>
            </a:r>
          </a:p>
          <a:p>
            <a:pPr marL="571500" indent="-571500">
              <a:buAutoNum type="romanUcPeriod"/>
            </a:pPr>
            <a:r>
              <a:rPr lang="en-US" b="1" dirty="0" err="1"/>
              <a:t>Giới</a:t>
            </a:r>
            <a:r>
              <a:rPr lang="en-US" b="1" dirty="0"/>
              <a:t> </a:t>
            </a:r>
            <a:r>
              <a:rPr lang="en-US" b="1" dirty="0" err="1"/>
              <a:t>thiệu</a:t>
            </a:r>
            <a:endParaRPr lang="en-US" b="1" dirty="0"/>
          </a:p>
          <a:p>
            <a:pPr marL="571500" indent="-571500">
              <a:buAutoNum type="romanUcPeriod"/>
            </a:pPr>
            <a:r>
              <a:rPr lang="en-US" b="1" dirty="0" err="1"/>
              <a:t>Cách</a:t>
            </a:r>
            <a:r>
              <a:rPr lang="en-US" b="1" dirty="0"/>
              <a:t> </a:t>
            </a:r>
            <a:r>
              <a:rPr lang="en-US" b="1" dirty="0" err="1"/>
              <a:t>cài</a:t>
            </a:r>
            <a:r>
              <a:rPr lang="en-US" b="1" dirty="0"/>
              <a:t> đặt</a:t>
            </a:r>
          </a:p>
          <a:p>
            <a:pPr marL="571500" indent="-571500">
              <a:buAutoNum type="romanUcPeriod"/>
            </a:pPr>
            <a:r>
              <a:rPr lang="en-US" b="1" dirty="0" err="1"/>
              <a:t>Kết</a:t>
            </a:r>
            <a:r>
              <a:rPr lang="en-US" b="1" dirty="0"/>
              <a:t> </a:t>
            </a:r>
            <a:r>
              <a:rPr lang="en-US" b="1" dirty="0" err="1"/>
              <a:t>luận</a:t>
            </a:r>
            <a:endParaRPr lang="en-US" b="1" dirty="0"/>
          </a:p>
          <a:p>
            <a:pPr marL="571500" indent="-571500">
              <a:buAutoNum type="romanUcPeriod"/>
            </a:pPr>
            <a:r>
              <a:rPr lang="en-US" b="1" dirty="0" err="1"/>
              <a:t>Lưu</a:t>
            </a:r>
            <a:r>
              <a:rPr lang="en-US" b="1" dirty="0"/>
              <a:t> ý </a:t>
            </a:r>
            <a:r>
              <a:rPr lang="en-US" b="1" dirty="0" err="1"/>
              <a:t>khi</a:t>
            </a:r>
            <a:r>
              <a:rPr lang="en-US" b="1" dirty="0"/>
              <a:t> </a:t>
            </a:r>
            <a:r>
              <a:rPr lang="en-US" b="1" dirty="0" err="1"/>
              <a:t>sử</a:t>
            </a:r>
            <a:r>
              <a:rPr lang="en-US" b="1" dirty="0"/>
              <a:t> </a:t>
            </a:r>
            <a:r>
              <a:rPr lang="en-US" b="1" dirty="0" err="1"/>
              <a:t>dụng</a:t>
            </a:r>
            <a:endParaRPr lang="en-US" b="1" dirty="0"/>
          </a:p>
        </p:txBody>
      </p:sp>
      <p:sp>
        <p:nvSpPr>
          <p:cNvPr id="3" name="Title 2"/>
          <p:cNvSpPr>
            <a:spLocks noGrp="1"/>
          </p:cNvSpPr>
          <p:nvPr>
            <p:ph type="ctrTitle"/>
          </p:nvPr>
        </p:nvSpPr>
        <p:spPr/>
        <p:txBody>
          <a:bodyPr/>
          <a:lstStyle/>
          <a:p>
            <a:r>
              <a:rPr lang="en-US">
                <a:solidFill>
                  <a:srgbClr val="0000CC"/>
                </a:solidFill>
              </a:rPr>
              <a:t>TÓM TẮT BÀI BÁO CÁO</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p:txBody>
      </p:sp>
    </p:spTree>
    <p:extLst>
      <p:ext uri="{BB962C8B-B14F-4D97-AF65-F5344CB8AC3E}">
        <p14:creationId xmlns:p14="http://schemas.microsoft.com/office/powerpoint/2010/main" val="15663067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3.2 </a:t>
            </a:r>
            <a:r>
              <a:rPr lang="en-US" dirty="0" err="1">
                <a:solidFill>
                  <a:schemeClr val="accent1"/>
                </a:solidFill>
              </a:rPr>
              <a:t>Khai</a:t>
            </a:r>
            <a:r>
              <a:rPr lang="en-US" dirty="0">
                <a:solidFill>
                  <a:schemeClr val="accent1"/>
                </a:solidFill>
              </a:rPr>
              <a:t> </a:t>
            </a:r>
            <a:r>
              <a:rPr lang="en-US" dirty="0" err="1">
                <a:solidFill>
                  <a:schemeClr val="accent1"/>
                </a:solidFill>
              </a:rPr>
              <a:t>báo</a:t>
            </a:r>
            <a:r>
              <a:rPr lang="en-US" dirty="0">
                <a:solidFill>
                  <a:schemeClr val="accent1"/>
                </a:solidFill>
              </a:rPr>
              <a:t> ISCS</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pic>
        <p:nvPicPr>
          <p:cNvPr id="10" name="Picture 9">
            <a:extLst>
              <a:ext uri="{FF2B5EF4-FFF2-40B4-BE49-F238E27FC236}">
                <a16:creationId xmlns:a16="http://schemas.microsoft.com/office/drawing/2014/main" xmlns="" id="{F627F06A-11ED-46C2-A8FE-595900EB5D74}"/>
              </a:ext>
            </a:extLst>
          </p:cNvPr>
          <p:cNvPicPr>
            <a:picLocks noChangeAspect="1"/>
          </p:cNvPicPr>
          <p:nvPr/>
        </p:nvPicPr>
        <p:blipFill>
          <a:blip r:embed="rId2"/>
          <a:stretch>
            <a:fillRect/>
          </a:stretch>
        </p:blipFill>
        <p:spPr>
          <a:xfrm>
            <a:off x="1449500" y="1407432"/>
            <a:ext cx="6244999" cy="4447222"/>
          </a:xfrm>
          <a:prstGeom prst="rect">
            <a:avLst/>
          </a:prstGeom>
        </p:spPr>
      </p:pic>
    </p:spTree>
    <p:extLst>
      <p:ext uri="{BB962C8B-B14F-4D97-AF65-F5344CB8AC3E}">
        <p14:creationId xmlns:p14="http://schemas.microsoft.com/office/powerpoint/2010/main" val="32171485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3.2 </a:t>
            </a:r>
            <a:r>
              <a:rPr lang="en-US" dirty="0" err="1">
                <a:solidFill>
                  <a:schemeClr val="accent1"/>
                </a:solidFill>
              </a:rPr>
              <a:t>Khai</a:t>
            </a:r>
            <a:r>
              <a:rPr lang="en-US" dirty="0">
                <a:solidFill>
                  <a:schemeClr val="accent1"/>
                </a:solidFill>
              </a:rPr>
              <a:t> </a:t>
            </a:r>
            <a:r>
              <a:rPr lang="en-US" dirty="0" err="1">
                <a:solidFill>
                  <a:schemeClr val="accent1"/>
                </a:solidFill>
              </a:rPr>
              <a:t>báo</a:t>
            </a:r>
            <a:r>
              <a:rPr lang="en-US" dirty="0">
                <a:solidFill>
                  <a:schemeClr val="accent1"/>
                </a:solidFill>
              </a:rPr>
              <a:t> ISCS</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56981" y="1192350"/>
            <a:ext cx="7874325" cy="646331"/>
          </a:xfrm>
          <a:prstGeom prst="rect">
            <a:avLst/>
          </a:prstGeom>
          <a:noFill/>
        </p:spPr>
        <p:txBody>
          <a:bodyPr wrap="square" rtlCol="0">
            <a:spAutoFit/>
          </a:bodyPr>
          <a:lstStyle/>
          <a:p>
            <a:pPr algn="just"/>
            <a:r>
              <a:rPr lang="vi-VN">
                <a:latin typeface="Times New Roman" panose="02020603050405020304" pitchFamily="18" charset="0"/>
                <a:cs typeface="Times New Roman" panose="02020603050405020304" pitchFamily="18" charset="0"/>
              </a:rPr>
              <a:t>Chọn GPT (GUID Partition Table) : là phiên bản nâng cấp từ MBR, cho phép hỗ trợ nhiều dung lượng hơn cơ chế MBR</a:t>
            </a:r>
            <a:endParaRPr lang="en-US"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66BB6F9B-2333-47ED-B15C-60D767B4BF4E}"/>
              </a:ext>
            </a:extLst>
          </p:cNvPr>
          <p:cNvPicPr>
            <a:picLocks noChangeAspect="1"/>
          </p:cNvPicPr>
          <p:nvPr/>
        </p:nvPicPr>
        <p:blipFill>
          <a:blip r:embed="rId2"/>
          <a:stretch>
            <a:fillRect/>
          </a:stretch>
        </p:blipFill>
        <p:spPr>
          <a:xfrm>
            <a:off x="1901371" y="1938337"/>
            <a:ext cx="5936343" cy="3727313"/>
          </a:xfrm>
          <a:prstGeom prst="rect">
            <a:avLst/>
          </a:prstGeom>
        </p:spPr>
      </p:pic>
    </p:spTree>
    <p:extLst>
      <p:ext uri="{BB962C8B-B14F-4D97-AF65-F5344CB8AC3E}">
        <p14:creationId xmlns:p14="http://schemas.microsoft.com/office/powerpoint/2010/main" val="30211124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3.2 </a:t>
            </a:r>
            <a:r>
              <a:rPr lang="en-US" dirty="0" err="1">
                <a:solidFill>
                  <a:schemeClr val="accent1"/>
                </a:solidFill>
              </a:rPr>
              <a:t>Khai</a:t>
            </a:r>
            <a:r>
              <a:rPr lang="en-US" dirty="0">
                <a:solidFill>
                  <a:schemeClr val="accent1"/>
                </a:solidFill>
              </a:rPr>
              <a:t> </a:t>
            </a:r>
            <a:r>
              <a:rPr lang="en-US" dirty="0" err="1">
                <a:solidFill>
                  <a:schemeClr val="accent1"/>
                </a:solidFill>
              </a:rPr>
              <a:t>báo</a:t>
            </a:r>
            <a:r>
              <a:rPr lang="en-US" dirty="0">
                <a:solidFill>
                  <a:schemeClr val="accent1"/>
                </a:solidFill>
              </a:rPr>
              <a:t> ISCS</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56981" y="1192350"/>
            <a:ext cx="7874325" cy="646331"/>
          </a:xfrm>
          <a:prstGeom prst="rect">
            <a:avLst/>
          </a:prstGeom>
          <a:noFill/>
        </p:spPr>
        <p:txBody>
          <a:bodyPr wrap="square" rtlCol="0">
            <a:spAutoFit/>
          </a:bodyPr>
          <a:lstStyle/>
          <a:p>
            <a:pPr algn="just"/>
            <a:r>
              <a:rPr lang="vi-VN">
                <a:latin typeface="Times New Roman" panose="02020603050405020304" pitchFamily="18" charset="0"/>
                <a:cs typeface="Times New Roman" panose="02020603050405020304" pitchFamily="18" charset="0"/>
              </a:rPr>
              <a:t>Sau đó format (lưu ý : có thể bỏ chọn “Quick Format” để tiến hành Format chi tiết hơn)</a:t>
            </a: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ACD167F-8881-4636-A5D9-857E4269F42D}"/>
              </a:ext>
            </a:extLst>
          </p:cNvPr>
          <p:cNvPicPr>
            <a:picLocks noChangeAspect="1"/>
          </p:cNvPicPr>
          <p:nvPr/>
        </p:nvPicPr>
        <p:blipFill>
          <a:blip r:embed="rId2"/>
          <a:stretch>
            <a:fillRect/>
          </a:stretch>
        </p:blipFill>
        <p:spPr>
          <a:xfrm>
            <a:off x="1066032" y="1913030"/>
            <a:ext cx="6544413" cy="3695927"/>
          </a:xfrm>
          <a:prstGeom prst="rect">
            <a:avLst/>
          </a:prstGeom>
        </p:spPr>
      </p:pic>
    </p:spTree>
    <p:extLst>
      <p:ext uri="{BB962C8B-B14F-4D97-AF65-F5344CB8AC3E}">
        <p14:creationId xmlns:p14="http://schemas.microsoft.com/office/powerpoint/2010/main" val="4152678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3.2 </a:t>
            </a:r>
            <a:r>
              <a:rPr lang="en-US" dirty="0" err="1">
                <a:solidFill>
                  <a:schemeClr val="accent1"/>
                </a:solidFill>
              </a:rPr>
              <a:t>Khai</a:t>
            </a:r>
            <a:r>
              <a:rPr lang="en-US" dirty="0">
                <a:solidFill>
                  <a:schemeClr val="accent1"/>
                </a:solidFill>
              </a:rPr>
              <a:t> </a:t>
            </a:r>
            <a:r>
              <a:rPr lang="en-US" dirty="0" err="1">
                <a:solidFill>
                  <a:schemeClr val="accent1"/>
                </a:solidFill>
              </a:rPr>
              <a:t>báo</a:t>
            </a:r>
            <a:r>
              <a:rPr lang="en-US" dirty="0">
                <a:solidFill>
                  <a:schemeClr val="accent1"/>
                </a:solidFill>
              </a:rPr>
              <a:t> ISCS</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56981" y="1192350"/>
            <a:ext cx="7874325" cy="369332"/>
          </a:xfrm>
          <a:prstGeom prst="rect">
            <a:avLst/>
          </a:prstGeom>
          <a:noFill/>
        </p:spPr>
        <p:txBody>
          <a:bodyPr wrap="square" rtlCol="0">
            <a:spAutoFit/>
          </a:bodyPr>
          <a:lstStyle/>
          <a:p>
            <a:pPr algn="just"/>
            <a:r>
              <a:rPr lang="en-US" dirty="0" err="1">
                <a:latin typeface="Times New Roman" panose="02020603050405020304" pitchFamily="18" charset="0"/>
                <a:cs typeface="Times New Roman" panose="02020603050405020304" pitchFamily="18" charset="0"/>
              </a:rPr>
              <a:t>Lúc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iSCSI SAN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a:t>
            </a:r>
          </a:p>
        </p:txBody>
      </p:sp>
      <p:pic>
        <p:nvPicPr>
          <p:cNvPr id="10" name="Picture 9">
            <a:extLst>
              <a:ext uri="{FF2B5EF4-FFF2-40B4-BE49-F238E27FC236}">
                <a16:creationId xmlns:a16="http://schemas.microsoft.com/office/drawing/2014/main" xmlns="" id="{974CC628-745B-40E6-A506-8D8B4CD86DFD}"/>
              </a:ext>
            </a:extLst>
          </p:cNvPr>
          <p:cNvPicPr>
            <a:picLocks noChangeAspect="1"/>
          </p:cNvPicPr>
          <p:nvPr/>
        </p:nvPicPr>
        <p:blipFill>
          <a:blip r:embed="rId2"/>
          <a:stretch>
            <a:fillRect/>
          </a:stretch>
        </p:blipFill>
        <p:spPr>
          <a:xfrm>
            <a:off x="1233714" y="1728787"/>
            <a:ext cx="6964135" cy="4194810"/>
          </a:xfrm>
          <a:prstGeom prst="rect">
            <a:avLst/>
          </a:prstGeom>
        </p:spPr>
      </p:pic>
    </p:spTree>
    <p:extLst>
      <p:ext uri="{BB962C8B-B14F-4D97-AF65-F5344CB8AC3E}">
        <p14:creationId xmlns:p14="http://schemas.microsoft.com/office/powerpoint/2010/main" val="26953476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B6919667-72A2-400A-85F1-CE93D7C93831}"/>
              </a:ext>
            </a:extLst>
          </p:cNvPr>
          <p:cNvSpPr>
            <a:spLocks noGrp="1"/>
          </p:cNvSpPr>
          <p:nvPr>
            <p:ph type="subTitle" idx="1"/>
          </p:nvPr>
        </p:nvSpPr>
        <p:spPr/>
        <p:txBody>
          <a:bodyPr/>
          <a:lstStyle/>
          <a:p>
            <a:r>
              <a:rPr lang="en-US" dirty="0"/>
              <a:t>3.3 </a:t>
            </a:r>
            <a:r>
              <a:rPr lang="en-US" dirty="0" err="1"/>
              <a:t>Liên</a:t>
            </a:r>
            <a:r>
              <a:rPr lang="en-US" dirty="0"/>
              <a:t> </a:t>
            </a:r>
            <a:r>
              <a:rPr lang="en-US" dirty="0" err="1"/>
              <a:t>kết</a:t>
            </a:r>
            <a:r>
              <a:rPr lang="en-US" dirty="0"/>
              <a:t> </a:t>
            </a:r>
            <a:r>
              <a:rPr lang="en-US" dirty="0" err="1"/>
              <a:t>các</a:t>
            </a:r>
            <a:r>
              <a:rPr lang="en-US" dirty="0"/>
              <a:t> ổ </a:t>
            </a:r>
            <a:r>
              <a:rPr lang="en-US" dirty="0" err="1"/>
              <a:t>đĩa</a:t>
            </a:r>
            <a:endParaRPr lang="vi-VN" dirty="0"/>
          </a:p>
        </p:txBody>
      </p:sp>
      <p:sp>
        <p:nvSpPr>
          <p:cNvPr id="3" name="Title 2">
            <a:extLst>
              <a:ext uri="{FF2B5EF4-FFF2-40B4-BE49-F238E27FC236}">
                <a16:creationId xmlns:a16="http://schemas.microsoft.com/office/drawing/2014/main" xmlns="" id="{2B596988-86DE-4CBB-9A5A-A2DC0A6D1672}"/>
              </a:ext>
            </a:extLst>
          </p:cNvPr>
          <p:cNvSpPr>
            <a:spLocks noGrp="1"/>
          </p:cNvSpPr>
          <p:nvPr>
            <p:ph type="ctrTitle"/>
          </p:nvPr>
        </p:nvSpPr>
        <p:spPr/>
        <p:txBody>
          <a:bodyPr/>
          <a:lstStyle/>
          <a:p>
            <a:r>
              <a:rPr lang="vi-VN" dirty="0"/>
              <a:t>3. Cách cài đặt</a:t>
            </a:r>
          </a:p>
        </p:txBody>
      </p:sp>
      <p:sp>
        <p:nvSpPr>
          <p:cNvPr id="5" name="Footer Placeholder 4">
            <a:extLst>
              <a:ext uri="{FF2B5EF4-FFF2-40B4-BE49-F238E27FC236}">
                <a16:creationId xmlns:a16="http://schemas.microsoft.com/office/drawing/2014/main" xmlns="" id="{68E1A099-66D8-4DFC-B473-7F44F4185D3B}"/>
              </a:ext>
            </a:extLst>
          </p:cNvPr>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6" name="Rectangle 5">
            <a:extLst>
              <a:ext uri="{FF2B5EF4-FFF2-40B4-BE49-F238E27FC236}">
                <a16:creationId xmlns:a16="http://schemas.microsoft.com/office/drawing/2014/main" xmlns="" id="{C1DD5299-43CF-465B-8685-C9F9618C356A}"/>
              </a:ext>
            </a:extLst>
          </p:cNvPr>
          <p:cNvSpPr/>
          <p:nvPr/>
        </p:nvSpPr>
        <p:spPr>
          <a:xfrm>
            <a:off x="453954" y="1596350"/>
            <a:ext cx="8690045" cy="369332"/>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rPr>
              <a:t>Mở cửa sổ Windows Explorer và đi tới Computer.</a:t>
            </a:r>
          </a:p>
        </p:txBody>
      </p:sp>
      <p:pic>
        <p:nvPicPr>
          <p:cNvPr id="7" name="Picture 6">
            <a:extLst>
              <a:ext uri="{FF2B5EF4-FFF2-40B4-BE49-F238E27FC236}">
                <a16:creationId xmlns:a16="http://schemas.microsoft.com/office/drawing/2014/main" xmlns="" id="{B062B215-7628-49C1-AB84-4B54A2827AD2}"/>
              </a:ext>
            </a:extLst>
          </p:cNvPr>
          <p:cNvPicPr>
            <a:picLocks noChangeAspect="1"/>
          </p:cNvPicPr>
          <p:nvPr/>
        </p:nvPicPr>
        <p:blipFill>
          <a:blip r:embed="rId2"/>
          <a:stretch>
            <a:fillRect/>
          </a:stretch>
        </p:blipFill>
        <p:spPr>
          <a:xfrm>
            <a:off x="453954" y="2059996"/>
            <a:ext cx="7557932" cy="4305300"/>
          </a:xfrm>
          <a:prstGeom prst="rect">
            <a:avLst/>
          </a:prstGeom>
        </p:spPr>
      </p:pic>
    </p:spTree>
    <p:extLst>
      <p:ext uri="{BB962C8B-B14F-4D97-AF65-F5344CB8AC3E}">
        <p14:creationId xmlns:p14="http://schemas.microsoft.com/office/powerpoint/2010/main" val="256605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443800FD-87C8-4FEA-961F-718510BF73B3}"/>
              </a:ext>
            </a:extLst>
          </p:cNvPr>
          <p:cNvSpPr>
            <a:spLocks noGrp="1"/>
          </p:cNvSpPr>
          <p:nvPr>
            <p:ph type="subTitle" idx="1"/>
          </p:nvPr>
        </p:nvSpPr>
        <p:spPr>
          <a:xfrm>
            <a:off x="453955" y="764762"/>
            <a:ext cx="6544413" cy="536014"/>
          </a:xfrm>
        </p:spPr>
        <p:txBody>
          <a:bodyPr/>
          <a:lstStyle/>
          <a:p>
            <a:r>
              <a:rPr lang="en-US" dirty="0"/>
              <a:t>3.3Liên </a:t>
            </a:r>
            <a:r>
              <a:rPr lang="en-US" dirty="0" err="1"/>
              <a:t>kết</a:t>
            </a:r>
            <a:r>
              <a:rPr lang="en-US" dirty="0"/>
              <a:t> </a:t>
            </a:r>
            <a:r>
              <a:rPr lang="en-US" dirty="0" err="1"/>
              <a:t>các</a:t>
            </a:r>
            <a:r>
              <a:rPr lang="en-US" dirty="0"/>
              <a:t> ổ </a:t>
            </a:r>
            <a:r>
              <a:rPr lang="en-US" dirty="0" err="1"/>
              <a:t>đĩa</a:t>
            </a:r>
            <a:endParaRPr lang="vi-VN" dirty="0"/>
          </a:p>
        </p:txBody>
      </p:sp>
      <p:sp>
        <p:nvSpPr>
          <p:cNvPr id="3" name="Title 2">
            <a:extLst>
              <a:ext uri="{FF2B5EF4-FFF2-40B4-BE49-F238E27FC236}">
                <a16:creationId xmlns:a16="http://schemas.microsoft.com/office/drawing/2014/main" xmlns="" id="{41090F9E-624C-48CE-B21D-3FB8CE6D6C06}"/>
              </a:ext>
            </a:extLst>
          </p:cNvPr>
          <p:cNvSpPr>
            <a:spLocks noGrp="1"/>
          </p:cNvSpPr>
          <p:nvPr>
            <p:ph type="ctrTitle"/>
          </p:nvPr>
        </p:nvSpPr>
        <p:spPr/>
        <p:txBody>
          <a:bodyPr/>
          <a:lstStyle/>
          <a:p>
            <a:r>
              <a:rPr lang="vi-VN" dirty="0"/>
              <a:t>3. Cách cài đặt</a:t>
            </a:r>
          </a:p>
        </p:txBody>
      </p:sp>
      <p:sp>
        <p:nvSpPr>
          <p:cNvPr id="5" name="Footer Placeholder 4">
            <a:extLst>
              <a:ext uri="{FF2B5EF4-FFF2-40B4-BE49-F238E27FC236}">
                <a16:creationId xmlns:a16="http://schemas.microsoft.com/office/drawing/2014/main" xmlns="" id="{F08D57B1-D144-409A-B068-38EE91AFDBD7}"/>
              </a:ext>
            </a:extLst>
          </p:cNvPr>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6" name="Rectangle 5">
            <a:extLst>
              <a:ext uri="{FF2B5EF4-FFF2-40B4-BE49-F238E27FC236}">
                <a16:creationId xmlns:a16="http://schemas.microsoft.com/office/drawing/2014/main" xmlns="" id="{1175E735-79E4-4D9B-B23E-7E2E46E114CD}"/>
              </a:ext>
            </a:extLst>
          </p:cNvPr>
          <p:cNvSpPr/>
          <p:nvPr/>
        </p:nvSpPr>
        <p:spPr>
          <a:xfrm>
            <a:off x="166914" y="1372264"/>
            <a:ext cx="8977086" cy="369332"/>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rPr>
              <a:t>Nhấp vào Map network drive. Sau đó cửa sổ Map Network Drive xuất hiện.</a:t>
            </a:r>
          </a:p>
        </p:txBody>
      </p:sp>
      <p:pic>
        <p:nvPicPr>
          <p:cNvPr id="7" name="Picture 6">
            <a:extLst>
              <a:ext uri="{FF2B5EF4-FFF2-40B4-BE49-F238E27FC236}">
                <a16:creationId xmlns:a16="http://schemas.microsoft.com/office/drawing/2014/main" xmlns="" id="{8849AD95-DF3D-44AC-97F1-E66B4DD34FA6}"/>
              </a:ext>
            </a:extLst>
          </p:cNvPr>
          <p:cNvPicPr>
            <a:picLocks noChangeAspect="1"/>
          </p:cNvPicPr>
          <p:nvPr/>
        </p:nvPicPr>
        <p:blipFill>
          <a:blip r:embed="rId2"/>
          <a:stretch>
            <a:fillRect/>
          </a:stretch>
        </p:blipFill>
        <p:spPr>
          <a:xfrm>
            <a:off x="319314" y="1813084"/>
            <a:ext cx="8389257" cy="4324350"/>
          </a:xfrm>
          <a:prstGeom prst="rect">
            <a:avLst/>
          </a:prstGeom>
        </p:spPr>
      </p:pic>
    </p:spTree>
    <p:extLst>
      <p:ext uri="{BB962C8B-B14F-4D97-AF65-F5344CB8AC3E}">
        <p14:creationId xmlns:p14="http://schemas.microsoft.com/office/powerpoint/2010/main" val="33429154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CF8FD3AB-F4D2-4EC6-8E23-81030F667CB3}"/>
              </a:ext>
            </a:extLst>
          </p:cNvPr>
          <p:cNvSpPr>
            <a:spLocks noGrp="1"/>
          </p:cNvSpPr>
          <p:nvPr>
            <p:ph type="subTitle" idx="1"/>
          </p:nvPr>
        </p:nvSpPr>
        <p:spPr>
          <a:xfrm>
            <a:off x="51474" y="895390"/>
            <a:ext cx="6544413" cy="536014"/>
          </a:xfrm>
        </p:spPr>
        <p:txBody>
          <a:bodyPr/>
          <a:lstStyle/>
          <a:p>
            <a:r>
              <a:rPr lang="vi-VN" dirty="0"/>
              <a:t>3.3Liên kết các ổ đĩa</a:t>
            </a:r>
          </a:p>
          <a:p>
            <a:endParaRPr lang="vi-VN" dirty="0"/>
          </a:p>
        </p:txBody>
      </p:sp>
      <p:sp>
        <p:nvSpPr>
          <p:cNvPr id="3" name="Title 2">
            <a:extLst>
              <a:ext uri="{FF2B5EF4-FFF2-40B4-BE49-F238E27FC236}">
                <a16:creationId xmlns:a16="http://schemas.microsoft.com/office/drawing/2014/main" xmlns="" id="{0E15DB4B-BF16-456F-9EE4-FDCDCF826C55}"/>
              </a:ext>
            </a:extLst>
          </p:cNvPr>
          <p:cNvSpPr>
            <a:spLocks noGrp="1"/>
          </p:cNvSpPr>
          <p:nvPr>
            <p:ph type="ctrTitle"/>
          </p:nvPr>
        </p:nvSpPr>
        <p:spPr/>
        <p:txBody>
          <a:bodyPr/>
          <a:lstStyle/>
          <a:p>
            <a:r>
              <a:rPr lang="vi-VN" dirty="0"/>
              <a:t>3. Cách cài đặt</a:t>
            </a:r>
          </a:p>
        </p:txBody>
      </p:sp>
      <p:sp>
        <p:nvSpPr>
          <p:cNvPr id="5" name="Footer Placeholder 4">
            <a:extLst>
              <a:ext uri="{FF2B5EF4-FFF2-40B4-BE49-F238E27FC236}">
                <a16:creationId xmlns:a16="http://schemas.microsoft.com/office/drawing/2014/main" xmlns="" id="{33E06C7B-2583-4210-B833-2908292C3484}"/>
              </a:ext>
            </a:extLst>
          </p:cNvPr>
          <p:cNvSpPr>
            <a:spLocks noGrp="1"/>
          </p:cNvSpPr>
          <p:nvPr>
            <p:ph type="ftr" sz="quarter" idx="11"/>
          </p:nvPr>
        </p:nvSpPr>
        <p:spPr/>
        <p:txBody>
          <a:bodyPr/>
          <a:lstStyle/>
          <a:p>
            <a:r>
              <a:rPr lang="en-US"/>
              <a:t>Triển khai local storage</a:t>
            </a:r>
            <a:endParaRPr lang="en-US" dirty="0"/>
          </a:p>
        </p:txBody>
      </p:sp>
      <p:sp>
        <p:nvSpPr>
          <p:cNvPr id="6" name="Rectangle 5">
            <a:extLst>
              <a:ext uri="{FF2B5EF4-FFF2-40B4-BE49-F238E27FC236}">
                <a16:creationId xmlns:a16="http://schemas.microsoft.com/office/drawing/2014/main" xmlns="" id="{B9F8781D-032A-4F91-89E2-55C7CA2313A7}"/>
              </a:ext>
            </a:extLst>
          </p:cNvPr>
          <p:cNvSpPr/>
          <p:nvPr/>
        </p:nvSpPr>
        <p:spPr>
          <a:xfrm>
            <a:off x="51474" y="1163397"/>
            <a:ext cx="9041052" cy="369332"/>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rPr>
              <a:t>Trên Map Network Drive, chọn a ký tự cho Drive từ trình thả xuống.</a:t>
            </a:r>
          </a:p>
        </p:txBody>
      </p:sp>
      <p:pic>
        <p:nvPicPr>
          <p:cNvPr id="7" name="Picture 6">
            <a:extLst>
              <a:ext uri="{FF2B5EF4-FFF2-40B4-BE49-F238E27FC236}">
                <a16:creationId xmlns:a16="http://schemas.microsoft.com/office/drawing/2014/main" xmlns="" id="{9652D158-C96A-47F3-B555-4BA889F3B607}"/>
              </a:ext>
            </a:extLst>
          </p:cNvPr>
          <p:cNvPicPr>
            <a:picLocks noChangeAspect="1"/>
          </p:cNvPicPr>
          <p:nvPr/>
        </p:nvPicPr>
        <p:blipFill>
          <a:blip r:embed="rId2"/>
          <a:stretch>
            <a:fillRect/>
          </a:stretch>
        </p:blipFill>
        <p:spPr>
          <a:xfrm>
            <a:off x="348343" y="1613495"/>
            <a:ext cx="8461828" cy="4286250"/>
          </a:xfrm>
          <a:prstGeom prst="rect">
            <a:avLst/>
          </a:prstGeom>
        </p:spPr>
      </p:pic>
    </p:spTree>
    <p:extLst>
      <p:ext uri="{BB962C8B-B14F-4D97-AF65-F5344CB8AC3E}">
        <p14:creationId xmlns:p14="http://schemas.microsoft.com/office/powerpoint/2010/main" val="24437280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E57CC7CF-6DB5-4210-80C8-9E52B48CCE91}"/>
              </a:ext>
            </a:extLst>
          </p:cNvPr>
          <p:cNvSpPr>
            <a:spLocks noGrp="1"/>
          </p:cNvSpPr>
          <p:nvPr>
            <p:ph type="subTitle" idx="1"/>
          </p:nvPr>
        </p:nvSpPr>
        <p:spPr>
          <a:xfrm>
            <a:off x="74328" y="836250"/>
            <a:ext cx="6544413" cy="536014"/>
          </a:xfrm>
        </p:spPr>
        <p:txBody>
          <a:bodyPr/>
          <a:lstStyle/>
          <a:p>
            <a:r>
              <a:rPr lang="vi-VN" dirty="0"/>
              <a:t>3.3Liên kết các ổ đĩa</a:t>
            </a:r>
          </a:p>
          <a:p>
            <a:endParaRPr lang="vi-VN" dirty="0"/>
          </a:p>
        </p:txBody>
      </p:sp>
      <p:sp>
        <p:nvSpPr>
          <p:cNvPr id="3" name="Title 2">
            <a:extLst>
              <a:ext uri="{FF2B5EF4-FFF2-40B4-BE49-F238E27FC236}">
                <a16:creationId xmlns:a16="http://schemas.microsoft.com/office/drawing/2014/main" xmlns="" id="{76589407-404A-4B84-B0EA-E51E9C877439}"/>
              </a:ext>
            </a:extLst>
          </p:cNvPr>
          <p:cNvSpPr>
            <a:spLocks noGrp="1"/>
          </p:cNvSpPr>
          <p:nvPr>
            <p:ph type="ctrTitle"/>
          </p:nvPr>
        </p:nvSpPr>
        <p:spPr/>
        <p:txBody>
          <a:bodyPr/>
          <a:lstStyle/>
          <a:p>
            <a:r>
              <a:rPr lang="vi-VN" dirty="0"/>
              <a:t>3. Cách cài đặt</a:t>
            </a:r>
          </a:p>
        </p:txBody>
      </p:sp>
      <p:sp>
        <p:nvSpPr>
          <p:cNvPr id="5" name="Footer Placeholder 4">
            <a:extLst>
              <a:ext uri="{FF2B5EF4-FFF2-40B4-BE49-F238E27FC236}">
                <a16:creationId xmlns:a16="http://schemas.microsoft.com/office/drawing/2014/main" xmlns="" id="{BF0C4D29-0DFE-4E8F-9E09-066B65BC8E94}"/>
              </a:ext>
            </a:extLst>
          </p:cNvPr>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6" name="Rectangle 5">
            <a:extLst>
              <a:ext uri="{FF2B5EF4-FFF2-40B4-BE49-F238E27FC236}">
                <a16:creationId xmlns:a16="http://schemas.microsoft.com/office/drawing/2014/main" xmlns="" id="{BF2DA222-E4BE-49BB-B192-C59968CAFA06}"/>
              </a:ext>
            </a:extLst>
          </p:cNvPr>
          <p:cNvSpPr/>
          <p:nvPr/>
        </p:nvSpPr>
        <p:spPr>
          <a:xfrm>
            <a:off x="74328" y="1049098"/>
            <a:ext cx="8976412" cy="646331"/>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rPr>
              <a:t>Trong ô Folder, nhập tên máy chủ và folder bạn cần map. Nhấn Finish để hoàn thành quá trình map ổ đĩa.</a:t>
            </a:r>
          </a:p>
        </p:txBody>
      </p:sp>
      <p:pic>
        <p:nvPicPr>
          <p:cNvPr id="7" name="Picture 6">
            <a:extLst>
              <a:ext uri="{FF2B5EF4-FFF2-40B4-BE49-F238E27FC236}">
                <a16:creationId xmlns:a16="http://schemas.microsoft.com/office/drawing/2014/main" xmlns="" id="{2BF27E12-A2FB-498E-A51D-944A44F60EF8}"/>
              </a:ext>
            </a:extLst>
          </p:cNvPr>
          <p:cNvPicPr>
            <a:picLocks noChangeAspect="1"/>
          </p:cNvPicPr>
          <p:nvPr/>
        </p:nvPicPr>
        <p:blipFill>
          <a:blip r:embed="rId2"/>
          <a:stretch>
            <a:fillRect/>
          </a:stretch>
        </p:blipFill>
        <p:spPr>
          <a:xfrm>
            <a:off x="188686" y="1728088"/>
            <a:ext cx="8862054" cy="4295775"/>
          </a:xfrm>
          <a:prstGeom prst="rect">
            <a:avLst/>
          </a:prstGeom>
        </p:spPr>
      </p:pic>
    </p:spTree>
    <p:extLst>
      <p:ext uri="{BB962C8B-B14F-4D97-AF65-F5344CB8AC3E}">
        <p14:creationId xmlns:p14="http://schemas.microsoft.com/office/powerpoint/2010/main" val="36965173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A1C01114-99A3-4B99-A2B4-1EAF521DB850}"/>
              </a:ext>
            </a:extLst>
          </p:cNvPr>
          <p:cNvSpPr>
            <a:spLocks noGrp="1"/>
          </p:cNvSpPr>
          <p:nvPr>
            <p:ph type="subTitle" idx="1"/>
          </p:nvPr>
        </p:nvSpPr>
        <p:spPr>
          <a:xfrm>
            <a:off x="51475" y="895390"/>
            <a:ext cx="9092525" cy="536014"/>
          </a:xfrm>
        </p:spPr>
        <p:txBody>
          <a:bodyPr/>
          <a:lstStyle/>
          <a:p>
            <a:r>
              <a:rPr lang="vi-VN" dirty="0"/>
              <a:t>3.3Liên kết các ổ đĩa</a:t>
            </a:r>
          </a:p>
          <a:p>
            <a:endParaRPr lang="vi-VN" dirty="0"/>
          </a:p>
        </p:txBody>
      </p:sp>
      <p:sp>
        <p:nvSpPr>
          <p:cNvPr id="3" name="Title 2">
            <a:extLst>
              <a:ext uri="{FF2B5EF4-FFF2-40B4-BE49-F238E27FC236}">
                <a16:creationId xmlns:a16="http://schemas.microsoft.com/office/drawing/2014/main" xmlns="" id="{27B903F2-AC7D-4FD8-830C-4A754A3EE674}"/>
              </a:ext>
            </a:extLst>
          </p:cNvPr>
          <p:cNvSpPr>
            <a:spLocks noGrp="1"/>
          </p:cNvSpPr>
          <p:nvPr>
            <p:ph type="ctrTitle"/>
          </p:nvPr>
        </p:nvSpPr>
        <p:spPr/>
        <p:txBody>
          <a:bodyPr/>
          <a:lstStyle/>
          <a:p>
            <a:r>
              <a:rPr lang="vi-VN" dirty="0"/>
              <a:t>3. Cách cài đặt</a:t>
            </a:r>
          </a:p>
        </p:txBody>
      </p:sp>
      <p:sp>
        <p:nvSpPr>
          <p:cNvPr id="5" name="Footer Placeholder 4">
            <a:extLst>
              <a:ext uri="{FF2B5EF4-FFF2-40B4-BE49-F238E27FC236}">
                <a16:creationId xmlns:a16="http://schemas.microsoft.com/office/drawing/2014/main" xmlns="" id="{7BEE199E-4D1D-4F58-A57D-1201716671B1}"/>
              </a:ext>
            </a:extLst>
          </p:cNvPr>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6" name="Rectangle 5">
            <a:extLst>
              <a:ext uri="{FF2B5EF4-FFF2-40B4-BE49-F238E27FC236}">
                <a16:creationId xmlns:a16="http://schemas.microsoft.com/office/drawing/2014/main" xmlns="" id="{80071E77-5390-460E-A259-19EDEA65CCA1}"/>
              </a:ext>
            </a:extLst>
          </p:cNvPr>
          <p:cNvSpPr/>
          <p:nvPr/>
        </p:nvSpPr>
        <p:spPr>
          <a:xfrm>
            <a:off x="51474" y="1163397"/>
            <a:ext cx="8708572" cy="369332"/>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rPr>
              <a:t>Nhập tài khoản và mật khẩu của bạn.</a:t>
            </a:r>
          </a:p>
        </p:txBody>
      </p:sp>
      <p:pic>
        <p:nvPicPr>
          <p:cNvPr id="7" name="Picture 6">
            <a:extLst>
              <a:ext uri="{FF2B5EF4-FFF2-40B4-BE49-F238E27FC236}">
                <a16:creationId xmlns:a16="http://schemas.microsoft.com/office/drawing/2014/main" xmlns="" id="{47B2D481-93E5-4D8F-952E-46712C0D39A7}"/>
              </a:ext>
            </a:extLst>
          </p:cNvPr>
          <p:cNvPicPr>
            <a:picLocks noChangeAspect="1"/>
          </p:cNvPicPr>
          <p:nvPr/>
        </p:nvPicPr>
        <p:blipFill>
          <a:blip r:embed="rId2"/>
          <a:stretch>
            <a:fillRect/>
          </a:stretch>
        </p:blipFill>
        <p:spPr>
          <a:xfrm>
            <a:off x="250708" y="1724402"/>
            <a:ext cx="8310103" cy="3181427"/>
          </a:xfrm>
          <a:prstGeom prst="rect">
            <a:avLst/>
          </a:prstGeom>
        </p:spPr>
      </p:pic>
    </p:spTree>
    <p:extLst>
      <p:ext uri="{BB962C8B-B14F-4D97-AF65-F5344CB8AC3E}">
        <p14:creationId xmlns:p14="http://schemas.microsoft.com/office/powerpoint/2010/main" val="42417613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AB624A65-FD08-4433-95B4-4C7E4CFE96BF}"/>
              </a:ext>
            </a:extLst>
          </p:cNvPr>
          <p:cNvSpPr>
            <a:spLocks noGrp="1"/>
          </p:cNvSpPr>
          <p:nvPr>
            <p:ph type="subTitle" idx="1"/>
          </p:nvPr>
        </p:nvSpPr>
        <p:spPr>
          <a:xfrm>
            <a:off x="174171" y="851848"/>
            <a:ext cx="8795657" cy="536014"/>
          </a:xfrm>
        </p:spPr>
        <p:txBody>
          <a:bodyPr/>
          <a:lstStyle/>
          <a:p>
            <a:r>
              <a:rPr lang="vi-VN" dirty="0"/>
              <a:t>3.3Liên kết các ổ đĩa</a:t>
            </a:r>
          </a:p>
          <a:p>
            <a:endParaRPr lang="vi-VN" dirty="0"/>
          </a:p>
        </p:txBody>
      </p:sp>
      <p:sp>
        <p:nvSpPr>
          <p:cNvPr id="3" name="Title 2">
            <a:extLst>
              <a:ext uri="{FF2B5EF4-FFF2-40B4-BE49-F238E27FC236}">
                <a16:creationId xmlns:a16="http://schemas.microsoft.com/office/drawing/2014/main" xmlns="" id="{ECDF83CB-1A77-45A2-9181-34C9600A1E84}"/>
              </a:ext>
            </a:extLst>
          </p:cNvPr>
          <p:cNvSpPr>
            <a:spLocks noGrp="1"/>
          </p:cNvSpPr>
          <p:nvPr>
            <p:ph type="ctrTitle"/>
          </p:nvPr>
        </p:nvSpPr>
        <p:spPr/>
        <p:txBody>
          <a:bodyPr/>
          <a:lstStyle/>
          <a:p>
            <a:r>
              <a:rPr lang="vi-VN" dirty="0"/>
              <a:t>3. Cách cài đặt</a:t>
            </a:r>
          </a:p>
        </p:txBody>
      </p:sp>
      <p:sp>
        <p:nvSpPr>
          <p:cNvPr id="5" name="Footer Placeholder 4">
            <a:extLst>
              <a:ext uri="{FF2B5EF4-FFF2-40B4-BE49-F238E27FC236}">
                <a16:creationId xmlns:a16="http://schemas.microsoft.com/office/drawing/2014/main" xmlns="" id="{35C0FE2D-2545-4807-8C50-136A13D2F221}"/>
              </a:ext>
            </a:extLst>
          </p:cNvPr>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6" name="Rectangle 5">
            <a:extLst>
              <a:ext uri="{FF2B5EF4-FFF2-40B4-BE49-F238E27FC236}">
                <a16:creationId xmlns:a16="http://schemas.microsoft.com/office/drawing/2014/main" xmlns="" id="{C2BAA5C1-FEC5-46DB-BED1-A39241DC1740}"/>
              </a:ext>
            </a:extLst>
          </p:cNvPr>
          <p:cNvSpPr/>
          <p:nvPr/>
        </p:nvSpPr>
        <p:spPr>
          <a:xfrm>
            <a:off x="51474" y="1223270"/>
            <a:ext cx="8795657" cy="646331"/>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rPr>
              <a:t>Cuối cùng, của sổ Windows Explorer xuất hiện. Folder chia sẻ của bạn bấy giờ đã được map vào máy</a:t>
            </a:r>
          </a:p>
        </p:txBody>
      </p:sp>
      <p:pic>
        <p:nvPicPr>
          <p:cNvPr id="7" name="Picture 6">
            <a:extLst>
              <a:ext uri="{FF2B5EF4-FFF2-40B4-BE49-F238E27FC236}">
                <a16:creationId xmlns:a16="http://schemas.microsoft.com/office/drawing/2014/main" xmlns="" id="{A92B9B9F-0A71-4ED5-92DA-93C6842696DB}"/>
              </a:ext>
            </a:extLst>
          </p:cNvPr>
          <p:cNvPicPr>
            <a:picLocks noChangeAspect="1"/>
          </p:cNvPicPr>
          <p:nvPr/>
        </p:nvPicPr>
        <p:blipFill>
          <a:blip r:embed="rId2"/>
          <a:stretch>
            <a:fillRect/>
          </a:stretch>
        </p:blipFill>
        <p:spPr>
          <a:xfrm>
            <a:off x="294250" y="1987416"/>
            <a:ext cx="8675577" cy="4018735"/>
          </a:xfrm>
          <a:prstGeom prst="rect">
            <a:avLst/>
          </a:prstGeom>
        </p:spPr>
      </p:pic>
    </p:spTree>
    <p:extLst>
      <p:ext uri="{BB962C8B-B14F-4D97-AF65-F5344CB8AC3E}">
        <p14:creationId xmlns:p14="http://schemas.microsoft.com/office/powerpoint/2010/main" val="3641943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solidFill>
                  <a:srgbClr val="0000CC"/>
                </a:solidFill>
              </a:rPr>
              <a:t>1. </a:t>
            </a:r>
            <a:r>
              <a:rPr lang="en-US" dirty="0" err="1">
                <a:solidFill>
                  <a:srgbClr val="0000CC"/>
                </a:solidFill>
              </a:rPr>
              <a:t>Giới</a:t>
            </a:r>
            <a:r>
              <a:rPr lang="en-US" dirty="0">
                <a:solidFill>
                  <a:srgbClr val="0000CC"/>
                </a:solidFill>
              </a:rPr>
              <a:t> </a:t>
            </a:r>
            <a:r>
              <a:rPr lang="en-US" dirty="0" err="1">
                <a:solidFill>
                  <a:srgbClr val="0000CC"/>
                </a:solidFill>
              </a:rPr>
              <a:t>thiệu</a:t>
            </a:r>
            <a:endParaRPr lang="en-US" dirty="0">
              <a:solidFill>
                <a:srgbClr val="0000CC"/>
              </a:solidFill>
            </a:endParaRP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6" name="Rectangle 5"/>
          <p:cNvSpPr/>
          <p:nvPr/>
        </p:nvSpPr>
        <p:spPr>
          <a:xfrm>
            <a:off x="726141" y="1377016"/>
            <a:ext cx="8027894" cy="3416320"/>
          </a:xfrm>
          <a:prstGeom prst="rect">
            <a:avLst/>
          </a:prstGeom>
        </p:spPr>
        <p:txBody>
          <a:bodyPr wrap="square">
            <a:spAutoFit/>
          </a:bodyPr>
          <a:lstStyle/>
          <a:p>
            <a:pPr marL="342900" indent="-342900" algn="just">
              <a:buFont typeface="Arial" panose="020B0604020202020204" pitchFamily="34" charset="0"/>
              <a:buChar char="•"/>
            </a:pPr>
            <a:r>
              <a:rPr lang="vi-VN" dirty="0">
                <a:solidFill>
                  <a:srgbClr val="222222"/>
                </a:solidFill>
                <a:latin typeface="Times New Roman" panose="02020603050405020304" pitchFamily="18" charset="0"/>
                <a:cs typeface="Times New Roman" panose="02020603050405020304" pitchFamily="18" charset="0"/>
              </a:rPr>
              <a:t>localStorage là cách thức lưu trữ dữ liệu tại client độc lập với server. Giả định viết 1 ứng dụng web cho phép người dùng viết bài trên STDIO, để tránh người dùng chưa lưu trữ bài viết nhưng lại gặp sự cố về máy tính, ứng dụng tiến hành lưu trữ mỗi 5 phút 1 lần, khi gặp sự cố ở lần mở web sau sẽ kiểm tra trong localStorage có dữ liệu hay không, nếu có thì có thể hỏi người dùng có muốn khôi phục lại phiên bản làm việc trước đó không?</a:t>
            </a:r>
          </a:p>
          <a:p>
            <a:pPr marL="342900" indent="-342900" algn="just">
              <a:buFont typeface="Arial" panose="020B0604020202020204" pitchFamily="34" charset="0"/>
              <a:buChar char="•"/>
            </a:pPr>
            <a:endParaRPr lang="vi-VN" dirty="0">
              <a:solidFill>
                <a:srgbClr val="222222"/>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vi-VN" dirty="0">
                <a:solidFill>
                  <a:srgbClr val="222222"/>
                </a:solidFill>
                <a:latin typeface="Times New Roman" panose="02020603050405020304" pitchFamily="18" charset="0"/>
                <a:cs typeface="Times New Roman" panose="02020603050405020304" pitchFamily="18" charset="0"/>
              </a:rPr>
              <a:t>Để hiện thực tính năng lưu trữ tạm này, yêu cầu mỗi 5 phút dữ liệu tự lưu trữ lên server, nếu chỉ đòi hỏi lưu trữ tạm ở trình duyệt web, localStorage là lựa chọn tốt. Server sẽ giảm được lượng request đáng kể nhưng vẫn mang được trải nghiệm tốt cho người dùng. Ngoài ra, thời gian lưu trữ của localStorage có thể kéo dài cho đến khi frontend ra lệnh xóa.</a:t>
            </a:r>
            <a:r>
              <a:rPr lang="en-US" dirty="0">
                <a:solidFill>
                  <a:srgbClr val="222222"/>
                </a:solidFill>
                <a:latin typeface="Times New Roman" panose="02020603050405020304" pitchFamily="18" charset="0"/>
                <a:cs typeface="Times New Roman" panose="02020603050405020304" pitchFamily="18" charset="0"/>
              </a:rPr>
              <a:t> </a:t>
            </a:r>
          </a:p>
        </p:txBody>
      </p:sp>
      <p:sp>
        <p:nvSpPr>
          <p:cNvPr id="8" name="Subtitle 1"/>
          <p:cNvSpPr txBox="1">
            <a:spLocks/>
          </p:cNvSpPr>
          <p:nvPr/>
        </p:nvSpPr>
        <p:spPr>
          <a:xfrm>
            <a:off x="379600" y="845674"/>
            <a:ext cx="6544413" cy="536014"/>
          </a:xfrm>
          <a:prstGeom prst="rect">
            <a:avLst/>
          </a:prstGeom>
        </p:spPr>
        <p:txBody>
          <a:bodyPr tIns="0" anchor="ctr">
            <a:normAutofit/>
          </a:bodyPr>
          <a:lstStyle>
            <a:lvl1pPr marL="0" indent="0" algn="l" defTabSz="685800" rtl="0" eaLnBrk="1" latinLnBrk="0" hangingPunct="1">
              <a:lnSpc>
                <a:spcPct val="100000"/>
              </a:lnSpc>
              <a:spcBef>
                <a:spcPts val="750"/>
              </a:spcBef>
              <a:buClr>
                <a:schemeClr val="accent1"/>
              </a:buClr>
              <a:buSzPct val="110000"/>
              <a:buFont typeface="Wingdings" panose="05000000000000000000" pitchFamily="2" charset="2"/>
              <a:buNone/>
              <a:defRPr sz="2800" b="0" kern="1200">
                <a:solidFill>
                  <a:schemeClr val="tx1"/>
                </a:solidFill>
                <a:effectLst/>
                <a:latin typeface="Times New Roman" panose="02020603050405020304" pitchFamily="18" charset="0"/>
                <a:ea typeface="+mn-ea"/>
                <a:cs typeface="Times New Roman" panose="02020603050405020304" pitchFamily="18" charset="0"/>
              </a:defRPr>
            </a:lvl1pPr>
            <a:lvl2pPr marL="3429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500" kern="1200">
                <a:solidFill>
                  <a:schemeClr val="tx1"/>
                </a:solidFill>
                <a:effectLst/>
                <a:latin typeface="+mn-lt"/>
                <a:ea typeface="+mn-ea"/>
                <a:cs typeface="+mn-cs"/>
              </a:defRPr>
            </a:lvl2pPr>
            <a:lvl3pPr marL="6858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350" kern="1200">
                <a:solidFill>
                  <a:schemeClr val="tx1"/>
                </a:solidFill>
                <a:effectLst/>
                <a:latin typeface="+mn-lt"/>
                <a:ea typeface="+mn-ea"/>
                <a:cs typeface="+mn-cs"/>
              </a:defRPr>
            </a:lvl3pPr>
            <a:lvl4pPr marL="10287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4pPr>
            <a:lvl5pPr marL="13716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5pPr>
            <a:lvl6pPr marL="17145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6pPr>
            <a:lvl7pPr marL="20574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7pPr>
            <a:lvl8pPr marL="24003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8pPr>
            <a:lvl9pPr marL="27432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9pPr>
          </a:lstStyle>
          <a:p>
            <a:r>
              <a:rPr lang="en-US" dirty="0">
                <a:solidFill>
                  <a:schemeClr val="accent1"/>
                </a:solidFill>
              </a:rPr>
              <a:t>1.1 </a:t>
            </a:r>
            <a:r>
              <a:rPr lang="en-US" dirty="0" err="1">
                <a:solidFill>
                  <a:schemeClr val="accent1"/>
                </a:solidFill>
              </a:rPr>
              <a:t>localStorage</a:t>
            </a:r>
            <a:r>
              <a:rPr lang="en-US" dirty="0">
                <a:solidFill>
                  <a:schemeClr val="accent1"/>
                </a:solidFill>
              </a:rPr>
              <a:t> </a:t>
            </a:r>
            <a:r>
              <a:rPr lang="en-US" dirty="0" err="1">
                <a:solidFill>
                  <a:schemeClr val="accent1"/>
                </a:solidFill>
              </a:rPr>
              <a:t>là</a:t>
            </a:r>
            <a:r>
              <a:rPr lang="en-US" dirty="0">
                <a:solidFill>
                  <a:schemeClr val="accent1"/>
                </a:solidFill>
              </a:rPr>
              <a:t> </a:t>
            </a:r>
            <a:r>
              <a:rPr lang="en-US" dirty="0" err="1">
                <a:solidFill>
                  <a:schemeClr val="accent1"/>
                </a:solidFill>
              </a:rPr>
              <a:t>gì</a:t>
            </a:r>
            <a:r>
              <a:rPr lang="en-US" dirty="0">
                <a:solidFill>
                  <a:schemeClr val="accent1"/>
                </a:solidFill>
              </a:rPr>
              <a:t>?  </a:t>
            </a:r>
          </a:p>
        </p:txBody>
      </p:sp>
    </p:spTree>
    <p:extLst>
      <p:ext uri="{BB962C8B-B14F-4D97-AF65-F5344CB8AC3E}">
        <p14:creationId xmlns:p14="http://schemas.microsoft.com/office/powerpoint/2010/main" val="25023813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1A92BF-EBA2-4BCD-B445-598F07B28D4B}" type="datetime3">
              <a:rPr lang="en-US" smtClean="0"/>
              <a:t>6 May 2021</a:t>
            </a:fld>
            <a:endParaRPr lang="en-US"/>
          </a:p>
        </p:txBody>
      </p:sp>
      <p:sp>
        <p:nvSpPr>
          <p:cNvPr id="5" name="Footer Placeholder 4"/>
          <p:cNvSpPr>
            <a:spLocks noGrp="1"/>
          </p:cNvSpPr>
          <p:nvPr>
            <p:ph type="ftr" sz="quarter" idx="11"/>
          </p:nvPr>
        </p:nvSpPr>
        <p:spPr/>
        <p:txBody>
          <a:bodyPr/>
          <a:lstStyle/>
          <a:p>
            <a:r>
              <a:rPr lang="en-US"/>
              <a:t>Triển Khai Dịch Vụ DHCP</a:t>
            </a:r>
          </a:p>
        </p:txBody>
      </p:sp>
      <p:sp>
        <p:nvSpPr>
          <p:cNvPr id="10" name="TextBox 9"/>
          <p:cNvSpPr txBox="1"/>
          <p:nvPr/>
        </p:nvSpPr>
        <p:spPr>
          <a:xfrm>
            <a:off x="1345589" y="985669"/>
            <a:ext cx="6917279" cy="1200329"/>
          </a:xfrm>
          <a:prstGeom prst="rect">
            <a:avLst/>
          </a:prstGeom>
          <a:noFill/>
        </p:spPr>
        <p:txBody>
          <a:bodyPr wrap="none" rtlCol="0">
            <a:spAutoFit/>
          </a:bodyPr>
          <a:lstStyle/>
          <a:p>
            <a:pPr algn="ctr"/>
            <a:r>
              <a:rPr lang="en-US" sz="3600" b="1">
                <a:latin typeface="Times New Roman" panose="02020603050405020304" pitchFamily="18" charset="0"/>
                <a:cs typeface="Times New Roman" panose="02020603050405020304" pitchFamily="18" charset="0"/>
              </a:rPr>
              <a:t>CẢM ƠN THẦY</a:t>
            </a:r>
          </a:p>
          <a:p>
            <a:pPr algn="ctr"/>
            <a:r>
              <a:rPr lang="en-US" sz="3600" b="1">
                <a:latin typeface="Times New Roman" panose="02020603050405020304" pitchFamily="18" charset="0"/>
                <a:cs typeface="Times New Roman" panose="02020603050405020304" pitchFamily="18" charset="0"/>
              </a:rPr>
              <a:t>VÀ CÁC BẠN ĐÃ LẮNG NGHE!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8780" y="2378180"/>
            <a:ext cx="6096000" cy="3889248"/>
          </a:xfrm>
          <a:prstGeom prst="rect">
            <a:avLst/>
          </a:prstGeom>
        </p:spPr>
      </p:pic>
    </p:spTree>
    <p:extLst>
      <p:ext uri="{BB962C8B-B14F-4D97-AF65-F5344CB8AC3E}">
        <p14:creationId xmlns:p14="http://schemas.microsoft.com/office/powerpoint/2010/main" val="3991902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solidFill>
                  <a:srgbClr val="0000CC"/>
                </a:solidFill>
              </a:rPr>
              <a:t>1. </a:t>
            </a:r>
            <a:r>
              <a:rPr lang="en-US" dirty="0" err="1">
                <a:solidFill>
                  <a:srgbClr val="0000CC"/>
                </a:solidFill>
              </a:rPr>
              <a:t>Giới</a:t>
            </a:r>
            <a:r>
              <a:rPr lang="en-US" dirty="0">
                <a:solidFill>
                  <a:srgbClr val="0000CC"/>
                </a:solidFill>
              </a:rPr>
              <a:t> </a:t>
            </a:r>
            <a:r>
              <a:rPr lang="en-US" dirty="0" err="1">
                <a:solidFill>
                  <a:srgbClr val="0000CC"/>
                </a:solidFill>
              </a:rPr>
              <a:t>thiệu</a:t>
            </a:r>
            <a:endParaRPr lang="en-US" dirty="0">
              <a:solidFill>
                <a:srgbClr val="0000CC"/>
              </a:solidFill>
            </a:endParaRP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6" name="Rectangle 5"/>
          <p:cNvSpPr/>
          <p:nvPr/>
        </p:nvSpPr>
        <p:spPr>
          <a:xfrm>
            <a:off x="726141" y="1377016"/>
            <a:ext cx="8027894" cy="2308324"/>
          </a:xfrm>
          <a:prstGeom prst="rect">
            <a:avLst/>
          </a:prstGeom>
        </p:spPr>
        <p:txBody>
          <a:bodyPr wrap="square">
            <a:spAutoFit/>
          </a:bodyPr>
          <a:lstStyle/>
          <a:p>
            <a:pPr algn="just"/>
            <a:r>
              <a:rPr lang="en-US" b="1" i="1" dirty="0" err="1">
                <a:latin typeface="Times New Roman" panose="02020603050405020304" pitchFamily="18" charset="0"/>
                <a:cs typeface="Times New Roman" panose="02020603050405020304" pitchFamily="18" charset="0"/>
              </a:rPr>
              <a:t>Tại</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sao</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chúng</a:t>
            </a:r>
            <a:r>
              <a:rPr lang="en-US" b="1" i="1" dirty="0">
                <a:latin typeface="Times New Roman" panose="02020603050405020304" pitchFamily="18" charset="0"/>
                <a:cs typeface="Times New Roman" panose="02020603050405020304" pitchFamily="18" charset="0"/>
              </a:rPr>
              <a:t> ta </a:t>
            </a:r>
            <a:r>
              <a:rPr lang="en-US" b="1" i="1" dirty="0" err="1">
                <a:latin typeface="Times New Roman" panose="02020603050405020304" pitchFamily="18" charset="0"/>
                <a:cs typeface="Times New Roman" panose="02020603050405020304" pitchFamily="18" charset="0"/>
              </a:rPr>
              <a:t>nên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sử</a:t>
            </a:r>
            <a:r>
              <a:rPr lang="en-US" b="1" i="1" dirty="0">
                <a:latin typeface="Times New Roman" panose="02020603050405020304" pitchFamily="18" charset="0"/>
                <a:cs typeface="Times New Roman" panose="02020603050405020304" pitchFamily="18" charset="0"/>
              </a:rPr>
              <a:t> dung </a:t>
            </a:r>
            <a:r>
              <a:rPr lang="en-US" b="1" i="1" dirty="0" err="1">
                <a:latin typeface="Times New Roman" panose="02020603050405020304" pitchFamily="18" charset="0"/>
                <a:cs typeface="Times New Roman" panose="02020603050405020304" pitchFamily="18" charset="0"/>
              </a:rPr>
              <a:t>localStorage</a:t>
            </a:r>
            <a:endParaRPr lang="en-US" b="1" i="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Nói đến HTTP, nó là dạng kết nối stateless, nghĩa là khi đóng một ứng dụng web, lần truy cập sau mọi thứ bị reset lại như ban đầu.</a:t>
            </a:r>
          </a:p>
          <a:p>
            <a:pPr algn="just"/>
            <a:endParaRPr lang="vi-V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localStorage đơn giản là nó giúp dev chúng ta lưu lại một vài thông tin ở phía trình duyệt của user, để lần sau truy cập ta có thể truy xuất các thông tin này.</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8" name="Subtitle 1"/>
          <p:cNvSpPr txBox="1">
            <a:spLocks/>
          </p:cNvSpPr>
          <p:nvPr/>
        </p:nvSpPr>
        <p:spPr>
          <a:xfrm>
            <a:off x="379600" y="845674"/>
            <a:ext cx="6544413" cy="536014"/>
          </a:xfrm>
          <a:prstGeom prst="rect">
            <a:avLst/>
          </a:prstGeom>
        </p:spPr>
        <p:txBody>
          <a:bodyPr tIns="0" anchor="ctr">
            <a:normAutofit/>
          </a:bodyPr>
          <a:lstStyle>
            <a:lvl1pPr marL="0" indent="0" algn="l" defTabSz="685800" rtl="0" eaLnBrk="1" latinLnBrk="0" hangingPunct="1">
              <a:lnSpc>
                <a:spcPct val="100000"/>
              </a:lnSpc>
              <a:spcBef>
                <a:spcPts val="750"/>
              </a:spcBef>
              <a:buClr>
                <a:schemeClr val="accent1"/>
              </a:buClr>
              <a:buSzPct val="110000"/>
              <a:buFont typeface="Wingdings" panose="05000000000000000000" pitchFamily="2" charset="2"/>
              <a:buNone/>
              <a:defRPr sz="2800" b="0" kern="1200">
                <a:solidFill>
                  <a:schemeClr val="tx1"/>
                </a:solidFill>
                <a:effectLst/>
                <a:latin typeface="Times New Roman" panose="02020603050405020304" pitchFamily="18" charset="0"/>
                <a:ea typeface="+mn-ea"/>
                <a:cs typeface="Times New Roman" panose="02020603050405020304" pitchFamily="18" charset="0"/>
              </a:defRPr>
            </a:lvl1pPr>
            <a:lvl2pPr marL="3429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500" kern="1200">
                <a:solidFill>
                  <a:schemeClr val="tx1"/>
                </a:solidFill>
                <a:effectLst/>
                <a:latin typeface="+mn-lt"/>
                <a:ea typeface="+mn-ea"/>
                <a:cs typeface="+mn-cs"/>
              </a:defRPr>
            </a:lvl2pPr>
            <a:lvl3pPr marL="6858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350" kern="1200">
                <a:solidFill>
                  <a:schemeClr val="tx1"/>
                </a:solidFill>
                <a:effectLst/>
                <a:latin typeface="+mn-lt"/>
                <a:ea typeface="+mn-ea"/>
                <a:cs typeface="+mn-cs"/>
              </a:defRPr>
            </a:lvl3pPr>
            <a:lvl4pPr marL="10287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4pPr>
            <a:lvl5pPr marL="13716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5pPr>
            <a:lvl6pPr marL="17145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6pPr>
            <a:lvl7pPr marL="20574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7pPr>
            <a:lvl8pPr marL="24003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8pPr>
            <a:lvl9pPr marL="2743200" indent="0" algn="ctr" defTabSz="685800" rtl="0" eaLnBrk="1" latinLnBrk="0" hangingPunct="1">
              <a:lnSpc>
                <a:spcPct val="120000"/>
              </a:lnSpc>
              <a:spcBef>
                <a:spcPts val="375"/>
              </a:spcBef>
              <a:buClr>
                <a:schemeClr val="accent1"/>
              </a:buClr>
              <a:buSzPct val="110000"/>
              <a:buFont typeface="Wingdings" panose="05000000000000000000" pitchFamily="2" charset="2"/>
              <a:buNone/>
              <a:defRPr sz="1200" kern="1200">
                <a:solidFill>
                  <a:schemeClr val="tx1"/>
                </a:solidFill>
                <a:effectLst/>
                <a:latin typeface="+mn-lt"/>
                <a:ea typeface="+mn-ea"/>
                <a:cs typeface="+mn-cs"/>
              </a:defRPr>
            </a:lvl9pPr>
          </a:lstStyle>
          <a:p>
            <a:r>
              <a:rPr lang="en-US" dirty="0">
                <a:solidFill>
                  <a:schemeClr val="accent1"/>
                </a:solidFill>
              </a:rPr>
              <a:t>1.1 DHCP </a:t>
            </a:r>
            <a:r>
              <a:rPr lang="en-US" dirty="0" err="1">
                <a:solidFill>
                  <a:schemeClr val="accent1"/>
                </a:solidFill>
              </a:rPr>
              <a:t>là</a:t>
            </a:r>
            <a:r>
              <a:rPr lang="en-US" dirty="0">
                <a:solidFill>
                  <a:schemeClr val="accent1"/>
                </a:solidFill>
              </a:rPr>
              <a:t> </a:t>
            </a:r>
            <a:r>
              <a:rPr lang="en-US" dirty="0" err="1">
                <a:solidFill>
                  <a:schemeClr val="accent1"/>
                </a:solidFill>
              </a:rPr>
              <a:t>gì</a:t>
            </a:r>
            <a:r>
              <a:rPr lang="en-US" dirty="0">
                <a:solidFill>
                  <a:schemeClr val="accent1"/>
                </a:solidFill>
              </a:rPr>
              <a:t>?</a:t>
            </a:r>
          </a:p>
        </p:txBody>
      </p:sp>
    </p:spTree>
    <p:extLst>
      <p:ext uri="{BB962C8B-B14F-4D97-AF65-F5344CB8AC3E}">
        <p14:creationId xmlns:p14="http://schemas.microsoft.com/office/powerpoint/2010/main" val="17963174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1.2 </a:t>
            </a:r>
            <a:r>
              <a:rPr lang="vi-VN" dirty="0">
                <a:solidFill>
                  <a:schemeClr val="accent1"/>
                </a:solidFill>
              </a:rPr>
              <a:t>ư</a:t>
            </a:r>
            <a:r>
              <a:rPr lang="en-US" dirty="0">
                <a:solidFill>
                  <a:schemeClr val="accent1"/>
                </a:solidFill>
              </a:rPr>
              <a:t>u </a:t>
            </a:r>
            <a:r>
              <a:rPr lang="en-US" dirty="0" err="1">
                <a:solidFill>
                  <a:schemeClr val="accent1"/>
                </a:solidFill>
              </a:rPr>
              <a:t>điểm</a:t>
            </a:r>
            <a:r>
              <a:rPr lang="en-US" dirty="0">
                <a:solidFill>
                  <a:schemeClr val="accent1"/>
                </a:solidFill>
              </a:rPr>
              <a:t>, </a:t>
            </a:r>
            <a:r>
              <a:rPr lang="en-US" dirty="0" err="1">
                <a:solidFill>
                  <a:schemeClr val="accent1"/>
                </a:solidFill>
              </a:rPr>
              <a:t>nh</a:t>
            </a:r>
            <a:r>
              <a:rPr lang="vi-VN" dirty="0">
                <a:solidFill>
                  <a:schemeClr val="accent1"/>
                </a:solidFill>
              </a:rPr>
              <a:t>ư</a:t>
            </a:r>
            <a:r>
              <a:rPr lang="en-US" dirty="0" err="1">
                <a:solidFill>
                  <a:schemeClr val="accent1"/>
                </a:solidFill>
              </a:rPr>
              <a:t>ợc</a:t>
            </a:r>
            <a:r>
              <a:rPr lang="en-US" dirty="0">
                <a:solidFill>
                  <a:schemeClr val="accent1"/>
                </a:solidFill>
              </a:rPr>
              <a:t> </a:t>
            </a:r>
            <a:r>
              <a:rPr lang="en-US" dirty="0" err="1">
                <a:solidFill>
                  <a:schemeClr val="accent1"/>
                </a:solidFill>
              </a:rPr>
              <a:t>điểm</a:t>
            </a:r>
            <a:endParaRPr lang="en-US" dirty="0">
              <a:solidFill>
                <a:schemeClr val="accent1"/>
              </a:solidFill>
            </a:endParaRPr>
          </a:p>
        </p:txBody>
      </p:sp>
      <p:sp>
        <p:nvSpPr>
          <p:cNvPr id="3" name="Title 2"/>
          <p:cNvSpPr>
            <a:spLocks noGrp="1"/>
          </p:cNvSpPr>
          <p:nvPr>
            <p:ph type="ctrTitle"/>
          </p:nvPr>
        </p:nvSpPr>
        <p:spPr/>
        <p:txBody>
          <a:bodyPr/>
          <a:lstStyle/>
          <a:p>
            <a:r>
              <a:rPr lang="en-US" dirty="0">
                <a:solidFill>
                  <a:srgbClr val="0000CC"/>
                </a:solidFill>
              </a:rPr>
              <a:t>1. </a:t>
            </a:r>
            <a:r>
              <a:rPr lang="en-US" dirty="0" err="1">
                <a:solidFill>
                  <a:srgbClr val="0000CC"/>
                </a:solidFill>
              </a:rPr>
              <a:t>Giới</a:t>
            </a:r>
            <a:r>
              <a:rPr lang="en-US" dirty="0">
                <a:solidFill>
                  <a:srgbClr val="0000CC"/>
                </a:solidFill>
              </a:rPr>
              <a:t> </a:t>
            </a:r>
            <a:r>
              <a:rPr lang="en-US" dirty="0" err="1">
                <a:solidFill>
                  <a:srgbClr val="0000CC"/>
                </a:solidFill>
              </a:rPr>
              <a:t>thiệu</a:t>
            </a:r>
            <a:endParaRPr lang="en-US" dirty="0">
              <a:solidFill>
                <a:srgbClr val="0000CC"/>
              </a:solidFill>
            </a:endParaRP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6" name="Rectangle 5"/>
          <p:cNvSpPr/>
          <p:nvPr/>
        </p:nvSpPr>
        <p:spPr>
          <a:xfrm>
            <a:off x="626731" y="1229288"/>
            <a:ext cx="7835097" cy="1477328"/>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rPr>
              <a:t>Ưu điểm: tiện lợi.</a:t>
            </a:r>
          </a:p>
          <a:p>
            <a:r>
              <a:rPr lang="vi-VN" dirty="0">
                <a:latin typeface="Times New Roman" panose="02020603050405020304" pitchFamily="18" charset="0"/>
                <a:cs typeface="Times New Roman" panose="02020603050405020304" pitchFamily="18" charset="0"/>
              </a:rPr>
              <a:t>Đây là một tính năng hầu hết các trình duyệt đều hỗ trợ mà không phải cài gì thêm. Nếu bạn không có phần backend và phải dựa vào API của bên thứ 3 thì bạn không thể yêu cầu người ta đặt Cookies cụ thể cho website của mình. </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17515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0414EC93-BE7F-48DA-BC1D-173BB2538BD4}"/>
              </a:ext>
            </a:extLst>
          </p:cNvPr>
          <p:cNvSpPr>
            <a:spLocks noGrp="1"/>
          </p:cNvSpPr>
          <p:nvPr>
            <p:ph type="subTitle" idx="1"/>
          </p:nvPr>
        </p:nvSpPr>
        <p:spPr>
          <a:xfrm>
            <a:off x="51474" y="914400"/>
            <a:ext cx="6544413" cy="566057"/>
          </a:xfrm>
        </p:spPr>
        <p:txBody>
          <a:bodyPr/>
          <a:lstStyle/>
          <a:p>
            <a:r>
              <a:rPr lang="vi-VN" dirty="0">
                <a:solidFill>
                  <a:srgbClr val="FF0000"/>
                </a:solidFill>
              </a:rPr>
              <a:t>1.2 ưu điểm, nhược điểm</a:t>
            </a:r>
          </a:p>
          <a:p>
            <a:endParaRPr lang="vi-VN" dirty="0">
              <a:solidFill>
                <a:srgbClr val="FF0000"/>
              </a:solidFill>
            </a:endParaRPr>
          </a:p>
        </p:txBody>
      </p:sp>
      <p:sp>
        <p:nvSpPr>
          <p:cNvPr id="3" name="Title 2">
            <a:extLst>
              <a:ext uri="{FF2B5EF4-FFF2-40B4-BE49-F238E27FC236}">
                <a16:creationId xmlns:a16="http://schemas.microsoft.com/office/drawing/2014/main" xmlns="" id="{39C36C88-CC62-49AF-AB1F-8586541F5E17}"/>
              </a:ext>
            </a:extLst>
          </p:cNvPr>
          <p:cNvSpPr>
            <a:spLocks noGrp="1"/>
          </p:cNvSpPr>
          <p:nvPr>
            <p:ph type="ctrTitle"/>
          </p:nvPr>
        </p:nvSpPr>
        <p:spPr>
          <a:xfrm>
            <a:off x="0" y="595086"/>
            <a:ext cx="8197850" cy="98188"/>
          </a:xfrm>
        </p:spPr>
        <p:txBody>
          <a:bodyPr/>
          <a:lstStyle/>
          <a:p>
            <a:r>
              <a:rPr lang="vi-VN" dirty="0"/>
              <a:t>1. Giới thiệu</a:t>
            </a:r>
            <a:br>
              <a:rPr lang="vi-VN" dirty="0"/>
            </a:br>
            <a:r>
              <a:rPr lang="en-US" dirty="0"/>
              <a:t/>
            </a:r>
            <a:br>
              <a:rPr lang="en-US" dirty="0"/>
            </a:br>
            <a:endParaRPr lang="vi-VN" dirty="0"/>
          </a:p>
        </p:txBody>
      </p:sp>
      <p:sp>
        <p:nvSpPr>
          <p:cNvPr id="5" name="Footer Placeholder 4">
            <a:extLst>
              <a:ext uri="{FF2B5EF4-FFF2-40B4-BE49-F238E27FC236}">
                <a16:creationId xmlns:a16="http://schemas.microsoft.com/office/drawing/2014/main" xmlns="" id="{AC3C6022-69D2-4872-AD36-944D38C9E8F7}"/>
              </a:ext>
            </a:extLst>
          </p:cNvPr>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Rectangle 6">
            <a:extLst>
              <a:ext uri="{FF2B5EF4-FFF2-40B4-BE49-F238E27FC236}">
                <a16:creationId xmlns:a16="http://schemas.microsoft.com/office/drawing/2014/main" xmlns="" id="{7BBD442E-148B-4180-A46E-D86D47449F14}"/>
              </a:ext>
            </a:extLst>
          </p:cNvPr>
          <p:cNvSpPr/>
          <p:nvPr/>
        </p:nvSpPr>
        <p:spPr>
          <a:xfrm>
            <a:off x="478970" y="1425111"/>
            <a:ext cx="7718879" cy="4247317"/>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rPr>
              <a:t>Nhược điểm: dễ bị tấn công XSS.</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Cross-Site Scripting (XSS) là một trong những kĩ thuật tấn công phổ biến nhất hiện nay. Kỹ thuật XSS được thực hiện dựa trên việc chèn các đoạn script nguy hiểm vào trong source code ứng dụng web, nhằm thực thi các đoạn mã độc Javascript để chiếm phiên đăng nhập của người dùng.</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Một cuộc tấn công XSS có thể xảy ra từ mã JavaScript của bên thứ ba có trong trang web của bạn, như React, Vue, jQuery, Google Analytics, v.v.</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Ở thời điểm người người xài js, nhà nhà xài js như hiện tại, hầu như không thể không đưa bất kỳ thư viện bên thứ ba nào vào trang web của bạn.</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Hacker có thể chạy 1 đoạn js kiểu: localStorage.get('token') trên site của mình để lấy đc token, sau đó gửi ajax tới server của hacker.</a:t>
            </a:r>
          </a:p>
        </p:txBody>
      </p:sp>
    </p:spTree>
    <p:extLst>
      <p:ext uri="{BB962C8B-B14F-4D97-AF65-F5344CB8AC3E}">
        <p14:creationId xmlns:p14="http://schemas.microsoft.com/office/powerpoint/2010/main" val="228794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693274"/>
            <a:ext cx="6544413" cy="536014"/>
          </a:xfrm>
        </p:spPr>
        <p:txBody>
          <a:bodyPr/>
          <a:lstStyle/>
          <a:p>
            <a:r>
              <a:rPr lang="en-US" dirty="0">
                <a:solidFill>
                  <a:schemeClr val="accent1"/>
                </a:solidFill>
              </a:rPr>
              <a:t>3.1Cài đặt ISCSI</a:t>
            </a: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56981" y="1192350"/>
            <a:ext cx="8331525"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vào Server Manager và nhấn “Add Roles and Features”</a:t>
            </a:r>
            <a:endParaRPr lang="en-US"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BB89343C-84F7-448C-84C4-4B26971C3FEF}"/>
              </a:ext>
            </a:extLst>
          </p:cNvPr>
          <p:cNvPicPr>
            <a:picLocks noChangeAspect="1"/>
          </p:cNvPicPr>
          <p:nvPr/>
        </p:nvPicPr>
        <p:blipFill>
          <a:blip r:embed="rId2"/>
          <a:stretch>
            <a:fillRect/>
          </a:stretch>
        </p:blipFill>
        <p:spPr>
          <a:xfrm>
            <a:off x="1524000" y="1666875"/>
            <a:ext cx="6096000" cy="3524250"/>
          </a:xfrm>
          <a:prstGeom prst="rect">
            <a:avLst/>
          </a:prstGeom>
        </p:spPr>
      </p:pic>
    </p:spTree>
    <p:extLst>
      <p:ext uri="{BB962C8B-B14F-4D97-AF65-F5344CB8AC3E}">
        <p14:creationId xmlns:p14="http://schemas.microsoft.com/office/powerpoint/2010/main" val="3867829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200" y="902111"/>
            <a:ext cx="6544413" cy="536014"/>
          </a:xfrm>
        </p:spPr>
        <p:txBody>
          <a:bodyPr/>
          <a:lstStyle/>
          <a:p>
            <a:r>
              <a:rPr lang="en-US" dirty="0">
                <a:solidFill>
                  <a:schemeClr val="accent1"/>
                </a:solidFill>
              </a:rPr>
              <a:t>3.1Cài đặt iSCSI</a:t>
            </a:r>
          </a:p>
          <a:p>
            <a:endParaRPr lang="en-US" dirty="0">
              <a:solidFill>
                <a:schemeClr val="accent1"/>
              </a:solidFill>
            </a:endParaRPr>
          </a:p>
        </p:txBody>
      </p:sp>
      <p:sp>
        <p:nvSpPr>
          <p:cNvPr id="3" name="Title 2"/>
          <p:cNvSpPr>
            <a:spLocks noGrp="1"/>
          </p:cNvSpPr>
          <p:nvPr>
            <p:ph type="ctrTitle"/>
          </p:nvPr>
        </p:nvSpPr>
        <p:spPr/>
        <p:txBody>
          <a:bodyPr/>
          <a:lstStyle/>
          <a:p>
            <a:r>
              <a:rPr lang="en-US" dirty="0">
                <a:solidFill>
                  <a:srgbClr val="0000CC"/>
                </a:solidFill>
              </a:rPr>
              <a:t>3. </a:t>
            </a:r>
            <a:r>
              <a:rPr lang="en-US" dirty="0" err="1">
                <a:solidFill>
                  <a:srgbClr val="0000CC"/>
                </a:solidFill>
              </a:rPr>
              <a:t>Cách</a:t>
            </a:r>
            <a:r>
              <a:rPr lang="en-US" dirty="0">
                <a:solidFill>
                  <a:srgbClr val="0000CC"/>
                </a:solidFill>
              </a:rPr>
              <a:t> </a:t>
            </a:r>
            <a:r>
              <a:rPr lang="en-US" dirty="0" err="1">
                <a:solidFill>
                  <a:srgbClr val="0000CC"/>
                </a:solidFill>
              </a:rPr>
              <a:t>cài</a:t>
            </a:r>
            <a:r>
              <a:rPr lang="en-US" dirty="0">
                <a:solidFill>
                  <a:srgbClr val="0000CC"/>
                </a:solidFill>
              </a:rPr>
              <a:t> đặt</a:t>
            </a:r>
          </a:p>
        </p:txBody>
      </p:sp>
      <p:sp>
        <p:nvSpPr>
          <p:cNvPr id="5" name="Footer Placeholder 4"/>
          <p:cNvSpPr>
            <a:spLocks noGrp="1"/>
          </p:cNvSpPr>
          <p:nvPr>
            <p:ph type="ftr" sz="quarter" idx="11"/>
          </p:nvPr>
        </p:nvSpPr>
        <p:spPr/>
        <p:txBody>
          <a:bodyPr/>
          <a:lstStyle/>
          <a:p>
            <a:r>
              <a:rPr lang="en-US" dirty="0" err="1"/>
              <a:t>Triển</a:t>
            </a:r>
            <a:r>
              <a:rPr lang="en-US" dirty="0"/>
              <a:t> </a:t>
            </a:r>
            <a:r>
              <a:rPr lang="en-US" dirty="0" err="1"/>
              <a:t>khai</a:t>
            </a:r>
            <a:r>
              <a:rPr lang="en-US" dirty="0"/>
              <a:t> local storage</a:t>
            </a:r>
          </a:p>
          <a:p>
            <a:endParaRPr lang="en-US" dirty="0"/>
          </a:p>
        </p:txBody>
      </p:sp>
      <p:sp>
        <p:nvSpPr>
          <p:cNvPr id="7" name="TextBox 6"/>
          <p:cNvSpPr txBox="1"/>
          <p:nvPr/>
        </p:nvSpPr>
        <p:spPr>
          <a:xfrm>
            <a:off x="556981" y="1192350"/>
            <a:ext cx="7914666"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Vào mục File and Storage Services –&gt; File and iSCSI Services –&gt; iSCSI Target Server</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8F00C51B-9077-417A-BC29-73C0A8DFE7AE}"/>
              </a:ext>
            </a:extLst>
          </p:cNvPr>
          <p:cNvPicPr>
            <a:picLocks noChangeAspect="1"/>
          </p:cNvPicPr>
          <p:nvPr/>
        </p:nvPicPr>
        <p:blipFill>
          <a:blip r:embed="rId2"/>
          <a:stretch>
            <a:fillRect/>
          </a:stretch>
        </p:blipFill>
        <p:spPr>
          <a:xfrm>
            <a:off x="1466314" y="1913030"/>
            <a:ext cx="6096000" cy="4324350"/>
          </a:xfrm>
          <a:prstGeom prst="rect">
            <a:avLst/>
          </a:prstGeom>
        </p:spPr>
      </p:pic>
    </p:spTree>
    <p:extLst>
      <p:ext uri="{BB962C8B-B14F-4D97-AF65-F5344CB8AC3E}">
        <p14:creationId xmlns:p14="http://schemas.microsoft.com/office/powerpoint/2010/main" val="4013828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Custom 1">
      <a:majorFont>
        <a:latin typeface="Arial"/>
        <a:ea typeface=""/>
        <a:cs typeface=""/>
      </a:majorFont>
      <a:minorFont>
        <a:latin typeface="Arial"/>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2047</TotalTime>
  <Words>1535</Words>
  <Application>Microsoft Office PowerPoint</Application>
  <PresentationFormat>On-screen Show (4:3)</PresentationFormat>
  <Paragraphs>181</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Times New Roman</vt:lpstr>
      <vt:lpstr>UTM Facebook K&amp;T</vt:lpstr>
      <vt:lpstr>UTM Rockwell</vt:lpstr>
      <vt:lpstr>Wingdings</vt:lpstr>
      <vt:lpstr>Atlas</vt:lpstr>
      <vt:lpstr>TRƯỜNG ĐẠI HỌC NAM CẦN THƠ</vt:lpstr>
      <vt:lpstr>THÀNH VIÊN NHÓM</vt:lpstr>
      <vt:lpstr>TÓM TẮT BÀI BÁO CÁO</vt:lpstr>
      <vt:lpstr>1. Giới thiệu</vt:lpstr>
      <vt:lpstr>1. Giới thiệu</vt:lpstr>
      <vt:lpstr>1. Giới thiệu</vt:lpstr>
      <vt:lpstr>1. Giới thiệu  </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3. Cách cài đặt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Đình Nguyên Nguyễn</dc:creator>
  <cp:lastModifiedBy>Windows User</cp:lastModifiedBy>
  <cp:revision>489</cp:revision>
  <dcterms:created xsi:type="dcterms:W3CDTF">2021-01-09T04:11:45Z</dcterms:created>
  <dcterms:modified xsi:type="dcterms:W3CDTF">2021-05-06T13:01:43Z</dcterms:modified>
</cp:coreProperties>
</file>