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0"/>
  </p:notesMasterIdLst>
  <p:sldIdLst>
    <p:sldId id="256" r:id="rId2"/>
    <p:sldId id="260" r:id="rId3"/>
    <p:sldId id="258" r:id="rId4"/>
    <p:sldId id="261" r:id="rId5"/>
    <p:sldId id="359" r:id="rId6"/>
    <p:sldId id="263" r:id="rId7"/>
    <p:sldId id="368" r:id="rId8"/>
    <p:sldId id="369" r:id="rId9"/>
    <p:sldId id="370" r:id="rId10"/>
    <p:sldId id="371" r:id="rId11"/>
    <p:sldId id="373" r:id="rId12"/>
    <p:sldId id="372" r:id="rId13"/>
    <p:sldId id="293" r:id="rId14"/>
    <p:sldId id="352" r:id="rId15"/>
    <p:sldId id="328" r:id="rId16"/>
    <p:sldId id="374" r:id="rId17"/>
    <p:sldId id="294" r:id="rId18"/>
    <p:sldId id="288" r:id="rId19"/>
  </p:sldIdLst>
  <p:sldSz cx="9144000" cy="5143500" type="screen16x9"/>
  <p:notesSz cx="6858000" cy="9144000"/>
  <p:embeddedFontLst>
    <p:embeddedFont>
      <p:font typeface="Josefin Sans" panose="020B0604020202020204" charset="-93"/>
      <p:regular r:id="rId21"/>
      <p:bold r:id="rId22"/>
    </p:embeddedFont>
    <p:embeddedFont>
      <p:font typeface="Montserrat" panose="020B0604020202020204" charset="-93"/>
      <p:regular r:id="rId23"/>
      <p:bold r:id="rId24"/>
      <p:italic r:id="rId25"/>
      <p:boldItalic r:id="rId26"/>
    </p:embeddedFont>
    <p:embeddedFont>
      <p:font typeface="Montserrat Medium" panose="020B0604020202020204" charset="-93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0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2328B6F-57C4-4D7D-B088-83E0FD7D3928}">
  <a:tblStyle styleId="{62328B6F-57C4-4D7D-B088-83E0FD7D39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54" y="106"/>
      </p:cViewPr>
      <p:guideLst>
        <p:guide orient="horz" pos="61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4047bc4a44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4047bc4a44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583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003bd6ff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003bd6ff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242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003bd6ff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003bd6ff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5038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14047bc4a44_0_1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14047bc4a44_0_1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4047bc4a4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4047bc4a4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003bd6ff0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003bd6ff0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1003bd6ff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1003bd6ff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4047bc4a44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4047bc4a44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4047bc4a44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4047bc4a44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3600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4047bc4a44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4047bc4a44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145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4047bc4a44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4047bc4a44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681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4047bc4a44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4047bc4a44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881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21100" y="1228275"/>
            <a:ext cx="6687000" cy="231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21100" y="3578925"/>
            <a:ext cx="7906500" cy="336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6400" y="-3300"/>
            <a:ext cx="7906500" cy="237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16550" y="4906200"/>
            <a:ext cx="7906500" cy="23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229175" y="817700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Google Shape;14;p2"/>
          <p:cNvCxnSpPr/>
          <p:nvPr/>
        </p:nvCxnSpPr>
        <p:spPr>
          <a:xfrm>
            <a:off x="6482075" y="535775"/>
            <a:ext cx="2789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5;p2"/>
          <p:cNvSpPr/>
          <p:nvPr/>
        </p:nvSpPr>
        <p:spPr>
          <a:xfrm>
            <a:off x="1363350" y="50442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7514450" y="4715850"/>
            <a:ext cx="1008600" cy="47100"/>
            <a:chOff x="58300" y="4325125"/>
            <a:chExt cx="1008600" cy="47100"/>
          </a:xfrm>
        </p:grpSpPr>
        <p:sp>
          <p:nvSpPr>
            <p:cNvPr id="17" name="Google Shape;17;p2"/>
            <p:cNvSpPr/>
            <p:nvPr/>
          </p:nvSpPr>
          <p:spPr>
            <a:xfrm rot="-5400000">
              <a:off x="583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-5400000">
              <a:off x="2506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4429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6352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8275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-5400000">
              <a:off x="10198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2"/>
          <p:cNvSpPr/>
          <p:nvPr/>
        </p:nvSpPr>
        <p:spPr>
          <a:xfrm>
            <a:off x="3351500" y="4358825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6061750" y="45566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4563175" y="367575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2"/>
          <p:cNvGrpSpPr/>
          <p:nvPr/>
        </p:nvGrpSpPr>
        <p:grpSpPr>
          <a:xfrm>
            <a:off x="8618675" y="1460625"/>
            <a:ext cx="47100" cy="431700"/>
            <a:chOff x="8618675" y="1460625"/>
            <a:chExt cx="47100" cy="431700"/>
          </a:xfrm>
        </p:grpSpPr>
        <p:sp>
          <p:nvSpPr>
            <p:cNvPr id="27" name="Google Shape;27;p2"/>
            <p:cNvSpPr/>
            <p:nvPr/>
          </p:nvSpPr>
          <p:spPr>
            <a:xfrm>
              <a:off x="8618675" y="14606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618675" y="16529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618675" y="18452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2"/>
          <p:cNvSpPr/>
          <p:nvPr/>
        </p:nvSpPr>
        <p:spPr>
          <a:xfrm>
            <a:off x="8930225" y="3433975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34"/>
          <p:cNvGrpSpPr/>
          <p:nvPr/>
        </p:nvGrpSpPr>
        <p:grpSpPr>
          <a:xfrm>
            <a:off x="408250" y="1460700"/>
            <a:ext cx="47100" cy="431700"/>
            <a:chOff x="8618675" y="1460625"/>
            <a:chExt cx="47100" cy="431700"/>
          </a:xfrm>
        </p:grpSpPr>
        <p:sp>
          <p:nvSpPr>
            <p:cNvPr id="618" name="Google Shape;618;p34"/>
            <p:cNvSpPr/>
            <p:nvPr/>
          </p:nvSpPr>
          <p:spPr>
            <a:xfrm>
              <a:off x="8618675" y="14606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4"/>
            <p:cNvSpPr/>
            <p:nvPr/>
          </p:nvSpPr>
          <p:spPr>
            <a:xfrm>
              <a:off x="8618675" y="16529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4"/>
            <p:cNvSpPr/>
            <p:nvPr/>
          </p:nvSpPr>
          <p:spPr>
            <a:xfrm>
              <a:off x="8618675" y="18452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1" name="Google Shape;621;p34"/>
          <p:cNvSpPr/>
          <p:nvPr/>
        </p:nvSpPr>
        <p:spPr>
          <a:xfrm>
            <a:off x="8900550" y="3196600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22" name="Google Shape;622;p34"/>
          <p:cNvCxnSpPr/>
          <p:nvPr/>
        </p:nvCxnSpPr>
        <p:spPr>
          <a:xfrm>
            <a:off x="6279350" y="535775"/>
            <a:ext cx="2992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3" name="Google Shape;623;p34"/>
          <p:cNvSpPr/>
          <p:nvPr/>
        </p:nvSpPr>
        <p:spPr>
          <a:xfrm>
            <a:off x="8603825" y="25585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34"/>
          <p:cNvSpPr/>
          <p:nvPr/>
        </p:nvSpPr>
        <p:spPr>
          <a:xfrm>
            <a:off x="740175" y="4873075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4"/>
          <p:cNvSpPr/>
          <p:nvPr/>
        </p:nvSpPr>
        <p:spPr>
          <a:xfrm>
            <a:off x="0" y="1460697"/>
            <a:ext cx="234000" cy="368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6" name="Google Shape;626;p34"/>
          <p:cNvGrpSpPr/>
          <p:nvPr/>
        </p:nvGrpSpPr>
        <p:grpSpPr>
          <a:xfrm>
            <a:off x="7514300" y="4756925"/>
            <a:ext cx="1008600" cy="47100"/>
            <a:chOff x="58300" y="4325125"/>
            <a:chExt cx="1008600" cy="47100"/>
          </a:xfrm>
        </p:grpSpPr>
        <p:sp>
          <p:nvSpPr>
            <p:cNvPr id="627" name="Google Shape;627;p34"/>
            <p:cNvSpPr/>
            <p:nvPr/>
          </p:nvSpPr>
          <p:spPr>
            <a:xfrm rot="-5400000">
              <a:off x="583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4"/>
            <p:cNvSpPr/>
            <p:nvPr/>
          </p:nvSpPr>
          <p:spPr>
            <a:xfrm rot="-5400000">
              <a:off x="2506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4"/>
            <p:cNvSpPr/>
            <p:nvPr/>
          </p:nvSpPr>
          <p:spPr>
            <a:xfrm rot="-5400000">
              <a:off x="4429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4"/>
            <p:cNvSpPr/>
            <p:nvPr/>
          </p:nvSpPr>
          <p:spPr>
            <a:xfrm rot="-5400000">
              <a:off x="6352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4"/>
            <p:cNvSpPr/>
            <p:nvPr/>
          </p:nvSpPr>
          <p:spPr>
            <a:xfrm rot="-5400000">
              <a:off x="8275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4"/>
            <p:cNvSpPr/>
            <p:nvPr/>
          </p:nvSpPr>
          <p:spPr>
            <a:xfrm rot="-5400000">
              <a:off x="10198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2892638" y="1786338"/>
            <a:ext cx="49014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1165525" y="2182700"/>
            <a:ext cx="1591500" cy="7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2892613" y="2723388"/>
            <a:ext cx="4901400" cy="429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539511"/>
            <a:ext cx="234000" cy="237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910000" y="1460622"/>
            <a:ext cx="234000" cy="368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3"/>
          <p:cNvGrpSpPr/>
          <p:nvPr/>
        </p:nvGrpSpPr>
        <p:grpSpPr>
          <a:xfrm>
            <a:off x="8618675" y="1460625"/>
            <a:ext cx="47100" cy="431700"/>
            <a:chOff x="8618675" y="1460625"/>
            <a:chExt cx="47100" cy="431700"/>
          </a:xfrm>
        </p:grpSpPr>
        <p:sp>
          <p:nvSpPr>
            <p:cNvPr id="38" name="Google Shape;38;p3"/>
            <p:cNvSpPr/>
            <p:nvPr/>
          </p:nvSpPr>
          <p:spPr>
            <a:xfrm>
              <a:off x="8618675" y="14606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8618675" y="16529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8618675" y="18452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/>
          <p:nvPr/>
        </p:nvSpPr>
        <p:spPr>
          <a:xfrm>
            <a:off x="3776825" y="4891725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" name="Google Shape;42;p3"/>
          <p:cNvCxnSpPr/>
          <p:nvPr/>
        </p:nvCxnSpPr>
        <p:spPr>
          <a:xfrm>
            <a:off x="-56050" y="4608575"/>
            <a:ext cx="2789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43;p3"/>
          <p:cNvSpPr/>
          <p:nvPr/>
        </p:nvSpPr>
        <p:spPr>
          <a:xfrm>
            <a:off x="774675" y="-157800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210350" y="35119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" name="Google Shape;45;p3"/>
          <p:cNvCxnSpPr/>
          <p:nvPr/>
        </p:nvCxnSpPr>
        <p:spPr>
          <a:xfrm>
            <a:off x="6427725" y="539500"/>
            <a:ext cx="2789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1"/>
          </p:nvPr>
        </p:nvSpPr>
        <p:spPr>
          <a:xfrm>
            <a:off x="1333551" y="2655250"/>
            <a:ext cx="2849400" cy="5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2"/>
          </p:nvPr>
        </p:nvSpPr>
        <p:spPr>
          <a:xfrm>
            <a:off x="1333525" y="3061500"/>
            <a:ext cx="2849400" cy="10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3"/>
          </p:nvPr>
        </p:nvSpPr>
        <p:spPr>
          <a:xfrm>
            <a:off x="4961064" y="2655250"/>
            <a:ext cx="2849400" cy="52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4"/>
          </p:nvPr>
        </p:nvSpPr>
        <p:spPr>
          <a:xfrm>
            <a:off x="4961038" y="3061500"/>
            <a:ext cx="2849400" cy="10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5"/>
          <p:cNvSpPr/>
          <p:nvPr/>
        </p:nvSpPr>
        <p:spPr>
          <a:xfrm>
            <a:off x="-328200" y="3881100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5"/>
          <p:cNvSpPr/>
          <p:nvPr/>
        </p:nvSpPr>
        <p:spPr>
          <a:xfrm>
            <a:off x="8921400" y="445025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8806200" y="247386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298455" y="1854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1483698"/>
            <a:ext cx="234000" cy="183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6817200" y="0"/>
            <a:ext cx="2326800" cy="237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"/>
          <p:cNvSpPr/>
          <p:nvPr/>
        </p:nvSpPr>
        <p:spPr>
          <a:xfrm>
            <a:off x="8910000" y="1460622"/>
            <a:ext cx="234000" cy="368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>
            <a:spLocks noGrp="1"/>
          </p:cNvSpPr>
          <p:nvPr>
            <p:ph type="title"/>
          </p:nvPr>
        </p:nvSpPr>
        <p:spPr>
          <a:xfrm>
            <a:off x="1953675" y="1460900"/>
            <a:ext cx="5236500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9" name="Google Shape;149;p9"/>
          <p:cNvSpPr txBox="1">
            <a:spLocks noGrp="1"/>
          </p:cNvSpPr>
          <p:nvPr>
            <p:ph type="subTitle" idx="1"/>
          </p:nvPr>
        </p:nvSpPr>
        <p:spPr>
          <a:xfrm>
            <a:off x="1953675" y="2252900"/>
            <a:ext cx="5236500" cy="14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1237500" y="-3300"/>
            <a:ext cx="7906500" cy="23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/>
          <p:nvPr/>
        </p:nvSpPr>
        <p:spPr>
          <a:xfrm>
            <a:off x="-229175" y="817700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"/>
          <p:cNvSpPr/>
          <p:nvPr/>
        </p:nvSpPr>
        <p:spPr>
          <a:xfrm>
            <a:off x="8930225" y="3433975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9"/>
          <p:cNvSpPr/>
          <p:nvPr/>
        </p:nvSpPr>
        <p:spPr>
          <a:xfrm>
            <a:off x="1237500" y="4906200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"/>
          <p:cNvSpPr/>
          <p:nvPr/>
        </p:nvSpPr>
        <p:spPr>
          <a:xfrm>
            <a:off x="8930225" y="13393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>
            <a:off x="350525" y="30089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3"/>
          <p:cNvSpPr txBox="1">
            <a:spLocks noGrp="1"/>
          </p:cNvSpPr>
          <p:nvPr>
            <p:ph type="subTitle" idx="1"/>
          </p:nvPr>
        </p:nvSpPr>
        <p:spPr>
          <a:xfrm>
            <a:off x="5737030" y="1695950"/>
            <a:ext cx="25314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subTitle" idx="2"/>
          </p:nvPr>
        </p:nvSpPr>
        <p:spPr>
          <a:xfrm>
            <a:off x="5737013" y="2094200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3"/>
          <p:cNvSpPr txBox="1">
            <a:spLocks noGrp="1"/>
          </p:cNvSpPr>
          <p:nvPr>
            <p:ph type="subTitle" idx="3"/>
          </p:nvPr>
        </p:nvSpPr>
        <p:spPr>
          <a:xfrm>
            <a:off x="1914675" y="1695950"/>
            <a:ext cx="25314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3"/>
          <p:cNvSpPr txBox="1">
            <a:spLocks noGrp="1"/>
          </p:cNvSpPr>
          <p:nvPr>
            <p:ph type="subTitle" idx="4"/>
          </p:nvPr>
        </p:nvSpPr>
        <p:spPr>
          <a:xfrm>
            <a:off x="1914663" y="2094200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3"/>
          <p:cNvSpPr txBox="1">
            <a:spLocks noGrp="1"/>
          </p:cNvSpPr>
          <p:nvPr>
            <p:ph type="subTitle" idx="5"/>
          </p:nvPr>
        </p:nvSpPr>
        <p:spPr>
          <a:xfrm>
            <a:off x="5737030" y="3064025"/>
            <a:ext cx="25314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3"/>
          <p:cNvSpPr txBox="1">
            <a:spLocks noGrp="1"/>
          </p:cNvSpPr>
          <p:nvPr>
            <p:ph type="subTitle" idx="6"/>
          </p:nvPr>
        </p:nvSpPr>
        <p:spPr>
          <a:xfrm>
            <a:off x="5737013" y="3462325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3"/>
          <p:cNvSpPr txBox="1">
            <a:spLocks noGrp="1"/>
          </p:cNvSpPr>
          <p:nvPr>
            <p:ph type="subTitle" idx="7"/>
          </p:nvPr>
        </p:nvSpPr>
        <p:spPr>
          <a:xfrm>
            <a:off x="1914675" y="3064025"/>
            <a:ext cx="2531400" cy="50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3"/>
          <p:cNvSpPr txBox="1">
            <a:spLocks noGrp="1"/>
          </p:cNvSpPr>
          <p:nvPr>
            <p:ph type="subTitle" idx="8"/>
          </p:nvPr>
        </p:nvSpPr>
        <p:spPr>
          <a:xfrm>
            <a:off x="1914663" y="3462325"/>
            <a:ext cx="25314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3"/>
          <p:cNvSpPr txBox="1">
            <a:spLocks noGrp="1"/>
          </p:cNvSpPr>
          <p:nvPr>
            <p:ph type="title" idx="9" hasCustomPrompt="1"/>
          </p:nvPr>
        </p:nvSpPr>
        <p:spPr>
          <a:xfrm>
            <a:off x="875463" y="1883100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6" name="Google Shape;206;p13"/>
          <p:cNvSpPr txBox="1">
            <a:spLocks noGrp="1"/>
          </p:cNvSpPr>
          <p:nvPr>
            <p:ph type="title" idx="13" hasCustomPrompt="1"/>
          </p:nvPr>
        </p:nvSpPr>
        <p:spPr>
          <a:xfrm>
            <a:off x="4697813" y="1883100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>
            <a:spLocks noGrp="1"/>
          </p:cNvSpPr>
          <p:nvPr>
            <p:ph type="title" idx="14" hasCustomPrompt="1"/>
          </p:nvPr>
        </p:nvSpPr>
        <p:spPr>
          <a:xfrm>
            <a:off x="875463" y="3240650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8" name="Google Shape;208;p13"/>
          <p:cNvSpPr txBox="1">
            <a:spLocks noGrp="1"/>
          </p:cNvSpPr>
          <p:nvPr>
            <p:ph type="title" idx="15" hasCustomPrompt="1"/>
          </p:nvPr>
        </p:nvSpPr>
        <p:spPr>
          <a:xfrm>
            <a:off x="4697813" y="3240661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7_1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6"/>
          <p:cNvSpPr txBox="1">
            <a:spLocks noGrp="1"/>
          </p:cNvSpPr>
          <p:nvPr>
            <p:ph type="title"/>
          </p:nvPr>
        </p:nvSpPr>
        <p:spPr>
          <a:xfrm flipH="1">
            <a:off x="5067025" y="1688100"/>
            <a:ext cx="3224400" cy="7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26"/>
          <p:cNvSpPr txBox="1">
            <a:spLocks noGrp="1"/>
          </p:cNvSpPr>
          <p:nvPr>
            <p:ph type="subTitle" idx="1"/>
          </p:nvPr>
        </p:nvSpPr>
        <p:spPr>
          <a:xfrm flipH="1">
            <a:off x="5067025" y="2337700"/>
            <a:ext cx="32244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26"/>
          <p:cNvSpPr/>
          <p:nvPr/>
        </p:nvSpPr>
        <p:spPr>
          <a:xfrm>
            <a:off x="616550" y="4906200"/>
            <a:ext cx="7906500" cy="23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6"/>
          <p:cNvSpPr/>
          <p:nvPr/>
        </p:nvSpPr>
        <p:spPr>
          <a:xfrm>
            <a:off x="-229175" y="1787050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6"/>
          <p:cNvSpPr/>
          <p:nvPr/>
        </p:nvSpPr>
        <p:spPr>
          <a:xfrm>
            <a:off x="275325" y="135682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6" name="Google Shape;446;p26"/>
          <p:cNvGrpSpPr/>
          <p:nvPr/>
        </p:nvGrpSpPr>
        <p:grpSpPr>
          <a:xfrm>
            <a:off x="5181600" y="320475"/>
            <a:ext cx="1008600" cy="47100"/>
            <a:chOff x="58300" y="4325125"/>
            <a:chExt cx="1008600" cy="47100"/>
          </a:xfrm>
        </p:grpSpPr>
        <p:sp>
          <p:nvSpPr>
            <p:cNvPr id="447" name="Google Shape;447;p26"/>
            <p:cNvSpPr/>
            <p:nvPr/>
          </p:nvSpPr>
          <p:spPr>
            <a:xfrm rot="-5400000">
              <a:off x="583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6"/>
            <p:cNvSpPr/>
            <p:nvPr/>
          </p:nvSpPr>
          <p:spPr>
            <a:xfrm rot="-5400000">
              <a:off x="2506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6"/>
            <p:cNvSpPr/>
            <p:nvPr/>
          </p:nvSpPr>
          <p:spPr>
            <a:xfrm rot="-5400000">
              <a:off x="4429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6"/>
            <p:cNvSpPr/>
            <p:nvPr/>
          </p:nvSpPr>
          <p:spPr>
            <a:xfrm rot="-5400000">
              <a:off x="6352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6"/>
            <p:cNvSpPr/>
            <p:nvPr/>
          </p:nvSpPr>
          <p:spPr>
            <a:xfrm rot="-5400000">
              <a:off x="8275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6"/>
            <p:cNvSpPr/>
            <p:nvPr/>
          </p:nvSpPr>
          <p:spPr>
            <a:xfrm rot="-5400000">
              <a:off x="10198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6"/>
          <p:cNvSpPr/>
          <p:nvPr/>
        </p:nvSpPr>
        <p:spPr>
          <a:xfrm>
            <a:off x="569200" y="32502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6"/>
          <p:cNvSpPr/>
          <p:nvPr/>
        </p:nvSpPr>
        <p:spPr>
          <a:xfrm>
            <a:off x="6061750" y="45566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6"/>
          <p:cNvSpPr/>
          <p:nvPr/>
        </p:nvSpPr>
        <p:spPr>
          <a:xfrm>
            <a:off x="8561975" y="3675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6"/>
          <p:cNvSpPr/>
          <p:nvPr/>
        </p:nvSpPr>
        <p:spPr>
          <a:xfrm>
            <a:off x="7342650" y="-186350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6"/>
          <p:cNvSpPr/>
          <p:nvPr/>
        </p:nvSpPr>
        <p:spPr>
          <a:xfrm>
            <a:off x="8910000" y="1460697"/>
            <a:ext cx="234000" cy="368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8" name="Google Shape;458;p26"/>
          <p:cNvGrpSpPr/>
          <p:nvPr/>
        </p:nvGrpSpPr>
        <p:grpSpPr>
          <a:xfrm>
            <a:off x="8618675" y="1460625"/>
            <a:ext cx="47100" cy="431700"/>
            <a:chOff x="8618675" y="1460625"/>
            <a:chExt cx="47100" cy="431700"/>
          </a:xfrm>
        </p:grpSpPr>
        <p:sp>
          <p:nvSpPr>
            <p:cNvPr id="459" name="Google Shape;459;p26"/>
            <p:cNvSpPr/>
            <p:nvPr/>
          </p:nvSpPr>
          <p:spPr>
            <a:xfrm>
              <a:off x="8618675" y="14606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8618675" y="16529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8618675" y="18452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2"/>
          <p:cNvSpPr/>
          <p:nvPr/>
        </p:nvSpPr>
        <p:spPr>
          <a:xfrm flipH="1">
            <a:off x="1266150" y="-3300"/>
            <a:ext cx="7906500" cy="237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32"/>
          <p:cNvSpPr/>
          <p:nvPr/>
        </p:nvSpPr>
        <p:spPr>
          <a:xfrm flipH="1">
            <a:off x="623200" y="4906200"/>
            <a:ext cx="7906500" cy="23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32"/>
          <p:cNvSpPr/>
          <p:nvPr/>
        </p:nvSpPr>
        <p:spPr>
          <a:xfrm flipH="1">
            <a:off x="1328825" y="17474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32"/>
          <p:cNvGrpSpPr/>
          <p:nvPr/>
        </p:nvGrpSpPr>
        <p:grpSpPr>
          <a:xfrm flipH="1">
            <a:off x="480475" y="1460625"/>
            <a:ext cx="47100" cy="431700"/>
            <a:chOff x="8618675" y="1460625"/>
            <a:chExt cx="47100" cy="431700"/>
          </a:xfrm>
        </p:grpSpPr>
        <p:sp>
          <p:nvSpPr>
            <p:cNvPr id="568" name="Google Shape;568;p32"/>
            <p:cNvSpPr/>
            <p:nvPr/>
          </p:nvSpPr>
          <p:spPr>
            <a:xfrm>
              <a:off x="8618675" y="14606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8618675" y="16529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8618675" y="18452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32"/>
          <p:cNvSpPr/>
          <p:nvPr/>
        </p:nvSpPr>
        <p:spPr>
          <a:xfrm flipH="1">
            <a:off x="8930225" y="817700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2"/>
          <p:cNvSpPr/>
          <p:nvPr/>
        </p:nvSpPr>
        <p:spPr>
          <a:xfrm flipH="1">
            <a:off x="-229175" y="3433975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3" name="Google Shape;573;p32"/>
          <p:cNvCxnSpPr/>
          <p:nvPr/>
        </p:nvCxnSpPr>
        <p:spPr>
          <a:xfrm rot="10800000">
            <a:off x="-125225" y="535775"/>
            <a:ext cx="2789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4" name="Google Shape;574;p32"/>
          <p:cNvSpPr/>
          <p:nvPr/>
        </p:nvSpPr>
        <p:spPr>
          <a:xfrm flipH="1">
            <a:off x="7679100" y="50442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32"/>
          <p:cNvSpPr/>
          <p:nvPr/>
        </p:nvSpPr>
        <p:spPr>
          <a:xfrm flipH="1">
            <a:off x="789775" y="4235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6" name="Google Shape;576;p32"/>
          <p:cNvGrpSpPr/>
          <p:nvPr/>
        </p:nvGrpSpPr>
        <p:grpSpPr>
          <a:xfrm flipH="1">
            <a:off x="7516550" y="4161925"/>
            <a:ext cx="1008600" cy="47100"/>
            <a:chOff x="58300" y="4325125"/>
            <a:chExt cx="1008600" cy="47100"/>
          </a:xfrm>
        </p:grpSpPr>
        <p:sp>
          <p:nvSpPr>
            <p:cNvPr id="577" name="Google Shape;577;p32"/>
            <p:cNvSpPr/>
            <p:nvPr/>
          </p:nvSpPr>
          <p:spPr>
            <a:xfrm rot="-5400000">
              <a:off x="583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 rot="-5400000">
              <a:off x="2506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 rot="-5400000">
              <a:off x="4429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 rot="-5400000">
              <a:off x="6352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 rot="-5400000">
              <a:off x="8275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 rot="-5400000">
              <a:off x="10198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2"/>
          <p:cNvGrpSpPr/>
          <p:nvPr/>
        </p:nvGrpSpPr>
        <p:grpSpPr>
          <a:xfrm flipH="1">
            <a:off x="623200" y="4715850"/>
            <a:ext cx="1008600" cy="47100"/>
            <a:chOff x="58300" y="4325125"/>
            <a:chExt cx="1008600" cy="47100"/>
          </a:xfrm>
        </p:grpSpPr>
        <p:sp>
          <p:nvSpPr>
            <p:cNvPr id="584" name="Google Shape;584;p32"/>
            <p:cNvSpPr/>
            <p:nvPr/>
          </p:nvSpPr>
          <p:spPr>
            <a:xfrm rot="-5400000">
              <a:off x="583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 rot="-5400000">
              <a:off x="2506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 rot="-5400000">
              <a:off x="4429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 rot="-5400000">
              <a:off x="6352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 rot="-5400000">
              <a:off x="8275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 rot="-5400000">
              <a:off x="10198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0" name="Google Shape;590;p32"/>
          <p:cNvSpPr/>
          <p:nvPr/>
        </p:nvSpPr>
        <p:spPr>
          <a:xfrm flipH="1">
            <a:off x="5349550" y="4358825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2"/>
          <p:cNvSpPr/>
          <p:nvPr/>
        </p:nvSpPr>
        <p:spPr>
          <a:xfrm flipH="1">
            <a:off x="4271525" y="4235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2"/>
          <p:cNvSpPr/>
          <p:nvPr/>
        </p:nvSpPr>
        <p:spPr>
          <a:xfrm flipH="1">
            <a:off x="2980700" y="45566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2"/>
          <p:cNvSpPr/>
          <p:nvPr/>
        </p:nvSpPr>
        <p:spPr>
          <a:xfrm flipH="1">
            <a:off x="6066825" y="9067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2"/>
          <p:cNvSpPr/>
          <p:nvPr/>
        </p:nvSpPr>
        <p:spPr>
          <a:xfrm flipH="1">
            <a:off x="2362500" y="679238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32"/>
          <p:cNvSpPr/>
          <p:nvPr/>
        </p:nvSpPr>
        <p:spPr>
          <a:xfrm flipH="1">
            <a:off x="4137875" y="367575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3"/>
          <p:cNvSpPr/>
          <p:nvPr/>
        </p:nvSpPr>
        <p:spPr>
          <a:xfrm>
            <a:off x="616550" y="4906200"/>
            <a:ext cx="7906500" cy="23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3"/>
          <p:cNvSpPr/>
          <p:nvPr/>
        </p:nvSpPr>
        <p:spPr>
          <a:xfrm>
            <a:off x="-229175" y="1787050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3"/>
          <p:cNvSpPr/>
          <p:nvPr/>
        </p:nvSpPr>
        <p:spPr>
          <a:xfrm>
            <a:off x="275325" y="135682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0" name="Google Shape;600;p33"/>
          <p:cNvGrpSpPr/>
          <p:nvPr/>
        </p:nvGrpSpPr>
        <p:grpSpPr>
          <a:xfrm>
            <a:off x="5181600" y="320475"/>
            <a:ext cx="1008600" cy="47100"/>
            <a:chOff x="58300" y="4325125"/>
            <a:chExt cx="1008600" cy="47100"/>
          </a:xfrm>
        </p:grpSpPr>
        <p:sp>
          <p:nvSpPr>
            <p:cNvPr id="601" name="Google Shape;601;p33"/>
            <p:cNvSpPr/>
            <p:nvPr/>
          </p:nvSpPr>
          <p:spPr>
            <a:xfrm rot="-5400000">
              <a:off x="583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 rot="-5400000">
              <a:off x="2506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 rot="-5400000">
              <a:off x="4429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 rot="-5400000">
              <a:off x="6352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 rot="-5400000">
              <a:off x="8275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 rot="-5400000">
              <a:off x="10198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7" name="Google Shape;607;p33"/>
          <p:cNvSpPr/>
          <p:nvPr/>
        </p:nvSpPr>
        <p:spPr>
          <a:xfrm>
            <a:off x="569200" y="32502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3"/>
          <p:cNvSpPr/>
          <p:nvPr/>
        </p:nvSpPr>
        <p:spPr>
          <a:xfrm>
            <a:off x="6061750" y="45566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3"/>
          <p:cNvSpPr/>
          <p:nvPr/>
        </p:nvSpPr>
        <p:spPr>
          <a:xfrm>
            <a:off x="8561975" y="3675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3"/>
          <p:cNvSpPr/>
          <p:nvPr/>
        </p:nvSpPr>
        <p:spPr>
          <a:xfrm>
            <a:off x="7342650" y="-186350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3"/>
          <p:cNvSpPr/>
          <p:nvPr/>
        </p:nvSpPr>
        <p:spPr>
          <a:xfrm>
            <a:off x="8910000" y="1460697"/>
            <a:ext cx="234000" cy="3682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33"/>
          <p:cNvGrpSpPr/>
          <p:nvPr/>
        </p:nvGrpSpPr>
        <p:grpSpPr>
          <a:xfrm>
            <a:off x="8618675" y="1460625"/>
            <a:ext cx="47100" cy="431700"/>
            <a:chOff x="8618675" y="1460625"/>
            <a:chExt cx="47100" cy="431700"/>
          </a:xfrm>
        </p:grpSpPr>
        <p:sp>
          <p:nvSpPr>
            <p:cNvPr id="613" name="Google Shape;613;p33"/>
            <p:cNvSpPr/>
            <p:nvPr/>
          </p:nvSpPr>
          <p:spPr>
            <a:xfrm>
              <a:off x="8618675" y="14606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8618675" y="16529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8618675" y="18452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59" r:id="rId6"/>
    <p:sldLayoutId id="2147483672" r:id="rId7"/>
    <p:sldLayoutId id="2147483678" r:id="rId8"/>
    <p:sldLayoutId id="2147483679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8"/>
          <p:cNvSpPr txBox="1">
            <a:spLocks noGrp="1"/>
          </p:cNvSpPr>
          <p:nvPr>
            <p:ph type="ctrTitle"/>
          </p:nvPr>
        </p:nvSpPr>
        <p:spPr>
          <a:xfrm>
            <a:off x="521209" y="679238"/>
            <a:ext cx="8106281" cy="30712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Môn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: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Công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Nghệ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 Java</a:t>
            </a: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vi-VN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vi-VN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vi-VN" sz="3200" dirty="0">
                <a:solidFill>
                  <a:schemeClr val="tx1">
                    <a:lumMod val="50000"/>
                  </a:schemeClr>
                </a:solidFill>
              </a:rPr>
              <a:t>Chủ đề</a:t>
            </a:r>
            <a:r>
              <a:rPr lang="vi-VN" sz="3200" dirty="0" smtClean="0">
                <a:solidFill>
                  <a:schemeClr val="tx1">
                    <a:lumMod val="50000"/>
                  </a:schemeClr>
                </a:solidFill>
              </a:rPr>
              <a:t>:</a:t>
            </a: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50000"/>
                  </a:schemeClr>
                </a:solidFill>
              </a:rPr>
              <a:t>Xây</a:t>
            </a: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50000"/>
                  </a:schemeClr>
                </a:solidFill>
              </a:rPr>
              <a:t>dựng</a:t>
            </a: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50000"/>
                  </a:schemeClr>
                </a:solidFill>
              </a:rPr>
              <a:t>ứng</a:t>
            </a: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50000"/>
                  </a:schemeClr>
                </a:solidFill>
              </a:rPr>
              <a:t>dụng</a:t>
            </a: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</a:rPr>
              <a:t> game ô </a:t>
            </a:r>
            <a:r>
              <a:rPr lang="en-US" sz="3200" dirty="0" err="1" smtClean="0">
                <a:solidFill>
                  <a:schemeClr val="tx1">
                    <a:lumMod val="50000"/>
                  </a:schemeClr>
                </a:solidFill>
              </a:rPr>
              <a:t>ăn</a:t>
            </a: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50000"/>
                  </a:schemeClr>
                </a:solidFill>
              </a:rPr>
              <a:t>quan</a:t>
            </a: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</a:rPr>
              <a:t> (</a:t>
            </a:r>
            <a:r>
              <a:rPr lang="en-US" sz="3200" dirty="0" err="1" smtClean="0">
                <a:solidFill>
                  <a:schemeClr val="tx1">
                    <a:lumMod val="50000"/>
                  </a:schemeClr>
                </a:solidFill>
              </a:rPr>
              <a:t>sử</a:t>
            </a: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50000"/>
                  </a:schemeClr>
                </a:solidFill>
              </a:rPr>
              <a:t>dụng</a:t>
            </a: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50000"/>
                  </a:schemeClr>
                </a:solidFill>
              </a:rPr>
              <a:t>giải</a:t>
            </a: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3200" dirty="0" err="1" smtClean="0">
                <a:solidFill>
                  <a:schemeClr val="tx1">
                    <a:lumMod val="50000"/>
                  </a:schemeClr>
                </a:solidFill>
              </a:rPr>
              <a:t>thuật</a:t>
            </a: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</a:rPr>
              <a:t> Minimax)</a:t>
            </a:r>
            <a:endParaRPr sz="3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44" name="Google Shape;644;p38"/>
          <p:cNvSpPr txBox="1">
            <a:spLocks noGrp="1"/>
          </p:cNvSpPr>
          <p:nvPr>
            <p:ph type="subTitle" idx="1"/>
          </p:nvPr>
        </p:nvSpPr>
        <p:spPr>
          <a:xfrm>
            <a:off x="621100" y="3943650"/>
            <a:ext cx="7906500" cy="5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/>
              <a:t>NHÓM 06</a:t>
            </a:r>
            <a:endParaRPr sz="2000" dirty="0"/>
          </a:p>
        </p:txBody>
      </p:sp>
      <p:sp>
        <p:nvSpPr>
          <p:cNvPr id="645" name="Google Shape;645;p38"/>
          <p:cNvSpPr/>
          <p:nvPr/>
        </p:nvSpPr>
        <p:spPr>
          <a:xfrm>
            <a:off x="7713625" y="17474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6" name="Google Shape;646;p38"/>
          <p:cNvSpPr/>
          <p:nvPr/>
        </p:nvSpPr>
        <p:spPr>
          <a:xfrm>
            <a:off x="8961512" y="4511596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47" name="Google Shape;647;p38"/>
          <p:cNvGrpSpPr/>
          <p:nvPr/>
        </p:nvGrpSpPr>
        <p:grpSpPr>
          <a:xfrm>
            <a:off x="621100" y="4161925"/>
            <a:ext cx="1008600" cy="47100"/>
            <a:chOff x="58300" y="4325125"/>
            <a:chExt cx="1008600" cy="47100"/>
          </a:xfrm>
        </p:grpSpPr>
        <p:sp>
          <p:nvSpPr>
            <p:cNvPr id="648" name="Google Shape;648;p38"/>
            <p:cNvSpPr/>
            <p:nvPr/>
          </p:nvSpPr>
          <p:spPr>
            <a:xfrm rot="-5400000">
              <a:off x="583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38"/>
            <p:cNvSpPr/>
            <p:nvPr/>
          </p:nvSpPr>
          <p:spPr>
            <a:xfrm rot="-5400000">
              <a:off x="2506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38"/>
            <p:cNvSpPr/>
            <p:nvPr/>
          </p:nvSpPr>
          <p:spPr>
            <a:xfrm rot="-5400000">
              <a:off x="4429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38"/>
            <p:cNvSpPr/>
            <p:nvPr/>
          </p:nvSpPr>
          <p:spPr>
            <a:xfrm rot="-5400000">
              <a:off x="6352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38"/>
            <p:cNvSpPr/>
            <p:nvPr/>
          </p:nvSpPr>
          <p:spPr>
            <a:xfrm rot="-5400000">
              <a:off x="8275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38"/>
            <p:cNvSpPr/>
            <p:nvPr/>
          </p:nvSpPr>
          <p:spPr>
            <a:xfrm rot="-5400000">
              <a:off x="10198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54" name="Google Shape;654;p38"/>
          <p:cNvSpPr/>
          <p:nvPr/>
        </p:nvSpPr>
        <p:spPr>
          <a:xfrm>
            <a:off x="4770925" y="4235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5" name="Google Shape;655;p38"/>
          <p:cNvSpPr/>
          <p:nvPr/>
        </p:nvSpPr>
        <p:spPr>
          <a:xfrm>
            <a:off x="2975625" y="9067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6" name="Google Shape;656;p38"/>
          <p:cNvSpPr/>
          <p:nvPr/>
        </p:nvSpPr>
        <p:spPr>
          <a:xfrm>
            <a:off x="6679950" y="679238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679;p40">
            <a:extLst>
              <a:ext uri="{FF2B5EF4-FFF2-40B4-BE49-F238E27FC236}">
                <a16:creationId xmlns:a16="http://schemas.microsoft.com/office/drawing/2014/main" id="{E980A35E-BAAA-BA61-EAFA-64582C41CF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150" y="347639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0"/>
              </a:rPr>
              <a:t>1.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0"/>
              </a:rPr>
              <a:t>4</a:t>
            </a:r>
            <a:r>
              <a:rPr lang="vi-VN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0"/>
              </a:rPr>
              <a:t>.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0"/>
              </a:rPr>
              <a:t> CÁCH CHƠI VÀ LUẬT CHƠI</a:t>
            </a:r>
            <a:endParaRPr lang="en-US" dirty="0">
              <a:solidFill>
                <a:schemeClr val="tx1">
                  <a:lumMod val="50000"/>
                </a:schemeClr>
              </a:solidFill>
              <a:latin typeface="Montserrat Medium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4551D-5A66-7B7A-D2BB-38A711A9FAE8}"/>
              </a:ext>
            </a:extLst>
          </p:cNvPr>
          <p:cNvSpPr txBox="1"/>
          <p:nvPr/>
        </p:nvSpPr>
        <p:spPr>
          <a:xfrm>
            <a:off x="621150" y="1361465"/>
            <a:ext cx="79017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Khi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rải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hết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quân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cuối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cùng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,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tùy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tình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huống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mà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người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chơi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phải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xử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lý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tiếp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như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sau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/>
            </a:r>
            <a:b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</a:b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1.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Nếu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liền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sau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đó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là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1 ô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vuông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có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chứa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quân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thì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tiếp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tục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dung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tất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cả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số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quân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đó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để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rải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tiếp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theo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chiều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đã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chọn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2.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Nếu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liền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sau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đó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là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ô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quan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hoặc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2 ô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trống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trở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lên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thì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người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chơi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bị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mất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lượt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và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quyền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tiếp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thuộc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về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đối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phương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65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679;p40">
            <a:extLst>
              <a:ext uri="{FF2B5EF4-FFF2-40B4-BE49-F238E27FC236}">
                <a16:creationId xmlns:a16="http://schemas.microsoft.com/office/drawing/2014/main" id="{E980A35E-BAAA-BA61-EAFA-64582C41CF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150" y="347639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0"/>
              </a:rPr>
              <a:t>1.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0"/>
              </a:rPr>
              <a:t>4</a:t>
            </a:r>
            <a:r>
              <a:rPr lang="vi-VN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0"/>
              </a:rPr>
              <a:t>.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0"/>
              </a:rPr>
              <a:t> CÁCH CHƠI VÀ LUẬT CHƠI</a:t>
            </a:r>
            <a:endParaRPr lang="en-US" dirty="0">
              <a:solidFill>
                <a:schemeClr val="tx1">
                  <a:lumMod val="50000"/>
                </a:schemeClr>
              </a:solidFill>
              <a:latin typeface="Montserrat Medium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4551D-5A66-7B7A-D2BB-38A711A9FAE8}"/>
              </a:ext>
            </a:extLst>
          </p:cNvPr>
          <p:cNvSpPr txBox="1"/>
          <p:nvPr/>
        </p:nvSpPr>
        <p:spPr>
          <a:xfrm>
            <a:off x="621150" y="1269318"/>
            <a:ext cx="7901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Khi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rải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hết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quân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cuối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cùng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,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tùy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tình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huống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mà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người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chơi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phải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xử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lý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tiếp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như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sau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/>
            </a:r>
            <a:b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</a:b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3.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Nếu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liền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sau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đó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là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một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ô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trống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(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không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phân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biệt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ô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quan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hay ô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dân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)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rồi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đến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một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ô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có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chứa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quân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thì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người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chơi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sẽ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được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ăn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tất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cả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số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quân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trong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ô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đó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4.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Nếu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liền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sau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ô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có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quân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đã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bị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ăn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lại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tiếp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tục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là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một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ô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trống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rồi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đến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kế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tiếp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là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ô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có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quân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thì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người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chơi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có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quyền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ăn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tiếp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cả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quân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ở ô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kế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tiếp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này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.</a:t>
            </a:r>
            <a:endParaRPr lang="vi-VN" sz="1600" dirty="0">
              <a:solidFill>
                <a:schemeClr val="tx1">
                  <a:lumMod val="50000"/>
                </a:schemeClr>
              </a:solidFill>
              <a:latin typeface="Montserrat Medium" panose="020B0604020202020204" charset="-93"/>
            </a:endParaRPr>
          </a:p>
        </p:txBody>
      </p:sp>
    </p:spTree>
    <p:extLst>
      <p:ext uri="{BB962C8B-B14F-4D97-AF65-F5344CB8AC3E}">
        <p14:creationId xmlns:p14="http://schemas.microsoft.com/office/powerpoint/2010/main" val="75146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679;p40">
            <a:extLst>
              <a:ext uri="{FF2B5EF4-FFF2-40B4-BE49-F238E27FC236}">
                <a16:creationId xmlns:a16="http://schemas.microsoft.com/office/drawing/2014/main" id="{E980A35E-BAAA-BA61-EAFA-64582C41CF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150" y="347639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0"/>
              </a:rPr>
              <a:t>1.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0"/>
              </a:rPr>
              <a:t>4</a:t>
            </a:r>
            <a:r>
              <a:rPr lang="vi-VN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0"/>
              </a:rPr>
              <a:t>.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0"/>
              </a:rPr>
              <a:t> CÁCH CHƠI VÀ LUẬT CHƠI</a:t>
            </a:r>
            <a:endParaRPr lang="en-US" dirty="0">
              <a:solidFill>
                <a:schemeClr val="tx1">
                  <a:lumMod val="50000"/>
                </a:schemeClr>
              </a:solidFill>
              <a:latin typeface="Montserrat Medium" panose="020B060402020202020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820068-F184-43FC-9134-53096E473858}"/>
              </a:ext>
            </a:extLst>
          </p:cNvPr>
          <p:cNvSpPr/>
          <p:nvPr/>
        </p:nvSpPr>
        <p:spPr>
          <a:xfrm>
            <a:off x="621151" y="1678217"/>
            <a:ext cx="7901699" cy="2333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- </a:t>
            </a:r>
            <a:r>
              <a:rPr lang="en-US" sz="1600" b="1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Trò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b="1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chơi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b="1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kết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b="1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thúc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b="1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khi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: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2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quan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đồng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thời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được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ăn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hết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hoặc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khi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các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ô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thuộc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một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bên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nắm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giữ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hết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sỏi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mà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trong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kho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của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bên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đó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không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đủ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5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sỏi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để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rải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đều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5 ô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của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mình.Sau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khi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trò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chơi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kết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thúc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5 ô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thuộc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quyền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kiểm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soát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của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bên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nào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còn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quân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thì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bên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đó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được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được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ăn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.</a:t>
            </a:r>
          </a:p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Tx/>
              <a:buChar char="-"/>
            </a:pPr>
            <a:endParaRPr lang="en-US" sz="1600" dirty="0">
              <a:solidFill>
                <a:schemeClr val="tx1">
                  <a:lumMod val="50000"/>
                </a:schemeClr>
              </a:solidFill>
              <a:latin typeface="Montserrat Medium" panose="020B0604020202020204" charset="-93"/>
              <a:cs typeface="Times New Roman" panose="02020603050405020304"/>
            </a:endParaRPr>
          </a:p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- </a:t>
            </a:r>
            <a:r>
              <a:rPr lang="en-US" sz="1600" b="1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Người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b="1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thắng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là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người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nắm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giữ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nhiều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quân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hơn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đối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 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phương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  <a:cs typeface="Times New Roman" panose="0202060305040502030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29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3"/>
          <p:cNvSpPr/>
          <p:nvPr/>
        </p:nvSpPr>
        <p:spPr>
          <a:xfrm>
            <a:off x="1379675" y="1990197"/>
            <a:ext cx="1163100" cy="116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43"/>
          <p:cNvSpPr txBox="1">
            <a:spLocks noGrp="1"/>
          </p:cNvSpPr>
          <p:nvPr>
            <p:ph type="title"/>
          </p:nvPr>
        </p:nvSpPr>
        <p:spPr>
          <a:xfrm>
            <a:off x="2880275" y="1577588"/>
            <a:ext cx="4871687" cy="19883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vi-VN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0"/>
              </a:rPr>
              <a:t>PHÂN TÍCH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0"/>
              </a:rPr>
              <a:t>GIẢI THUẬT</a:t>
            </a:r>
            <a:endParaRPr lang="vi-VN" dirty="0">
              <a:solidFill>
                <a:schemeClr val="tx1">
                  <a:lumMod val="50000"/>
                </a:schemeClr>
              </a:solidFill>
              <a:latin typeface="Montserrat Medium" panose="020B0604020202020204" charset="0"/>
            </a:endParaRPr>
          </a:p>
        </p:txBody>
      </p:sp>
      <p:sp>
        <p:nvSpPr>
          <p:cNvPr id="755" name="Google Shape;755;p43"/>
          <p:cNvSpPr txBox="1">
            <a:spLocks noGrp="1"/>
          </p:cNvSpPr>
          <p:nvPr>
            <p:ph type="title" idx="2"/>
          </p:nvPr>
        </p:nvSpPr>
        <p:spPr>
          <a:xfrm>
            <a:off x="1165525" y="2182700"/>
            <a:ext cx="1591500" cy="7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02</a:t>
            </a:r>
            <a:endParaRPr dirty="0"/>
          </a:p>
        </p:txBody>
      </p:sp>
      <p:sp>
        <p:nvSpPr>
          <p:cNvPr id="757" name="Google Shape;757;p43"/>
          <p:cNvSpPr/>
          <p:nvPr/>
        </p:nvSpPr>
        <p:spPr>
          <a:xfrm>
            <a:off x="7530625" y="8473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43"/>
          <p:cNvSpPr/>
          <p:nvPr/>
        </p:nvSpPr>
        <p:spPr>
          <a:xfrm>
            <a:off x="8252675" y="4235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9" name="Google Shape;759;p43"/>
          <p:cNvGrpSpPr/>
          <p:nvPr/>
        </p:nvGrpSpPr>
        <p:grpSpPr>
          <a:xfrm>
            <a:off x="1379675" y="3390400"/>
            <a:ext cx="1008600" cy="47100"/>
            <a:chOff x="58300" y="4325125"/>
            <a:chExt cx="1008600" cy="47100"/>
          </a:xfrm>
        </p:grpSpPr>
        <p:sp>
          <p:nvSpPr>
            <p:cNvPr id="760" name="Google Shape;760;p43"/>
            <p:cNvSpPr/>
            <p:nvPr/>
          </p:nvSpPr>
          <p:spPr>
            <a:xfrm rot="-5400000">
              <a:off x="583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 rot="-5400000">
              <a:off x="2506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 rot="-5400000">
              <a:off x="4429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 rot="-5400000">
              <a:off x="6352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 rot="-5400000">
              <a:off x="8275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 rot="-5400000">
              <a:off x="10198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6" name="Google Shape;766;p43"/>
          <p:cNvSpPr/>
          <p:nvPr/>
        </p:nvSpPr>
        <p:spPr>
          <a:xfrm>
            <a:off x="4746200" y="3957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43"/>
          <p:cNvSpPr/>
          <p:nvPr/>
        </p:nvSpPr>
        <p:spPr>
          <a:xfrm>
            <a:off x="6348600" y="43093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8" name="Google Shape;768;p43"/>
          <p:cNvGrpSpPr/>
          <p:nvPr/>
        </p:nvGrpSpPr>
        <p:grpSpPr>
          <a:xfrm>
            <a:off x="4726050" y="515950"/>
            <a:ext cx="1008600" cy="47100"/>
            <a:chOff x="58300" y="4325125"/>
            <a:chExt cx="1008600" cy="47100"/>
          </a:xfrm>
        </p:grpSpPr>
        <p:sp>
          <p:nvSpPr>
            <p:cNvPr id="769" name="Google Shape;769;p43"/>
            <p:cNvSpPr/>
            <p:nvPr/>
          </p:nvSpPr>
          <p:spPr>
            <a:xfrm rot="-5400000">
              <a:off x="583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 rot="-5400000">
              <a:off x="2506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 rot="-5400000">
              <a:off x="4429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 rot="-5400000">
              <a:off x="6352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 rot="-5400000">
              <a:off x="8275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 rot="-5400000">
              <a:off x="10198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" name="Google Shape;775;p43"/>
          <p:cNvSpPr/>
          <p:nvPr/>
        </p:nvSpPr>
        <p:spPr>
          <a:xfrm>
            <a:off x="7189225" y="3615750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43"/>
          <p:cNvSpPr/>
          <p:nvPr/>
        </p:nvSpPr>
        <p:spPr>
          <a:xfrm>
            <a:off x="2465575" y="8473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3"/>
          <p:cNvSpPr/>
          <p:nvPr/>
        </p:nvSpPr>
        <p:spPr>
          <a:xfrm>
            <a:off x="3623550" y="110452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3"/>
          <p:cNvSpPr/>
          <p:nvPr/>
        </p:nvSpPr>
        <p:spPr>
          <a:xfrm>
            <a:off x="621100" y="19902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45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79;p40">
            <a:extLst>
              <a:ext uri="{FF2B5EF4-FFF2-40B4-BE49-F238E27FC236}">
                <a16:creationId xmlns:a16="http://schemas.microsoft.com/office/drawing/2014/main" id="{9D862978-A985-438B-A313-7C2505B79B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150" y="375991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0"/>
              </a:rPr>
              <a:t>2. GIẢI THUẬT MINIMAX</a:t>
            </a:r>
            <a:endParaRPr lang="en-US" dirty="0">
              <a:solidFill>
                <a:schemeClr val="tx1">
                  <a:lumMod val="50000"/>
                </a:schemeClr>
              </a:solidFill>
              <a:latin typeface="Montserrat Medium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688" y="1306788"/>
            <a:ext cx="79061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Giải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thuật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Minimax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là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một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thuật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toán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tìm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kiểm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và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ra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quyết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định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trong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lý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thuyết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trò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chơi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được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sử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dụng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để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xác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định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nước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tối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ưu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cho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người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chơi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trong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các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trò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chơi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có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2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người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chơi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luân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phiên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.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Nó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giả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đụng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rằng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đối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thử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sẽ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luôn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chọn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nước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tốt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nhất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cho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họ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và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từ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đó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người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chơi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sẽ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chọn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nước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tốt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nhất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cho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mình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dựa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trên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dự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đoán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này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>
                  <a:lumMod val="50000"/>
                </a:schemeClr>
              </a:solidFill>
              <a:latin typeface="Montserrat Medium" panose="020B0604020202020204" charset="-93"/>
            </a:endParaRPr>
          </a:p>
          <a:p>
            <a:pPr>
              <a:lnSpc>
                <a:spcPct val="150000"/>
              </a:lnSpc>
            </a:pP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Mục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tiêu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của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Minimax: </a:t>
            </a:r>
            <a:endParaRPr lang="en-US" sz="1600" dirty="0" smtClean="0">
              <a:solidFill>
                <a:schemeClr val="tx1">
                  <a:lumMod val="50000"/>
                </a:schemeClr>
              </a:solidFill>
              <a:latin typeface="Montserrat Medium" panose="020B0604020202020204" charset="-93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Tối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đa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hóa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lợi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ích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cho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người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chơi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hiện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tại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(</a:t>
            </a:r>
            <a:r>
              <a:rPr lang="en-US" sz="1600" dirty="0" err="1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gười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chơi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Max)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Tối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thiểu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hóa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lợi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ích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của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đối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thủ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(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người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chơi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Min)</a:t>
            </a:r>
            <a:endParaRPr lang="vi-VN" sz="1600" dirty="0">
              <a:solidFill>
                <a:schemeClr val="tx1">
                  <a:lumMod val="50000"/>
                </a:schemeClr>
              </a:solidFill>
              <a:latin typeface="Montserrat Medium" panose="020B0604020202020204" charset="-93"/>
            </a:endParaRPr>
          </a:p>
        </p:txBody>
      </p:sp>
    </p:spTree>
    <p:extLst>
      <p:ext uri="{BB962C8B-B14F-4D97-AF65-F5344CB8AC3E}">
        <p14:creationId xmlns:p14="http://schemas.microsoft.com/office/powerpoint/2010/main" val="244538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21150" y="1346791"/>
            <a:ext cx="790169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600" b="1" dirty="0">
                <a:latin typeface="Montserrat Medium" panose="020B0604020202020204" charset="-93"/>
              </a:rPr>
              <a:t>Các Thành Phần Của Giải Thuật </a:t>
            </a:r>
            <a:r>
              <a:rPr lang="vi-VN" sz="1600" b="1" dirty="0" smtClean="0">
                <a:latin typeface="Montserrat Medium" panose="020B0604020202020204" charset="-93"/>
              </a:rPr>
              <a:t>Minimax</a:t>
            </a:r>
            <a:endParaRPr lang="en-US" sz="1600" b="1" dirty="0" smtClean="0">
              <a:latin typeface="Montserrat Medium" panose="020B0604020202020204" charset="-93"/>
            </a:endParaRPr>
          </a:p>
          <a:p>
            <a:pPr>
              <a:lnSpc>
                <a:spcPct val="150000"/>
              </a:lnSpc>
            </a:pPr>
            <a:endParaRPr lang="vi-VN" sz="1600" b="1" dirty="0">
              <a:latin typeface="Montserrat Medium" panose="020B0604020202020204" charset="-93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Montserrat Medium" panose="020B0604020202020204" charset="-93"/>
              </a:rPr>
              <a:t> </a:t>
            </a:r>
            <a:r>
              <a:rPr lang="vi-VN" sz="1600" dirty="0" smtClean="0">
                <a:latin typeface="Montserrat Medium" panose="020B0604020202020204" charset="-93"/>
              </a:rPr>
              <a:t>Cây </a:t>
            </a:r>
            <a:r>
              <a:rPr lang="vi-VN" sz="1600" dirty="0">
                <a:latin typeface="Montserrat Medium" panose="020B0604020202020204" charset="-93"/>
              </a:rPr>
              <a:t>trò chơi: Một cấu trúc cây đại diện cho tất cả các nước đi có thể có từ trạng thái hiện tại của trò chơi.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Montserrat Medium" panose="020B0604020202020204" charset="-93"/>
              </a:rPr>
              <a:t> </a:t>
            </a:r>
            <a:r>
              <a:rPr lang="vi-VN" sz="1600" dirty="0" smtClean="0">
                <a:latin typeface="Montserrat Medium" panose="020B0604020202020204" charset="-93"/>
              </a:rPr>
              <a:t>Nút </a:t>
            </a:r>
            <a:r>
              <a:rPr lang="vi-VN" sz="1600" dirty="0">
                <a:latin typeface="Montserrat Medium" panose="020B0604020202020204" charset="-93"/>
              </a:rPr>
              <a:t>lá: Các trạng thái cuối cùng của trò chơi, nơi không còn nước đi nào có thể thực hiện.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>
                <a:latin typeface="Montserrat Medium" panose="020B0604020202020204" charset="-93"/>
              </a:rPr>
              <a:t> </a:t>
            </a:r>
            <a:r>
              <a:rPr lang="vi-VN" sz="1600" dirty="0" smtClean="0">
                <a:latin typeface="Montserrat Medium" panose="020B0604020202020204" charset="-93"/>
              </a:rPr>
              <a:t>Hàm </a:t>
            </a:r>
            <a:r>
              <a:rPr lang="vi-VN" sz="1600" dirty="0">
                <a:latin typeface="Montserrat Medium" panose="020B0604020202020204" charset="-93"/>
              </a:rPr>
              <a:t>đánh giá: Một hàm để đánh giá giá trị của trạng thái trò chơi, thường dựa trên các tiêu chí như điểm số hoặc lợi thế chiến lược.</a:t>
            </a:r>
          </a:p>
        </p:txBody>
      </p:sp>
      <p:sp>
        <p:nvSpPr>
          <p:cNvPr id="8" name="Google Shape;679;p40">
            <a:extLst>
              <a:ext uri="{FF2B5EF4-FFF2-40B4-BE49-F238E27FC236}">
                <a16:creationId xmlns:a16="http://schemas.microsoft.com/office/drawing/2014/main" id="{9D862978-A985-438B-A313-7C2505B79B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150" y="375991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0"/>
              </a:rPr>
              <a:t>2. GIẢI THUẬT MINIMAX</a:t>
            </a:r>
            <a:endParaRPr lang="en-US" dirty="0">
              <a:solidFill>
                <a:schemeClr val="tx1">
                  <a:lumMod val="50000"/>
                </a:schemeClr>
              </a:solidFill>
              <a:latin typeface="Montserrat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58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7332" y="106326"/>
            <a:ext cx="846351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800" b="1" dirty="0">
                <a:latin typeface="Montserrat Medium" panose="020B0604020202020204" charset="-93"/>
              </a:rPr>
              <a:t>Quá Trình Thực Hiện Giải Thuật </a:t>
            </a:r>
            <a:r>
              <a:rPr lang="vi-VN" sz="1800" b="1" dirty="0" smtClean="0">
                <a:latin typeface="Montserrat Medium" panose="020B0604020202020204" charset="-93"/>
              </a:rPr>
              <a:t>Minimax</a:t>
            </a:r>
            <a:endParaRPr lang="en-US" sz="1800" b="1" dirty="0" smtClean="0">
              <a:latin typeface="Montserrat Medium" panose="020B0604020202020204" charset="-93"/>
            </a:endParaRPr>
          </a:p>
          <a:p>
            <a:pPr>
              <a:lnSpc>
                <a:spcPct val="150000"/>
              </a:lnSpc>
            </a:pPr>
            <a:endParaRPr lang="vi-VN" sz="1600" b="1" dirty="0">
              <a:latin typeface="Montserrat Medium" panose="020B0604020202020204" charset="-93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 smtClean="0">
                <a:latin typeface="Montserrat Medium" panose="020B0604020202020204" charset="-93"/>
              </a:rPr>
              <a:t> </a:t>
            </a:r>
            <a:r>
              <a:rPr lang="vi-VN" sz="1600" b="1" dirty="0" smtClean="0">
                <a:latin typeface="Montserrat Medium" panose="020B0604020202020204" charset="-93"/>
              </a:rPr>
              <a:t>Xây </a:t>
            </a:r>
            <a:r>
              <a:rPr lang="vi-VN" sz="1600" b="1" dirty="0">
                <a:latin typeface="Montserrat Medium" panose="020B0604020202020204" charset="-93"/>
              </a:rPr>
              <a:t>dựng cây trò chơi: </a:t>
            </a:r>
            <a:r>
              <a:rPr lang="vi-VN" sz="1600" dirty="0">
                <a:latin typeface="Montserrat Medium" panose="020B0604020202020204" charset="-93"/>
              </a:rPr>
              <a:t>Tạo cây trò chơi từ trạng thái hiện tại, trong đó mỗi nút đại diện cho một trạng thái của trò chơi sau một nước đi.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 smtClean="0">
                <a:latin typeface="Montserrat Medium" panose="020B0604020202020204" charset="-93"/>
              </a:rPr>
              <a:t> </a:t>
            </a:r>
            <a:r>
              <a:rPr lang="vi-VN" sz="1600" b="1" dirty="0" smtClean="0">
                <a:latin typeface="Montserrat Medium" panose="020B0604020202020204" charset="-93"/>
              </a:rPr>
              <a:t>Đánh </a:t>
            </a:r>
            <a:r>
              <a:rPr lang="vi-VN" sz="1600" b="1" dirty="0">
                <a:latin typeface="Montserrat Medium" panose="020B0604020202020204" charset="-93"/>
              </a:rPr>
              <a:t>giá nút lá: </a:t>
            </a:r>
            <a:r>
              <a:rPr lang="vi-VN" sz="1600" dirty="0">
                <a:latin typeface="Montserrat Medium" panose="020B0604020202020204" charset="-93"/>
              </a:rPr>
              <a:t>Tính toán giá trị của các nút lá bằng cách sử dụng hàm đánh giá.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 smtClean="0">
                <a:latin typeface="Montserrat Medium" panose="020B0604020202020204" charset="-93"/>
              </a:rPr>
              <a:t> </a:t>
            </a:r>
            <a:r>
              <a:rPr lang="vi-VN" sz="1600" b="1" dirty="0" smtClean="0">
                <a:latin typeface="Montserrat Medium" panose="020B0604020202020204" charset="-93"/>
              </a:rPr>
              <a:t>Lan </a:t>
            </a:r>
            <a:r>
              <a:rPr lang="vi-VN" sz="1600" b="1" dirty="0">
                <a:latin typeface="Montserrat Medium" panose="020B0604020202020204" charset="-93"/>
              </a:rPr>
              <a:t>truyền giá trị: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vi-VN" sz="1600" dirty="0">
                <a:latin typeface="Montserrat Medium" panose="020B0604020202020204" charset="-93"/>
              </a:rPr>
              <a:t>Người chơi Max: Ở mỗi nút, người chơi Max chọn giá trị lớn nhất từ các giá trị con của nút đó.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vi-VN" sz="1600" dirty="0">
                <a:latin typeface="Montserrat Medium" panose="020B0604020202020204" charset="-93"/>
              </a:rPr>
              <a:t>Người chơi Min: Ở mỗi nút, người chơi Min chọn giá trị nhỏ nhất từ các giá trị con của nút đó.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1600" b="1" dirty="0" smtClean="0">
                <a:latin typeface="Montserrat Medium" panose="020B0604020202020204" charset="-93"/>
              </a:rPr>
              <a:t> </a:t>
            </a:r>
            <a:r>
              <a:rPr lang="vi-VN" sz="1600" b="1" dirty="0" smtClean="0">
                <a:latin typeface="Montserrat Medium" panose="020B0604020202020204" charset="-93"/>
              </a:rPr>
              <a:t>Chọn </a:t>
            </a:r>
            <a:r>
              <a:rPr lang="vi-VN" sz="1600" b="1" dirty="0">
                <a:latin typeface="Montserrat Medium" panose="020B0604020202020204" charset="-93"/>
              </a:rPr>
              <a:t>nước đi tốt nhất: </a:t>
            </a:r>
            <a:r>
              <a:rPr lang="vi-VN" sz="1600" dirty="0">
                <a:latin typeface="Montserrat Medium" panose="020B0604020202020204" charset="-93"/>
              </a:rPr>
              <a:t>Ở gốc cây, chọn nước đi có giá trị tốt nhất cho người chơi Max.</a:t>
            </a:r>
          </a:p>
        </p:txBody>
      </p:sp>
    </p:spTree>
    <p:extLst>
      <p:ext uri="{BB962C8B-B14F-4D97-AF65-F5344CB8AC3E}">
        <p14:creationId xmlns:p14="http://schemas.microsoft.com/office/powerpoint/2010/main" val="228245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3"/>
          <p:cNvSpPr/>
          <p:nvPr/>
        </p:nvSpPr>
        <p:spPr>
          <a:xfrm>
            <a:off x="1379675" y="1990197"/>
            <a:ext cx="1163100" cy="116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4" name="Google Shape;754;p43"/>
          <p:cNvSpPr txBox="1">
            <a:spLocks noGrp="1"/>
          </p:cNvSpPr>
          <p:nvPr>
            <p:ph type="title"/>
          </p:nvPr>
        </p:nvSpPr>
        <p:spPr>
          <a:xfrm>
            <a:off x="2892638" y="1828800"/>
            <a:ext cx="4871687" cy="16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DEMO </a:t>
            </a:r>
            <a:br>
              <a:rPr lang="en-US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</a:b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PHẦN MỀM</a:t>
            </a:r>
            <a:endParaRPr dirty="0">
              <a:solidFill>
                <a:schemeClr val="tx1">
                  <a:lumMod val="50000"/>
                </a:schemeClr>
              </a:solidFill>
              <a:latin typeface="Montserrat Medium" panose="020B0604020202020204" charset="-93"/>
            </a:endParaRPr>
          </a:p>
        </p:txBody>
      </p:sp>
      <p:sp>
        <p:nvSpPr>
          <p:cNvPr id="755" name="Google Shape;755;p43"/>
          <p:cNvSpPr txBox="1">
            <a:spLocks noGrp="1"/>
          </p:cNvSpPr>
          <p:nvPr>
            <p:ph type="title" idx="2"/>
          </p:nvPr>
        </p:nvSpPr>
        <p:spPr>
          <a:xfrm>
            <a:off x="1165525" y="2182700"/>
            <a:ext cx="1591500" cy="7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03</a:t>
            </a:r>
            <a:endParaRPr dirty="0"/>
          </a:p>
        </p:txBody>
      </p:sp>
      <p:sp>
        <p:nvSpPr>
          <p:cNvPr id="757" name="Google Shape;757;p43"/>
          <p:cNvSpPr/>
          <p:nvPr/>
        </p:nvSpPr>
        <p:spPr>
          <a:xfrm>
            <a:off x="7530625" y="8473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8" name="Google Shape;758;p43"/>
          <p:cNvSpPr/>
          <p:nvPr/>
        </p:nvSpPr>
        <p:spPr>
          <a:xfrm>
            <a:off x="8252675" y="4235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59" name="Google Shape;759;p43"/>
          <p:cNvGrpSpPr/>
          <p:nvPr/>
        </p:nvGrpSpPr>
        <p:grpSpPr>
          <a:xfrm>
            <a:off x="1379675" y="3390400"/>
            <a:ext cx="1008600" cy="47100"/>
            <a:chOff x="58300" y="4325125"/>
            <a:chExt cx="1008600" cy="47100"/>
          </a:xfrm>
        </p:grpSpPr>
        <p:sp>
          <p:nvSpPr>
            <p:cNvPr id="760" name="Google Shape;760;p43"/>
            <p:cNvSpPr/>
            <p:nvPr/>
          </p:nvSpPr>
          <p:spPr>
            <a:xfrm rot="-5400000">
              <a:off x="583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" name="Google Shape;761;p43"/>
            <p:cNvSpPr/>
            <p:nvPr/>
          </p:nvSpPr>
          <p:spPr>
            <a:xfrm rot="-5400000">
              <a:off x="2506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Google Shape;762;p43"/>
            <p:cNvSpPr/>
            <p:nvPr/>
          </p:nvSpPr>
          <p:spPr>
            <a:xfrm rot="-5400000">
              <a:off x="4429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" name="Google Shape;763;p43"/>
            <p:cNvSpPr/>
            <p:nvPr/>
          </p:nvSpPr>
          <p:spPr>
            <a:xfrm rot="-5400000">
              <a:off x="6352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" name="Google Shape;764;p43"/>
            <p:cNvSpPr/>
            <p:nvPr/>
          </p:nvSpPr>
          <p:spPr>
            <a:xfrm rot="-5400000">
              <a:off x="8275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765;p43"/>
            <p:cNvSpPr/>
            <p:nvPr/>
          </p:nvSpPr>
          <p:spPr>
            <a:xfrm rot="-5400000">
              <a:off x="10198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66" name="Google Shape;766;p43"/>
          <p:cNvSpPr/>
          <p:nvPr/>
        </p:nvSpPr>
        <p:spPr>
          <a:xfrm>
            <a:off x="4746200" y="3957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7" name="Google Shape;767;p43"/>
          <p:cNvSpPr/>
          <p:nvPr/>
        </p:nvSpPr>
        <p:spPr>
          <a:xfrm>
            <a:off x="6348600" y="43093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68" name="Google Shape;768;p43"/>
          <p:cNvGrpSpPr/>
          <p:nvPr/>
        </p:nvGrpSpPr>
        <p:grpSpPr>
          <a:xfrm>
            <a:off x="4726050" y="515950"/>
            <a:ext cx="1008600" cy="47100"/>
            <a:chOff x="58300" y="4325125"/>
            <a:chExt cx="1008600" cy="47100"/>
          </a:xfrm>
        </p:grpSpPr>
        <p:sp>
          <p:nvSpPr>
            <p:cNvPr id="769" name="Google Shape;769;p43"/>
            <p:cNvSpPr/>
            <p:nvPr/>
          </p:nvSpPr>
          <p:spPr>
            <a:xfrm rot="-5400000">
              <a:off x="583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43"/>
            <p:cNvSpPr/>
            <p:nvPr/>
          </p:nvSpPr>
          <p:spPr>
            <a:xfrm rot="-5400000">
              <a:off x="2506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Google Shape;771;p43"/>
            <p:cNvSpPr/>
            <p:nvPr/>
          </p:nvSpPr>
          <p:spPr>
            <a:xfrm rot="-5400000">
              <a:off x="4429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772;p43"/>
            <p:cNvSpPr/>
            <p:nvPr/>
          </p:nvSpPr>
          <p:spPr>
            <a:xfrm rot="-5400000">
              <a:off x="6352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Google Shape;773;p43"/>
            <p:cNvSpPr/>
            <p:nvPr/>
          </p:nvSpPr>
          <p:spPr>
            <a:xfrm rot="-5400000">
              <a:off x="8275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43"/>
            <p:cNvSpPr/>
            <p:nvPr/>
          </p:nvSpPr>
          <p:spPr>
            <a:xfrm rot="-5400000">
              <a:off x="10198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75" name="Google Shape;775;p43"/>
          <p:cNvSpPr/>
          <p:nvPr/>
        </p:nvSpPr>
        <p:spPr>
          <a:xfrm>
            <a:off x="7189225" y="3615750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6" name="Google Shape;776;p43"/>
          <p:cNvSpPr/>
          <p:nvPr/>
        </p:nvSpPr>
        <p:spPr>
          <a:xfrm>
            <a:off x="2465575" y="8473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7" name="Google Shape;777;p43"/>
          <p:cNvSpPr/>
          <p:nvPr/>
        </p:nvSpPr>
        <p:spPr>
          <a:xfrm>
            <a:off x="3623550" y="110452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8" name="Google Shape;778;p43"/>
          <p:cNvSpPr/>
          <p:nvPr/>
        </p:nvSpPr>
        <p:spPr>
          <a:xfrm>
            <a:off x="621100" y="19902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306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3" name="Google Shape;1473;p70"/>
          <p:cNvCxnSpPr/>
          <p:nvPr/>
        </p:nvCxnSpPr>
        <p:spPr>
          <a:xfrm>
            <a:off x="-56100" y="535775"/>
            <a:ext cx="6246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4" name="Google Shape;1474;p70"/>
          <p:cNvSpPr/>
          <p:nvPr/>
        </p:nvSpPr>
        <p:spPr>
          <a:xfrm>
            <a:off x="8252675" y="4235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Google Shape;1482;p70"/>
          <p:cNvSpPr/>
          <p:nvPr/>
        </p:nvSpPr>
        <p:spPr>
          <a:xfrm>
            <a:off x="7204200" y="738588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501;p72">
            <a:extLst>
              <a:ext uri="{FF2B5EF4-FFF2-40B4-BE49-F238E27FC236}">
                <a16:creationId xmlns:a16="http://schemas.microsoft.com/office/drawing/2014/main" id="{A5D51DAA-36D5-0714-0C55-41F8A2C1B5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320" y="2102632"/>
            <a:ext cx="7311359" cy="9382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LISTENING!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42"/>
          <p:cNvSpPr txBox="1">
            <a:spLocks noGrp="1"/>
          </p:cNvSpPr>
          <p:nvPr>
            <p:ph type="title"/>
          </p:nvPr>
        </p:nvSpPr>
        <p:spPr>
          <a:xfrm>
            <a:off x="1344752" y="686282"/>
            <a:ext cx="6454345" cy="7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50000"/>
                  </a:schemeClr>
                </a:solidFill>
              </a:rPr>
              <a:t>THÀNH VIÊN NHÓM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06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35" name="Google Shape;735;p42"/>
          <p:cNvSpPr txBox="1">
            <a:spLocks noGrp="1"/>
          </p:cNvSpPr>
          <p:nvPr>
            <p:ph type="subTitle" idx="1"/>
          </p:nvPr>
        </p:nvSpPr>
        <p:spPr>
          <a:xfrm>
            <a:off x="1520574" y="1841752"/>
            <a:ext cx="6102700" cy="18829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Montserrat" panose="020B0604020202020204" charset="-93"/>
              </a:rPr>
              <a:t>2001210936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Montserrat" panose="020B0604020202020204" charset="-93"/>
              </a:rPr>
              <a:t> 	- Phan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Montserrat" panose="020B0604020202020204" charset="-93"/>
              </a:rPr>
              <a:t>Ngọc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Montserrat" panose="020B0604020202020204" charset="-93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Montserrat" panose="020B0604020202020204" charset="-93"/>
              </a:rPr>
              <a:t>Hiền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Montserrat" panose="020B0604020202020204" charset="-93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Montserrat" panose="020B0604020202020204" charset="-93"/>
              </a:rPr>
              <a:t>Hòa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Montserrat" panose="020B0604020202020204" charset="-93"/>
              </a:rPr>
              <a:t>  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Montserrat" panose="020B0604020202020204" charset="-93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Montserrat" panose="020B0604020202020204" charset="-93"/>
              </a:rPr>
              <a:t>2001215724	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Montserrat" panose="020B0604020202020204" charset="-93"/>
                <a:cs typeface="Montserrat Medium" panose="020B0604020202020204" charset="0"/>
              </a:rPr>
              <a:t> 	-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Montserrat" panose="020B0604020202020204" charset="-93"/>
              </a:rPr>
              <a:t>Nguyễn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Montserrat" panose="020B0604020202020204" charset="-93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Montserrat" panose="020B0604020202020204" charset="-93"/>
              </a:rPr>
              <a:t>Thái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Montserrat" panose="020B0604020202020204" charset="-93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Montserrat" panose="020B0604020202020204" charset="-93"/>
              </a:rPr>
              <a:t>Đỉnh</a:t>
            </a:r>
            <a:endParaRPr lang="en-US" sz="2000" dirty="0" smtClean="0">
              <a:solidFill>
                <a:schemeClr val="tx1">
                  <a:lumMod val="50000"/>
                </a:schemeClr>
              </a:solidFill>
              <a:latin typeface="Montserrat" panose="020B0604020202020204" charset="-93"/>
            </a:endParaRPr>
          </a:p>
          <a:p>
            <a:pPr marL="342900" lvl="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Montserrat" panose="020B0604020202020204" charset="-93"/>
              </a:rPr>
              <a:t>2001215791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Montserrat" panose="020B0604020202020204" charset="-93"/>
                <a:cs typeface="Montserrat Medium" panose="020B0604020202020204" charset="0"/>
              </a:rPr>
              <a:t> 		-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Montserrat" panose="020B0604020202020204" charset="-93"/>
              </a:rPr>
              <a:t>Nguyễn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Montserrat" panose="020B0604020202020204" charset="-93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Montserrat" panose="020B0604020202020204" charset="-93"/>
              </a:rPr>
              <a:t>Huy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Montserrat" panose="020B0604020202020204" charset="-93"/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Montserrat" panose="020B0604020202020204" charset="-93"/>
              </a:rPr>
              <a:t>Hoàng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Montserrat" panose="020B0604020202020204" charset="-93"/>
              </a:rPr>
              <a:t> 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Montserrat" panose="020B0604020202020204" charset="-93"/>
                <a:cs typeface="Montserrat Medium" panose="020B0604020202020204" charset="0"/>
              </a:rPr>
              <a:t>2001216329 	</a:t>
            </a:r>
            <a:r>
              <a:rPr lang="en-US" sz="2000" dirty="0" smtClean="0">
                <a:solidFill>
                  <a:schemeClr val="tx1">
                    <a:lumMod val="50000"/>
                  </a:schemeClr>
                </a:solidFill>
                <a:latin typeface="Montserrat" panose="020B0604020202020204" charset="-93"/>
                <a:cs typeface="Montserrat Medium" panose="020B0604020202020204" charset="0"/>
              </a:rPr>
              <a:t>	-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Montserrat" panose="020B0604020202020204" charset="-93"/>
              </a:rPr>
              <a:t>Nguyễn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Montserrat" panose="020B0604020202020204" charset="-93"/>
              </a:rPr>
              <a:t>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Montserrat" panose="020B0604020202020204" charset="-93"/>
              </a:rPr>
              <a:t>Thường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Montserrat" panose="020B0604020202020204" charset="-93"/>
              </a:rPr>
              <a:t> An </a:t>
            </a:r>
            <a:r>
              <a:rPr lang="en-US" sz="2000" dirty="0" err="1" smtClean="0">
                <a:solidFill>
                  <a:schemeClr val="tx1">
                    <a:lumMod val="50000"/>
                  </a:schemeClr>
                </a:solidFill>
                <a:latin typeface="Montserrat" panose="020B0604020202020204" charset="-93"/>
              </a:rPr>
              <a:t>Vy</a:t>
            </a:r>
            <a:endParaRPr lang="en-US" sz="2000" dirty="0">
              <a:solidFill>
                <a:schemeClr val="tx1">
                  <a:lumMod val="50000"/>
                </a:schemeClr>
              </a:solidFill>
              <a:latin typeface="Montserrat" panose="020B0604020202020204" charset="-93"/>
            </a:endParaRPr>
          </a:p>
        </p:txBody>
      </p:sp>
      <p:sp>
        <p:nvSpPr>
          <p:cNvPr id="736" name="Google Shape;736;p42"/>
          <p:cNvSpPr/>
          <p:nvPr/>
        </p:nvSpPr>
        <p:spPr>
          <a:xfrm>
            <a:off x="7905725" y="1758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37" name="Google Shape;737;p42"/>
          <p:cNvSpPr/>
          <p:nvPr/>
        </p:nvSpPr>
        <p:spPr>
          <a:xfrm>
            <a:off x="797775" y="20037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38" name="Google Shape;738;p42"/>
          <p:cNvSpPr/>
          <p:nvPr/>
        </p:nvSpPr>
        <p:spPr>
          <a:xfrm>
            <a:off x="7459488" y="417402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739" name="Google Shape;739;p42"/>
          <p:cNvGrpSpPr/>
          <p:nvPr/>
        </p:nvGrpSpPr>
        <p:grpSpPr>
          <a:xfrm>
            <a:off x="621100" y="3681175"/>
            <a:ext cx="47100" cy="1008600"/>
            <a:chOff x="1101850" y="3681175"/>
            <a:chExt cx="47100" cy="1008600"/>
          </a:xfrm>
        </p:grpSpPr>
        <p:sp>
          <p:nvSpPr>
            <p:cNvPr id="740" name="Google Shape;740;p42"/>
            <p:cNvSpPr/>
            <p:nvPr/>
          </p:nvSpPr>
          <p:spPr>
            <a:xfrm>
              <a:off x="1101850" y="368117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741" name="Google Shape;741;p42"/>
            <p:cNvSpPr/>
            <p:nvPr/>
          </p:nvSpPr>
          <p:spPr>
            <a:xfrm>
              <a:off x="1101850" y="387347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742" name="Google Shape;742;p42"/>
            <p:cNvSpPr/>
            <p:nvPr/>
          </p:nvSpPr>
          <p:spPr>
            <a:xfrm>
              <a:off x="1101850" y="406577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1101850" y="425807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744" name="Google Shape;744;p42"/>
            <p:cNvSpPr/>
            <p:nvPr/>
          </p:nvSpPr>
          <p:spPr>
            <a:xfrm>
              <a:off x="1101850" y="445037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745" name="Google Shape;745;p42"/>
            <p:cNvSpPr/>
            <p:nvPr/>
          </p:nvSpPr>
          <p:spPr>
            <a:xfrm>
              <a:off x="1101850" y="464267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746" name="Google Shape;746;p42"/>
          <p:cNvSpPr/>
          <p:nvPr/>
        </p:nvSpPr>
        <p:spPr>
          <a:xfrm>
            <a:off x="2524650" y="427782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47" name="Google Shape;747;p42"/>
          <p:cNvSpPr/>
          <p:nvPr/>
        </p:nvSpPr>
        <p:spPr>
          <a:xfrm>
            <a:off x="7485625" y="539488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748" name="Google Shape;748;p42"/>
          <p:cNvCxnSpPr/>
          <p:nvPr/>
        </p:nvCxnSpPr>
        <p:spPr>
          <a:xfrm>
            <a:off x="9144000" y="2107500"/>
            <a:ext cx="0" cy="2993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51;p9">
            <a:extLst>
              <a:ext uri="{FF2B5EF4-FFF2-40B4-BE49-F238E27FC236}">
                <a16:creationId xmlns:a16="http://schemas.microsoft.com/office/drawing/2014/main" id="{6E73702E-EA86-2094-29C6-DE24DAE7047F}"/>
              </a:ext>
            </a:extLst>
          </p:cNvPr>
          <p:cNvSpPr/>
          <p:nvPr/>
        </p:nvSpPr>
        <p:spPr>
          <a:xfrm>
            <a:off x="2725575" y="4906200"/>
            <a:ext cx="3692700" cy="237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158;p9">
            <a:extLst>
              <a:ext uri="{FF2B5EF4-FFF2-40B4-BE49-F238E27FC236}">
                <a16:creationId xmlns:a16="http://schemas.microsoft.com/office/drawing/2014/main" id="{329D6474-1628-B0C9-77AB-C09BB74EC7A3}"/>
              </a:ext>
            </a:extLst>
          </p:cNvPr>
          <p:cNvGrpSpPr/>
          <p:nvPr/>
        </p:nvGrpSpPr>
        <p:grpSpPr>
          <a:xfrm>
            <a:off x="5409675" y="4642675"/>
            <a:ext cx="1008600" cy="47100"/>
            <a:chOff x="58300" y="4325125"/>
            <a:chExt cx="1008600" cy="47100"/>
          </a:xfrm>
        </p:grpSpPr>
        <p:sp>
          <p:nvSpPr>
            <p:cNvPr id="4" name="Google Shape;159;p9">
              <a:extLst>
                <a:ext uri="{FF2B5EF4-FFF2-40B4-BE49-F238E27FC236}">
                  <a16:creationId xmlns:a16="http://schemas.microsoft.com/office/drawing/2014/main" id="{8A054420-AF53-8882-DEF5-BF064E9E4037}"/>
                </a:ext>
              </a:extLst>
            </p:cNvPr>
            <p:cNvSpPr/>
            <p:nvPr/>
          </p:nvSpPr>
          <p:spPr>
            <a:xfrm rot="-5400000">
              <a:off x="583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60;p9">
              <a:extLst>
                <a:ext uri="{FF2B5EF4-FFF2-40B4-BE49-F238E27FC236}">
                  <a16:creationId xmlns:a16="http://schemas.microsoft.com/office/drawing/2014/main" id="{0BA3D48E-32E6-0D3A-D2EB-F9047CFA3A00}"/>
                </a:ext>
              </a:extLst>
            </p:cNvPr>
            <p:cNvSpPr/>
            <p:nvPr/>
          </p:nvSpPr>
          <p:spPr>
            <a:xfrm rot="-5400000">
              <a:off x="2506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1;p9">
              <a:extLst>
                <a:ext uri="{FF2B5EF4-FFF2-40B4-BE49-F238E27FC236}">
                  <a16:creationId xmlns:a16="http://schemas.microsoft.com/office/drawing/2014/main" id="{630A1B38-EC40-A40D-CE86-19ACE3B98ADB}"/>
                </a:ext>
              </a:extLst>
            </p:cNvPr>
            <p:cNvSpPr/>
            <p:nvPr/>
          </p:nvSpPr>
          <p:spPr>
            <a:xfrm rot="-5400000">
              <a:off x="4429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62;p9">
              <a:extLst>
                <a:ext uri="{FF2B5EF4-FFF2-40B4-BE49-F238E27FC236}">
                  <a16:creationId xmlns:a16="http://schemas.microsoft.com/office/drawing/2014/main" id="{2779EC91-044B-6033-B6DC-0A8674621D66}"/>
                </a:ext>
              </a:extLst>
            </p:cNvPr>
            <p:cNvSpPr/>
            <p:nvPr/>
          </p:nvSpPr>
          <p:spPr>
            <a:xfrm rot="-5400000">
              <a:off x="6352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63;p9">
              <a:extLst>
                <a:ext uri="{FF2B5EF4-FFF2-40B4-BE49-F238E27FC236}">
                  <a16:creationId xmlns:a16="http://schemas.microsoft.com/office/drawing/2014/main" id="{98A2D106-28C8-5B79-6080-9C5BCC01C4B9}"/>
                </a:ext>
              </a:extLst>
            </p:cNvPr>
            <p:cNvSpPr/>
            <p:nvPr/>
          </p:nvSpPr>
          <p:spPr>
            <a:xfrm rot="-5400000">
              <a:off x="8275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64;p9">
              <a:extLst>
                <a:ext uri="{FF2B5EF4-FFF2-40B4-BE49-F238E27FC236}">
                  <a16:creationId xmlns:a16="http://schemas.microsoft.com/office/drawing/2014/main" id="{17D8AE22-16CB-B777-2567-240141A0167E}"/>
                </a:ext>
              </a:extLst>
            </p:cNvPr>
            <p:cNvSpPr/>
            <p:nvPr/>
          </p:nvSpPr>
          <p:spPr>
            <a:xfrm rot="-5400000">
              <a:off x="10198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0"/>
          <p:cNvSpPr/>
          <p:nvPr/>
        </p:nvSpPr>
        <p:spPr>
          <a:xfrm>
            <a:off x="1012419" y="1154465"/>
            <a:ext cx="856200" cy="85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76" name="Google Shape;676;p40"/>
          <p:cNvSpPr/>
          <p:nvPr/>
        </p:nvSpPr>
        <p:spPr>
          <a:xfrm>
            <a:off x="998975" y="2439726"/>
            <a:ext cx="856200" cy="85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77" name="Google Shape;677;p40"/>
          <p:cNvSpPr/>
          <p:nvPr/>
        </p:nvSpPr>
        <p:spPr>
          <a:xfrm>
            <a:off x="1012419" y="3649295"/>
            <a:ext cx="856200" cy="85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679" name="Google Shape;679;p40"/>
          <p:cNvSpPr txBox="1">
            <a:spLocks noGrp="1"/>
          </p:cNvSpPr>
          <p:nvPr>
            <p:ph type="title"/>
          </p:nvPr>
        </p:nvSpPr>
        <p:spPr>
          <a:xfrm>
            <a:off x="748306" y="303552"/>
            <a:ext cx="7647387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tx1">
                    <a:lumMod val="50000"/>
                  </a:schemeClr>
                </a:solidFill>
              </a:rPr>
              <a:t>NỘI DUNG 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80" name="Google Shape;680;p40"/>
          <p:cNvSpPr txBox="1">
            <a:spLocks noGrp="1"/>
          </p:cNvSpPr>
          <p:nvPr>
            <p:ph type="subTitle" idx="3"/>
          </p:nvPr>
        </p:nvSpPr>
        <p:spPr>
          <a:xfrm>
            <a:off x="1949494" y="1154465"/>
            <a:ext cx="6182087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0"/>
                <a:cs typeface="Montserrat Medium" panose="020B0604020202020204" charset="0"/>
              </a:rPr>
              <a:t>GIỚI THIỆU CHỦ ĐỀ</a:t>
            </a:r>
            <a:endParaRPr sz="2300" dirty="0">
              <a:solidFill>
                <a:schemeClr val="tx1">
                  <a:lumMod val="50000"/>
                </a:schemeClr>
              </a:solidFill>
              <a:latin typeface="Montserrat Medium" panose="020B0604020202020204" charset="0"/>
              <a:cs typeface="Montserrat Medium" panose="020B0604020202020204" charset="0"/>
            </a:endParaRPr>
          </a:p>
        </p:txBody>
      </p:sp>
      <p:sp>
        <p:nvSpPr>
          <p:cNvPr id="681" name="Google Shape;681;p40"/>
          <p:cNvSpPr txBox="1">
            <a:spLocks noGrp="1"/>
          </p:cNvSpPr>
          <p:nvPr>
            <p:ph type="subTitle" idx="1"/>
          </p:nvPr>
        </p:nvSpPr>
        <p:spPr>
          <a:xfrm>
            <a:off x="1946663" y="2451481"/>
            <a:ext cx="6192700" cy="856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0"/>
              </a:rPr>
              <a:t>PHÂN TÍCH GIẢI THUẬT</a:t>
            </a:r>
            <a:endParaRPr sz="2300" dirty="0">
              <a:solidFill>
                <a:schemeClr val="tx1">
                  <a:lumMod val="50000"/>
                </a:schemeClr>
              </a:solidFill>
              <a:latin typeface="Montserrat Medium" panose="020B0604020202020204" charset="0"/>
            </a:endParaRPr>
          </a:p>
        </p:txBody>
      </p:sp>
      <p:sp>
        <p:nvSpPr>
          <p:cNvPr id="686" name="Google Shape;686;p40"/>
          <p:cNvSpPr txBox="1">
            <a:spLocks noGrp="1"/>
          </p:cNvSpPr>
          <p:nvPr>
            <p:ph type="subTitle" idx="7"/>
          </p:nvPr>
        </p:nvSpPr>
        <p:spPr>
          <a:xfrm>
            <a:off x="1949494" y="3649294"/>
            <a:ext cx="6182087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DEMO PHẦN MỀM</a:t>
            </a:r>
            <a:endParaRPr sz="2300" dirty="0">
              <a:solidFill>
                <a:schemeClr val="tx1">
                  <a:lumMod val="50000"/>
                </a:schemeClr>
              </a:solidFill>
              <a:latin typeface="Montserrat Medium" panose="020B0604020202020204" charset="-93"/>
            </a:endParaRPr>
          </a:p>
        </p:txBody>
      </p:sp>
      <p:sp>
        <p:nvSpPr>
          <p:cNvPr id="688" name="Google Shape;688;p40"/>
          <p:cNvSpPr txBox="1">
            <a:spLocks noGrp="1"/>
          </p:cNvSpPr>
          <p:nvPr>
            <p:ph type="title" idx="9"/>
          </p:nvPr>
        </p:nvSpPr>
        <p:spPr>
          <a:xfrm>
            <a:off x="910282" y="1291057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/>
                </a:solidFill>
              </a:rPr>
              <a:t>01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689" name="Google Shape;689;p40"/>
          <p:cNvSpPr txBox="1">
            <a:spLocks noGrp="1"/>
          </p:cNvSpPr>
          <p:nvPr>
            <p:ph type="title" idx="13"/>
          </p:nvPr>
        </p:nvSpPr>
        <p:spPr>
          <a:xfrm>
            <a:off x="907463" y="2576318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90" name="Google Shape;690;p40"/>
          <p:cNvSpPr txBox="1">
            <a:spLocks noGrp="1"/>
          </p:cNvSpPr>
          <p:nvPr>
            <p:ph type="title" idx="14"/>
          </p:nvPr>
        </p:nvSpPr>
        <p:spPr>
          <a:xfrm>
            <a:off x="910282" y="3785937"/>
            <a:ext cx="1039200" cy="58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03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92" name="Google Shape;692;p40"/>
          <p:cNvSpPr/>
          <p:nvPr/>
        </p:nvSpPr>
        <p:spPr>
          <a:xfrm>
            <a:off x="8910000" y="1460622"/>
            <a:ext cx="234000" cy="368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  <p:grpSp>
        <p:nvGrpSpPr>
          <p:cNvPr id="693" name="Google Shape;693;p40"/>
          <p:cNvGrpSpPr/>
          <p:nvPr/>
        </p:nvGrpSpPr>
        <p:grpSpPr>
          <a:xfrm>
            <a:off x="8618675" y="1460625"/>
            <a:ext cx="47100" cy="431700"/>
            <a:chOff x="8618675" y="1460625"/>
            <a:chExt cx="47100" cy="431700"/>
          </a:xfrm>
        </p:grpSpPr>
        <p:sp>
          <p:nvSpPr>
            <p:cNvPr id="694" name="Google Shape;694;p40"/>
            <p:cNvSpPr/>
            <p:nvPr/>
          </p:nvSpPr>
          <p:spPr>
            <a:xfrm>
              <a:off x="8618675" y="14606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8618675" y="16529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8618675" y="18452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cxnSp>
        <p:nvCxnSpPr>
          <p:cNvPr id="697" name="Google Shape;697;p40"/>
          <p:cNvCxnSpPr/>
          <p:nvPr/>
        </p:nvCxnSpPr>
        <p:spPr>
          <a:xfrm>
            <a:off x="6427725" y="539500"/>
            <a:ext cx="2789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8" name="Google Shape;698;p40"/>
          <p:cNvSpPr/>
          <p:nvPr/>
        </p:nvSpPr>
        <p:spPr>
          <a:xfrm>
            <a:off x="0" y="1483698"/>
            <a:ext cx="234000" cy="183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699" name="Google Shape;699;p40"/>
          <p:cNvCxnSpPr/>
          <p:nvPr/>
        </p:nvCxnSpPr>
        <p:spPr>
          <a:xfrm>
            <a:off x="-189575" y="4715255"/>
            <a:ext cx="2789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7" name="Google Shape;707;p40"/>
          <p:cNvSpPr/>
          <p:nvPr/>
        </p:nvSpPr>
        <p:spPr>
          <a:xfrm>
            <a:off x="4182375" y="4830450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08" name="Google Shape;708;p40"/>
          <p:cNvSpPr/>
          <p:nvPr/>
        </p:nvSpPr>
        <p:spPr>
          <a:xfrm>
            <a:off x="5458375" y="453936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09" name="Google Shape;709;p40"/>
          <p:cNvSpPr/>
          <p:nvPr/>
        </p:nvSpPr>
        <p:spPr>
          <a:xfrm>
            <a:off x="6764050" y="48918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710" name="Google Shape;710;p40"/>
          <p:cNvSpPr/>
          <p:nvPr/>
        </p:nvSpPr>
        <p:spPr>
          <a:xfrm>
            <a:off x="7489250" y="961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43"/>
          <p:cNvSpPr/>
          <p:nvPr/>
        </p:nvSpPr>
        <p:spPr>
          <a:xfrm>
            <a:off x="1379675" y="1990197"/>
            <a:ext cx="1163100" cy="116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43"/>
          <p:cNvSpPr txBox="1">
            <a:spLocks noGrp="1"/>
          </p:cNvSpPr>
          <p:nvPr>
            <p:ph type="title"/>
          </p:nvPr>
        </p:nvSpPr>
        <p:spPr>
          <a:xfrm>
            <a:off x="2876576" y="1295302"/>
            <a:ext cx="4654050" cy="24689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0"/>
              </a:rPr>
              <a:t>GIỚI THIỆU CHỦ ĐỀ</a:t>
            </a:r>
            <a:endParaRPr dirty="0">
              <a:solidFill>
                <a:schemeClr val="tx1">
                  <a:lumMod val="50000"/>
                </a:schemeClr>
              </a:solidFill>
              <a:latin typeface="Montserrat Medium" panose="020B0604020202020204" charset="0"/>
            </a:endParaRPr>
          </a:p>
        </p:txBody>
      </p:sp>
      <p:sp>
        <p:nvSpPr>
          <p:cNvPr id="755" name="Google Shape;755;p43"/>
          <p:cNvSpPr txBox="1">
            <a:spLocks noGrp="1"/>
          </p:cNvSpPr>
          <p:nvPr>
            <p:ph type="title" idx="2"/>
          </p:nvPr>
        </p:nvSpPr>
        <p:spPr>
          <a:xfrm>
            <a:off x="1165525" y="2182700"/>
            <a:ext cx="1591500" cy="7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57" name="Google Shape;757;p43"/>
          <p:cNvSpPr/>
          <p:nvPr/>
        </p:nvSpPr>
        <p:spPr>
          <a:xfrm>
            <a:off x="7530625" y="8473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43"/>
          <p:cNvSpPr/>
          <p:nvPr/>
        </p:nvSpPr>
        <p:spPr>
          <a:xfrm>
            <a:off x="8252675" y="4235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9" name="Google Shape;759;p43"/>
          <p:cNvGrpSpPr/>
          <p:nvPr/>
        </p:nvGrpSpPr>
        <p:grpSpPr>
          <a:xfrm>
            <a:off x="1379675" y="3390400"/>
            <a:ext cx="1008600" cy="47100"/>
            <a:chOff x="58300" y="4325125"/>
            <a:chExt cx="1008600" cy="47100"/>
          </a:xfrm>
        </p:grpSpPr>
        <p:sp>
          <p:nvSpPr>
            <p:cNvPr id="760" name="Google Shape;760;p43"/>
            <p:cNvSpPr/>
            <p:nvPr/>
          </p:nvSpPr>
          <p:spPr>
            <a:xfrm rot="-5400000">
              <a:off x="583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 rot="-5400000">
              <a:off x="2506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 rot="-5400000">
              <a:off x="4429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 rot="-5400000">
              <a:off x="6352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 rot="-5400000">
              <a:off x="8275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 rot="-5400000">
              <a:off x="10198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6" name="Google Shape;766;p43"/>
          <p:cNvSpPr/>
          <p:nvPr/>
        </p:nvSpPr>
        <p:spPr>
          <a:xfrm>
            <a:off x="4746200" y="39571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43"/>
          <p:cNvSpPr/>
          <p:nvPr/>
        </p:nvSpPr>
        <p:spPr>
          <a:xfrm>
            <a:off x="6348600" y="430937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8" name="Google Shape;768;p43"/>
          <p:cNvGrpSpPr/>
          <p:nvPr/>
        </p:nvGrpSpPr>
        <p:grpSpPr>
          <a:xfrm>
            <a:off x="4726050" y="515950"/>
            <a:ext cx="1008600" cy="47100"/>
            <a:chOff x="58300" y="4325125"/>
            <a:chExt cx="1008600" cy="47100"/>
          </a:xfrm>
        </p:grpSpPr>
        <p:sp>
          <p:nvSpPr>
            <p:cNvPr id="769" name="Google Shape;769;p43"/>
            <p:cNvSpPr/>
            <p:nvPr/>
          </p:nvSpPr>
          <p:spPr>
            <a:xfrm rot="-5400000">
              <a:off x="583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 rot="-5400000">
              <a:off x="2506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 rot="-5400000">
              <a:off x="4429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 rot="-5400000">
              <a:off x="6352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 rot="-5400000">
              <a:off x="8275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 rot="-5400000">
              <a:off x="1019800" y="4325125"/>
              <a:ext cx="47100" cy="47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5" name="Google Shape;775;p43"/>
          <p:cNvSpPr/>
          <p:nvPr/>
        </p:nvSpPr>
        <p:spPr>
          <a:xfrm>
            <a:off x="7189225" y="3615750"/>
            <a:ext cx="445200" cy="445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43"/>
          <p:cNvSpPr/>
          <p:nvPr/>
        </p:nvSpPr>
        <p:spPr>
          <a:xfrm>
            <a:off x="2465575" y="84735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3"/>
          <p:cNvSpPr/>
          <p:nvPr/>
        </p:nvSpPr>
        <p:spPr>
          <a:xfrm>
            <a:off x="3623550" y="1104525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43"/>
          <p:cNvSpPr/>
          <p:nvPr/>
        </p:nvSpPr>
        <p:spPr>
          <a:xfrm>
            <a:off x="621100" y="1990200"/>
            <a:ext cx="103800" cy="103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43000" y="1736653"/>
            <a:ext cx="6858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Ô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ăn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quan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(hay ô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quan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hoặc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ô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làng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)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là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trò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chơi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dân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gian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quen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thuộc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,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hấp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dẫn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,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gắn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liền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với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tuổi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thơ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của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hầu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hết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các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bậc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phụ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huynh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.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Trò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chơi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ô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ăn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quan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mang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đến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cho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người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chơi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nhiều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ích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lợi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: </a:t>
            </a:r>
            <a:r>
              <a:rPr lang="en-US" sz="18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rèn</a:t>
            </a:r>
            <a:r>
              <a:rPr lang="en-US" sz="18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luyện</a:t>
            </a:r>
            <a:r>
              <a:rPr lang="en-US" sz="18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tính</a:t>
            </a:r>
            <a:r>
              <a:rPr lang="en-US" sz="18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kiên</a:t>
            </a:r>
            <a:r>
              <a:rPr lang="en-US" sz="18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trì</a:t>
            </a:r>
            <a:r>
              <a:rPr lang="en-US" sz="18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, </a:t>
            </a:r>
            <a:r>
              <a:rPr lang="en-US" sz="18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tính</a:t>
            </a:r>
            <a:r>
              <a:rPr lang="en-US" sz="18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toán</a:t>
            </a:r>
            <a:r>
              <a:rPr lang="en-US" sz="18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và</a:t>
            </a:r>
            <a:r>
              <a:rPr lang="en-US" sz="18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ghi</a:t>
            </a:r>
            <a:r>
              <a:rPr lang="en-US" sz="18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nhớ</a:t>
            </a:r>
            <a:r>
              <a:rPr lang="en-US" sz="18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nên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được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cả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trẻ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nhỏ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và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người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lớn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yêu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thích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.</a:t>
            </a:r>
          </a:p>
        </p:txBody>
      </p:sp>
      <p:sp>
        <p:nvSpPr>
          <p:cNvPr id="8" name="Google Shape;679;p40">
            <a:extLst>
              <a:ext uri="{FF2B5EF4-FFF2-40B4-BE49-F238E27FC236}">
                <a16:creationId xmlns:a16="http://schemas.microsoft.com/office/drawing/2014/main" id="{826E286E-67AE-15B5-D015-7CF3C9E93D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0712" y="373619"/>
            <a:ext cx="7902575" cy="573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0"/>
              </a:rPr>
              <a:t>1.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0"/>
              </a:rPr>
              <a:t>1.</a:t>
            </a:r>
            <a:r>
              <a:rPr lang="vi-VN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0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0"/>
              </a:rPr>
              <a:t>GIỚI THIỆU GAME Ô ĂN QUAN</a:t>
            </a:r>
            <a:endParaRPr lang="en-US" dirty="0">
              <a:solidFill>
                <a:schemeClr val="tx1">
                  <a:lumMod val="50000"/>
                </a:schemeClr>
              </a:solidFill>
              <a:latin typeface="Montserrat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75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679;p40">
            <a:extLst>
              <a:ext uri="{FF2B5EF4-FFF2-40B4-BE49-F238E27FC236}">
                <a16:creationId xmlns:a16="http://schemas.microsoft.com/office/drawing/2014/main" id="{E980A35E-BAAA-BA61-EAFA-64582C41CF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150" y="347639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0"/>
              </a:rPr>
              <a:t>1.2.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0"/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0"/>
              </a:rPr>
              <a:t>PHẠM VI ĐỒ ÁN</a:t>
            </a:r>
            <a:endParaRPr lang="en-US" dirty="0">
              <a:solidFill>
                <a:schemeClr val="tx1">
                  <a:lumMod val="50000"/>
                </a:schemeClr>
              </a:solidFill>
              <a:latin typeface="Montserrat Medium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4551D-5A66-7B7A-D2BB-38A711A9FAE8}"/>
              </a:ext>
            </a:extLst>
          </p:cNvPr>
          <p:cNvSpPr txBox="1"/>
          <p:nvPr/>
        </p:nvSpPr>
        <p:spPr>
          <a:xfrm>
            <a:off x="1787713" y="1714025"/>
            <a:ext cx="55685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Trò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chơi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ô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ăn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quan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2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người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chơi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(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đối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kháng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Người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với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người</a:t>
            </a:r>
            <a:endParaRPr lang="en-US" sz="1600" dirty="0" smtClean="0">
              <a:solidFill>
                <a:schemeClr val="tx1">
                  <a:lumMod val="50000"/>
                </a:schemeClr>
              </a:solidFill>
              <a:latin typeface="Montserrat Medium" panose="020B0604020202020204" charset="-93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Người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với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máy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/>
            </a:r>
            <a:b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</a:b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/>
            </a:r>
            <a:b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</a:b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Ngôn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ngữ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lập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trình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: Java</a:t>
            </a:r>
            <a:endParaRPr lang="vi-VN" sz="1600" dirty="0">
              <a:solidFill>
                <a:schemeClr val="tx1">
                  <a:lumMod val="50000"/>
                </a:schemeClr>
              </a:solidFill>
              <a:latin typeface="Montserrat Medium" panose="020B0604020202020204" charset="-93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679;p40">
            <a:extLst>
              <a:ext uri="{FF2B5EF4-FFF2-40B4-BE49-F238E27FC236}">
                <a16:creationId xmlns:a16="http://schemas.microsoft.com/office/drawing/2014/main" id="{E980A35E-BAAA-BA61-EAFA-64582C41CF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150" y="347639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0"/>
              </a:rPr>
              <a:t>1.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0"/>
              </a:rPr>
              <a:t>3</a:t>
            </a:r>
            <a:r>
              <a:rPr lang="vi-VN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0"/>
              </a:rPr>
              <a:t>.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0"/>
              </a:rPr>
              <a:t> CHUẨN BỊ TRƯỚC KHI CHƠI</a:t>
            </a:r>
            <a:endParaRPr lang="en-US" dirty="0">
              <a:solidFill>
                <a:schemeClr val="tx1">
                  <a:lumMod val="50000"/>
                </a:schemeClr>
              </a:solidFill>
              <a:latin typeface="Montserrat Medium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4551D-5A66-7B7A-D2BB-38A711A9FAE8}"/>
              </a:ext>
            </a:extLst>
          </p:cNvPr>
          <p:cNvSpPr txBox="1"/>
          <p:nvPr/>
        </p:nvSpPr>
        <p:spPr>
          <a:xfrm>
            <a:off x="550266" y="1210013"/>
            <a:ext cx="7901699" cy="3785652"/>
          </a:xfrm>
          <a:prstGeom prst="rect">
            <a:avLst/>
          </a:prstGeom>
          <a:noFill/>
        </p:spPr>
        <p:txBody>
          <a:bodyPr wrap="square" numCol="2" spcCol="457200" rtlCol="0" anchor="ctr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Bàn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chơi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được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kẻ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thành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1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hình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chữ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nhật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rồi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chia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thành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10 ô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vuông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mỗi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bên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có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5 ô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đối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xứng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nhau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. Ở 2 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cạnh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chiều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rộng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của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hình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chữ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nhật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vẽ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2 ô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hình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bán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nguyệt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hướng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ra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phía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ngoài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.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Các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ô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hình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vuông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gọi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là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ô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dân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còn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2 ô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hình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bán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nguyệt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gọi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là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ô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quan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sz="1600" dirty="0">
              <a:solidFill>
                <a:schemeClr val="tx1">
                  <a:lumMod val="50000"/>
                </a:schemeClr>
              </a:solidFill>
              <a:latin typeface="Montserrat Medium" panose="020B0604020202020204" charset="-93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sz="1600" dirty="0" smtClean="0">
              <a:solidFill>
                <a:schemeClr val="tx1">
                  <a:lumMod val="50000"/>
                </a:schemeClr>
              </a:solidFill>
              <a:latin typeface="Montserrat Medium" panose="020B0604020202020204" charset="-93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sz="1600" dirty="0" smtClean="0">
              <a:solidFill>
                <a:schemeClr val="tx1">
                  <a:lumMod val="50000"/>
                </a:schemeClr>
              </a:solidFill>
              <a:latin typeface="Montserrat Medium" panose="020B0604020202020204" charset="-93"/>
            </a:endParaRPr>
          </a:p>
          <a:p>
            <a:pPr algn="just">
              <a:lnSpc>
                <a:spcPct val="150000"/>
              </a:lnSpc>
            </a:pPr>
            <a:endParaRPr lang="en-US" sz="1600" dirty="0" smtClean="0">
              <a:solidFill>
                <a:schemeClr val="tx1">
                  <a:lumMod val="50000"/>
                </a:schemeClr>
              </a:solidFill>
              <a:latin typeface="Montserrat Medium" panose="020B0604020202020204" charset="-93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Quân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chơi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có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thể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là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những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viên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sỏi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đá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.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Số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lượng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quan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luôn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là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2,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dân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có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số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lượng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tùy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theo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luật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chơi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phổ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biến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nhất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là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50.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sz="1600" dirty="0">
              <a:solidFill>
                <a:schemeClr val="tx1">
                  <a:lumMod val="50000"/>
                </a:schemeClr>
              </a:solidFill>
              <a:latin typeface="Montserrat Medium" panose="020B0604020202020204" charset="-93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sz="1600" dirty="0" smtClean="0">
              <a:solidFill>
                <a:schemeClr val="tx1">
                  <a:lumMod val="50000"/>
                </a:schemeClr>
              </a:solidFill>
              <a:latin typeface="Montserrat Medium" panose="020B0604020202020204" charset="-93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vi-VN" sz="1600" dirty="0">
              <a:solidFill>
                <a:schemeClr val="tx1">
                  <a:lumMod val="50000"/>
                </a:schemeClr>
              </a:solidFill>
              <a:latin typeface="Montserrat Medium" panose="020B0604020202020204" charset="-93"/>
            </a:endParaRPr>
          </a:p>
        </p:txBody>
      </p:sp>
    </p:spTree>
    <p:extLst>
      <p:ext uri="{BB962C8B-B14F-4D97-AF65-F5344CB8AC3E}">
        <p14:creationId xmlns:p14="http://schemas.microsoft.com/office/powerpoint/2010/main" val="402413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79;p40">
            <a:extLst>
              <a:ext uri="{FF2B5EF4-FFF2-40B4-BE49-F238E27FC236}">
                <a16:creationId xmlns:a16="http://schemas.microsoft.com/office/drawing/2014/main" id="{E980A35E-BAAA-BA61-EAFA-64582C41CF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150" y="347639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0"/>
              </a:rPr>
              <a:t>1.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0"/>
              </a:rPr>
              <a:t>3</a:t>
            </a:r>
            <a:r>
              <a:rPr lang="vi-VN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0"/>
              </a:rPr>
              <a:t>.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0"/>
              </a:rPr>
              <a:t> CHUẨN BỊ TRƯỚC KHI CHƠI</a:t>
            </a:r>
            <a:endParaRPr lang="en-US" dirty="0">
              <a:solidFill>
                <a:schemeClr val="tx1">
                  <a:lumMod val="50000"/>
                </a:schemeClr>
              </a:solidFill>
              <a:latin typeface="Montserrat Medium" panose="020B060402020202020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D4551D-5A66-7B7A-D2BB-38A711A9FAE8}"/>
              </a:ext>
            </a:extLst>
          </p:cNvPr>
          <p:cNvSpPr txBox="1"/>
          <p:nvPr/>
        </p:nvSpPr>
        <p:spPr>
          <a:xfrm>
            <a:off x="557353" y="1424760"/>
            <a:ext cx="7901700" cy="3046988"/>
          </a:xfrm>
          <a:prstGeom prst="rect">
            <a:avLst/>
          </a:prstGeom>
          <a:noFill/>
        </p:spPr>
        <p:txBody>
          <a:bodyPr wrap="square" numCol="2" spcCol="457200" rtlCol="0" anchor="ctr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Bố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trí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quân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chơi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quan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được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đặt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trong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2 ô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hình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bán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nguyệt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mỗi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ô 1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quân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.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Dân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được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bố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trí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vào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các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ô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vuông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với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số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quân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đều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nhau</a:t>
            </a:r>
            <a:endParaRPr lang="en-US" sz="1600" dirty="0">
              <a:solidFill>
                <a:schemeClr val="tx1">
                  <a:lumMod val="50000"/>
                </a:schemeClr>
              </a:solidFill>
              <a:latin typeface="Montserrat Medium" panose="020B0604020202020204" charset="-93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sz="1600" dirty="0" smtClean="0">
              <a:solidFill>
                <a:schemeClr val="tx1">
                  <a:lumMod val="50000"/>
                </a:schemeClr>
              </a:solidFill>
              <a:latin typeface="Montserrat Medium" panose="020B0604020202020204" charset="-93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sz="1600" dirty="0">
              <a:solidFill>
                <a:schemeClr val="tx1">
                  <a:lumMod val="50000"/>
                </a:schemeClr>
              </a:solidFill>
              <a:latin typeface="Montserrat Medium" panose="020B0604020202020204" charset="-93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sz="1600" dirty="0" smtClean="0">
              <a:solidFill>
                <a:schemeClr val="tx1">
                  <a:lumMod val="50000"/>
                </a:schemeClr>
              </a:solidFill>
              <a:latin typeface="Montserrat Medium" panose="020B0604020202020204" charset="-93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Người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chơi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Thường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gồm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2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người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chơi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mỗi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người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ngồi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ở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phía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ngoài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cạnh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dài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hơn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của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hình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chữ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nhật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và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những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ô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vuông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bên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nào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thuộc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quyền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kiểm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soát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của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người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chơi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ngồi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bên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đó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.</a:t>
            </a:r>
            <a:endParaRPr lang="vi-VN" sz="1600" dirty="0">
              <a:solidFill>
                <a:schemeClr val="tx1">
                  <a:lumMod val="50000"/>
                </a:schemeClr>
              </a:solidFill>
              <a:latin typeface="Montserrat Medium" panose="020B0604020202020204" charset="-93"/>
            </a:endParaRPr>
          </a:p>
        </p:txBody>
      </p:sp>
    </p:spTree>
    <p:extLst>
      <p:ext uri="{BB962C8B-B14F-4D97-AF65-F5344CB8AC3E}">
        <p14:creationId xmlns:p14="http://schemas.microsoft.com/office/powerpoint/2010/main" val="2557740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679;p40">
            <a:extLst>
              <a:ext uri="{FF2B5EF4-FFF2-40B4-BE49-F238E27FC236}">
                <a16:creationId xmlns:a16="http://schemas.microsoft.com/office/drawing/2014/main" id="{E980A35E-BAAA-BA61-EAFA-64582C41CF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1150" y="347639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0"/>
              </a:rPr>
              <a:t>1.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0"/>
              </a:rPr>
              <a:t>4</a:t>
            </a:r>
            <a:r>
              <a:rPr lang="vi-VN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0"/>
              </a:rPr>
              <a:t>.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0"/>
              </a:rPr>
              <a:t> CÁCH CHƠI VÀ LUẬT CHƠI</a:t>
            </a:r>
            <a:endParaRPr lang="en-US" dirty="0">
              <a:solidFill>
                <a:schemeClr val="tx1">
                  <a:lumMod val="50000"/>
                </a:schemeClr>
              </a:solidFill>
              <a:latin typeface="Montserrat Medium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4551D-5A66-7B7A-D2BB-38A711A9FAE8}"/>
              </a:ext>
            </a:extLst>
          </p:cNvPr>
          <p:cNvSpPr txBox="1"/>
          <p:nvPr/>
        </p:nvSpPr>
        <p:spPr>
          <a:xfrm>
            <a:off x="850605" y="1655599"/>
            <a:ext cx="73207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Di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chuyển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b="1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quân</a:t>
            </a:r>
            <a:r>
              <a:rPr lang="en-US" sz="1600" b="1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: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Người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đầu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thường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được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xác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định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bằng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cánh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chơi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oẳn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tu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tù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.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Người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chơi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sẽ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dung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tất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cả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số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quân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trong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số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5 ô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vuông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thuộc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quyền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kiểm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soát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của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mình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để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lần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lượt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rải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vào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các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ô,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mỗi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ô 1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quân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,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bắt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đầu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từ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ô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gần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nhất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và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có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thể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rải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ngược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hay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xuôi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chiều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kim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đồng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hồ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</a:t>
            </a:r>
            <a:r>
              <a:rPr lang="en-US" sz="1600" dirty="0" err="1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tùy</a:t>
            </a:r>
            <a:r>
              <a:rPr lang="en-US" sz="1600" dirty="0" smtClean="0">
                <a:solidFill>
                  <a:schemeClr val="tx1">
                    <a:lumMod val="50000"/>
                  </a:schemeClr>
                </a:solidFill>
                <a:latin typeface="Montserrat Medium" panose="020B0604020202020204" charset="-93"/>
              </a:rPr>
              <a:t> ý</a:t>
            </a:r>
            <a:endParaRPr lang="vi-VN" sz="1600" dirty="0">
              <a:solidFill>
                <a:schemeClr val="tx1">
                  <a:lumMod val="50000"/>
                </a:schemeClr>
              </a:solidFill>
              <a:latin typeface="Montserrat Medium" panose="020B0604020202020204" charset="-93"/>
            </a:endParaRPr>
          </a:p>
        </p:txBody>
      </p:sp>
    </p:spTree>
    <p:extLst>
      <p:ext uri="{BB962C8B-B14F-4D97-AF65-F5344CB8AC3E}">
        <p14:creationId xmlns:p14="http://schemas.microsoft.com/office/powerpoint/2010/main" val="2098424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litical Science &amp; International Relations Major by Slidesgo">
  <a:themeElements>
    <a:clrScheme name="Simple Light">
      <a:dk1>
        <a:srgbClr val="5B5946"/>
      </a:dk1>
      <a:lt1>
        <a:srgbClr val="FFFFFF"/>
      </a:lt1>
      <a:dk2>
        <a:srgbClr val="E0AC44"/>
      </a:dk2>
      <a:lt2>
        <a:srgbClr val="DDBCA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B594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914</Words>
  <Application>Microsoft Office PowerPoint</Application>
  <PresentationFormat>On-screen Show (16:9)</PresentationFormat>
  <Paragraphs>75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Times New Roman</vt:lpstr>
      <vt:lpstr>Josefin Sans</vt:lpstr>
      <vt:lpstr>Montserrat</vt:lpstr>
      <vt:lpstr>Montserrat Medium</vt:lpstr>
      <vt:lpstr>Political Science &amp; International Relations Major by Slidesgo</vt:lpstr>
      <vt:lpstr>Môn: Công Nghệ Java  Chủ đề: Xây dựng ứng dụng game ô ăn quan (sử dụng giải thuật Minimax)</vt:lpstr>
      <vt:lpstr>THÀNH VIÊN NHÓM 06</vt:lpstr>
      <vt:lpstr>NỘI DUNG </vt:lpstr>
      <vt:lpstr>GIỚI THIỆU CHỦ ĐỀ</vt:lpstr>
      <vt:lpstr>1.1. GIỚI THIỆU GAME Ô ĂN QUAN</vt:lpstr>
      <vt:lpstr>1.2. PHẠM VI ĐỒ ÁN</vt:lpstr>
      <vt:lpstr>1.3. CHUẨN BỊ TRƯỚC KHI CHƠI</vt:lpstr>
      <vt:lpstr>1.3. CHUẨN BỊ TRƯỚC KHI CHƠI</vt:lpstr>
      <vt:lpstr>1.4. CÁCH CHƠI VÀ LUẬT CHƠI</vt:lpstr>
      <vt:lpstr>1.4. CÁCH CHƠI VÀ LUẬT CHƠI</vt:lpstr>
      <vt:lpstr>1.4. CÁCH CHƠI VÀ LUẬT CHƠI</vt:lpstr>
      <vt:lpstr>1.4. CÁCH CHƠI VÀ LUẬT CHƠI</vt:lpstr>
      <vt:lpstr>PHÂN TÍCH GIẢI THUẬT</vt:lpstr>
      <vt:lpstr>2. GIẢI THUẬT MINIMAX</vt:lpstr>
      <vt:lpstr>2. GIẢI THUẬT MINIMAX</vt:lpstr>
      <vt:lpstr>PowerPoint Presentation</vt:lpstr>
      <vt:lpstr>DEMO  PHẦN MỀM</vt:lpstr>
      <vt:lpstr>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THỰC HÀNH CƠ SỞ DỮ LIỆU</dc:title>
  <dc:creator>HP</dc:creator>
  <cp:lastModifiedBy>PC</cp:lastModifiedBy>
  <cp:revision>78</cp:revision>
  <dcterms:modified xsi:type="dcterms:W3CDTF">2024-05-27T06:16:37Z</dcterms:modified>
</cp:coreProperties>
</file>