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868B64-6036-4CE2-8B01-400F5A625A6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185461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68B64-6036-4CE2-8B01-400F5A625A6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217640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68B64-6036-4CE2-8B01-400F5A625A6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231229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68B64-6036-4CE2-8B01-400F5A625A6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380284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868B64-6036-4CE2-8B01-400F5A625A6E}"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32484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868B64-6036-4CE2-8B01-400F5A625A6E}"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393496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68B64-6036-4CE2-8B01-400F5A625A6E}"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330020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868B64-6036-4CE2-8B01-400F5A625A6E}"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176262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68B64-6036-4CE2-8B01-400F5A625A6E}"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88479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868B64-6036-4CE2-8B01-400F5A625A6E}"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235493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868B64-6036-4CE2-8B01-400F5A625A6E}"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62DB3-B3D2-4E4D-8379-47BF4B6CD18D}" type="slidenum">
              <a:rPr lang="en-US" smtClean="0"/>
              <a:t>‹#›</a:t>
            </a:fld>
            <a:endParaRPr lang="en-US"/>
          </a:p>
        </p:txBody>
      </p:sp>
    </p:spTree>
    <p:extLst>
      <p:ext uri="{BB962C8B-B14F-4D97-AF65-F5344CB8AC3E}">
        <p14:creationId xmlns:p14="http://schemas.microsoft.com/office/powerpoint/2010/main" val="179271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68B64-6036-4CE2-8B01-400F5A625A6E}" type="datetimeFigureOut">
              <a:rPr lang="en-US" smtClean="0"/>
              <a:t>3/15/2022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2DB3-B3D2-4E4D-8379-47BF4B6CD18D}" type="slidenum">
              <a:rPr lang="en-US" smtClean="0"/>
              <a:t>‹#›</a:t>
            </a:fld>
            <a:endParaRPr lang="en-US"/>
          </a:p>
        </p:txBody>
      </p:sp>
    </p:spTree>
    <p:extLst>
      <p:ext uri="{BB962C8B-B14F-4D97-AF65-F5344CB8AC3E}">
        <p14:creationId xmlns:p14="http://schemas.microsoft.com/office/powerpoint/2010/main" val="2768821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i-hub.se/https:/pubmed.ncbi.nlm.nih.gov/25462327/" TargetMode="External"/><Relationship Id="rId2" Type="http://schemas.openxmlformats.org/officeDocument/2006/relationships/hyperlink" Target="https://journals.plos.org/plosone/article/file?id=10.1371/journal.pone.0199109&amp;type=prin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ournals.plos.org/plosone/article/file?id=10.1371/journal.pone.0199109&amp;type=printable" TargetMode="External"/><Relationship Id="rId2" Type="http://schemas.openxmlformats.org/officeDocument/2006/relationships/hyperlink" Target="https://arxiv.org/pdf/1808.02546.pdf"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gl.ucsf.edu/home/scooter/Cytoscape3DevTut/slide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36023"/>
            <a:ext cx="9144000" cy="5081451"/>
          </a:xfrm>
        </p:spPr>
        <p:txBody>
          <a:bodyPr>
            <a:normAutofit lnSpcReduction="10000"/>
          </a:bodyPr>
          <a:lstStyle/>
          <a:p>
            <a:r>
              <a:rPr lang="en-US" smtClean="0"/>
              <a:t>Đề tài: </a:t>
            </a:r>
            <a:r>
              <a:rPr lang="vi-VN"/>
              <a:t>phát triển ứng dụng cytoscape xác định gene </a:t>
            </a:r>
            <a:r>
              <a:rPr lang="vi-VN"/>
              <a:t>chỉ </a:t>
            </a:r>
            <a:r>
              <a:rPr lang="en-US" smtClean="0"/>
              <a:t>báo</a:t>
            </a:r>
            <a:r>
              <a:rPr lang="vi-VN" smtClean="0"/>
              <a:t> </a:t>
            </a:r>
            <a:r>
              <a:rPr lang="vi-VN"/>
              <a:t>ung thư từ mạng người </a:t>
            </a:r>
            <a:r>
              <a:rPr lang="vi-VN"/>
              <a:t>bằng </a:t>
            </a:r>
            <a:r>
              <a:rPr lang="vi-VN" smtClean="0"/>
              <a:t>java</a:t>
            </a:r>
            <a:endParaRPr lang="en-US" smtClean="0"/>
          </a:p>
          <a:p>
            <a:pPr algn="l"/>
            <a:r>
              <a:rPr lang="en-US" b="1" smtClean="0"/>
              <a:t>Yêu cầu: </a:t>
            </a:r>
          </a:p>
          <a:p>
            <a:pPr marL="342900" indent="-342900" algn="l">
              <a:buFontTx/>
              <a:buChar char="-"/>
            </a:pPr>
            <a:r>
              <a:rPr lang="en-US" smtClean="0"/>
              <a:t>cytoscape: phần mềm hiển thị và phân tích dữ liệu các đồ thị(mạng lưới)</a:t>
            </a:r>
          </a:p>
          <a:p>
            <a:pPr marL="342900" indent="-342900" algn="l">
              <a:buFontTx/>
              <a:buChar char="-"/>
            </a:pPr>
            <a:r>
              <a:rPr lang="en-US" smtClean="0"/>
              <a:t>Cytoscape apps: là các module được phát triển độc lập và có thể tích hợp vào cytoscape</a:t>
            </a:r>
          </a:p>
          <a:p>
            <a:pPr marL="342900" indent="-342900" algn="l">
              <a:buFontTx/>
              <a:buChar char="-"/>
            </a:pPr>
            <a:r>
              <a:rPr lang="en-US" smtClean="0"/>
              <a:t>Gene chỉ báo ung thư</a:t>
            </a:r>
            <a:r>
              <a:rPr lang="en-US" smtClean="0">
                <a:sym typeface="Wingdings" panose="05000000000000000000" pitchFamily="2" charset="2"/>
              </a:rPr>
              <a:t>(biomarker gene): </a:t>
            </a:r>
          </a:p>
          <a:p>
            <a:pPr marL="342900" indent="-342900" algn="l">
              <a:buFontTx/>
              <a:buChar char="-"/>
            </a:pPr>
            <a:r>
              <a:rPr lang="en-US" smtClean="0">
                <a:sym typeface="Wingdings" panose="05000000000000000000" pitchFamily="2" charset="2"/>
              </a:rPr>
              <a:t>Một tế bào có từ 20000-25000 gene, bện ung thư do đột biến một vài gene gây ra hiện tượng tăng sinh(tế bào sinh sôi liên tục). Các gene có liên kết với nhau thành một mạng lưới (mỗi một node là một gene, hai node thể hiện sự tương tác giữa hai gene).</a:t>
            </a:r>
          </a:p>
          <a:p>
            <a:pPr marL="342900" indent="-342900" algn="l">
              <a:buFontTx/>
              <a:buChar char="-"/>
            </a:pPr>
            <a:r>
              <a:rPr lang="en-US" smtClean="0">
                <a:sym typeface="Wingdings" panose="05000000000000000000" pitchFamily="2" charset="2"/>
              </a:rPr>
              <a:t> bài toán xác định gene chỉ báo ung thư: </a:t>
            </a:r>
            <a:endParaRPr lang="en-US" smtClean="0"/>
          </a:p>
          <a:p>
            <a:pPr marL="342900" indent="-342900" algn="l">
              <a:buFontTx/>
              <a:buChar char="-"/>
            </a:pPr>
            <a:endParaRPr lang="en-US"/>
          </a:p>
        </p:txBody>
      </p:sp>
    </p:spTree>
    <p:extLst>
      <p:ext uri="{BB962C8B-B14F-4D97-AF65-F5344CB8AC3E}">
        <p14:creationId xmlns:p14="http://schemas.microsoft.com/office/powerpoint/2010/main" val="29444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446"/>
            <a:ext cx="10515600" cy="5876517"/>
          </a:xfrm>
        </p:spPr>
        <p:txBody>
          <a:bodyPr/>
          <a:lstStyle/>
          <a:p>
            <a:pPr>
              <a:buFontTx/>
              <a:buChar char="-"/>
            </a:pPr>
            <a:r>
              <a:rPr lang="en-US" smtClean="0"/>
              <a:t>Đầu vào: một mạng lưới các gene</a:t>
            </a:r>
          </a:p>
          <a:p>
            <a:pPr>
              <a:buFontTx/>
              <a:buChar char="-"/>
            </a:pPr>
            <a:r>
              <a:rPr lang="en-US" smtClean="0"/>
              <a:t>Đầu ra: 3 gene trên mạng lưới là biomarker gene</a:t>
            </a:r>
          </a:p>
          <a:p>
            <a:pPr>
              <a:buFontTx/>
              <a:buChar char="-"/>
            </a:pPr>
            <a:r>
              <a:rPr lang="en-US" smtClean="0"/>
              <a:t>Thuật toán:</a:t>
            </a:r>
          </a:p>
          <a:p>
            <a:pPr lvl="1">
              <a:buFontTx/>
              <a:buChar char="-"/>
            </a:pPr>
            <a:r>
              <a:rPr lang="en-US" smtClean="0"/>
              <a:t>Tìm </a:t>
            </a:r>
            <a:r>
              <a:rPr lang="en-US" smtClean="0">
                <a:hlinkClick r:id="rId2"/>
              </a:rPr>
              <a:t>R-core</a:t>
            </a:r>
            <a:r>
              <a:rPr lang="en-US" smtClean="0"/>
              <a:t> của mạng lưới</a:t>
            </a:r>
          </a:p>
          <a:p>
            <a:pPr lvl="1">
              <a:buFontTx/>
              <a:buChar char="-"/>
            </a:pPr>
            <a:r>
              <a:rPr lang="en-US" smtClean="0"/>
              <a:t>Xếp hạng các gene trên r-core theo công thức </a:t>
            </a:r>
            <a:r>
              <a:rPr lang="en-US" smtClean="0">
                <a:hlinkClick r:id="rId3"/>
              </a:rPr>
              <a:t>HC</a:t>
            </a:r>
            <a:r>
              <a:rPr lang="en-US" smtClean="0"/>
              <a:t>: </a:t>
            </a:r>
          </a:p>
          <a:p>
            <a:pPr>
              <a:buFontTx/>
              <a:buChar char="-"/>
            </a:pPr>
            <a:r>
              <a:rPr lang="en-US" smtClean="0"/>
              <a:t>Yêu cầu: xây dựng phần mềm cytoscape app cài đặt thuật toán trên ở 3 chế độ:</a:t>
            </a:r>
          </a:p>
          <a:p>
            <a:pPr lvl="1">
              <a:buFontTx/>
              <a:buChar char="-"/>
            </a:pPr>
            <a:r>
              <a:rPr lang="en-US" smtClean="0"/>
              <a:t>Chạy tuần tự</a:t>
            </a:r>
          </a:p>
          <a:p>
            <a:pPr lvl="1">
              <a:buFontTx/>
              <a:buChar char="-"/>
            </a:pPr>
            <a:r>
              <a:rPr lang="en-US" smtClean="0"/>
              <a:t>Chạy song song trên CPU</a:t>
            </a:r>
          </a:p>
          <a:p>
            <a:pPr lvl="1">
              <a:buFontTx/>
              <a:buChar char="-"/>
            </a:pPr>
            <a:r>
              <a:rPr lang="en-US" smtClean="0"/>
              <a:t>Chạy song song trn GPU</a:t>
            </a:r>
            <a:endParaRPr lang="en-US"/>
          </a:p>
        </p:txBody>
      </p:sp>
    </p:spTree>
    <p:extLst>
      <p:ext uri="{BB962C8B-B14F-4D97-AF65-F5344CB8AC3E}">
        <p14:creationId xmlns:p14="http://schemas.microsoft.com/office/powerpoint/2010/main" val="12543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pPr>
              <a:buFontTx/>
              <a:buChar char="-"/>
            </a:pPr>
            <a:r>
              <a:rPr lang="en-US" smtClean="0"/>
              <a:t>Hướng giải quyết:</a:t>
            </a:r>
          </a:p>
          <a:p>
            <a:pPr lvl="1">
              <a:buFontTx/>
              <a:buChar char="-"/>
            </a:pPr>
            <a:r>
              <a:rPr lang="en-US" smtClean="0"/>
              <a:t>Các mạng sẽ được truyền vào dưới dạng danh sách kề:</a:t>
            </a:r>
          </a:p>
          <a:p>
            <a:pPr lvl="1">
              <a:buFontTx/>
              <a:buChar char="-"/>
            </a:pPr>
            <a:r>
              <a:rPr lang="en-US" smtClean="0"/>
              <a:t>File text:</a:t>
            </a:r>
          </a:p>
          <a:p>
            <a:pPr lvl="2">
              <a:buFontTx/>
              <a:buChar char="-"/>
            </a:pPr>
            <a:r>
              <a:rPr lang="en-US" smtClean="0"/>
              <a:t>Start: node bắt đầu của một liên kết</a:t>
            </a:r>
          </a:p>
          <a:p>
            <a:pPr lvl="2">
              <a:buFontTx/>
              <a:buChar char="-"/>
            </a:pPr>
            <a:r>
              <a:rPr lang="en-US" smtClean="0"/>
              <a:t>End: node kết thúc của một liên kết</a:t>
            </a:r>
          </a:p>
          <a:p>
            <a:pPr lvl="2">
              <a:buFontTx/>
              <a:buChar char="-"/>
            </a:pPr>
            <a:r>
              <a:rPr lang="en-US" smtClean="0"/>
              <a:t>Weight: là trọng số của liên kết</a:t>
            </a:r>
          </a:p>
          <a:p>
            <a:pPr lvl="2">
              <a:buFontTx/>
              <a:buChar char="-"/>
            </a:pPr>
            <a:r>
              <a:rPr lang="en-US" smtClean="0"/>
              <a:t>Direction: thể hiện kiểu liên kết(0 là liên kết vô</a:t>
            </a:r>
          </a:p>
          <a:p>
            <a:pPr marL="914400" lvl="2" indent="0">
              <a:buNone/>
            </a:pPr>
            <a:r>
              <a:rPr lang="en-US" smtClean="0"/>
              <a:t>Hướng, 1 là liên kết có hướng</a:t>
            </a:r>
          </a:p>
          <a:p>
            <a:pPr marL="457200" lvl="1" indent="0">
              <a:buNone/>
            </a:pPr>
            <a:r>
              <a:rPr lang="en-US" smtClean="0"/>
              <a:t>-File XML: export từ genome.ib/pathway</a:t>
            </a:r>
          </a:p>
          <a:p>
            <a:pPr marL="457200" lvl="1" indent="0">
              <a:buNone/>
            </a:pPr>
            <a:r>
              <a:rPr lang="en-US"/>
              <a:t>	</a:t>
            </a:r>
            <a:r>
              <a:rPr lang="en-US" smtClean="0"/>
              <a:t>- entry: thể hiện một node(name, id)</a:t>
            </a:r>
          </a:p>
          <a:p>
            <a:pPr marL="457200" lvl="1" indent="0">
              <a:buNone/>
            </a:pPr>
            <a:r>
              <a:rPr lang="en-US"/>
              <a:t>	</a:t>
            </a:r>
            <a:r>
              <a:rPr lang="en-US" smtClean="0"/>
              <a:t>- relation type: một liên kết(entry2 là node bắt đầu, entry 1 là node kết thúc, type là kiểu liên kết)</a:t>
            </a:r>
          </a:p>
          <a:p>
            <a:pPr lvl="1">
              <a:buFontTx/>
              <a:buChar char="-"/>
            </a:pPr>
            <a:r>
              <a:rPr lang="en-US" smtClean="0"/>
              <a:t>hiểu thế nào là </a:t>
            </a:r>
            <a:r>
              <a:rPr lang="en-US" smtClean="0">
                <a:hlinkClick r:id="rId2"/>
              </a:rPr>
              <a:t>K-core</a:t>
            </a:r>
            <a:r>
              <a:rPr lang="en-US" smtClean="0"/>
              <a:t> và </a:t>
            </a:r>
            <a:r>
              <a:rPr lang="en-US" smtClean="0">
                <a:hlinkClick r:id="rId3"/>
              </a:rPr>
              <a:t>R-core</a:t>
            </a:r>
            <a:r>
              <a:rPr lang="en-US" smtClean="0"/>
              <a:t>:</a:t>
            </a:r>
          </a:p>
          <a:p>
            <a:pPr lvl="1">
              <a:buFontTx/>
              <a:buChar char="-"/>
            </a:pPr>
            <a:endParaRPr lang="en-US" smtClean="0"/>
          </a:p>
          <a:p>
            <a:pPr marL="457200" lvl="1" indent="0">
              <a:buNone/>
            </a:pPr>
            <a:endParaRPr lang="en-US" smtClean="0"/>
          </a:p>
          <a:p>
            <a:pPr marL="457200" lvl="1" indent="0">
              <a:buNone/>
            </a:pPr>
            <a:endParaRPr lang="en-US" smtClean="0"/>
          </a:p>
          <a:p>
            <a:pPr marL="457200" lvl="1" indent="0">
              <a:buNone/>
            </a:pPr>
            <a:endParaRPr lang="en-US"/>
          </a:p>
        </p:txBody>
      </p:sp>
      <p:pic>
        <p:nvPicPr>
          <p:cNvPr id="4" name="Picture 3"/>
          <p:cNvPicPr>
            <a:picLocks noChangeAspect="1"/>
          </p:cNvPicPr>
          <p:nvPr/>
        </p:nvPicPr>
        <p:blipFill>
          <a:blip r:embed="rId4"/>
          <a:stretch>
            <a:fillRect/>
          </a:stretch>
        </p:blipFill>
        <p:spPr>
          <a:xfrm>
            <a:off x="7884251" y="1284173"/>
            <a:ext cx="3469549" cy="1771650"/>
          </a:xfrm>
          <a:prstGeom prst="rect">
            <a:avLst/>
          </a:prstGeom>
        </p:spPr>
      </p:pic>
    </p:spTree>
    <p:extLst>
      <p:ext uri="{BB962C8B-B14F-4D97-AF65-F5344CB8AC3E}">
        <p14:creationId xmlns:p14="http://schemas.microsoft.com/office/powerpoint/2010/main" val="123675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llustrative example of the K-Core algorith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3566" y="731520"/>
            <a:ext cx="7759338" cy="467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799908"/>
          </a:xfrm>
        </p:spPr>
        <p:txBody>
          <a:bodyPr/>
          <a:lstStyle/>
          <a:p>
            <a:pPr marL="0" indent="0">
              <a:buNone/>
            </a:pPr>
            <a:r>
              <a:rPr lang="en-US" smtClean="0"/>
              <a:t>-Cách viết </a:t>
            </a:r>
            <a:r>
              <a:rPr lang="en-US" smtClean="0">
                <a:hlinkClick r:id="rId2"/>
              </a:rPr>
              <a:t>cytoscape app </a:t>
            </a:r>
            <a:r>
              <a:rPr lang="en-US" smtClean="0"/>
              <a:t>để tích hợp vào phần mềm cytoscape</a:t>
            </a:r>
          </a:p>
          <a:p>
            <a:pPr lvl="1">
              <a:buFontTx/>
              <a:buChar char="-"/>
            </a:pPr>
            <a:r>
              <a:rPr lang="en-US" smtClean="0"/>
              <a:t>sử dụng project maven java.</a:t>
            </a:r>
          </a:p>
          <a:p>
            <a:pPr lvl="1">
              <a:buFontTx/>
              <a:buChar char="-"/>
            </a:pPr>
            <a:r>
              <a:rPr lang="en-US" smtClean="0"/>
              <a:t>Sẽ install và export ra một file jar để chạy trên cytoscape.</a:t>
            </a:r>
          </a:p>
          <a:p>
            <a:pPr>
              <a:buFontTx/>
              <a:buChar char="-"/>
            </a:pPr>
            <a:r>
              <a:rPr lang="en-US" smtClean="0"/>
              <a:t>Link github:https://github.com/DinhTuanAnh2018601134/biomarker-gene</a:t>
            </a:r>
          </a:p>
          <a:p>
            <a:pPr>
              <a:buFontTx/>
              <a:buChar char="-"/>
            </a:pPr>
            <a:r>
              <a:rPr lang="en-US" smtClean="0"/>
              <a:t>Một số lệnh git cơ bản:</a:t>
            </a:r>
          </a:p>
          <a:p>
            <a:pPr lvl="1">
              <a:buFontTx/>
              <a:buChar char="-"/>
            </a:pPr>
            <a:r>
              <a:rPr lang="en-US"/>
              <a:t>g</a:t>
            </a:r>
            <a:r>
              <a:rPr lang="en-US" smtClean="0"/>
              <a:t>it init: khởi tạo một repo trên local</a:t>
            </a:r>
          </a:p>
          <a:p>
            <a:pPr lvl="1">
              <a:buFontTx/>
              <a:buChar char="-"/>
            </a:pPr>
            <a:r>
              <a:rPr lang="en-US" smtClean="0"/>
              <a:t>Git remote add origin &lt;url_name(link của repo trên github)&gt;: kết nối repo trên local và repo trên github</a:t>
            </a:r>
          </a:p>
          <a:p>
            <a:pPr lvl="1">
              <a:buFontTx/>
              <a:buChar char="-"/>
            </a:pPr>
            <a:r>
              <a:rPr lang="en-US" smtClean="0"/>
              <a:t>git add &lt;file_name&gt;: add một file lên repo local</a:t>
            </a:r>
          </a:p>
          <a:p>
            <a:pPr lvl="1">
              <a:buFontTx/>
              <a:buChar char="-"/>
            </a:pPr>
            <a:r>
              <a:rPr lang="en-US"/>
              <a:t>g</a:t>
            </a:r>
            <a:r>
              <a:rPr lang="en-US" smtClean="0"/>
              <a:t>it add . : add tất cả các file lên repo local </a:t>
            </a:r>
          </a:p>
          <a:p>
            <a:pPr lvl="1">
              <a:buFontTx/>
              <a:buChar char="-"/>
            </a:pPr>
            <a:r>
              <a:rPr lang="en-US" smtClean="0"/>
              <a:t>Git status: kiểm tra những thay đổi trong project</a:t>
            </a:r>
          </a:p>
          <a:p>
            <a:pPr lvl="1">
              <a:buFontTx/>
              <a:buChar char="-"/>
            </a:pPr>
            <a:r>
              <a:rPr lang="en-US" smtClean="0"/>
              <a:t>Git commit –m “chú giải”: xác nhận các thay đổi trên project</a:t>
            </a:r>
          </a:p>
          <a:p>
            <a:pPr lvl="1">
              <a:buFontTx/>
              <a:buChar char="-"/>
            </a:pPr>
            <a:r>
              <a:rPr lang="en-US" smtClean="0"/>
              <a:t>Git push origin master: đẩy project từ repo local lên repo trên git hub </a:t>
            </a:r>
          </a:p>
          <a:p>
            <a:pPr lvl="1">
              <a:buFontTx/>
              <a:buChar char="-"/>
            </a:pPr>
            <a:endParaRPr lang="en-US" smtClean="0"/>
          </a:p>
          <a:p>
            <a:pPr lvl="1">
              <a:buFontTx/>
              <a:buChar char="-"/>
            </a:pPr>
            <a:endParaRPr lang="en-US"/>
          </a:p>
        </p:txBody>
      </p:sp>
    </p:spTree>
    <p:extLst>
      <p:ext uri="{BB962C8B-B14F-4D97-AF65-F5344CB8AC3E}">
        <p14:creationId xmlns:p14="http://schemas.microsoft.com/office/powerpoint/2010/main" val="317383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409</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tuananh</dc:creator>
  <cp:lastModifiedBy>tuananh</cp:lastModifiedBy>
  <cp:revision>11</cp:revision>
  <dcterms:created xsi:type="dcterms:W3CDTF">2022-03-15T08:34:43Z</dcterms:created>
  <dcterms:modified xsi:type="dcterms:W3CDTF">2022-03-15T10:04:36Z</dcterms:modified>
</cp:coreProperties>
</file>