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67" r:id="rId4"/>
    <p:sldId id="258" r:id="rId5"/>
    <p:sldId id="260" r:id="rId6"/>
    <p:sldId id="265" r:id="rId7"/>
    <p:sldId id="259" r:id="rId8"/>
    <p:sldId id="268" r:id="rId9"/>
    <p:sldId id="269" r:id="rId10"/>
    <p:sldId id="270" r:id="rId11"/>
    <p:sldId id="271" r:id="rId12"/>
    <p:sldId id="272" r:id="rId13"/>
    <p:sldId id="273" r:id="rId14"/>
    <p:sldId id="264" r:id="rId15"/>
    <p:sldId id="263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2DD2-48A9-4997-ADAF-3FB6D5FCE07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C2C7E41-64D2-4B2B-BF42-9C130DBB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40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2DD2-48A9-4997-ADAF-3FB6D5FCE07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2C7E41-64D2-4B2B-BF42-9C130DBB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2DD2-48A9-4997-ADAF-3FB6D5FCE07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2C7E41-64D2-4B2B-BF42-9C130DBB6FF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3269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2DD2-48A9-4997-ADAF-3FB6D5FCE07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2C7E41-64D2-4B2B-BF42-9C130DBB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11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2DD2-48A9-4997-ADAF-3FB6D5FCE07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2C7E41-64D2-4B2B-BF42-9C130DBB6FF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2598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2DD2-48A9-4997-ADAF-3FB6D5FCE07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2C7E41-64D2-4B2B-BF42-9C130DBB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21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2DD2-48A9-4997-ADAF-3FB6D5FCE07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7E41-64D2-4B2B-BF42-9C130DBB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32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2DD2-48A9-4997-ADAF-3FB6D5FCE07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7E41-64D2-4B2B-BF42-9C130DBB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2DD2-48A9-4997-ADAF-3FB6D5FCE07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7E41-64D2-4B2B-BF42-9C130DBB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8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2DD2-48A9-4997-ADAF-3FB6D5FCE07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2C7E41-64D2-4B2B-BF42-9C130DBB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0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2DD2-48A9-4997-ADAF-3FB6D5FCE07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C2C7E41-64D2-4B2B-BF42-9C130DBB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2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2DD2-48A9-4997-ADAF-3FB6D5FCE07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C2C7E41-64D2-4B2B-BF42-9C130DBB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1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2DD2-48A9-4997-ADAF-3FB6D5FCE07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7E41-64D2-4B2B-BF42-9C130DBB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1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2DD2-48A9-4997-ADAF-3FB6D5FCE07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7E41-64D2-4B2B-BF42-9C130DBB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2DD2-48A9-4997-ADAF-3FB6D5FCE07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7E41-64D2-4B2B-BF42-9C130DBB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1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2DD2-48A9-4997-ADAF-3FB6D5FCE07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2C7E41-64D2-4B2B-BF42-9C130DBB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40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32DD2-48A9-4997-ADAF-3FB6D5FCE07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C2C7E41-64D2-4B2B-BF42-9C130DBB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E4ABE-8829-D62D-6E17-DF15B6840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5389" y="1522379"/>
            <a:ext cx="8915399" cy="2262781"/>
          </a:xfrm>
        </p:spPr>
        <p:txBody>
          <a:bodyPr/>
          <a:lstStyle/>
          <a:p>
            <a:pPr algn="ctr"/>
            <a:r>
              <a:rPr lang="en-US" dirty="0" err="1">
                <a:latin typeface="Colonna MT" panose="04020805060202030203" pitchFamily="82" charset="0"/>
              </a:rPr>
              <a:t>Pemetaan</a:t>
            </a:r>
            <a:r>
              <a:rPr lang="en-US" dirty="0">
                <a:latin typeface="Colonna MT" panose="04020805060202030203" pitchFamily="82" charset="0"/>
              </a:rPr>
              <a:t> </a:t>
            </a:r>
            <a:r>
              <a:rPr lang="en-US" dirty="0" err="1">
                <a:latin typeface="Colonna MT" panose="04020805060202030203" pitchFamily="82" charset="0"/>
              </a:rPr>
              <a:t>Konsumsi</a:t>
            </a:r>
            <a:r>
              <a:rPr lang="en-US" dirty="0">
                <a:latin typeface="Colonna MT" panose="04020805060202030203" pitchFamily="82" charset="0"/>
              </a:rPr>
              <a:t> Energi di Singapore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55FC1-5FDD-79B9-E61B-05E03DC82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5650786"/>
            <a:ext cx="8791575" cy="521413"/>
          </a:xfrm>
        </p:spPr>
        <p:txBody>
          <a:bodyPr/>
          <a:lstStyle/>
          <a:p>
            <a:pPr algn="r"/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Dini Anggriyani / Milestone 1 phase 0</a:t>
            </a:r>
          </a:p>
        </p:txBody>
      </p:sp>
    </p:spTree>
    <p:extLst>
      <p:ext uri="{BB962C8B-B14F-4D97-AF65-F5344CB8AC3E}">
        <p14:creationId xmlns:p14="http://schemas.microsoft.com/office/powerpoint/2010/main" val="195301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67DB5-396F-1285-B689-50202208B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13608-B3FE-CA8B-E695-D770BF0E5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4423"/>
          </a:xfrm>
        </p:spPr>
        <p:txBody>
          <a:bodyPr/>
          <a:lstStyle/>
          <a:p>
            <a:r>
              <a:rPr lang="en-US" dirty="0" err="1"/>
              <a:t>Greenmark</a:t>
            </a:r>
            <a:r>
              <a:rPr lang="en-US" dirty="0"/>
              <a:t> rating- vs </a:t>
            </a:r>
            <a:r>
              <a:rPr lang="en-US" dirty="0" err="1"/>
              <a:t>Konsumsi</a:t>
            </a:r>
            <a:r>
              <a:rPr lang="en-US" dirty="0"/>
              <a:t> Energi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EF36B5-52CA-1C9C-AF08-FFAA62D82C81}"/>
              </a:ext>
            </a:extLst>
          </p:cNvPr>
          <p:cNvSpPr txBox="1">
            <a:spLocks/>
          </p:cNvSpPr>
          <p:nvPr/>
        </p:nvSpPr>
        <p:spPr>
          <a:xfrm>
            <a:off x="8534400" y="5676347"/>
            <a:ext cx="3369734" cy="7644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Metode</a:t>
            </a:r>
            <a:r>
              <a:rPr lang="en-US" dirty="0"/>
              <a:t>			: Kendall-tau</a:t>
            </a:r>
          </a:p>
          <a:p>
            <a:r>
              <a:rPr lang="en-US" dirty="0"/>
              <a:t>R-correlation		: -0.11</a:t>
            </a:r>
          </a:p>
          <a:p>
            <a:r>
              <a:rPr lang="en-US" dirty="0"/>
              <a:t>P-value			: 0.017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6ED60BA-F792-69B8-3957-C3C0BC5CD1B7}"/>
              </a:ext>
            </a:extLst>
          </p:cNvPr>
          <p:cNvGrpSpPr/>
          <p:nvPr/>
        </p:nvGrpSpPr>
        <p:grpSpPr>
          <a:xfrm>
            <a:off x="915675" y="1542284"/>
            <a:ext cx="6585792" cy="5013066"/>
            <a:chOff x="915675" y="1542284"/>
            <a:chExt cx="6585792" cy="501306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54BD7B5-848E-53CE-03CF-4DFC5F202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5675" y="1542284"/>
              <a:ext cx="6585792" cy="5013066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AE35EAC-11EB-B4CA-E4FA-98F68F1009F8}"/>
                </a:ext>
              </a:extLst>
            </p:cNvPr>
            <p:cNvSpPr/>
            <p:nvPr/>
          </p:nvSpPr>
          <p:spPr>
            <a:xfrm>
              <a:off x="3835400" y="6375400"/>
              <a:ext cx="1244600" cy="133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Green mark rating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5628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D8772-F577-091F-D54C-6AC43B80B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C720-21ED-71EA-C189-1ABAE7104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4423"/>
          </a:xfrm>
        </p:spPr>
        <p:txBody>
          <a:bodyPr/>
          <a:lstStyle/>
          <a:p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Bangunan</a:t>
            </a:r>
            <a:r>
              <a:rPr lang="en-US" dirty="0"/>
              <a:t> vs </a:t>
            </a:r>
            <a:r>
              <a:rPr lang="en-US" dirty="0" err="1"/>
              <a:t>Greenmark</a:t>
            </a:r>
            <a:r>
              <a:rPr lang="en-US" dirty="0"/>
              <a:t> rating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95CFBEC-1274-DD5D-C6FE-F85E0430B095}"/>
              </a:ext>
            </a:extLst>
          </p:cNvPr>
          <p:cNvSpPr txBox="1">
            <a:spLocks/>
          </p:cNvSpPr>
          <p:nvPr/>
        </p:nvSpPr>
        <p:spPr>
          <a:xfrm>
            <a:off x="8534400" y="5676347"/>
            <a:ext cx="3369734" cy="7644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Metode</a:t>
            </a:r>
            <a:r>
              <a:rPr lang="en-US" dirty="0"/>
              <a:t>			: Chi-</a:t>
            </a:r>
            <a:r>
              <a:rPr lang="en-US" dirty="0" err="1"/>
              <a:t>Kuadrat</a:t>
            </a:r>
            <a:endParaRPr lang="en-US" dirty="0"/>
          </a:p>
          <a:p>
            <a:r>
              <a:rPr lang="en-US" dirty="0"/>
              <a:t>R-correlation		: -0.11</a:t>
            </a:r>
          </a:p>
          <a:p>
            <a:r>
              <a:rPr lang="en-US" dirty="0"/>
              <a:t>P-value			: 0.013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6106A1E-4E1F-1B74-C17F-C01AC8C776CC}"/>
              </a:ext>
            </a:extLst>
          </p:cNvPr>
          <p:cNvGrpSpPr/>
          <p:nvPr/>
        </p:nvGrpSpPr>
        <p:grpSpPr>
          <a:xfrm>
            <a:off x="946897" y="1542786"/>
            <a:ext cx="6537636" cy="4994387"/>
            <a:chOff x="946897" y="1542786"/>
            <a:chExt cx="6537636" cy="499438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FBE9EFD-7861-AB86-DD3D-F524136C2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6897" y="1542786"/>
              <a:ext cx="6537636" cy="4994387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2D8788A-8E13-905A-1691-A44E16A7C15C}"/>
                </a:ext>
              </a:extLst>
            </p:cNvPr>
            <p:cNvSpPr/>
            <p:nvPr/>
          </p:nvSpPr>
          <p:spPr>
            <a:xfrm>
              <a:off x="3276600" y="6311900"/>
              <a:ext cx="1422400" cy="177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Ukuran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  <a:r>
                <a:rPr lang="en-US" sz="1100" dirty="0" err="1">
                  <a:solidFill>
                    <a:schemeClr val="tx1"/>
                  </a:solidFill>
                </a:rPr>
                <a:t>Bangunan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BA4ED91-7F12-7D09-B995-952D0A31C930}"/>
                </a:ext>
              </a:extLst>
            </p:cNvPr>
            <p:cNvSpPr txBox="1"/>
            <p:nvPr/>
          </p:nvSpPr>
          <p:spPr>
            <a:xfrm rot="16200000">
              <a:off x="-388773" y="3464673"/>
              <a:ext cx="2932953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Green Mark Rating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1254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9F75B-3021-5758-DB07-3CC2EC967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741D6-7DA9-3731-4C3B-5A1DA7B29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4423"/>
          </a:xfrm>
        </p:spPr>
        <p:txBody>
          <a:bodyPr/>
          <a:lstStyle/>
          <a:p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Bangunan</a:t>
            </a:r>
            <a:r>
              <a:rPr lang="en-US" dirty="0"/>
              <a:t> vs Luas </a:t>
            </a:r>
            <a:r>
              <a:rPr lang="en-US" dirty="0" err="1"/>
              <a:t>Bangunan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1796E94-9E45-BAAF-1C89-61128B4EB5BB}"/>
              </a:ext>
            </a:extLst>
          </p:cNvPr>
          <p:cNvSpPr txBox="1">
            <a:spLocks/>
          </p:cNvSpPr>
          <p:nvPr/>
        </p:nvSpPr>
        <p:spPr>
          <a:xfrm>
            <a:off x="8534400" y="5676347"/>
            <a:ext cx="3369734" cy="7644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Metode</a:t>
            </a:r>
            <a:r>
              <a:rPr lang="en-US" dirty="0"/>
              <a:t>	: Two-Sample Test</a:t>
            </a:r>
          </a:p>
          <a:p>
            <a:r>
              <a:rPr lang="en-US" dirty="0"/>
              <a:t>F-Stats	: 6.13</a:t>
            </a:r>
          </a:p>
          <a:p>
            <a:r>
              <a:rPr lang="en-US" dirty="0"/>
              <a:t>P-value	: 0.013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8506B2-3092-566F-B028-8AAE43494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57" y="1532232"/>
            <a:ext cx="7086910" cy="490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18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5B3A3-989E-B1B3-0EA4-4D8FEAFBA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56B12-70CC-C0F0-F43D-31BBC75AD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4423"/>
          </a:xfrm>
        </p:spPr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Bangunan</a:t>
            </a:r>
            <a:r>
              <a:rPr lang="en-US" dirty="0"/>
              <a:t> vs </a:t>
            </a:r>
            <a:r>
              <a:rPr lang="en-US" dirty="0" err="1"/>
              <a:t>Konsumsi</a:t>
            </a:r>
            <a:r>
              <a:rPr lang="en-US" dirty="0"/>
              <a:t> Energi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90BC678-4B29-768A-0561-F6BCE3923FD7}"/>
              </a:ext>
            </a:extLst>
          </p:cNvPr>
          <p:cNvSpPr txBox="1">
            <a:spLocks/>
          </p:cNvSpPr>
          <p:nvPr/>
        </p:nvSpPr>
        <p:spPr>
          <a:xfrm>
            <a:off x="8534400" y="5676347"/>
            <a:ext cx="3369734" cy="7644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Metode</a:t>
            </a:r>
            <a:r>
              <a:rPr lang="en-US" dirty="0"/>
              <a:t>	: ANOVA</a:t>
            </a:r>
          </a:p>
          <a:p>
            <a:r>
              <a:rPr lang="en-US" dirty="0"/>
              <a:t>F-Stats	: 4.58</a:t>
            </a:r>
          </a:p>
          <a:p>
            <a:r>
              <a:rPr lang="en-US" dirty="0"/>
              <a:t>P-value	: 0.011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961076-F7D6-B043-3206-5259FF221863}"/>
              </a:ext>
            </a:extLst>
          </p:cNvPr>
          <p:cNvGrpSpPr/>
          <p:nvPr/>
        </p:nvGrpSpPr>
        <p:grpSpPr>
          <a:xfrm>
            <a:off x="913031" y="1396484"/>
            <a:ext cx="6690035" cy="5211336"/>
            <a:chOff x="913031" y="1388533"/>
            <a:chExt cx="6690035" cy="521133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7CF5FE-B69B-BABB-8263-0B3C112CE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3031" y="1388533"/>
              <a:ext cx="6690035" cy="5211336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D41B39C-2EA2-59F1-CA3C-F986999ABB65}"/>
                </a:ext>
              </a:extLst>
            </p:cNvPr>
            <p:cNvSpPr txBox="1"/>
            <p:nvPr/>
          </p:nvSpPr>
          <p:spPr>
            <a:xfrm>
              <a:off x="3848986" y="6322870"/>
              <a:ext cx="208398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Tipe</a:t>
              </a:r>
              <a:r>
                <a:rPr lang="en-US" sz="1200" dirty="0"/>
                <a:t> </a:t>
              </a:r>
              <a:r>
                <a:rPr lang="en-US" sz="1200" dirty="0" err="1"/>
                <a:t>Bangunan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28495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8FF3-DCD9-7F0E-9E34-79A974AD8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762336"/>
            <a:ext cx="8911687" cy="706958"/>
          </a:xfrm>
        </p:spPr>
        <p:txBody>
          <a:bodyPr/>
          <a:lstStyle/>
          <a:p>
            <a:pPr algn="ctr"/>
            <a:r>
              <a:rPr lang="en-US" i="1" dirty="0"/>
              <a:t>Kesimpulan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AA865-1E87-B0D8-E7BE-C0DDA49A2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7677" y="1843160"/>
            <a:ext cx="8915400" cy="22934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Faktor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memengaruhi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konsumsi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mark rating 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langsung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type 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langsung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size 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langsung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138E4C-42FE-89C0-2594-A863D21B8DB5}"/>
              </a:ext>
            </a:extLst>
          </p:cNvPr>
          <p:cNvSpPr txBox="1">
            <a:spLocks/>
          </p:cNvSpPr>
          <p:nvPr/>
        </p:nvSpPr>
        <p:spPr>
          <a:xfrm>
            <a:off x="1888820" y="4510438"/>
            <a:ext cx="8915400" cy="1741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demikian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Pemerintah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Singapore </a:t>
            </a:r>
            <a:r>
              <a:rPr lang="en-US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mengimplementasikan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regulasi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mengurangi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konsumsi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energi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US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bangunan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sebesar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10% yang </a:t>
            </a:r>
            <a:r>
              <a:rPr lang="en-US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ditujukan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bangunan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Green Mark Rating Platinum dan </a:t>
            </a:r>
            <a:r>
              <a:rPr lang="en-US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bangunan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komersil</a:t>
            </a:r>
            <a:endParaRPr lang="en-US" sz="2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656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A4F78CC3-5FE5-B93F-684D-65AB8809B76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89060226"/>
                  </p:ext>
                </p:extLst>
              </p:nvPr>
            </p:nvGraphicFramePr>
            <p:xfrm>
              <a:off x="2875913" y="484762"/>
              <a:ext cx="12005356" cy="709748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Content Placeholder 6">
                <a:extLst>
                  <a:ext uri="{FF2B5EF4-FFF2-40B4-BE49-F238E27FC236}">
                    <a16:creationId xmlns:a16="http://schemas.microsoft.com/office/drawing/2014/main" id="{A4F78CC3-5FE5-B93F-684D-65AB8809B76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5913" y="484762"/>
                <a:ext cx="12005356" cy="709748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5562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9CCC79A-B393-4A69-9635-FAFB9C346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617" y="566057"/>
            <a:ext cx="6907212" cy="5451475"/>
          </a:xfrm>
        </p:spPr>
      </p:pic>
    </p:spTree>
    <p:extLst>
      <p:ext uri="{BB962C8B-B14F-4D97-AF65-F5344CB8AC3E}">
        <p14:creationId xmlns:p14="http://schemas.microsoft.com/office/powerpoint/2010/main" val="225087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8726581-BD98-FE1D-2EED-7FD97A8D894D}"/>
              </a:ext>
            </a:extLst>
          </p:cNvPr>
          <p:cNvSpPr/>
          <p:nvPr/>
        </p:nvSpPr>
        <p:spPr>
          <a:xfrm>
            <a:off x="2373086" y="1012372"/>
            <a:ext cx="6498771" cy="39079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72C72F-99C5-3A65-D546-0E82C25AB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7908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531297-E175-440D-520E-BA668D4E5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699" y="1752878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Outline </a:t>
            </a:r>
            <a:r>
              <a:rPr lang="en-US" dirty="0" err="1">
                <a:solidFill>
                  <a:schemeClr val="tx1"/>
                </a:solidFill>
              </a:rPr>
              <a:t>Presentasi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EE2544-4504-AED7-553F-051880655132}"/>
              </a:ext>
            </a:extLst>
          </p:cNvPr>
          <p:cNvSpPr/>
          <p:nvPr/>
        </p:nvSpPr>
        <p:spPr>
          <a:xfrm>
            <a:off x="1846986" y="1300842"/>
            <a:ext cx="9006071" cy="41637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B1541-6D2A-7D1F-7175-BF19826FF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557" y="1540189"/>
            <a:ext cx="8915400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chemeClr val="tx1"/>
                </a:solidFill>
              </a:rPr>
              <a:t>Outline </a:t>
            </a:r>
            <a:r>
              <a:rPr lang="en-US" sz="5400" dirty="0" err="1">
                <a:solidFill>
                  <a:schemeClr val="tx1"/>
                </a:solidFill>
              </a:rPr>
              <a:t>Presentasi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Latar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Belakang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</a:p>
          <a:p>
            <a:r>
              <a:rPr lang="en-US" sz="3200" dirty="0" err="1">
                <a:solidFill>
                  <a:schemeClr val="tx1"/>
                </a:solidFill>
              </a:rPr>
              <a:t>Penjabaran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Masalah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Solusi</a:t>
            </a:r>
          </a:p>
          <a:p>
            <a:r>
              <a:rPr lang="en-US" sz="3200" dirty="0">
                <a:solidFill>
                  <a:schemeClr val="tx1"/>
                </a:solidFill>
              </a:rPr>
              <a:t>Kesimpulan</a:t>
            </a:r>
          </a:p>
        </p:txBody>
      </p:sp>
    </p:spTree>
    <p:extLst>
      <p:ext uri="{BB962C8B-B14F-4D97-AF65-F5344CB8AC3E}">
        <p14:creationId xmlns:p14="http://schemas.microsoft.com/office/powerpoint/2010/main" val="229201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05D8-75DA-F010-2D11-9CB228760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051E72-0E11-4C69-7DFD-378039C21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485" y="1219198"/>
            <a:ext cx="5823857" cy="563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82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3B5D8-7FD7-A04B-B538-F2FB50CC2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829" y="901844"/>
            <a:ext cx="9905999" cy="3211286"/>
          </a:xfrm>
        </p:spPr>
        <p:txBody>
          <a:bodyPr>
            <a:noAutofit/>
          </a:bodyPr>
          <a:lstStyle/>
          <a:p>
            <a:pPr marL="0" indent="0" algn="ctr">
              <a:lnSpc>
                <a:spcPts val="1425"/>
              </a:lnSpc>
              <a:buNone/>
            </a:pPr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Framework</a:t>
            </a:r>
          </a:p>
          <a:p>
            <a:pPr marL="0" indent="0" algn="just">
              <a:lnSpc>
                <a:spcPts val="1425"/>
              </a:lnSpc>
              <a:buNone/>
            </a:pPr>
            <a:endParaRPr lang="en-US" sz="20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1425"/>
              </a:lnSpc>
            </a:pP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Spesific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pemetaan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konsumsi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energi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Singapore</a:t>
            </a:r>
          </a:p>
          <a:p>
            <a:pPr marL="0" indent="0" algn="just">
              <a:lnSpc>
                <a:spcPts val="1425"/>
              </a:lnSpc>
              <a:buNone/>
            </a:pPr>
            <a:endParaRPr lang="en-US" sz="20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1425"/>
              </a:lnSpc>
            </a:pP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Measurable =&gt;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Menurunkan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Tingkat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konsumsi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energi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Singapore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sampai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10%</a:t>
            </a:r>
          </a:p>
          <a:p>
            <a:pPr marL="0" indent="0" algn="just">
              <a:lnSpc>
                <a:spcPts val="1425"/>
              </a:lnSpc>
              <a:buNone/>
            </a:pPr>
            <a:endParaRPr lang="en-US" sz="20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1425"/>
              </a:lnSpc>
            </a:pP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Achieveble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greenmark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status,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tipe-tipe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bangunan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luas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bangunan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2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perencanaan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penurunan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konsumsi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energi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sampai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10% di Singapore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mungkin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didapatkan</a:t>
            </a:r>
            <a:endParaRPr lang="en-US" sz="20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1425"/>
              </a:lnSpc>
              <a:buNone/>
            </a:pPr>
            <a:endParaRPr lang="en-US" sz="20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1425"/>
              </a:lnSpc>
            </a:pP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Relevant =&gt;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Penurunan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Tingkat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konsumsi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energi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Singapore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berdampak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terciptanya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bangunan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hijau</a:t>
            </a:r>
            <a:endParaRPr lang="en-US" sz="20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1425"/>
              </a:lnSpc>
              <a:buNone/>
            </a:pPr>
            <a:endParaRPr lang="en-US" sz="20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1425"/>
              </a:lnSpc>
            </a:pP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Time-bond =&gt; Target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penurunan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Tingkat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energi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diimplementasikan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sampai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2025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analisa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hari</a:t>
            </a:r>
            <a:endParaRPr lang="en-US" sz="20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1425"/>
              </a:lnSpc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1425"/>
              </a:lnSpc>
              <a:buNone/>
            </a:pP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pemetaan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konsumsi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energi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hubungannya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greenmark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status,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greenmark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rating,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bangunan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luas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bangunan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perencanaan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penurunan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Tingkat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konsumsi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energi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10% dan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penciptaan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bangunan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hijau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diterapkan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mungkin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didapatkan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ts val="1425"/>
              </a:lnSpc>
              <a:buNone/>
            </a:pPr>
            <a:endParaRPr lang="en-US" sz="20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3CBA4E-7491-4045-CFC6-7DC7B51A7577}"/>
              </a:ext>
            </a:extLst>
          </p:cNvPr>
          <p:cNvSpPr txBox="1">
            <a:spLocks/>
          </p:cNvSpPr>
          <p:nvPr/>
        </p:nvSpPr>
        <p:spPr>
          <a:xfrm>
            <a:off x="1143000" y="404658"/>
            <a:ext cx="9905999" cy="606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25"/>
              </a:lnSpc>
              <a:buFont typeface="Wingdings 3" charset="2"/>
              <a:buNone/>
            </a:pPr>
            <a:r>
              <a:rPr lang="en-US" sz="3600" b="1" dirty="0" err="1">
                <a:solidFill>
                  <a:schemeClr val="accent2">
                    <a:lumMod val="75000"/>
                  </a:schemeClr>
                </a:solidFill>
                <a:latin typeface="Century Gothic (Headings)"/>
                <a:cs typeface="Times New Roman" panose="02020603050405020304" pitchFamily="18" charset="0"/>
              </a:rPr>
              <a:t>Penjabaran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2">
                    <a:lumMod val="75000"/>
                  </a:schemeClr>
                </a:solidFill>
                <a:latin typeface="Century Gothic (Headings)"/>
                <a:cs typeface="Times New Roman" panose="02020603050405020304" pitchFamily="18" charset="0"/>
              </a:rPr>
              <a:t>Masalah</a:t>
            </a:r>
            <a:endParaRPr lang="en-US" sz="3600" dirty="0">
              <a:solidFill>
                <a:schemeClr val="accent2">
                  <a:lumMod val="75000"/>
                </a:schemeClr>
              </a:solidFill>
              <a:latin typeface="Century Gothic (Headings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18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BD97-838F-4266-BED6-CD03BC3B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6280"/>
            <a:ext cx="8911687" cy="660406"/>
          </a:xfrm>
        </p:spPr>
        <p:txBody>
          <a:bodyPr/>
          <a:lstStyle/>
          <a:p>
            <a:pPr algn="ctr"/>
            <a:r>
              <a:rPr lang="en-US" b="1" dirty="0"/>
              <a:t>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65C043-D009-A30D-EC70-76C4F4448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71728"/>
          <a:stretch/>
        </p:blipFill>
        <p:spPr>
          <a:xfrm>
            <a:off x="0" y="5636382"/>
            <a:ext cx="12192000" cy="1763485"/>
          </a:xfr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D288FB1-8295-4E77-6263-70B9EF324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159424"/>
              </p:ext>
            </p:extLst>
          </p:nvPr>
        </p:nvGraphicFramePr>
        <p:xfrm>
          <a:off x="2032000" y="719665"/>
          <a:ext cx="8646886" cy="4734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3443">
                  <a:extLst>
                    <a:ext uri="{9D8B030D-6E8A-4147-A177-3AD203B41FA5}">
                      <a16:colId xmlns:a16="http://schemas.microsoft.com/office/drawing/2014/main" val="3977214928"/>
                    </a:ext>
                  </a:extLst>
                </a:gridCol>
                <a:gridCol w="4323443">
                  <a:extLst>
                    <a:ext uri="{9D8B030D-6E8A-4147-A177-3AD203B41FA5}">
                      <a16:colId xmlns:a16="http://schemas.microsoft.com/office/drawing/2014/main" val="2467928656"/>
                    </a:ext>
                  </a:extLst>
                </a:gridCol>
              </a:tblGrid>
              <a:tr h="4303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Nama Kolom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Tipe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496135"/>
                  </a:ext>
                </a:extLst>
              </a:tr>
              <a:tr h="4303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Building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324227"/>
                  </a:ext>
                </a:extLst>
              </a:tr>
              <a:tr h="4303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Building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Adress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215830"/>
                  </a:ext>
                </a:extLst>
              </a:tr>
              <a:tr h="4303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Building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146157"/>
                  </a:ext>
                </a:extLst>
              </a:tr>
              <a:tr h="4303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Grenn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Mark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473276"/>
                  </a:ext>
                </a:extLst>
              </a:tr>
              <a:tr h="4303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Green Mark 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845279"/>
                  </a:ext>
                </a:extLst>
              </a:tr>
              <a:tr h="4303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Green Mark Year Award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365828"/>
                  </a:ext>
                </a:extLst>
              </a:tr>
              <a:tr h="4303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Building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491183"/>
                  </a:ext>
                </a:extLst>
              </a:tr>
              <a:tr h="4303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Gross Floor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279237"/>
                  </a:ext>
                </a:extLst>
              </a:tr>
              <a:tr h="4303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 Energy Use Intensity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50530"/>
                  </a:ext>
                </a:extLst>
              </a:tr>
              <a:tr h="43037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 Energy Use Intensity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274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341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EEA7-F5F9-8DF6-68A4-20A54BB26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4554" y="6052457"/>
            <a:ext cx="8911687" cy="4136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i="1" dirty="0" err="1"/>
              <a:t>Presentasi</a:t>
            </a:r>
            <a:r>
              <a:rPr lang="en-US" sz="2400" i="1" dirty="0"/>
              <a:t> outliers: 14.34%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24BC48-DAAE-3074-146A-DD2BF77EC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294" y="1871147"/>
            <a:ext cx="8574947" cy="387771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2EF6CCC-3BA4-8050-F841-EE1315CA8A90}"/>
              </a:ext>
            </a:extLst>
          </p:cNvPr>
          <p:cNvSpPr txBox="1">
            <a:spLocks/>
          </p:cNvSpPr>
          <p:nvPr/>
        </p:nvSpPr>
        <p:spPr>
          <a:xfrm>
            <a:off x="2033450" y="608400"/>
            <a:ext cx="8911687" cy="61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i="1" dirty="0"/>
              <a:t>Tukey’s Rule</a:t>
            </a:r>
          </a:p>
        </p:txBody>
      </p:sp>
    </p:spTree>
    <p:extLst>
      <p:ext uri="{BB962C8B-B14F-4D97-AF65-F5344CB8AC3E}">
        <p14:creationId xmlns:p14="http://schemas.microsoft.com/office/powerpoint/2010/main" val="1087062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09874D-0DD2-1087-5855-09271142E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19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74BA1-56E1-BA82-C29F-C5AA103B6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4423"/>
          </a:xfrm>
        </p:spPr>
        <p:txBody>
          <a:bodyPr/>
          <a:lstStyle/>
          <a:p>
            <a:r>
              <a:rPr lang="en-US" dirty="0"/>
              <a:t>Luas </a:t>
            </a:r>
            <a:r>
              <a:rPr lang="en-US" dirty="0" err="1"/>
              <a:t>Bangunan</a:t>
            </a:r>
            <a:r>
              <a:rPr lang="en-US" dirty="0"/>
              <a:t> vs </a:t>
            </a:r>
            <a:r>
              <a:rPr lang="en-US" dirty="0" err="1"/>
              <a:t>Konsumsi</a:t>
            </a:r>
            <a:r>
              <a:rPr lang="en-US" dirty="0"/>
              <a:t> Energi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B6A4EF-1B24-2138-4D07-1F5E93E6F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257" y="1539874"/>
            <a:ext cx="6473886" cy="4865189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1EBFE5A-DCE7-EF43-3397-5D60CE5C7478}"/>
              </a:ext>
            </a:extLst>
          </p:cNvPr>
          <p:cNvSpPr txBox="1">
            <a:spLocks/>
          </p:cNvSpPr>
          <p:nvPr/>
        </p:nvSpPr>
        <p:spPr>
          <a:xfrm>
            <a:off x="8534400" y="5676347"/>
            <a:ext cx="3369734" cy="7644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Metode</a:t>
            </a:r>
            <a:r>
              <a:rPr lang="en-US" dirty="0"/>
              <a:t>			: Spearman</a:t>
            </a:r>
          </a:p>
          <a:p>
            <a:r>
              <a:rPr lang="en-US" dirty="0"/>
              <a:t>R-correlation		: 0.02</a:t>
            </a:r>
          </a:p>
          <a:p>
            <a:r>
              <a:rPr lang="en-US" dirty="0"/>
              <a:t>P-value			: 0.73</a:t>
            </a:r>
          </a:p>
        </p:txBody>
      </p:sp>
    </p:spTree>
    <p:extLst>
      <p:ext uri="{BB962C8B-B14F-4D97-AF65-F5344CB8AC3E}">
        <p14:creationId xmlns:p14="http://schemas.microsoft.com/office/powerpoint/2010/main" val="382671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3F31C-47AB-468D-04BB-DE4A11BE1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5E07-1763-083E-39DC-BC58F7CBD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4423"/>
          </a:xfrm>
        </p:spPr>
        <p:txBody>
          <a:bodyPr/>
          <a:lstStyle/>
          <a:p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Bangunan</a:t>
            </a:r>
            <a:r>
              <a:rPr lang="en-US" dirty="0"/>
              <a:t> vs </a:t>
            </a:r>
            <a:r>
              <a:rPr lang="en-US" dirty="0" err="1"/>
              <a:t>Konsumsi</a:t>
            </a:r>
            <a:r>
              <a:rPr lang="en-US" dirty="0"/>
              <a:t> Energi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005C02-CE3A-E29C-2969-34E2C24D53F9}"/>
              </a:ext>
            </a:extLst>
          </p:cNvPr>
          <p:cNvSpPr txBox="1">
            <a:spLocks/>
          </p:cNvSpPr>
          <p:nvPr/>
        </p:nvSpPr>
        <p:spPr>
          <a:xfrm>
            <a:off x="8534400" y="5676347"/>
            <a:ext cx="3369734" cy="7644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Metode</a:t>
            </a:r>
            <a:r>
              <a:rPr lang="en-US" dirty="0"/>
              <a:t>			: Kendall-tau</a:t>
            </a:r>
          </a:p>
          <a:p>
            <a:r>
              <a:rPr lang="en-US" dirty="0"/>
              <a:t>R-correlation		: -0.02</a:t>
            </a:r>
          </a:p>
          <a:p>
            <a:r>
              <a:rPr lang="en-US" dirty="0"/>
              <a:t>P-value			: 0.673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846DC4-980F-1848-8374-D71B271C3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325" y="1604726"/>
            <a:ext cx="6225427" cy="462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79003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webextension1.xml><?xml version="1.0" encoding="utf-8"?>
<we:webextension xmlns:we="http://schemas.microsoft.com/office/webextensions/webextension/2010/11" id="{7E1402A5-F588-4673-B78C-E71CDE86CBC9}">
  <we:reference id="wa200004798" version="1.0.1.0" store="en-US" storeType="OMEX"/>
  <we:alternateReferences>
    <we:reference id="WA200004798" version="1.0.1.0" store="" storeType="OMEX"/>
  </we:alternateReferences>
  <we:properties>
    <we:property name="embedUrl" value="&quot;\&quot;https://public.tableau.com/views/Milestone1_17320938498500/Dashboard1\&quot;&quot;"/>
    <we:property name="serverType" value="&quot;\&quot;public\&quot;&quot;"/>
    <we:property name="isInstalled" value="&quot;true&quot;"/>
    <we:property name="filters" value="&quot;[]&quot;"/>
    <we:property name="parameters" value="&quot;[]&quot;"/>
    <we:property name="marks" value="&quot;[]&quot;"/>
    <we:property name="tabs" value="&quot;null&quot;"/>
    <we:property name="toolbar" value="&quot;null&quot;"/>
    <we:property name="embedForm" value="&quot;{\&quot;site\&quot;:\&quot;\&quot;,\&quot;domain\&quot;:\&quot;public.tableau.com\&quot;,\&quot;worksheet\&quot;:\&quot;Dashboard1\&quot;,\&quot;dashboard\&quot;:\&quot;Milestone1_17320938498500\&quot;,\&quot;tabs\&quot;:true,\&quot;toolbar\&quot;:true}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911</TotalTime>
  <Words>409</Words>
  <Application>Microsoft Office PowerPoint</Application>
  <PresentationFormat>Widescreen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Century Gothic (Headings)</vt:lpstr>
      <vt:lpstr>Arial</vt:lpstr>
      <vt:lpstr>Century Gothic</vt:lpstr>
      <vt:lpstr>Colonna MT</vt:lpstr>
      <vt:lpstr>Times New Roman</vt:lpstr>
      <vt:lpstr>Wingdings</vt:lpstr>
      <vt:lpstr>Wingdings 3</vt:lpstr>
      <vt:lpstr>Wisp</vt:lpstr>
      <vt:lpstr>Pemetaan Konsumsi Energi di Singapore</vt:lpstr>
      <vt:lpstr>Outline Presentasi</vt:lpstr>
      <vt:lpstr>Latar Belakang</vt:lpstr>
      <vt:lpstr>PowerPoint Presentation</vt:lpstr>
      <vt:lpstr>Dataset</vt:lpstr>
      <vt:lpstr>Presentasi outliers: 14.34%</vt:lpstr>
      <vt:lpstr>PowerPoint Presentation</vt:lpstr>
      <vt:lpstr>Luas Bangunan vs Konsumsi Energi</vt:lpstr>
      <vt:lpstr>Ukuran Bangunan vs Konsumsi Energi</vt:lpstr>
      <vt:lpstr>Greenmark rating- vs Konsumsi Energi</vt:lpstr>
      <vt:lpstr>Ukuran Bangunan vs Greenmark rating</vt:lpstr>
      <vt:lpstr>Ukuran Bangunan vs Luas Bangunan</vt:lpstr>
      <vt:lpstr>Tipe Bangunan vs Konsumsi Energi</vt:lpstr>
      <vt:lpstr>Kesimpulan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Dini Anggriyani</dc:creator>
  <cp:lastModifiedBy>Dini Anggriyani</cp:lastModifiedBy>
  <cp:revision>18</cp:revision>
  <dcterms:created xsi:type="dcterms:W3CDTF">2024-11-21T13:38:59Z</dcterms:created>
  <dcterms:modified xsi:type="dcterms:W3CDTF">2024-12-05T11:05:18Z</dcterms:modified>
</cp:coreProperties>
</file>