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sldIdLst>
    <p:sldId id="256" r:id="rId2"/>
    <p:sldId id="257" r:id="rId3"/>
    <p:sldId id="270" r:id="rId4"/>
    <p:sldId id="271" r:id="rId5"/>
    <p:sldId id="263" r:id="rId6"/>
    <p:sldId id="259" r:id="rId7"/>
    <p:sldId id="264" r:id="rId8"/>
    <p:sldId id="266" r:id="rId9"/>
    <p:sldId id="267" r:id="rId10"/>
    <p:sldId id="260" r:id="rId11"/>
    <p:sldId id="261" r:id="rId12"/>
    <p:sldId id="268" r:id="rId13"/>
    <p:sldId id="262"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8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0BB5FA-E1BE-4C41-8C8D-E4092B2568C9}"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CC9C7-654B-4666-8A78-A7F602ACF887}" type="slidenum">
              <a:rPr lang="en-US" smtClean="0"/>
              <a:t>‹#›</a:t>
            </a:fld>
            <a:endParaRPr lang="en-US"/>
          </a:p>
        </p:txBody>
      </p:sp>
    </p:spTree>
    <p:extLst>
      <p:ext uri="{BB962C8B-B14F-4D97-AF65-F5344CB8AC3E}">
        <p14:creationId xmlns:p14="http://schemas.microsoft.com/office/powerpoint/2010/main" val="376862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0BB5FA-E1BE-4C41-8C8D-E4092B2568C9}" type="datetimeFigureOut">
              <a:rPr lang="en-US" smtClean="0"/>
              <a:t>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ECC9C7-654B-4666-8A78-A7F602ACF887}" type="slidenum">
              <a:rPr lang="en-US" smtClean="0"/>
              <a:t>‹#›</a:t>
            </a:fld>
            <a:endParaRPr lang="en-US"/>
          </a:p>
        </p:txBody>
      </p:sp>
    </p:spTree>
    <p:extLst>
      <p:ext uri="{BB962C8B-B14F-4D97-AF65-F5344CB8AC3E}">
        <p14:creationId xmlns:p14="http://schemas.microsoft.com/office/powerpoint/2010/main" val="210697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0BB5FA-E1BE-4C41-8C8D-E4092B2568C9}" type="datetimeFigureOut">
              <a:rPr lang="en-US" smtClean="0"/>
              <a:t>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ECC9C7-654B-4666-8A78-A7F602ACF887}" type="slidenum">
              <a:rPr lang="en-US" smtClean="0"/>
              <a:t>‹#›</a:t>
            </a:fld>
            <a:endParaRPr lang="en-US"/>
          </a:p>
        </p:txBody>
      </p:sp>
    </p:spTree>
    <p:extLst>
      <p:ext uri="{BB962C8B-B14F-4D97-AF65-F5344CB8AC3E}">
        <p14:creationId xmlns:p14="http://schemas.microsoft.com/office/powerpoint/2010/main" val="1979489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0BB5FA-E1BE-4C41-8C8D-E4092B2568C9}" type="datetimeFigureOut">
              <a:rPr lang="en-US" smtClean="0"/>
              <a:t>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ECC9C7-654B-4666-8A78-A7F602ACF887}"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98707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0BB5FA-E1BE-4C41-8C8D-E4092B2568C9}" type="datetimeFigureOut">
              <a:rPr lang="en-US" smtClean="0"/>
              <a:t>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ECC9C7-654B-4666-8A78-A7F602ACF887}" type="slidenum">
              <a:rPr lang="en-US" smtClean="0"/>
              <a:t>‹#›</a:t>
            </a:fld>
            <a:endParaRPr lang="en-US"/>
          </a:p>
        </p:txBody>
      </p:sp>
    </p:spTree>
    <p:extLst>
      <p:ext uri="{BB962C8B-B14F-4D97-AF65-F5344CB8AC3E}">
        <p14:creationId xmlns:p14="http://schemas.microsoft.com/office/powerpoint/2010/main" val="459860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0BB5FA-E1BE-4C41-8C8D-E4092B2568C9}" type="datetimeFigureOut">
              <a:rPr lang="en-US" smtClean="0"/>
              <a:t>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ECC9C7-654B-4666-8A78-A7F602ACF887}" type="slidenum">
              <a:rPr lang="en-US" smtClean="0"/>
              <a:t>‹#›</a:t>
            </a:fld>
            <a:endParaRPr lang="en-US"/>
          </a:p>
        </p:txBody>
      </p:sp>
    </p:spTree>
    <p:extLst>
      <p:ext uri="{BB962C8B-B14F-4D97-AF65-F5344CB8AC3E}">
        <p14:creationId xmlns:p14="http://schemas.microsoft.com/office/powerpoint/2010/main" val="2092686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0BB5FA-E1BE-4C41-8C8D-E4092B2568C9}" type="datetimeFigureOut">
              <a:rPr lang="en-US" smtClean="0"/>
              <a:t>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ECC9C7-654B-4666-8A78-A7F602ACF887}" type="slidenum">
              <a:rPr lang="en-US" smtClean="0"/>
              <a:t>‹#›</a:t>
            </a:fld>
            <a:endParaRPr lang="en-US"/>
          </a:p>
        </p:txBody>
      </p:sp>
    </p:spTree>
    <p:extLst>
      <p:ext uri="{BB962C8B-B14F-4D97-AF65-F5344CB8AC3E}">
        <p14:creationId xmlns:p14="http://schemas.microsoft.com/office/powerpoint/2010/main" val="3164359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0BB5FA-E1BE-4C41-8C8D-E4092B2568C9}"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CC9C7-654B-4666-8A78-A7F602ACF887}" type="slidenum">
              <a:rPr lang="en-US" smtClean="0"/>
              <a:t>‹#›</a:t>
            </a:fld>
            <a:endParaRPr lang="en-US"/>
          </a:p>
        </p:txBody>
      </p:sp>
    </p:spTree>
    <p:extLst>
      <p:ext uri="{BB962C8B-B14F-4D97-AF65-F5344CB8AC3E}">
        <p14:creationId xmlns:p14="http://schemas.microsoft.com/office/powerpoint/2010/main" val="4269893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0BB5FA-E1BE-4C41-8C8D-E4092B2568C9}"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CC9C7-654B-4666-8A78-A7F602ACF887}" type="slidenum">
              <a:rPr lang="en-US" smtClean="0"/>
              <a:t>‹#›</a:t>
            </a:fld>
            <a:endParaRPr lang="en-US"/>
          </a:p>
        </p:txBody>
      </p:sp>
    </p:spTree>
    <p:extLst>
      <p:ext uri="{BB962C8B-B14F-4D97-AF65-F5344CB8AC3E}">
        <p14:creationId xmlns:p14="http://schemas.microsoft.com/office/powerpoint/2010/main" val="11815722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0BB5FA-E1BE-4C41-8C8D-E4092B2568C9}"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B3ECC9C7-654B-4666-8A78-A7F602ACF887}" type="slidenum">
              <a:rPr lang="en-US" smtClean="0"/>
              <a:t>‹#›</a:t>
            </a:fld>
            <a:endParaRPr lang="en-US"/>
          </a:p>
        </p:txBody>
      </p:sp>
    </p:spTree>
    <p:extLst>
      <p:ext uri="{BB962C8B-B14F-4D97-AF65-F5344CB8AC3E}">
        <p14:creationId xmlns:p14="http://schemas.microsoft.com/office/powerpoint/2010/main" val="4045593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0BB5FA-E1BE-4C41-8C8D-E4092B2568C9}"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CC9C7-654B-4666-8A78-A7F602ACF887}" type="slidenum">
              <a:rPr lang="en-US" smtClean="0"/>
              <a:t>‹#›</a:t>
            </a:fld>
            <a:endParaRPr lang="en-US"/>
          </a:p>
        </p:txBody>
      </p:sp>
    </p:spTree>
    <p:extLst>
      <p:ext uri="{BB962C8B-B14F-4D97-AF65-F5344CB8AC3E}">
        <p14:creationId xmlns:p14="http://schemas.microsoft.com/office/powerpoint/2010/main" val="2311215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0BB5FA-E1BE-4C41-8C8D-E4092B2568C9}"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CC9C7-654B-4666-8A78-A7F602ACF887}" type="slidenum">
              <a:rPr lang="en-US" smtClean="0"/>
              <a:t>‹#›</a:t>
            </a:fld>
            <a:endParaRPr lang="en-US"/>
          </a:p>
        </p:txBody>
      </p:sp>
    </p:spTree>
    <p:extLst>
      <p:ext uri="{BB962C8B-B14F-4D97-AF65-F5344CB8AC3E}">
        <p14:creationId xmlns:p14="http://schemas.microsoft.com/office/powerpoint/2010/main" val="175362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0BB5FA-E1BE-4C41-8C8D-E4092B2568C9}" type="datetimeFigureOut">
              <a:rPr lang="en-US" smtClean="0"/>
              <a:t>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ECC9C7-654B-4666-8A78-A7F602ACF887}" type="slidenum">
              <a:rPr lang="en-US" smtClean="0"/>
              <a:t>‹#›</a:t>
            </a:fld>
            <a:endParaRPr lang="en-US"/>
          </a:p>
        </p:txBody>
      </p:sp>
    </p:spTree>
    <p:extLst>
      <p:ext uri="{BB962C8B-B14F-4D97-AF65-F5344CB8AC3E}">
        <p14:creationId xmlns:p14="http://schemas.microsoft.com/office/powerpoint/2010/main" val="4115661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0BB5FA-E1BE-4C41-8C8D-E4092B2568C9}" type="datetimeFigureOut">
              <a:rPr lang="en-US" smtClean="0"/>
              <a:t>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ECC9C7-654B-4666-8A78-A7F602ACF887}" type="slidenum">
              <a:rPr lang="en-US" smtClean="0"/>
              <a:t>‹#›</a:t>
            </a:fld>
            <a:endParaRPr lang="en-US"/>
          </a:p>
        </p:txBody>
      </p:sp>
    </p:spTree>
    <p:extLst>
      <p:ext uri="{BB962C8B-B14F-4D97-AF65-F5344CB8AC3E}">
        <p14:creationId xmlns:p14="http://schemas.microsoft.com/office/powerpoint/2010/main" val="966481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0BB5FA-E1BE-4C41-8C8D-E4092B2568C9}" type="datetimeFigureOut">
              <a:rPr lang="en-US" smtClean="0"/>
              <a:t>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ECC9C7-654B-4666-8A78-A7F602ACF887}" type="slidenum">
              <a:rPr lang="en-US" smtClean="0"/>
              <a:t>‹#›</a:t>
            </a:fld>
            <a:endParaRPr lang="en-US"/>
          </a:p>
        </p:txBody>
      </p:sp>
    </p:spTree>
    <p:extLst>
      <p:ext uri="{BB962C8B-B14F-4D97-AF65-F5344CB8AC3E}">
        <p14:creationId xmlns:p14="http://schemas.microsoft.com/office/powerpoint/2010/main" val="967443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80BB5FA-E1BE-4C41-8C8D-E4092B2568C9}" type="datetimeFigureOut">
              <a:rPr lang="en-US" smtClean="0"/>
              <a:t>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ECC9C7-654B-4666-8A78-A7F602ACF887}" type="slidenum">
              <a:rPr lang="en-US" smtClean="0"/>
              <a:t>‹#›</a:t>
            </a:fld>
            <a:endParaRPr lang="en-US"/>
          </a:p>
        </p:txBody>
      </p:sp>
    </p:spTree>
    <p:extLst>
      <p:ext uri="{BB962C8B-B14F-4D97-AF65-F5344CB8AC3E}">
        <p14:creationId xmlns:p14="http://schemas.microsoft.com/office/powerpoint/2010/main" val="160290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0BB5FA-E1BE-4C41-8C8D-E4092B2568C9}" type="datetimeFigureOut">
              <a:rPr lang="en-US" smtClean="0"/>
              <a:t>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ECC9C7-654B-4666-8A78-A7F602ACF887}" type="slidenum">
              <a:rPr lang="en-US" smtClean="0"/>
              <a:t>‹#›</a:t>
            </a:fld>
            <a:endParaRPr lang="en-US"/>
          </a:p>
        </p:txBody>
      </p:sp>
    </p:spTree>
    <p:extLst>
      <p:ext uri="{BB962C8B-B14F-4D97-AF65-F5344CB8AC3E}">
        <p14:creationId xmlns:p14="http://schemas.microsoft.com/office/powerpoint/2010/main" val="1453252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0BB5FA-E1BE-4C41-8C8D-E4092B2568C9}" type="datetimeFigureOut">
              <a:rPr lang="en-US" smtClean="0"/>
              <a:t>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ECC9C7-654B-4666-8A78-A7F602ACF887}" type="slidenum">
              <a:rPr lang="en-US" smtClean="0"/>
              <a:t>‹#›</a:t>
            </a:fld>
            <a:endParaRPr lang="en-US"/>
          </a:p>
        </p:txBody>
      </p:sp>
    </p:spTree>
    <p:extLst>
      <p:ext uri="{BB962C8B-B14F-4D97-AF65-F5344CB8AC3E}">
        <p14:creationId xmlns:p14="http://schemas.microsoft.com/office/powerpoint/2010/main" val="151838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80BB5FA-E1BE-4C41-8C8D-E4092B2568C9}" type="datetimeFigureOut">
              <a:rPr lang="en-US" smtClean="0"/>
              <a:t>1/3/2025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3ECC9C7-654B-4666-8A78-A7F602ACF887}" type="slidenum">
              <a:rPr lang="en-US" smtClean="0"/>
              <a:t>‹#›</a:t>
            </a:fld>
            <a:endParaRPr lang="en-US"/>
          </a:p>
        </p:txBody>
      </p:sp>
    </p:spTree>
    <p:extLst>
      <p:ext uri="{BB962C8B-B14F-4D97-AF65-F5344CB8AC3E}">
        <p14:creationId xmlns:p14="http://schemas.microsoft.com/office/powerpoint/2010/main" val="4042600435"/>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7AA90-ACC5-7986-00D7-A3B8551DE3C3}"/>
              </a:ext>
            </a:extLst>
          </p:cNvPr>
          <p:cNvSpPr>
            <a:spLocks noGrp="1"/>
          </p:cNvSpPr>
          <p:nvPr>
            <p:ph type="ctrTitle"/>
          </p:nvPr>
        </p:nvSpPr>
        <p:spPr/>
        <p:txBody>
          <a:bodyPr>
            <a:normAutofit/>
          </a:bodyPr>
          <a:lstStyle/>
          <a:p>
            <a:pPr algn="ctr"/>
            <a:r>
              <a:rPr lang="en-US" sz="4000" dirty="0"/>
              <a:t>Identifying Factors That Have Impact On Kid’s Performance</a:t>
            </a:r>
          </a:p>
        </p:txBody>
      </p:sp>
      <p:sp>
        <p:nvSpPr>
          <p:cNvPr id="3" name="Subtitle 2">
            <a:extLst>
              <a:ext uri="{FF2B5EF4-FFF2-40B4-BE49-F238E27FC236}">
                <a16:creationId xmlns:a16="http://schemas.microsoft.com/office/drawing/2014/main" id="{EC7170CD-7C86-8005-3928-69F42408CFA3}"/>
              </a:ext>
            </a:extLst>
          </p:cNvPr>
          <p:cNvSpPr>
            <a:spLocks noGrp="1"/>
          </p:cNvSpPr>
          <p:nvPr>
            <p:ph type="subTitle" idx="1"/>
          </p:nvPr>
        </p:nvSpPr>
        <p:spPr/>
        <p:txBody>
          <a:bodyPr/>
          <a:lstStyle/>
          <a:p>
            <a:pPr algn="r"/>
            <a:r>
              <a:rPr lang="en-US" i="1" dirty="0"/>
              <a:t>Dini Anggriyani / milestone 2 phase 1</a:t>
            </a:r>
          </a:p>
        </p:txBody>
      </p:sp>
    </p:spTree>
    <p:extLst>
      <p:ext uri="{BB962C8B-B14F-4D97-AF65-F5344CB8AC3E}">
        <p14:creationId xmlns:p14="http://schemas.microsoft.com/office/powerpoint/2010/main" val="749005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6969E-EE34-AF85-DF22-40394C2075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9EA7B6-C77E-4FF8-146F-73FE763F04A6}"/>
              </a:ext>
            </a:extLst>
          </p:cNvPr>
          <p:cNvSpPr>
            <a:spLocks noGrp="1"/>
          </p:cNvSpPr>
          <p:nvPr>
            <p:ph type="title"/>
          </p:nvPr>
        </p:nvSpPr>
        <p:spPr>
          <a:xfrm>
            <a:off x="1097280" y="849086"/>
            <a:ext cx="10058400" cy="888274"/>
          </a:xfrm>
        </p:spPr>
        <p:txBody>
          <a:bodyPr/>
          <a:lstStyle/>
          <a:p>
            <a:pPr algn="ctr"/>
            <a:r>
              <a:rPr lang="en-US" dirty="0"/>
              <a:t>Model Evaluation</a:t>
            </a:r>
          </a:p>
        </p:txBody>
      </p:sp>
      <p:graphicFrame>
        <p:nvGraphicFramePr>
          <p:cNvPr id="4" name="Content Placeholder 3">
            <a:extLst>
              <a:ext uri="{FF2B5EF4-FFF2-40B4-BE49-F238E27FC236}">
                <a16:creationId xmlns:a16="http://schemas.microsoft.com/office/drawing/2014/main" id="{7CF14506-B23F-D0F7-6E72-7FDF3F68DB5E}"/>
              </a:ext>
            </a:extLst>
          </p:cNvPr>
          <p:cNvGraphicFramePr>
            <a:graphicFrameLocks noGrp="1"/>
          </p:cNvGraphicFramePr>
          <p:nvPr>
            <p:ph idx="1"/>
            <p:extLst>
              <p:ext uri="{D42A27DB-BD31-4B8C-83A1-F6EECF244321}">
                <p14:modId xmlns:p14="http://schemas.microsoft.com/office/powerpoint/2010/main" val="1451175520"/>
              </p:ext>
            </p:extLst>
          </p:nvPr>
        </p:nvGraphicFramePr>
        <p:xfrm>
          <a:off x="1096963" y="2303463"/>
          <a:ext cx="10058400" cy="74168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2543762374"/>
                    </a:ext>
                  </a:extLst>
                </a:gridCol>
                <a:gridCol w="1676400">
                  <a:extLst>
                    <a:ext uri="{9D8B030D-6E8A-4147-A177-3AD203B41FA5}">
                      <a16:colId xmlns:a16="http://schemas.microsoft.com/office/drawing/2014/main" val="3742963267"/>
                    </a:ext>
                  </a:extLst>
                </a:gridCol>
                <a:gridCol w="1676400">
                  <a:extLst>
                    <a:ext uri="{9D8B030D-6E8A-4147-A177-3AD203B41FA5}">
                      <a16:colId xmlns:a16="http://schemas.microsoft.com/office/drawing/2014/main" val="3966534863"/>
                    </a:ext>
                  </a:extLst>
                </a:gridCol>
                <a:gridCol w="1676400">
                  <a:extLst>
                    <a:ext uri="{9D8B030D-6E8A-4147-A177-3AD203B41FA5}">
                      <a16:colId xmlns:a16="http://schemas.microsoft.com/office/drawing/2014/main" val="2206664958"/>
                    </a:ext>
                  </a:extLst>
                </a:gridCol>
                <a:gridCol w="1676400">
                  <a:extLst>
                    <a:ext uri="{9D8B030D-6E8A-4147-A177-3AD203B41FA5}">
                      <a16:colId xmlns:a16="http://schemas.microsoft.com/office/drawing/2014/main" val="445422682"/>
                    </a:ext>
                  </a:extLst>
                </a:gridCol>
                <a:gridCol w="1676400">
                  <a:extLst>
                    <a:ext uri="{9D8B030D-6E8A-4147-A177-3AD203B41FA5}">
                      <a16:colId xmlns:a16="http://schemas.microsoft.com/office/drawing/2014/main" val="3725065781"/>
                    </a:ext>
                  </a:extLst>
                </a:gridCol>
              </a:tblGrid>
              <a:tr h="370840">
                <a:tc>
                  <a:txBody>
                    <a:bodyPr/>
                    <a:lstStyle/>
                    <a:p>
                      <a:pPr algn="ctr"/>
                      <a:endParaRPr lang="en-US"/>
                    </a:p>
                  </a:txBody>
                  <a:tcPr/>
                </a:tc>
                <a:tc>
                  <a:txBody>
                    <a:bodyPr/>
                    <a:lstStyle/>
                    <a:p>
                      <a:pPr algn="ctr"/>
                      <a:r>
                        <a:rPr lang="en-US" dirty="0"/>
                        <a:t>KNN</a:t>
                      </a:r>
                    </a:p>
                  </a:txBody>
                  <a:tcPr/>
                </a:tc>
                <a:tc>
                  <a:txBody>
                    <a:bodyPr/>
                    <a:lstStyle/>
                    <a:p>
                      <a:pPr algn="ctr"/>
                      <a:r>
                        <a:rPr lang="en-US" dirty="0"/>
                        <a:t>SVR</a:t>
                      </a:r>
                    </a:p>
                  </a:txBody>
                  <a:tcPr/>
                </a:tc>
                <a:tc>
                  <a:txBody>
                    <a:bodyPr/>
                    <a:lstStyle/>
                    <a:p>
                      <a:pPr algn="ctr"/>
                      <a:r>
                        <a:rPr lang="en-US" dirty="0"/>
                        <a:t>Decision Tree</a:t>
                      </a:r>
                    </a:p>
                  </a:txBody>
                  <a:tcPr/>
                </a:tc>
                <a:tc>
                  <a:txBody>
                    <a:bodyPr/>
                    <a:lstStyle/>
                    <a:p>
                      <a:pPr algn="ctr"/>
                      <a:r>
                        <a:rPr lang="en-US" dirty="0"/>
                        <a:t>Random Forest</a:t>
                      </a:r>
                    </a:p>
                  </a:txBody>
                  <a:tcPr/>
                </a:tc>
                <a:tc>
                  <a:txBody>
                    <a:bodyPr/>
                    <a:lstStyle/>
                    <a:p>
                      <a:pPr algn="ctr"/>
                      <a:r>
                        <a:rPr lang="en-US" dirty="0" err="1"/>
                        <a:t>XGBoost</a:t>
                      </a:r>
                      <a:endParaRPr lang="en-US" dirty="0"/>
                    </a:p>
                  </a:txBody>
                  <a:tcPr/>
                </a:tc>
                <a:extLst>
                  <a:ext uri="{0D108BD9-81ED-4DB2-BD59-A6C34878D82A}">
                    <a16:rowId xmlns:a16="http://schemas.microsoft.com/office/drawing/2014/main" val="4100916566"/>
                  </a:ext>
                </a:extLst>
              </a:tr>
              <a:tr h="370840">
                <a:tc>
                  <a:txBody>
                    <a:bodyPr/>
                    <a:lstStyle/>
                    <a:p>
                      <a:pPr algn="l"/>
                      <a:r>
                        <a:rPr lang="en-US" b="1" dirty="0"/>
                        <a:t>R2 Score</a:t>
                      </a:r>
                    </a:p>
                  </a:txBody>
                  <a:tcPr/>
                </a:tc>
                <a:tc>
                  <a:txBody>
                    <a:bodyPr/>
                    <a:lstStyle/>
                    <a:p>
                      <a:pPr algn="ctr"/>
                      <a:r>
                        <a:rPr lang="en-US" dirty="0">
                          <a:effectLst/>
                        </a:rPr>
                        <a:t>0.18594</a:t>
                      </a:r>
                    </a:p>
                  </a:txBody>
                  <a:tcPr marL="50800" marR="50800" marT="25400" marB="25400" anchor="ctr"/>
                </a:tc>
                <a:tc>
                  <a:txBody>
                    <a:bodyPr/>
                    <a:lstStyle/>
                    <a:p>
                      <a:pPr algn="ctr"/>
                      <a:r>
                        <a:rPr lang="en-US">
                          <a:effectLst/>
                        </a:rPr>
                        <a:t>0.603872</a:t>
                      </a:r>
                    </a:p>
                  </a:txBody>
                  <a:tcPr marL="50800" marR="50800" marT="25400" marB="25400" anchor="ctr"/>
                </a:tc>
                <a:tc>
                  <a:txBody>
                    <a:bodyPr/>
                    <a:lstStyle/>
                    <a:p>
                      <a:pPr algn="ctr"/>
                      <a:r>
                        <a:rPr lang="en-US">
                          <a:effectLst/>
                        </a:rPr>
                        <a:t>0.102046</a:t>
                      </a:r>
                    </a:p>
                  </a:txBody>
                  <a:tcPr marL="50800" marR="50800" marT="25400" marB="25400" anchor="ctr"/>
                </a:tc>
                <a:tc>
                  <a:txBody>
                    <a:bodyPr/>
                    <a:lstStyle/>
                    <a:p>
                      <a:pPr algn="ctr"/>
                      <a:r>
                        <a:rPr lang="en-US">
                          <a:effectLst/>
                        </a:rPr>
                        <a:t>0.539666</a:t>
                      </a:r>
                    </a:p>
                  </a:txBody>
                  <a:tcPr marL="50800" marR="50800" marT="25400" marB="25400" anchor="ctr"/>
                </a:tc>
                <a:tc>
                  <a:txBody>
                    <a:bodyPr/>
                    <a:lstStyle/>
                    <a:p>
                      <a:pPr algn="ctr"/>
                      <a:r>
                        <a:rPr lang="en-US" dirty="0">
                          <a:effectLst/>
                        </a:rPr>
                        <a:t>0.529093</a:t>
                      </a:r>
                    </a:p>
                  </a:txBody>
                  <a:tcPr marL="50800" marR="50800" marT="25400" marB="25400" anchor="ctr"/>
                </a:tc>
                <a:extLst>
                  <a:ext uri="{0D108BD9-81ED-4DB2-BD59-A6C34878D82A}">
                    <a16:rowId xmlns:a16="http://schemas.microsoft.com/office/drawing/2014/main" val="920666043"/>
                  </a:ext>
                </a:extLst>
              </a:tr>
            </a:tbl>
          </a:graphicData>
        </a:graphic>
      </p:graphicFrame>
      <p:graphicFrame>
        <p:nvGraphicFramePr>
          <p:cNvPr id="5" name="Content Placeholder 3">
            <a:extLst>
              <a:ext uri="{FF2B5EF4-FFF2-40B4-BE49-F238E27FC236}">
                <a16:creationId xmlns:a16="http://schemas.microsoft.com/office/drawing/2014/main" id="{768BD200-7298-DA68-5BC3-267A5514927B}"/>
              </a:ext>
            </a:extLst>
          </p:cNvPr>
          <p:cNvGraphicFramePr>
            <a:graphicFrameLocks/>
          </p:cNvGraphicFramePr>
          <p:nvPr>
            <p:extLst>
              <p:ext uri="{D42A27DB-BD31-4B8C-83A1-F6EECF244321}">
                <p14:modId xmlns:p14="http://schemas.microsoft.com/office/powerpoint/2010/main" val="2980440602"/>
              </p:ext>
            </p:extLst>
          </p:nvPr>
        </p:nvGraphicFramePr>
        <p:xfrm>
          <a:off x="1096963" y="4008121"/>
          <a:ext cx="10058400" cy="111252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2543762374"/>
                    </a:ext>
                  </a:extLst>
                </a:gridCol>
                <a:gridCol w="1676400">
                  <a:extLst>
                    <a:ext uri="{9D8B030D-6E8A-4147-A177-3AD203B41FA5}">
                      <a16:colId xmlns:a16="http://schemas.microsoft.com/office/drawing/2014/main" val="3742963267"/>
                    </a:ext>
                  </a:extLst>
                </a:gridCol>
                <a:gridCol w="1676400">
                  <a:extLst>
                    <a:ext uri="{9D8B030D-6E8A-4147-A177-3AD203B41FA5}">
                      <a16:colId xmlns:a16="http://schemas.microsoft.com/office/drawing/2014/main" val="3966534863"/>
                    </a:ext>
                  </a:extLst>
                </a:gridCol>
                <a:gridCol w="1676400">
                  <a:extLst>
                    <a:ext uri="{9D8B030D-6E8A-4147-A177-3AD203B41FA5}">
                      <a16:colId xmlns:a16="http://schemas.microsoft.com/office/drawing/2014/main" val="2206664958"/>
                    </a:ext>
                  </a:extLst>
                </a:gridCol>
                <a:gridCol w="1676400">
                  <a:extLst>
                    <a:ext uri="{9D8B030D-6E8A-4147-A177-3AD203B41FA5}">
                      <a16:colId xmlns:a16="http://schemas.microsoft.com/office/drawing/2014/main" val="445422682"/>
                    </a:ext>
                  </a:extLst>
                </a:gridCol>
                <a:gridCol w="1676400">
                  <a:extLst>
                    <a:ext uri="{9D8B030D-6E8A-4147-A177-3AD203B41FA5}">
                      <a16:colId xmlns:a16="http://schemas.microsoft.com/office/drawing/2014/main" val="3725065781"/>
                    </a:ext>
                  </a:extLst>
                </a:gridCol>
              </a:tblGrid>
              <a:tr h="370840">
                <a:tc>
                  <a:txBody>
                    <a:bodyPr/>
                    <a:lstStyle/>
                    <a:p>
                      <a:endParaRPr lang="en-US"/>
                    </a:p>
                  </a:txBody>
                  <a:tcPr/>
                </a:tc>
                <a:tc>
                  <a:txBody>
                    <a:bodyPr/>
                    <a:lstStyle/>
                    <a:p>
                      <a:pPr algn="ctr"/>
                      <a:r>
                        <a:rPr lang="en-US" dirty="0"/>
                        <a:t>KNN</a:t>
                      </a:r>
                    </a:p>
                  </a:txBody>
                  <a:tcPr/>
                </a:tc>
                <a:tc>
                  <a:txBody>
                    <a:bodyPr/>
                    <a:lstStyle/>
                    <a:p>
                      <a:pPr algn="ctr"/>
                      <a:r>
                        <a:rPr lang="en-US" dirty="0"/>
                        <a:t>SVR</a:t>
                      </a:r>
                    </a:p>
                  </a:txBody>
                  <a:tcPr/>
                </a:tc>
                <a:tc>
                  <a:txBody>
                    <a:bodyPr/>
                    <a:lstStyle/>
                    <a:p>
                      <a:pPr algn="ctr"/>
                      <a:r>
                        <a:rPr lang="en-US" dirty="0"/>
                        <a:t>Decision Tree</a:t>
                      </a:r>
                    </a:p>
                  </a:txBody>
                  <a:tcPr/>
                </a:tc>
                <a:tc>
                  <a:txBody>
                    <a:bodyPr/>
                    <a:lstStyle/>
                    <a:p>
                      <a:pPr algn="ctr"/>
                      <a:r>
                        <a:rPr lang="en-US" dirty="0"/>
                        <a:t>Random Forest</a:t>
                      </a:r>
                    </a:p>
                  </a:txBody>
                  <a:tcPr/>
                </a:tc>
                <a:tc>
                  <a:txBody>
                    <a:bodyPr/>
                    <a:lstStyle/>
                    <a:p>
                      <a:pPr algn="ctr"/>
                      <a:r>
                        <a:rPr lang="en-US" dirty="0" err="1"/>
                        <a:t>XGBoost</a:t>
                      </a:r>
                      <a:endParaRPr lang="en-US" dirty="0"/>
                    </a:p>
                  </a:txBody>
                  <a:tcPr/>
                </a:tc>
                <a:extLst>
                  <a:ext uri="{0D108BD9-81ED-4DB2-BD59-A6C34878D82A}">
                    <a16:rowId xmlns:a16="http://schemas.microsoft.com/office/drawing/2014/main" val="4100916566"/>
                  </a:ext>
                </a:extLst>
              </a:tr>
              <a:tr h="370840">
                <a:tc>
                  <a:txBody>
                    <a:bodyPr/>
                    <a:lstStyle/>
                    <a:p>
                      <a:r>
                        <a:rPr lang="en-US" b="1" dirty="0"/>
                        <a:t>Mean</a:t>
                      </a:r>
                    </a:p>
                  </a:txBody>
                  <a:tcPr/>
                </a:tc>
                <a:tc>
                  <a:txBody>
                    <a:bodyPr/>
                    <a:lstStyle/>
                    <a:p>
                      <a:pPr algn="ctr"/>
                      <a:r>
                        <a:rPr lang="en-US">
                          <a:effectLst/>
                        </a:rPr>
                        <a:t>-0.288128</a:t>
                      </a:r>
                    </a:p>
                  </a:txBody>
                  <a:tcPr marL="50800" marR="50800" marT="25400" marB="25400" anchor="ctr"/>
                </a:tc>
                <a:tc>
                  <a:txBody>
                    <a:bodyPr/>
                    <a:lstStyle/>
                    <a:p>
                      <a:pPr algn="ctr"/>
                      <a:r>
                        <a:rPr lang="en-US">
                          <a:effectLst/>
                        </a:rPr>
                        <a:t>-0.710699</a:t>
                      </a:r>
                    </a:p>
                  </a:txBody>
                  <a:tcPr marL="50800" marR="50800" marT="25400" marB="25400" anchor="ctr"/>
                </a:tc>
                <a:tc>
                  <a:txBody>
                    <a:bodyPr/>
                    <a:lstStyle/>
                    <a:p>
                      <a:pPr algn="ctr"/>
                      <a:r>
                        <a:rPr lang="en-US">
                          <a:effectLst/>
                        </a:rPr>
                        <a:t>-0.138931</a:t>
                      </a:r>
                    </a:p>
                  </a:txBody>
                  <a:tcPr marL="50800" marR="50800" marT="25400" marB="25400" anchor="ctr"/>
                </a:tc>
                <a:tc>
                  <a:txBody>
                    <a:bodyPr/>
                    <a:lstStyle/>
                    <a:p>
                      <a:pPr algn="ctr"/>
                      <a:r>
                        <a:rPr lang="en-US">
                          <a:effectLst/>
                        </a:rPr>
                        <a:t>-0.641537</a:t>
                      </a:r>
                    </a:p>
                  </a:txBody>
                  <a:tcPr marL="50800" marR="50800" marT="25400" marB="25400" anchor="ctr"/>
                </a:tc>
                <a:tc>
                  <a:txBody>
                    <a:bodyPr/>
                    <a:lstStyle/>
                    <a:p>
                      <a:pPr algn="ctr"/>
                      <a:r>
                        <a:rPr lang="en-US">
                          <a:effectLst/>
                        </a:rPr>
                        <a:t>-0.629374</a:t>
                      </a:r>
                    </a:p>
                  </a:txBody>
                  <a:tcPr marL="50800" marR="50800" marT="25400" marB="25400" anchor="ctr"/>
                </a:tc>
                <a:extLst>
                  <a:ext uri="{0D108BD9-81ED-4DB2-BD59-A6C34878D82A}">
                    <a16:rowId xmlns:a16="http://schemas.microsoft.com/office/drawing/2014/main" val="920666043"/>
                  </a:ext>
                </a:extLst>
              </a:tr>
              <a:tr h="370840">
                <a:tc>
                  <a:txBody>
                    <a:bodyPr/>
                    <a:lstStyle/>
                    <a:p>
                      <a:r>
                        <a:rPr lang="en-US" b="1" dirty="0"/>
                        <a:t>Std</a:t>
                      </a:r>
                    </a:p>
                  </a:txBody>
                  <a:tcPr/>
                </a:tc>
                <a:tc>
                  <a:txBody>
                    <a:bodyPr/>
                    <a:lstStyle/>
                    <a:p>
                      <a:pPr algn="ctr"/>
                      <a:r>
                        <a:rPr lang="en-US">
                          <a:effectLst/>
                        </a:rPr>
                        <a:t>0.023390</a:t>
                      </a:r>
                    </a:p>
                  </a:txBody>
                  <a:tcPr marL="50800" marR="50800" marT="25400" marB="25400" anchor="ctr"/>
                </a:tc>
                <a:tc>
                  <a:txBody>
                    <a:bodyPr/>
                    <a:lstStyle/>
                    <a:p>
                      <a:pPr algn="ctr"/>
                      <a:r>
                        <a:rPr lang="en-US">
                          <a:effectLst/>
                        </a:rPr>
                        <a:t>0.071826</a:t>
                      </a:r>
                    </a:p>
                  </a:txBody>
                  <a:tcPr marL="50800" marR="50800" marT="25400" marB="25400" anchor="ctr"/>
                </a:tc>
                <a:tc>
                  <a:txBody>
                    <a:bodyPr/>
                    <a:lstStyle/>
                    <a:p>
                      <a:pPr algn="ctr"/>
                      <a:r>
                        <a:rPr lang="en-US">
                          <a:effectLst/>
                        </a:rPr>
                        <a:t>0.052473</a:t>
                      </a:r>
                    </a:p>
                  </a:txBody>
                  <a:tcPr marL="50800" marR="50800" marT="25400" marB="25400" anchor="ctr"/>
                </a:tc>
                <a:tc>
                  <a:txBody>
                    <a:bodyPr/>
                    <a:lstStyle/>
                    <a:p>
                      <a:pPr algn="ctr"/>
                      <a:r>
                        <a:rPr lang="en-US">
                          <a:effectLst/>
                        </a:rPr>
                        <a:t>0.060751</a:t>
                      </a:r>
                    </a:p>
                  </a:txBody>
                  <a:tcPr marL="50800" marR="50800" marT="25400" marB="25400" anchor="ctr"/>
                </a:tc>
                <a:tc>
                  <a:txBody>
                    <a:bodyPr/>
                    <a:lstStyle/>
                    <a:p>
                      <a:pPr algn="ctr"/>
                      <a:r>
                        <a:rPr lang="en-US" dirty="0">
                          <a:effectLst/>
                        </a:rPr>
                        <a:t>0.062798</a:t>
                      </a:r>
                    </a:p>
                  </a:txBody>
                  <a:tcPr marL="50800" marR="50800" marT="25400" marB="25400" anchor="ctr"/>
                </a:tc>
                <a:extLst>
                  <a:ext uri="{0D108BD9-81ED-4DB2-BD59-A6C34878D82A}">
                    <a16:rowId xmlns:a16="http://schemas.microsoft.com/office/drawing/2014/main" val="564881828"/>
                  </a:ext>
                </a:extLst>
              </a:tr>
            </a:tbl>
          </a:graphicData>
        </a:graphic>
      </p:graphicFrame>
    </p:spTree>
    <p:extLst>
      <p:ext uri="{BB962C8B-B14F-4D97-AF65-F5344CB8AC3E}">
        <p14:creationId xmlns:p14="http://schemas.microsoft.com/office/powerpoint/2010/main" val="3186094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7EBB8-525F-23B9-0FC8-935279E788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510F26-C2A4-C260-2ED1-E5FE3B496BCC}"/>
              </a:ext>
            </a:extLst>
          </p:cNvPr>
          <p:cNvSpPr>
            <a:spLocks noGrp="1"/>
          </p:cNvSpPr>
          <p:nvPr>
            <p:ph type="title"/>
          </p:nvPr>
        </p:nvSpPr>
        <p:spPr>
          <a:xfrm>
            <a:off x="1097280" y="849086"/>
            <a:ext cx="10058400" cy="888274"/>
          </a:xfrm>
        </p:spPr>
        <p:txBody>
          <a:bodyPr/>
          <a:lstStyle/>
          <a:p>
            <a:pPr algn="ctr"/>
            <a:r>
              <a:rPr lang="en-US" dirty="0"/>
              <a:t>Model Tuning</a:t>
            </a:r>
          </a:p>
        </p:txBody>
      </p:sp>
      <p:pic>
        <p:nvPicPr>
          <p:cNvPr id="5" name="Content Placeholder 4">
            <a:extLst>
              <a:ext uri="{FF2B5EF4-FFF2-40B4-BE49-F238E27FC236}">
                <a16:creationId xmlns:a16="http://schemas.microsoft.com/office/drawing/2014/main" id="{7989A063-F1FC-E9D1-EA8F-36C4E0207544}"/>
              </a:ext>
            </a:extLst>
          </p:cNvPr>
          <p:cNvPicPr>
            <a:picLocks noGrp="1" noChangeAspect="1"/>
          </p:cNvPicPr>
          <p:nvPr>
            <p:ph idx="1"/>
          </p:nvPr>
        </p:nvPicPr>
        <p:blipFill>
          <a:blip r:embed="rId2"/>
          <a:stretch>
            <a:fillRect/>
          </a:stretch>
        </p:blipFill>
        <p:spPr>
          <a:xfrm>
            <a:off x="6368144" y="1737360"/>
            <a:ext cx="4673446" cy="3678238"/>
          </a:xfrm>
        </p:spPr>
      </p:pic>
      <p:graphicFrame>
        <p:nvGraphicFramePr>
          <p:cNvPr id="6" name="Table 5">
            <a:extLst>
              <a:ext uri="{FF2B5EF4-FFF2-40B4-BE49-F238E27FC236}">
                <a16:creationId xmlns:a16="http://schemas.microsoft.com/office/drawing/2014/main" id="{1AFEEDD2-135A-DDB1-A0A8-D1E218B5C9E8}"/>
              </a:ext>
            </a:extLst>
          </p:cNvPr>
          <p:cNvGraphicFramePr>
            <a:graphicFrameLocks noGrp="1"/>
          </p:cNvGraphicFramePr>
          <p:nvPr>
            <p:extLst>
              <p:ext uri="{D42A27DB-BD31-4B8C-83A1-F6EECF244321}">
                <p14:modId xmlns:p14="http://schemas.microsoft.com/office/powerpoint/2010/main" val="184395214"/>
              </p:ext>
            </p:extLst>
          </p:nvPr>
        </p:nvGraphicFramePr>
        <p:xfrm>
          <a:off x="878114" y="1945640"/>
          <a:ext cx="4945744" cy="1483360"/>
        </p:xfrm>
        <a:graphic>
          <a:graphicData uri="http://schemas.openxmlformats.org/drawingml/2006/table">
            <a:tbl>
              <a:tblPr firstRow="1" bandRow="1">
                <a:tableStyleId>{073A0DAA-6AF3-43AB-8588-CEC1D06C72B9}</a:tableStyleId>
              </a:tblPr>
              <a:tblGrid>
                <a:gridCol w="2472872">
                  <a:extLst>
                    <a:ext uri="{9D8B030D-6E8A-4147-A177-3AD203B41FA5}">
                      <a16:colId xmlns:a16="http://schemas.microsoft.com/office/drawing/2014/main" val="1800355410"/>
                    </a:ext>
                  </a:extLst>
                </a:gridCol>
                <a:gridCol w="2472872">
                  <a:extLst>
                    <a:ext uri="{9D8B030D-6E8A-4147-A177-3AD203B41FA5}">
                      <a16:colId xmlns:a16="http://schemas.microsoft.com/office/drawing/2014/main" val="2559728971"/>
                    </a:ext>
                  </a:extLst>
                </a:gridCol>
              </a:tblGrid>
              <a:tr h="370840">
                <a:tc gridSpan="2">
                  <a:txBody>
                    <a:bodyPr/>
                    <a:lstStyle/>
                    <a:p>
                      <a:pPr algn="ctr"/>
                      <a:r>
                        <a:rPr lang="en-US" dirty="0"/>
                        <a:t>Parameter</a:t>
                      </a:r>
                    </a:p>
                  </a:txBody>
                  <a:tcPr/>
                </a:tc>
                <a:tc hMerge="1">
                  <a:txBody>
                    <a:bodyPr/>
                    <a:lstStyle/>
                    <a:p>
                      <a:endParaRPr lang="en-US" dirty="0"/>
                    </a:p>
                  </a:txBody>
                  <a:tcPr/>
                </a:tc>
                <a:extLst>
                  <a:ext uri="{0D108BD9-81ED-4DB2-BD59-A6C34878D82A}">
                    <a16:rowId xmlns:a16="http://schemas.microsoft.com/office/drawing/2014/main" val="2956828754"/>
                  </a:ext>
                </a:extLst>
              </a:tr>
              <a:tr h="370840">
                <a:tc>
                  <a:txBody>
                    <a:bodyPr/>
                    <a:lstStyle/>
                    <a:p>
                      <a:pPr algn="l"/>
                      <a:r>
                        <a:rPr lang="en-US" dirty="0" err="1"/>
                        <a:t>SVR_kernel</a:t>
                      </a:r>
                      <a:endParaRPr lang="en-US" dirty="0"/>
                    </a:p>
                  </a:txBody>
                  <a:tcPr/>
                </a:tc>
                <a:tc>
                  <a:txBody>
                    <a:bodyPr/>
                    <a:lstStyle/>
                    <a:p>
                      <a:pPr algn="ctr"/>
                      <a:r>
                        <a:rPr lang="en-US" dirty="0"/>
                        <a:t>Linear, </a:t>
                      </a:r>
                      <a:r>
                        <a:rPr lang="en-US" dirty="0" err="1"/>
                        <a:t>rbf</a:t>
                      </a:r>
                      <a:r>
                        <a:rPr lang="en-US" dirty="0"/>
                        <a:t>, poly</a:t>
                      </a:r>
                    </a:p>
                  </a:txBody>
                  <a:tcPr/>
                </a:tc>
                <a:extLst>
                  <a:ext uri="{0D108BD9-81ED-4DB2-BD59-A6C34878D82A}">
                    <a16:rowId xmlns:a16="http://schemas.microsoft.com/office/drawing/2014/main" val="3384069196"/>
                  </a:ext>
                </a:extLst>
              </a:tr>
              <a:tr h="370840">
                <a:tc>
                  <a:txBody>
                    <a:bodyPr/>
                    <a:lstStyle/>
                    <a:p>
                      <a:pPr algn="l"/>
                      <a:r>
                        <a:rPr lang="en-US" dirty="0"/>
                        <a:t>SVR_C</a:t>
                      </a:r>
                    </a:p>
                  </a:txBody>
                  <a:tcPr/>
                </a:tc>
                <a:tc>
                  <a:txBody>
                    <a:bodyPr/>
                    <a:lstStyle/>
                    <a:p>
                      <a:pPr algn="ctr"/>
                      <a:r>
                        <a:rPr lang="en-US" dirty="0"/>
                        <a:t>0.1, 1, 10, 100</a:t>
                      </a:r>
                    </a:p>
                  </a:txBody>
                  <a:tcPr/>
                </a:tc>
                <a:extLst>
                  <a:ext uri="{0D108BD9-81ED-4DB2-BD59-A6C34878D82A}">
                    <a16:rowId xmlns:a16="http://schemas.microsoft.com/office/drawing/2014/main" val="1576363572"/>
                  </a:ext>
                </a:extLst>
              </a:tr>
              <a:tr h="370840">
                <a:tc>
                  <a:txBody>
                    <a:bodyPr/>
                    <a:lstStyle/>
                    <a:p>
                      <a:pPr algn="l"/>
                      <a:r>
                        <a:rPr lang="en-US" dirty="0" err="1"/>
                        <a:t>SVR_gamma</a:t>
                      </a:r>
                      <a:endParaRPr lang="en-US" dirty="0"/>
                    </a:p>
                  </a:txBody>
                  <a:tcPr/>
                </a:tc>
                <a:tc>
                  <a:txBody>
                    <a:bodyPr/>
                    <a:lstStyle/>
                    <a:p>
                      <a:pPr algn="ctr"/>
                      <a:r>
                        <a:rPr lang="en-US" dirty="0"/>
                        <a:t>0.001, 0.01, 1</a:t>
                      </a:r>
                    </a:p>
                  </a:txBody>
                  <a:tcPr/>
                </a:tc>
                <a:extLst>
                  <a:ext uri="{0D108BD9-81ED-4DB2-BD59-A6C34878D82A}">
                    <a16:rowId xmlns:a16="http://schemas.microsoft.com/office/drawing/2014/main" val="2076890832"/>
                  </a:ext>
                </a:extLst>
              </a:tr>
            </a:tbl>
          </a:graphicData>
        </a:graphic>
      </p:graphicFrame>
      <p:graphicFrame>
        <p:nvGraphicFramePr>
          <p:cNvPr id="7" name="Table 6">
            <a:extLst>
              <a:ext uri="{FF2B5EF4-FFF2-40B4-BE49-F238E27FC236}">
                <a16:creationId xmlns:a16="http://schemas.microsoft.com/office/drawing/2014/main" id="{F788590A-B6B7-9E34-3BF4-30F1C2F029E5}"/>
              </a:ext>
            </a:extLst>
          </p:cNvPr>
          <p:cNvGraphicFramePr>
            <a:graphicFrameLocks noGrp="1"/>
          </p:cNvGraphicFramePr>
          <p:nvPr>
            <p:extLst>
              <p:ext uri="{D42A27DB-BD31-4B8C-83A1-F6EECF244321}">
                <p14:modId xmlns:p14="http://schemas.microsoft.com/office/powerpoint/2010/main" val="3743200885"/>
              </p:ext>
            </p:extLst>
          </p:nvPr>
        </p:nvGraphicFramePr>
        <p:xfrm>
          <a:off x="878114" y="4054928"/>
          <a:ext cx="4945744" cy="1160781"/>
        </p:xfrm>
        <a:graphic>
          <a:graphicData uri="http://schemas.openxmlformats.org/drawingml/2006/table">
            <a:tbl>
              <a:tblPr firstRow="1" bandRow="1">
                <a:tableStyleId>{073A0DAA-6AF3-43AB-8588-CEC1D06C72B9}</a:tableStyleId>
              </a:tblPr>
              <a:tblGrid>
                <a:gridCol w="2472872">
                  <a:extLst>
                    <a:ext uri="{9D8B030D-6E8A-4147-A177-3AD203B41FA5}">
                      <a16:colId xmlns:a16="http://schemas.microsoft.com/office/drawing/2014/main" val="1800355410"/>
                    </a:ext>
                  </a:extLst>
                </a:gridCol>
                <a:gridCol w="2472872">
                  <a:extLst>
                    <a:ext uri="{9D8B030D-6E8A-4147-A177-3AD203B41FA5}">
                      <a16:colId xmlns:a16="http://schemas.microsoft.com/office/drawing/2014/main" val="2559728971"/>
                    </a:ext>
                  </a:extLst>
                </a:gridCol>
              </a:tblGrid>
              <a:tr h="419101">
                <a:tc>
                  <a:txBody>
                    <a:bodyPr/>
                    <a:lstStyle/>
                    <a:p>
                      <a:pPr algn="l"/>
                      <a:r>
                        <a:rPr lang="en-US" dirty="0"/>
                        <a:t>Train Test</a:t>
                      </a:r>
                    </a:p>
                  </a:txBody>
                  <a:tcPr/>
                </a:tc>
                <a:tc>
                  <a:txBody>
                    <a:bodyPr/>
                    <a:lstStyle/>
                    <a:p>
                      <a:pPr algn="ctr"/>
                      <a:r>
                        <a:rPr lang="en-US" sz="1800" b="0" i="0" kern="1200" dirty="0">
                          <a:solidFill>
                            <a:schemeClr val="lt1"/>
                          </a:solidFill>
                          <a:effectLst/>
                          <a:latin typeface="+mn-lt"/>
                          <a:ea typeface="+mn-ea"/>
                          <a:cs typeface="+mn-cs"/>
                        </a:rPr>
                        <a:t>0.717</a:t>
                      </a:r>
                      <a:endParaRPr lang="en-US" dirty="0"/>
                    </a:p>
                  </a:txBody>
                  <a:tcPr/>
                </a:tc>
                <a:extLst>
                  <a:ext uri="{0D108BD9-81ED-4DB2-BD59-A6C34878D82A}">
                    <a16:rowId xmlns:a16="http://schemas.microsoft.com/office/drawing/2014/main" val="1576363572"/>
                  </a:ext>
                </a:extLst>
              </a:tr>
              <a:tr h="370840">
                <a:tc>
                  <a:txBody>
                    <a:bodyPr/>
                    <a:lstStyle/>
                    <a:p>
                      <a:pPr algn="l"/>
                      <a:r>
                        <a:rPr lang="en-US" dirty="0"/>
                        <a:t>Test Set</a:t>
                      </a:r>
                    </a:p>
                  </a:txBody>
                  <a:tcPr/>
                </a:tc>
                <a:tc>
                  <a:txBody>
                    <a:bodyPr/>
                    <a:lstStyle/>
                    <a:p>
                      <a:pPr algn="ctr"/>
                      <a:r>
                        <a:rPr lang="en-US" sz="1800" b="0" i="0" kern="1200" dirty="0">
                          <a:solidFill>
                            <a:schemeClr val="dk1"/>
                          </a:solidFill>
                          <a:effectLst/>
                          <a:latin typeface="+mn-lt"/>
                          <a:ea typeface="+mn-ea"/>
                          <a:cs typeface="+mn-cs"/>
                        </a:rPr>
                        <a:t>0.601</a:t>
                      </a:r>
                      <a:endParaRPr lang="en-US" dirty="0"/>
                    </a:p>
                  </a:txBody>
                  <a:tcPr/>
                </a:tc>
                <a:extLst>
                  <a:ext uri="{0D108BD9-81ED-4DB2-BD59-A6C34878D82A}">
                    <a16:rowId xmlns:a16="http://schemas.microsoft.com/office/drawing/2014/main" val="2076890832"/>
                  </a:ext>
                </a:extLst>
              </a:tr>
              <a:tr h="370840">
                <a:tc>
                  <a:txBody>
                    <a:bodyPr/>
                    <a:lstStyle/>
                    <a:p>
                      <a:pPr algn="l"/>
                      <a:r>
                        <a:rPr lang="en-US" dirty="0"/>
                        <a:t>Diff</a:t>
                      </a:r>
                    </a:p>
                  </a:txBody>
                  <a:tcPr/>
                </a:tc>
                <a:tc>
                  <a:txBody>
                    <a:bodyPr/>
                    <a:lstStyle/>
                    <a:p>
                      <a:pPr algn="ctr"/>
                      <a:r>
                        <a:rPr lang="en-US" dirty="0"/>
                        <a:t>0.116</a:t>
                      </a:r>
                    </a:p>
                  </a:txBody>
                  <a:tcPr/>
                </a:tc>
                <a:extLst>
                  <a:ext uri="{0D108BD9-81ED-4DB2-BD59-A6C34878D82A}">
                    <a16:rowId xmlns:a16="http://schemas.microsoft.com/office/drawing/2014/main" val="2674924975"/>
                  </a:ext>
                </a:extLst>
              </a:tr>
            </a:tbl>
          </a:graphicData>
        </a:graphic>
      </p:graphicFrame>
    </p:spTree>
    <p:extLst>
      <p:ext uri="{BB962C8B-B14F-4D97-AF65-F5344CB8AC3E}">
        <p14:creationId xmlns:p14="http://schemas.microsoft.com/office/powerpoint/2010/main" val="422822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2E034-881D-B2C5-E1B1-8A0A03C90941}"/>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D7BF3502-61C1-CD6A-61A4-650F0CE7963A}"/>
              </a:ext>
            </a:extLst>
          </p:cNvPr>
          <p:cNvSpPr>
            <a:spLocks noGrp="1"/>
          </p:cNvSpPr>
          <p:nvPr>
            <p:ph idx="1"/>
          </p:nvPr>
        </p:nvSpPr>
        <p:spPr/>
        <p:txBody>
          <a:bodyPr>
            <a:normAutofit fontScale="47500" lnSpcReduction="20000"/>
          </a:bodyPr>
          <a:lstStyle/>
          <a:p>
            <a:r>
              <a:rPr lang="en-US" dirty="0"/>
              <a:t>- For parents:</a:t>
            </a:r>
          </a:p>
          <a:p>
            <a:pPr>
              <a:buFont typeface="Arial" panose="020B0604020202020204" pitchFamily="34" charset="0"/>
              <a:buChar char="•"/>
            </a:pPr>
            <a:r>
              <a:rPr lang="en-US" dirty="0"/>
              <a:t> When choosing which school you’re deciding to register your kid into, try not only look after the quality of the school but considering the distances between home and school because the kid’s performances goes down as the distances increases</a:t>
            </a:r>
          </a:p>
          <a:p>
            <a:pPr>
              <a:buFont typeface="Arial" panose="020B0604020202020204" pitchFamily="34" charset="0"/>
              <a:buChar char="•"/>
            </a:pPr>
            <a:r>
              <a:rPr lang="en-US" dirty="0"/>
              <a:t> Parents should also actively involve in growth and development of their kids by providing mental support, giving the best facilities, etc. Parental involvement has linear correlation with kid’s performances on school</a:t>
            </a:r>
          </a:p>
          <a:p>
            <a:pPr>
              <a:buFont typeface="Arial" panose="020B0604020202020204" pitchFamily="34" charset="0"/>
              <a:buChar char="•"/>
            </a:pPr>
            <a:r>
              <a:rPr lang="en-US" dirty="0"/>
              <a:t> For those who are planning to have kid, try to improve your quality through increasing income and higher education (Collage, postgraduate) for higher parent education can be a great example and motivation for their kids</a:t>
            </a:r>
          </a:p>
          <a:p>
            <a:pPr marL="0" indent="0">
              <a:buNone/>
            </a:pPr>
            <a:r>
              <a:rPr lang="en-US" dirty="0"/>
              <a:t>- For Students:</a:t>
            </a:r>
          </a:p>
          <a:p>
            <a:pPr>
              <a:buFont typeface="Arial" panose="020B0604020202020204" pitchFamily="34" charset="0"/>
              <a:buChar char="•"/>
            </a:pPr>
            <a:r>
              <a:rPr lang="en-US" dirty="0"/>
              <a:t> Try to focus on things that you can control such as study hours and attendances. </a:t>
            </a:r>
            <a:r>
              <a:rPr lang="en-US" dirty="0" err="1"/>
              <a:t>Eventhough</a:t>
            </a:r>
            <a:r>
              <a:rPr lang="en-US" dirty="0"/>
              <a:t> it’s not always have linear correlation, with increasing those two thing can sure reducing the </a:t>
            </a:r>
            <a:r>
              <a:rPr lang="en-US" dirty="0" err="1"/>
              <a:t>chence</a:t>
            </a:r>
            <a:r>
              <a:rPr lang="en-US" dirty="0"/>
              <a:t> to failed at school</a:t>
            </a:r>
          </a:p>
          <a:p>
            <a:pPr>
              <a:buFont typeface="Arial" panose="020B0604020202020204" pitchFamily="34" charset="0"/>
              <a:buChar char="•"/>
            </a:pPr>
            <a:r>
              <a:rPr lang="en-US" dirty="0"/>
              <a:t> Be ware of your sleep time. Avoid staying up late if it not necessary</a:t>
            </a:r>
          </a:p>
          <a:p>
            <a:pPr>
              <a:buFont typeface="Arial" panose="020B0604020202020204" pitchFamily="34" charset="0"/>
              <a:buChar char="•"/>
            </a:pPr>
            <a:r>
              <a:rPr lang="en-US" dirty="0"/>
              <a:t>Try involving in one or two </a:t>
            </a:r>
            <a:r>
              <a:rPr lang="en-US" dirty="0" err="1"/>
              <a:t>extracurriculers</a:t>
            </a:r>
            <a:r>
              <a:rPr lang="en-US" dirty="0"/>
              <a:t> to make a variances in day to day activity. Involving in too many </a:t>
            </a:r>
            <a:r>
              <a:rPr lang="en-US" dirty="0" err="1"/>
              <a:t>extracurriculers</a:t>
            </a:r>
            <a:r>
              <a:rPr lang="en-US" dirty="0"/>
              <a:t> can have negative impact on school performances</a:t>
            </a:r>
          </a:p>
          <a:p>
            <a:pPr marL="0" indent="0">
              <a:buNone/>
            </a:pPr>
            <a:r>
              <a:rPr lang="en-US" dirty="0"/>
              <a:t>-Model Evaluation:</a:t>
            </a:r>
          </a:p>
          <a:p>
            <a:pPr>
              <a:buFont typeface="Arial" panose="020B0604020202020204" pitchFamily="34" charset="0"/>
              <a:buChar char="•"/>
            </a:pPr>
            <a:r>
              <a:rPr lang="en-US" dirty="0"/>
              <a:t> The model is quite good and stable. Increasing its performances can be done by adding data or adjusting data used in model through Feature Selection</a:t>
            </a:r>
          </a:p>
        </p:txBody>
      </p:sp>
    </p:spTree>
    <p:extLst>
      <p:ext uri="{BB962C8B-B14F-4D97-AF65-F5344CB8AC3E}">
        <p14:creationId xmlns:p14="http://schemas.microsoft.com/office/powerpoint/2010/main" val="3742247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36184-C127-BF2D-3E0C-D6BE456067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500510-548B-CD7B-5889-D5D0CE77B76B}"/>
              </a:ext>
            </a:extLst>
          </p:cNvPr>
          <p:cNvSpPr>
            <a:spLocks noGrp="1"/>
          </p:cNvSpPr>
          <p:nvPr>
            <p:ph type="title"/>
          </p:nvPr>
        </p:nvSpPr>
        <p:spPr>
          <a:xfrm>
            <a:off x="1097280" y="849086"/>
            <a:ext cx="10058400" cy="888274"/>
          </a:xfrm>
        </p:spPr>
        <p:txBody>
          <a:bodyPr/>
          <a:lstStyle/>
          <a:p>
            <a:pPr algn="ctr"/>
            <a:r>
              <a:rPr lang="en-US" dirty="0"/>
              <a:t>Web </a:t>
            </a:r>
            <a:r>
              <a:rPr lang="en-US" dirty="0" err="1"/>
              <a:t>Aplications</a:t>
            </a:r>
            <a:endParaRPr lang="en-US" dirty="0"/>
          </a:p>
        </p:txBody>
      </p:sp>
      <p:sp>
        <p:nvSpPr>
          <p:cNvPr id="3" name="Content Placeholder 2">
            <a:extLst>
              <a:ext uri="{FF2B5EF4-FFF2-40B4-BE49-F238E27FC236}">
                <a16:creationId xmlns:a16="http://schemas.microsoft.com/office/drawing/2014/main" id="{1CAA3B8E-ACA2-840A-30A5-43CD0C931737}"/>
              </a:ext>
            </a:extLst>
          </p:cNvPr>
          <p:cNvSpPr>
            <a:spLocks noGrp="1"/>
          </p:cNvSpPr>
          <p:nvPr>
            <p:ph idx="1"/>
          </p:nvPr>
        </p:nvSpPr>
        <p:spPr>
          <a:xfrm>
            <a:off x="2044338" y="2834640"/>
            <a:ext cx="10058400" cy="4023360"/>
          </a:xfrm>
        </p:spPr>
        <p:txBody>
          <a:bodyPr/>
          <a:lstStyle/>
          <a:p>
            <a:r>
              <a:rPr lang="en-US" dirty="0"/>
              <a:t>https://huggingface.co/spaces/dini15/Student_Performace_Predictions</a:t>
            </a:r>
          </a:p>
        </p:txBody>
      </p:sp>
    </p:spTree>
    <p:extLst>
      <p:ext uri="{BB962C8B-B14F-4D97-AF65-F5344CB8AC3E}">
        <p14:creationId xmlns:p14="http://schemas.microsoft.com/office/powerpoint/2010/main" val="1942421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F5394-8D94-FA7C-4BC2-20F96511E272}"/>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E5A271C0-BF36-2F00-F576-9D3AF3B4C6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7999"/>
          </a:xfrm>
        </p:spPr>
      </p:pic>
    </p:spTree>
    <p:extLst>
      <p:ext uri="{BB962C8B-B14F-4D97-AF65-F5344CB8AC3E}">
        <p14:creationId xmlns:p14="http://schemas.microsoft.com/office/powerpoint/2010/main" val="309389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EB879-06D7-8E45-20CB-5D52EE38BE8E}"/>
              </a:ext>
            </a:extLst>
          </p:cNvPr>
          <p:cNvSpPr>
            <a:spLocks noGrp="1"/>
          </p:cNvSpPr>
          <p:nvPr>
            <p:ph type="title"/>
          </p:nvPr>
        </p:nvSpPr>
        <p:spPr>
          <a:xfrm>
            <a:off x="1451579" y="924263"/>
            <a:ext cx="9603275" cy="587136"/>
          </a:xfrm>
        </p:spPr>
        <p:txBody>
          <a:bodyPr>
            <a:normAutofit/>
          </a:bodyPr>
          <a:lstStyle/>
          <a:p>
            <a:pPr algn="ctr"/>
            <a:r>
              <a:rPr lang="en-US" dirty="0"/>
              <a:t>Presentation Outline</a:t>
            </a:r>
          </a:p>
        </p:txBody>
      </p:sp>
      <p:sp>
        <p:nvSpPr>
          <p:cNvPr id="4" name="Oval 3">
            <a:extLst>
              <a:ext uri="{FF2B5EF4-FFF2-40B4-BE49-F238E27FC236}">
                <a16:creationId xmlns:a16="http://schemas.microsoft.com/office/drawing/2014/main" id="{B43C8ACB-C0C1-4EE8-ED6D-94DA670E9D2C}"/>
              </a:ext>
            </a:extLst>
          </p:cNvPr>
          <p:cNvSpPr/>
          <p:nvPr/>
        </p:nvSpPr>
        <p:spPr>
          <a:xfrm>
            <a:off x="5001986" y="3015343"/>
            <a:ext cx="2188028" cy="128451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Presentations</a:t>
            </a:r>
          </a:p>
        </p:txBody>
      </p:sp>
      <p:sp>
        <p:nvSpPr>
          <p:cNvPr id="11" name="Rectangle: Rounded Corners 10">
            <a:extLst>
              <a:ext uri="{FF2B5EF4-FFF2-40B4-BE49-F238E27FC236}">
                <a16:creationId xmlns:a16="http://schemas.microsoft.com/office/drawing/2014/main" id="{5C7B1C73-7589-BE49-8E52-BEDEBC859216}"/>
              </a:ext>
            </a:extLst>
          </p:cNvPr>
          <p:cNvSpPr/>
          <p:nvPr/>
        </p:nvSpPr>
        <p:spPr>
          <a:xfrm>
            <a:off x="2475873" y="2911927"/>
            <a:ext cx="2090057" cy="10341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EDA</a:t>
            </a:r>
          </a:p>
        </p:txBody>
      </p:sp>
      <p:sp>
        <p:nvSpPr>
          <p:cNvPr id="12" name="Rectangle: Rounded Corners 11">
            <a:extLst>
              <a:ext uri="{FF2B5EF4-FFF2-40B4-BE49-F238E27FC236}">
                <a16:creationId xmlns:a16="http://schemas.microsoft.com/office/drawing/2014/main" id="{F40B22B4-4A2F-F714-6EC4-0B533B261CB2}"/>
              </a:ext>
            </a:extLst>
          </p:cNvPr>
          <p:cNvSpPr/>
          <p:nvPr/>
        </p:nvSpPr>
        <p:spPr>
          <a:xfrm>
            <a:off x="3286859" y="4829529"/>
            <a:ext cx="2090057" cy="10341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Base Model Comparison</a:t>
            </a:r>
          </a:p>
        </p:txBody>
      </p:sp>
      <p:sp>
        <p:nvSpPr>
          <p:cNvPr id="13" name="Rectangle: Rounded Corners 12">
            <a:extLst>
              <a:ext uri="{FF2B5EF4-FFF2-40B4-BE49-F238E27FC236}">
                <a16:creationId xmlns:a16="http://schemas.microsoft.com/office/drawing/2014/main" id="{037E7B30-E753-7EFF-281E-4CF03AE313A5}"/>
              </a:ext>
            </a:extLst>
          </p:cNvPr>
          <p:cNvSpPr/>
          <p:nvPr/>
        </p:nvSpPr>
        <p:spPr>
          <a:xfrm>
            <a:off x="7336972" y="4829529"/>
            <a:ext cx="2090057" cy="10341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 Tuning</a:t>
            </a:r>
          </a:p>
        </p:txBody>
      </p:sp>
      <p:sp>
        <p:nvSpPr>
          <p:cNvPr id="16" name="Rectangle: Rounded Corners 15">
            <a:extLst>
              <a:ext uri="{FF2B5EF4-FFF2-40B4-BE49-F238E27FC236}">
                <a16:creationId xmlns:a16="http://schemas.microsoft.com/office/drawing/2014/main" id="{30E0F59E-2B4F-2B65-1190-3ECCB8411D93}"/>
              </a:ext>
            </a:extLst>
          </p:cNvPr>
          <p:cNvSpPr/>
          <p:nvPr/>
        </p:nvSpPr>
        <p:spPr>
          <a:xfrm>
            <a:off x="7946571" y="2911927"/>
            <a:ext cx="2090057" cy="10341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Web Applications</a:t>
            </a:r>
          </a:p>
        </p:txBody>
      </p:sp>
      <p:cxnSp>
        <p:nvCxnSpPr>
          <p:cNvPr id="21" name="Connector: Elbow 20">
            <a:extLst>
              <a:ext uri="{FF2B5EF4-FFF2-40B4-BE49-F238E27FC236}">
                <a16:creationId xmlns:a16="http://schemas.microsoft.com/office/drawing/2014/main" id="{19BE9A5C-B5C0-23BE-0245-C7066F389F6C}"/>
              </a:ext>
            </a:extLst>
          </p:cNvPr>
          <p:cNvCxnSpPr>
            <a:stCxn id="4" idx="2"/>
            <a:endCxn id="11" idx="3"/>
          </p:cNvCxnSpPr>
          <p:nvPr/>
        </p:nvCxnSpPr>
        <p:spPr>
          <a:xfrm rot="10800000">
            <a:off x="4565930" y="3429000"/>
            <a:ext cx="436056" cy="2286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C51AE5D-0D82-2D06-16FB-6EFF779ECEED}"/>
              </a:ext>
            </a:extLst>
          </p:cNvPr>
          <p:cNvCxnSpPr>
            <a:stCxn id="4" idx="3"/>
            <a:endCxn id="12" idx="0"/>
          </p:cNvCxnSpPr>
          <p:nvPr/>
        </p:nvCxnSpPr>
        <p:spPr>
          <a:xfrm rot="5400000">
            <a:off x="4468260" y="3975373"/>
            <a:ext cx="717785" cy="9905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B14740AD-0FD7-B331-9575-217E6B61D8AF}"/>
              </a:ext>
            </a:extLst>
          </p:cNvPr>
          <p:cNvCxnSpPr>
            <a:stCxn id="4" idx="5"/>
            <a:endCxn id="13" idx="0"/>
          </p:cNvCxnSpPr>
          <p:nvPr/>
        </p:nvCxnSpPr>
        <p:spPr>
          <a:xfrm rot="16200000" flipH="1">
            <a:off x="7266901" y="3714428"/>
            <a:ext cx="717785" cy="15124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9A8C65F0-9B59-0D97-DB92-301B6A18AC79}"/>
              </a:ext>
            </a:extLst>
          </p:cNvPr>
          <p:cNvCxnSpPr>
            <a:stCxn id="4" idx="0"/>
            <a:endCxn id="5" idx="2"/>
          </p:cNvCxnSpPr>
          <p:nvPr/>
        </p:nvCxnSpPr>
        <p:spPr>
          <a:xfrm rot="5400000" flipH="1" flipV="1">
            <a:off x="5916554" y="2835897"/>
            <a:ext cx="358892"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E3DEFC35-5F2F-EBF3-AD3A-A5A06DDABAF3}"/>
              </a:ext>
            </a:extLst>
          </p:cNvPr>
          <p:cNvGrpSpPr/>
          <p:nvPr/>
        </p:nvGrpSpPr>
        <p:grpSpPr>
          <a:xfrm>
            <a:off x="5050971" y="1884423"/>
            <a:ext cx="2090057" cy="772028"/>
            <a:chOff x="5099957" y="1894114"/>
            <a:chExt cx="2090057" cy="772028"/>
          </a:xfrm>
        </p:grpSpPr>
        <p:sp>
          <p:nvSpPr>
            <p:cNvPr id="5" name="Rectangle: Rounded Corners 4">
              <a:extLst>
                <a:ext uri="{FF2B5EF4-FFF2-40B4-BE49-F238E27FC236}">
                  <a16:creationId xmlns:a16="http://schemas.microsoft.com/office/drawing/2014/main" id="{19A50E73-C27C-9004-342F-0CF732541DBC}"/>
                </a:ext>
              </a:extLst>
            </p:cNvPr>
            <p:cNvSpPr/>
            <p:nvPr/>
          </p:nvSpPr>
          <p:spPr>
            <a:xfrm>
              <a:off x="5099957" y="1894114"/>
              <a:ext cx="2090057" cy="77202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67621AF-5871-B791-C7CC-0CC9BBB97969}"/>
                </a:ext>
              </a:extLst>
            </p:cNvPr>
            <p:cNvSpPr txBox="1"/>
            <p:nvPr/>
          </p:nvSpPr>
          <p:spPr>
            <a:xfrm>
              <a:off x="5322416" y="1981200"/>
              <a:ext cx="1752600" cy="646331"/>
            </a:xfrm>
            <a:prstGeom prst="rect">
              <a:avLst/>
            </a:prstGeom>
            <a:noFill/>
          </p:spPr>
          <p:txBody>
            <a:bodyPr wrap="square" rtlCol="0">
              <a:spAutoFit/>
            </a:bodyPr>
            <a:lstStyle/>
            <a:p>
              <a:pPr algn="ctr"/>
              <a:r>
                <a:rPr lang="en-US" dirty="0"/>
                <a:t>Problem Background</a:t>
              </a:r>
            </a:p>
          </p:txBody>
        </p:sp>
      </p:grpSp>
      <p:cxnSp>
        <p:nvCxnSpPr>
          <p:cNvPr id="35" name="Connector: Elbow 34">
            <a:extLst>
              <a:ext uri="{FF2B5EF4-FFF2-40B4-BE49-F238E27FC236}">
                <a16:creationId xmlns:a16="http://schemas.microsoft.com/office/drawing/2014/main" id="{A0AE325E-FE79-830F-44EE-A5A9AFA6E9BF}"/>
              </a:ext>
            </a:extLst>
          </p:cNvPr>
          <p:cNvCxnSpPr>
            <a:stCxn id="4" idx="6"/>
            <a:endCxn id="16" idx="1"/>
          </p:cNvCxnSpPr>
          <p:nvPr/>
        </p:nvCxnSpPr>
        <p:spPr>
          <a:xfrm flipV="1">
            <a:off x="7190014" y="3428999"/>
            <a:ext cx="756557" cy="2286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05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2DD370-DDF5-712E-7F0C-DB9FB231CE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BC6FF0-5136-ABC0-E077-E92289350EF3}"/>
              </a:ext>
            </a:extLst>
          </p:cNvPr>
          <p:cNvSpPr>
            <a:spLocks noGrp="1"/>
          </p:cNvSpPr>
          <p:nvPr>
            <p:ph type="title"/>
          </p:nvPr>
        </p:nvSpPr>
        <p:spPr>
          <a:xfrm>
            <a:off x="8893629" y="2767200"/>
            <a:ext cx="3298371" cy="1323599"/>
          </a:xfrm>
        </p:spPr>
        <p:txBody>
          <a:bodyPr>
            <a:normAutofit fontScale="90000"/>
          </a:bodyPr>
          <a:lstStyle/>
          <a:p>
            <a:pPr algn="ctr"/>
            <a:r>
              <a:rPr lang="en-US" b="1" dirty="0"/>
              <a:t>Problem Background</a:t>
            </a:r>
            <a:br>
              <a:rPr lang="en-US" dirty="0"/>
            </a:br>
            <a:r>
              <a:rPr lang="en-US" sz="2200" i="1" dirty="0"/>
              <a:t>This program aims to help student identifying factors that have impacts on their performance and giving suggestions to parents for preparing school, facilities, and mental support for boosting their children’s performances on school</a:t>
            </a:r>
            <a:endParaRPr lang="en-US" dirty="0"/>
          </a:p>
        </p:txBody>
      </p:sp>
      <p:pic>
        <p:nvPicPr>
          <p:cNvPr id="5" name="Picture 4">
            <a:extLst>
              <a:ext uri="{FF2B5EF4-FFF2-40B4-BE49-F238E27FC236}">
                <a16:creationId xmlns:a16="http://schemas.microsoft.com/office/drawing/2014/main" id="{1C845B02-2FEF-4628-751C-9EBAA1CF37BC}"/>
              </a:ext>
            </a:extLst>
          </p:cNvPr>
          <p:cNvPicPr>
            <a:picLocks noChangeAspect="1"/>
          </p:cNvPicPr>
          <p:nvPr/>
        </p:nvPicPr>
        <p:blipFill>
          <a:blip r:embed="rId2"/>
          <a:stretch>
            <a:fillRect/>
          </a:stretch>
        </p:blipFill>
        <p:spPr>
          <a:xfrm>
            <a:off x="4237364" y="1244154"/>
            <a:ext cx="4471208" cy="5030109"/>
          </a:xfrm>
          <a:prstGeom prst="rect">
            <a:avLst/>
          </a:prstGeom>
        </p:spPr>
      </p:pic>
      <p:pic>
        <p:nvPicPr>
          <p:cNvPr id="8" name="Picture 7">
            <a:extLst>
              <a:ext uri="{FF2B5EF4-FFF2-40B4-BE49-F238E27FC236}">
                <a16:creationId xmlns:a16="http://schemas.microsoft.com/office/drawing/2014/main" id="{AFD74D6F-06D2-3241-9F37-5B46E9685C0C}"/>
              </a:ext>
            </a:extLst>
          </p:cNvPr>
          <p:cNvPicPr>
            <a:picLocks noChangeAspect="1"/>
          </p:cNvPicPr>
          <p:nvPr/>
        </p:nvPicPr>
        <p:blipFill>
          <a:blip r:embed="rId3"/>
          <a:stretch>
            <a:fillRect/>
          </a:stretch>
        </p:blipFill>
        <p:spPr>
          <a:xfrm>
            <a:off x="0" y="112039"/>
            <a:ext cx="3820886" cy="3744685"/>
          </a:xfrm>
          <a:prstGeom prst="rect">
            <a:avLst/>
          </a:prstGeom>
        </p:spPr>
      </p:pic>
    </p:spTree>
    <p:extLst>
      <p:ext uri="{BB962C8B-B14F-4D97-AF65-F5344CB8AC3E}">
        <p14:creationId xmlns:p14="http://schemas.microsoft.com/office/powerpoint/2010/main" val="2189923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DD8621-54F1-2C3D-6A4A-F5FA29CE79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AF745F-E6A6-CAB0-F678-4B6C9A635D2F}"/>
              </a:ext>
            </a:extLst>
          </p:cNvPr>
          <p:cNvSpPr>
            <a:spLocks noGrp="1"/>
          </p:cNvSpPr>
          <p:nvPr>
            <p:ph type="title"/>
          </p:nvPr>
        </p:nvSpPr>
        <p:spPr>
          <a:xfrm>
            <a:off x="8159637" y="1376058"/>
            <a:ext cx="3668486" cy="1323599"/>
          </a:xfrm>
        </p:spPr>
        <p:txBody>
          <a:bodyPr>
            <a:normAutofit fontScale="90000"/>
          </a:bodyPr>
          <a:lstStyle/>
          <a:p>
            <a:pPr algn="ctr"/>
            <a:r>
              <a:rPr lang="en-US" b="1" dirty="0"/>
              <a:t>Problem Background</a:t>
            </a:r>
            <a:br>
              <a:rPr lang="en-US" dirty="0"/>
            </a:br>
            <a:r>
              <a:rPr lang="en-US" sz="2200" i="1" dirty="0"/>
              <a:t>This program aims to help student identifying factors that have impacts on their performance and giving suggestions to parents for preparing school, facilities, and mental support for boosting their children’s performances on school</a:t>
            </a:r>
            <a:endParaRPr lang="en-US" dirty="0"/>
          </a:p>
        </p:txBody>
      </p:sp>
      <p:pic>
        <p:nvPicPr>
          <p:cNvPr id="6" name="Picture 5">
            <a:extLst>
              <a:ext uri="{FF2B5EF4-FFF2-40B4-BE49-F238E27FC236}">
                <a16:creationId xmlns:a16="http://schemas.microsoft.com/office/drawing/2014/main" id="{CBACD295-F9E1-E969-F9EC-0193796AD383}"/>
              </a:ext>
            </a:extLst>
          </p:cNvPr>
          <p:cNvPicPr>
            <a:picLocks noChangeAspect="1"/>
          </p:cNvPicPr>
          <p:nvPr/>
        </p:nvPicPr>
        <p:blipFill>
          <a:blip r:embed="rId2"/>
          <a:stretch>
            <a:fillRect/>
          </a:stretch>
        </p:blipFill>
        <p:spPr>
          <a:xfrm>
            <a:off x="157005" y="0"/>
            <a:ext cx="4738303" cy="4732104"/>
          </a:xfrm>
          <a:prstGeom prst="rect">
            <a:avLst/>
          </a:prstGeom>
        </p:spPr>
      </p:pic>
      <p:pic>
        <p:nvPicPr>
          <p:cNvPr id="4" name="Picture 3">
            <a:extLst>
              <a:ext uri="{FF2B5EF4-FFF2-40B4-BE49-F238E27FC236}">
                <a16:creationId xmlns:a16="http://schemas.microsoft.com/office/drawing/2014/main" id="{C8CB8E34-9AFF-455D-9AD3-F4E4394C4973}"/>
              </a:ext>
            </a:extLst>
          </p:cNvPr>
          <p:cNvPicPr>
            <a:picLocks noChangeAspect="1"/>
          </p:cNvPicPr>
          <p:nvPr/>
        </p:nvPicPr>
        <p:blipFill>
          <a:blip r:embed="rId3"/>
          <a:stretch>
            <a:fillRect/>
          </a:stretch>
        </p:blipFill>
        <p:spPr>
          <a:xfrm>
            <a:off x="5161416" y="3943343"/>
            <a:ext cx="5996442" cy="2204781"/>
          </a:xfrm>
          <a:prstGeom prst="rect">
            <a:avLst/>
          </a:prstGeom>
          <a:ln w="3175">
            <a:solidFill>
              <a:schemeClr val="tx1"/>
            </a:solidFill>
          </a:ln>
        </p:spPr>
      </p:pic>
    </p:spTree>
    <p:extLst>
      <p:ext uri="{BB962C8B-B14F-4D97-AF65-F5344CB8AC3E}">
        <p14:creationId xmlns:p14="http://schemas.microsoft.com/office/powerpoint/2010/main" val="2235856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E174-1E50-768A-B127-64A494C3359C}"/>
              </a:ext>
            </a:extLst>
          </p:cNvPr>
          <p:cNvSpPr>
            <a:spLocks noGrp="1"/>
          </p:cNvSpPr>
          <p:nvPr>
            <p:ph type="title"/>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C1F94782-6818-BA4F-D92F-926BBA9B8EF7}"/>
              </a:ext>
            </a:extLst>
          </p:cNvPr>
          <p:cNvGraphicFramePr>
            <a:graphicFrameLocks noGrp="1"/>
          </p:cNvGraphicFramePr>
          <p:nvPr>
            <p:ph idx="1"/>
            <p:extLst>
              <p:ext uri="{D42A27DB-BD31-4B8C-83A1-F6EECF244321}">
                <p14:modId xmlns:p14="http://schemas.microsoft.com/office/powerpoint/2010/main" val="2471949740"/>
              </p:ext>
            </p:extLst>
          </p:nvPr>
        </p:nvGraphicFramePr>
        <p:xfrm>
          <a:off x="1003663" y="-45720"/>
          <a:ext cx="10091057" cy="6949440"/>
        </p:xfrm>
        <a:graphic>
          <a:graphicData uri="http://schemas.openxmlformats.org/drawingml/2006/table">
            <a:tbl>
              <a:tblPr firstRow="1" bandRow="1">
                <a:tableStyleId>{5C22544A-7EE6-4342-B048-85BDC9FD1C3A}</a:tableStyleId>
              </a:tblPr>
              <a:tblGrid>
                <a:gridCol w="740228">
                  <a:extLst>
                    <a:ext uri="{9D8B030D-6E8A-4147-A177-3AD203B41FA5}">
                      <a16:colId xmlns:a16="http://schemas.microsoft.com/office/drawing/2014/main" val="4006912481"/>
                    </a:ext>
                  </a:extLst>
                </a:gridCol>
                <a:gridCol w="4321629">
                  <a:extLst>
                    <a:ext uri="{9D8B030D-6E8A-4147-A177-3AD203B41FA5}">
                      <a16:colId xmlns:a16="http://schemas.microsoft.com/office/drawing/2014/main" val="973617918"/>
                    </a:ext>
                  </a:extLst>
                </a:gridCol>
                <a:gridCol w="2514600">
                  <a:extLst>
                    <a:ext uri="{9D8B030D-6E8A-4147-A177-3AD203B41FA5}">
                      <a16:colId xmlns:a16="http://schemas.microsoft.com/office/drawing/2014/main" val="2742958764"/>
                    </a:ext>
                  </a:extLst>
                </a:gridCol>
                <a:gridCol w="2514600">
                  <a:extLst>
                    <a:ext uri="{9D8B030D-6E8A-4147-A177-3AD203B41FA5}">
                      <a16:colId xmlns:a16="http://schemas.microsoft.com/office/drawing/2014/main" val="2979969026"/>
                    </a:ext>
                  </a:extLst>
                </a:gridCol>
              </a:tblGrid>
              <a:tr h="348269">
                <a:tc>
                  <a:txBody>
                    <a:bodyPr/>
                    <a:lstStyle/>
                    <a:p>
                      <a:pPr algn="ctr"/>
                      <a:r>
                        <a:rPr lang="en-US" sz="1800" dirty="0"/>
                        <a:t>No.</a:t>
                      </a:r>
                    </a:p>
                  </a:txBody>
                  <a:tcPr/>
                </a:tc>
                <a:tc>
                  <a:txBody>
                    <a:bodyPr/>
                    <a:lstStyle/>
                    <a:p>
                      <a:pPr algn="ctr"/>
                      <a:r>
                        <a:rPr lang="en-US" sz="1800" dirty="0"/>
                        <a:t>Columns</a:t>
                      </a:r>
                    </a:p>
                  </a:txBody>
                  <a:tcPr/>
                </a:tc>
                <a:tc>
                  <a:txBody>
                    <a:bodyPr/>
                    <a:lstStyle/>
                    <a:p>
                      <a:pPr algn="ctr"/>
                      <a:r>
                        <a:rPr lang="en-US" sz="1800" dirty="0"/>
                        <a:t>Data Type</a:t>
                      </a:r>
                    </a:p>
                  </a:txBody>
                  <a:tcPr/>
                </a:tc>
                <a:tc>
                  <a:txBody>
                    <a:bodyPr/>
                    <a:lstStyle/>
                    <a:p>
                      <a:pPr algn="ctr"/>
                      <a:r>
                        <a:rPr lang="en-US" sz="1800" dirty="0"/>
                        <a:t>Distribution Type</a:t>
                      </a:r>
                    </a:p>
                  </a:txBody>
                  <a:tcPr/>
                </a:tc>
                <a:extLst>
                  <a:ext uri="{0D108BD9-81ED-4DB2-BD59-A6C34878D82A}">
                    <a16:rowId xmlns:a16="http://schemas.microsoft.com/office/drawing/2014/main" val="3142911224"/>
                  </a:ext>
                </a:extLst>
              </a:tr>
              <a:tr h="348269">
                <a:tc>
                  <a:txBody>
                    <a:bodyPr/>
                    <a:lstStyle/>
                    <a:p>
                      <a:pPr algn="ctr"/>
                      <a:r>
                        <a:rPr lang="en-US" dirty="0"/>
                        <a:t>1</a:t>
                      </a:r>
                    </a:p>
                  </a:txBody>
                  <a:tcPr/>
                </a:tc>
                <a:tc>
                  <a:txBody>
                    <a:bodyPr/>
                    <a:lstStyle/>
                    <a:p>
                      <a:pPr algn="l"/>
                      <a:r>
                        <a:rPr lang="en-US" dirty="0" err="1"/>
                        <a:t>Hours_Studied</a:t>
                      </a:r>
                      <a:endParaRPr lang="en-US" dirty="0"/>
                    </a:p>
                  </a:txBody>
                  <a:tcPr/>
                </a:tc>
                <a:tc>
                  <a:txBody>
                    <a:bodyPr/>
                    <a:lstStyle/>
                    <a:p>
                      <a:pPr algn="ctr"/>
                      <a:r>
                        <a:rPr lang="en-US" dirty="0"/>
                        <a:t>Integer</a:t>
                      </a:r>
                    </a:p>
                  </a:txBody>
                  <a:tcPr/>
                </a:tc>
                <a:tc>
                  <a:txBody>
                    <a:bodyPr/>
                    <a:lstStyle/>
                    <a:p>
                      <a:pPr algn="ctr"/>
                      <a:r>
                        <a:rPr lang="en-US" dirty="0"/>
                        <a:t>Normal</a:t>
                      </a:r>
                    </a:p>
                  </a:txBody>
                  <a:tcPr/>
                </a:tc>
                <a:extLst>
                  <a:ext uri="{0D108BD9-81ED-4DB2-BD59-A6C34878D82A}">
                    <a16:rowId xmlns:a16="http://schemas.microsoft.com/office/drawing/2014/main" val="83910084"/>
                  </a:ext>
                </a:extLst>
              </a:tr>
              <a:tr h="348269">
                <a:tc>
                  <a:txBody>
                    <a:bodyPr/>
                    <a:lstStyle/>
                    <a:p>
                      <a:pPr algn="ctr"/>
                      <a:r>
                        <a:rPr lang="en-US" dirty="0"/>
                        <a:t>2</a:t>
                      </a:r>
                    </a:p>
                  </a:txBody>
                  <a:tcPr/>
                </a:tc>
                <a:tc>
                  <a:txBody>
                    <a:bodyPr/>
                    <a:lstStyle/>
                    <a:p>
                      <a:pPr algn="l"/>
                      <a:r>
                        <a:rPr lang="en-US" dirty="0"/>
                        <a:t>Attendance</a:t>
                      </a:r>
                    </a:p>
                  </a:txBody>
                  <a:tcPr/>
                </a:tc>
                <a:tc>
                  <a:txBody>
                    <a:bodyPr/>
                    <a:lstStyle/>
                    <a:p>
                      <a:pPr algn="ctr"/>
                      <a:r>
                        <a:rPr lang="en-US" dirty="0"/>
                        <a:t>Integer</a:t>
                      </a:r>
                    </a:p>
                  </a:txBody>
                  <a:tcPr/>
                </a:tc>
                <a:tc>
                  <a:txBody>
                    <a:bodyPr/>
                    <a:lstStyle/>
                    <a:p>
                      <a:pPr algn="ctr"/>
                      <a:r>
                        <a:rPr lang="en-US" dirty="0"/>
                        <a:t>Normal</a:t>
                      </a:r>
                    </a:p>
                  </a:txBody>
                  <a:tcPr/>
                </a:tc>
                <a:extLst>
                  <a:ext uri="{0D108BD9-81ED-4DB2-BD59-A6C34878D82A}">
                    <a16:rowId xmlns:a16="http://schemas.microsoft.com/office/drawing/2014/main" val="3722344727"/>
                  </a:ext>
                </a:extLst>
              </a:tr>
              <a:tr h="348269">
                <a:tc>
                  <a:txBody>
                    <a:bodyPr/>
                    <a:lstStyle/>
                    <a:p>
                      <a:pPr algn="ctr"/>
                      <a:r>
                        <a:rPr lang="en-US" dirty="0"/>
                        <a:t>3</a:t>
                      </a:r>
                    </a:p>
                  </a:txBody>
                  <a:tcPr/>
                </a:tc>
                <a:tc>
                  <a:txBody>
                    <a:bodyPr/>
                    <a:lstStyle/>
                    <a:p>
                      <a:pPr algn="l"/>
                      <a:r>
                        <a:rPr lang="en-US" dirty="0" err="1"/>
                        <a:t>Parental_Involvement</a:t>
                      </a:r>
                      <a:endParaRPr lang="en-US" dirty="0"/>
                    </a:p>
                  </a:txBody>
                  <a:tcPr/>
                </a:tc>
                <a:tc>
                  <a:txBody>
                    <a:bodyPr/>
                    <a:lstStyle/>
                    <a:p>
                      <a:pPr algn="ctr"/>
                      <a:r>
                        <a:rPr lang="en-US" dirty="0"/>
                        <a:t>Object</a:t>
                      </a:r>
                    </a:p>
                  </a:txBody>
                  <a:tcPr/>
                </a:tc>
                <a:tc>
                  <a:txBody>
                    <a:bodyPr/>
                    <a:lstStyle/>
                    <a:p>
                      <a:pPr algn="ctr"/>
                      <a:r>
                        <a:rPr lang="en-US" dirty="0"/>
                        <a:t>-</a:t>
                      </a:r>
                    </a:p>
                  </a:txBody>
                  <a:tcPr/>
                </a:tc>
                <a:extLst>
                  <a:ext uri="{0D108BD9-81ED-4DB2-BD59-A6C34878D82A}">
                    <a16:rowId xmlns:a16="http://schemas.microsoft.com/office/drawing/2014/main" val="2244352671"/>
                  </a:ext>
                </a:extLst>
              </a:tr>
              <a:tr h="348269">
                <a:tc>
                  <a:txBody>
                    <a:bodyPr/>
                    <a:lstStyle/>
                    <a:p>
                      <a:pPr algn="ctr"/>
                      <a:r>
                        <a:rPr lang="en-US" dirty="0"/>
                        <a:t>4</a:t>
                      </a:r>
                    </a:p>
                  </a:txBody>
                  <a:tcPr/>
                </a:tc>
                <a:tc>
                  <a:txBody>
                    <a:bodyPr/>
                    <a:lstStyle/>
                    <a:p>
                      <a:pPr algn="l"/>
                      <a:r>
                        <a:rPr lang="en-US" dirty="0" err="1"/>
                        <a:t>Access_to_Resources</a:t>
                      </a:r>
                      <a:endParaRPr lang="en-US" dirty="0"/>
                    </a:p>
                  </a:txBody>
                  <a:tcPr/>
                </a:tc>
                <a:tc>
                  <a:txBody>
                    <a:bodyPr/>
                    <a:lstStyle/>
                    <a:p>
                      <a:pPr algn="ctr"/>
                      <a:r>
                        <a:rPr lang="en-US" dirty="0"/>
                        <a:t>Object</a:t>
                      </a:r>
                    </a:p>
                  </a:txBody>
                  <a:tcPr/>
                </a:tc>
                <a:tc>
                  <a:txBody>
                    <a:bodyPr/>
                    <a:lstStyle/>
                    <a:p>
                      <a:pPr algn="ctr"/>
                      <a:r>
                        <a:rPr lang="en-US" dirty="0"/>
                        <a:t>-</a:t>
                      </a:r>
                    </a:p>
                  </a:txBody>
                  <a:tcPr/>
                </a:tc>
                <a:extLst>
                  <a:ext uri="{0D108BD9-81ED-4DB2-BD59-A6C34878D82A}">
                    <a16:rowId xmlns:a16="http://schemas.microsoft.com/office/drawing/2014/main" val="991661079"/>
                  </a:ext>
                </a:extLst>
              </a:tr>
              <a:tr h="348269">
                <a:tc>
                  <a:txBody>
                    <a:bodyPr/>
                    <a:lstStyle/>
                    <a:p>
                      <a:pPr algn="ctr"/>
                      <a:r>
                        <a:rPr lang="en-US" dirty="0"/>
                        <a:t>5</a:t>
                      </a:r>
                    </a:p>
                  </a:txBody>
                  <a:tcPr/>
                </a:tc>
                <a:tc>
                  <a:txBody>
                    <a:bodyPr/>
                    <a:lstStyle/>
                    <a:p>
                      <a:pPr algn="l"/>
                      <a:r>
                        <a:rPr lang="en-US" dirty="0" err="1"/>
                        <a:t>Extracurricular_Activities</a:t>
                      </a:r>
                      <a:endParaRPr lang="en-US" dirty="0"/>
                    </a:p>
                  </a:txBody>
                  <a:tcPr/>
                </a:tc>
                <a:tc>
                  <a:txBody>
                    <a:bodyPr/>
                    <a:lstStyle/>
                    <a:p>
                      <a:pPr algn="ctr"/>
                      <a:r>
                        <a:rPr lang="en-US" dirty="0"/>
                        <a:t>Object</a:t>
                      </a:r>
                    </a:p>
                  </a:txBody>
                  <a:tcPr/>
                </a:tc>
                <a:tc>
                  <a:txBody>
                    <a:bodyPr/>
                    <a:lstStyle/>
                    <a:p>
                      <a:pPr algn="ctr"/>
                      <a:r>
                        <a:rPr lang="en-US" dirty="0"/>
                        <a:t>-</a:t>
                      </a:r>
                    </a:p>
                  </a:txBody>
                  <a:tcPr/>
                </a:tc>
                <a:extLst>
                  <a:ext uri="{0D108BD9-81ED-4DB2-BD59-A6C34878D82A}">
                    <a16:rowId xmlns:a16="http://schemas.microsoft.com/office/drawing/2014/main" val="98347693"/>
                  </a:ext>
                </a:extLst>
              </a:tr>
              <a:tr h="348269">
                <a:tc>
                  <a:txBody>
                    <a:bodyPr/>
                    <a:lstStyle/>
                    <a:p>
                      <a:pPr algn="ctr"/>
                      <a:r>
                        <a:rPr lang="en-US" dirty="0"/>
                        <a:t>6</a:t>
                      </a:r>
                    </a:p>
                  </a:txBody>
                  <a:tcPr/>
                </a:tc>
                <a:tc>
                  <a:txBody>
                    <a:bodyPr/>
                    <a:lstStyle/>
                    <a:p>
                      <a:pPr algn="l"/>
                      <a:r>
                        <a:rPr lang="en-US" dirty="0" err="1"/>
                        <a:t>Sleep_Hours</a:t>
                      </a:r>
                      <a:endParaRPr lang="en-US" dirty="0"/>
                    </a:p>
                  </a:txBody>
                  <a:tcPr/>
                </a:tc>
                <a:tc>
                  <a:txBody>
                    <a:bodyPr/>
                    <a:lstStyle/>
                    <a:p>
                      <a:pPr algn="ctr"/>
                      <a:r>
                        <a:rPr lang="en-US" dirty="0"/>
                        <a:t>Integer</a:t>
                      </a:r>
                    </a:p>
                  </a:txBody>
                  <a:tcPr/>
                </a:tc>
                <a:tc>
                  <a:txBody>
                    <a:bodyPr/>
                    <a:lstStyle/>
                    <a:p>
                      <a:pPr algn="ctr"/>
                      <a:r>
                        <a:rPr lang="en-US" dirty="0"/>
                        <a:t>Normal</a:t>
                      </a:r>
                    </a:p>
                  </a:txBody>
                  <a:tcPr/>
                </a:tc>
                <a:extLst>
                  <a:ext uri="{0D108BD9-81ED-4DB2-BD59-A6C34878D82A}">
                    <a16:rowId xmlns:a16="http://schemas.microsoft.com/office/drawing/2014/main" val="1187250867"/>
                  </a:ext>
                </a:extLst>
              </a:tr>
              <a:tr h="348269">
                <a:tc>
                  <a:txBody>
                    <a:bodyPr/>
                    <a:lstStyle/>
                    <a:p>
                      <a:pPr algn="ctr"/>
                      <a:r>
                        <a:rPr lang="en-US" dirty="0"/>
                        <a:t>7</a:t>
                      </a:r>
                    </a:p>
                  </a:txBody>
                  <a:tcPr/>
                </a:tc>
                <a:tc>
                  <a:txBody>
                    <a:bodyPr/>
                    <a:lstStyle/>
                    <a:p>
                      <a:pPr algn="l"/>
                      <a:r>
                        <a:rPr lang="en-US" dirty="0" err="1"/>
                        <a:t>Previous_Scores</a:t>
                      </a:r>
                      <a:endParaRPr lang="en-US" dirty="0"/>
                    </a:p>
                  </a:txBody>
                  <a:tcPr/>
                </a:tc>
                <a:tc>
                  <a:txBody>
                    <a:bodyPr/>
                    <a:lstStyle/>
                    <a:p>
                      <a:pPr algn="ctr"/>
                      <a:r>
                        <a:rPr lang="en-US" dirty="0"/>
                        <a:t>Integer</a:t>
                      </a:r>
                    </a:p>
                  </a:txBody>
                  <a:tcPr/>
                </a:tc>
                <a:tc>
                  <a:txBody>
                    <a:bodyPr/>
                    <a:lstStyle/>
                    <a:p>
                      <a:pPr algn="ctr"/>
                      <a:r>
                        <a:rPr lang="en-US" dirty="0"/>
                        <a:t>Normal</a:t>
                      </a:r>
                    </a:p>
                  </a:txBody>
                  <a:tcPr/>
                </a:tc>
                <a:extLst>
                  <a:ext uri="{0D108BD9-81ED-4DB2-BD59-A6C34878D82A}">
                    <a16:rowId xmlns:a16="http://schemas.microsoft.com/office/drawing/2014/main" val="3427360398"/>
                  </a:ext>
                </a:extLst>
              </a:tr>
              <a:tr h="348269">
                <a:tc>
                  <a:txBody>
                    <a:bodyPr/>
                    <a:lstStyle/>
                    <a:p>
                      <a:pPr algn="ctr"/>
                      <a:r>
                        <a:rPr lang="en-US" dirty="0"/>
                        <a:t>8</a:t>
                      </a:r>
                    </a:p>
                  </a:txBody>
                  <a:tcPr/>
                </a:tc>
                <a:tc>
                  <a:txBody>
                    <a:bodyPr/>
                    <a:lstStyle/>
                    <a:p>
                      <a:pPr algn="l"/>
                      <a:r>
                        <a:rPr lang="en-US" dirty="0" err="1"/>
                        <a:t>Motivation_Level</a:t>
                      </a:r>
                      <a:endParaRPr lang="en-US" dirty="0"/>
                    </a:p>
                  </a:txBody>
                  <a:tcPr/>
                </a:tc>
                <a:tc>
                  <a:txBody>
                    <a:bodyPr/>
                    <a:lstStyle/>
                    <a:p>
                      <a:pPr algn="ctr"/>
                      <a:r>
                        <a:rPr lang="en-US" dirty="0"/>
                        <a:t>Object</a:t>
                      </a:r>
                    </a:p>
                  </a:txBody>
                  <a:tcPr/>
                </a:tc>
                <a:tc>
                  <a:txBody>
                    <a:bodyPr/>
                    <a:lstStyle/>
                    <a:p>
                      <a:pPr algn="ctr"/>
                      <a:r>
                        <a:rPr lang="en-US" dirty="0"/>
                        <a:t>-</a:t>
                      </a:r>
                    </a:p>
                  </a:txBody>
                  <a:tcPr/>
                </a:tc>
                <a:extLst>
                  <a:ext uri="{0D108BD9-81ED-4DB2-BD59-A6C34878D82A}">
                    <a16:rowId xmlns:a16="http://schemas.microsoft.com/office/drawing/2014/main" val="535035146"/>
                  </a:ext>
                </a:extLst>
              </a:tr>
              <a:tr h="348269">
                <a:tc>
                  <a:txBody>
                    <a:bodyPr/>
                    <a:lstStyle/>
                    <a:p>
                      <a:pPr algn="ctr"/>
                      <a:r>
                        <a:rPr lang="en-US" dirty="0"/>
                        <a:t>9</a:t>
                      </a:r>
                    </a:p>
                  </a:txBody>
                  <a:tcPr/>
                </a:tc>
                <a:tc>
                  <a:txBody>
                    <a:bodyPr/>
                    <a:lstStyle/>
                    <a:p>
                      <a:pPr algn="l"/>
                      <a:r>
                        <a:rPr lang="en-US" dirty="0" err="1"/>
                        <a:t>Tutoring_Sessions</a:t>
                      </a:r>
                      <a:endParaRPr lang="en-US" dirty="0"/>
                    </a:p>
                  </a:txBody>
                  <a:tcPr/>
                </a:tc>
                <a:tc>
                  <a:txBody>
                    <a:bodyPr/>
                    <a:lstStyle/>
                    <a:p>
                      <a:pPr algn="ctr"/>
                      <a:r>
                        <a:rPr lang="en-US" dirty="0"/>
                        <a:t>Integer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Skewed</a:t>
                      </a:r>
                    </a:p>
                  </a:txBody>
                  <a:tcPr/>
                </a:tc>
                <a:extLst>
                  <a:ext uri="{0D108BD9-81ED-4DB2-BD59-A6C34878D82A}">
                    <a16:rowId xmlns:a16="http://schemas.microsoft.com/office/drawing/2014/main" val="3063466291"/>
                  </a:ext>
                </a:extLst>
              </a:tr>
              <a:tr h="348269">
                <a:tc>
                  <a:txBody>
                    <a:bodyPr/>
                    <a:lstStyle/>
                    <a:p>
                      <a:pPr algn="ctr"/>
                      <a:r>
                        <a:rPr lang="en-US" dirty="0"/>
                        <a:t>10</a:t>
                      </a:r>
                    </a:p>
                  </a:txBody>
                  <a:tcPr/>
                </a:tc>
                <a:tc>
                  <a:txBody>
                    <a:bodyPr/>
                    <a:lstStyle/>
                    <a:p>
                      <a:pPr algn="l"/>
                      <a:r>
                        <a:rPr lang="en-US" dirty="0" err="1"/>
                        <a:t>Family_Income</a:t>
                      </a:r>
                      <a:endParaRPr lang="en-US" dirty="0"/>
                    </a:p>
                  </a:txBody>
                  <a:tcPr/>
                </a:tc>
                <a:tc>
                  <a:txBody>
                    <a:bodyPr/>
                    <a:lstStyle/>
                    <a:p>
                      <a:pPr algn="ctr"/>
                      <a:r>
                        <a:rPr lang="en-US" dirty="0"/>
                        <a:t>Object</a:t>
                      </a:r>
                    </a:p>
                  </a:txBody>
                  <a:tcPr/>
                </a:tc>
                <a:tc>
                  <a:txBody>
                    <a:bodyPr/>
                    <a:lstStyle/>
                    <a:p>
                      <a:pPr algn="ctr"/>
                      <a:r>
                        <a:rPr lang="en-US" dirty="0"/>
                        <a:t>-</a:t>
                      </a:r>
                    </a:p>
                  </a:txBody>
                  <a:tcPr/>
                </a:tc>
                <a:extLst>
                  <a:ext uri="{0D108BD9-81ED-4DB2-BD59-A6C34878D82A}">
                    <a16:rowId xmlns:a16="http://schemas.microsoft.com/office/drawing/2014/main" val="1106292141"/>
                  </a:ext>
                </a:extLst>
              </a:tr>
              <a:tr h="348269">
                <a:tc>
                  <a:txBody>
                    <a:bodyPr/>
                    <a:lstStyle/>
                    <a:p>
                      <a:pPr algn="ctr"/>
                      <a:r>
                        <a:rPr lang="en-US" dirty="0"/>
                        <a:t>11</a:t>
                      </a:r>
                    </a:p>
                  </a:txBody>
                  <a:tcPr/>
                </a:tc>
                <a:tc>
                  <a:txBody>
                    <a:bodyPr/>
                    <a:lstStyle/>
                    <a:p>
                      <a:pPr algn="l"/>
                      <a:r>
                        <a:rPr lang="en-US" dirty="0" err="1"/>
                        <a:t>Teacher_Quality</a:t>
                      </a:r>
                      <a:endParaRPr lang="en-US" dirty="0"/>
                    </a:p>
                  </a:txBody>
                  <a:tcPr/>
                </a:tc>
                <a:tc>
                  <a:txBody>
                    <a:bodyPr/>
                    <a:lstStyle/>
                    <a:p>
                      <a:pPr algn="ctr"/>
                      <a:r>
                        <a:rPr lang="en-US" dirty="0"/>
                        <a:t>Object</a:t>
                      </a:r>
                    </a:p>
                  </a:txBody>
                  <a:tcPr/>
                </a:tc>
                <a:tc>
                  <a:txBody>
                    <a:bodyPr/>
                    <a:lstStyle/>
                    <a:p>
                      <a:pPr algn="ctr"/>
                      <a:r>
                        <a:rPr lang="en-US" dirty="0"/>
                        <a:t>-</a:t>
                      </a:r>
                    </a:p>
                  </a:txBody>
                  <a:tcPr/>
                </a:tc>
                <a:extLst>
                  <a:ext uri="{0D108BD9-81ED-4DB2-BD59-A6C34878D82A}">
                    <a16:rowId xmlns:a16="http://schemas.microsoft.com/office/drawing/2014/main" val="1556182463"/>
                  </a:ext>
                </a:extLst>
              </a:tr>
              <a:tr h="348269">
                <a:tc>
                  <a:txBody>
                    <a:bodyPr/>
                    <a:lstStyle/>
                    <a:p>
                      <a:pPr algn="ctr"/>
                      <a:r>
                        <a:rPr lang="en-US" dirty="0"/>
                        <a:t>12</a:t>
                      </a:r>
                    </a:p>
                  </a:txBody>
                  <a:tcPr/>
                </a:tc>
                <a:tc>
                  <a:txBody>
                    <a:bodyPr/>
                    <a:lstStyle/>
                    <a:p>
                      <a:pPr algn="l"/>
                      <a:r>
                        <a:rPr lang="en-US" dirty="0" err="1"/>
                        <a:t>School_Type</a:t>
                      </a:r>
                      <a:endParaRPr lang="en-US" dirty="0"/>
                    </a:p>
                  </a:txBody>
                  <a:tcPr/>
                </a:tc>
                <a:tc>
                  <a:txBody>
                    <a:bodyPr/>
                    <a:lstStyle/>
                    <a:p>
                      <a:pPr algn="ctr"/>
                      <a:r>
                        <a:rPr lang="en-US" dirty="0"/>
                        <a:t>Object</a:t>
                      </a:r>
                    </a:p>
                  </a:txBody>
                  <a:tcPr/>
                </a:tc>
                <a:tc>
                  <a:txBody>
                    <a:bodyPr/>
                    <a:lstStyle/>
                    <a:p>
                      <a:pPr algn="ctr"/>
                      <a:r>
                        <a:rPr lang="en-US" dirty="0"/>
                        <a:t>-</a:t>
                      </a:r>
                    </a:p>
                  </a:txBody>
                  <a:tcPr/>
                </a:tc>
                <a:extLst>
                  <a:ext uri="{0D108BD9-81ED-4DB2-BD59-A6C34878D82A}">
                    <a16:rowId xmlns:a16="http://schemas.microsoft.com/office/drawing/2014/main" val="2870951385"/>
                  </a:ext>
                </a:extLst>
              </a:tr>
              <a:tr h="348269">
                <a:tc>
                  <a:txBody>
                    <a:bodyPr/>
                    <a:lstStyle/>
                    <a:p>
                      <a:pPr algn="ctr"/>
                      <a:r>
                        <a:rPr lang="en-US" dirty="0"/>
                        <a:t>13</a:t>
                      </a:r>
                    </a:p>
                  </a:txBody>
                  <a:tcPr/>
                </a:tc>
                <a:tc>
                  <a:txBody>
                    <a:bodyPr/>
                    <a:lstStyle/>
                    <a:p>
                      <a:pPr algn="l"/>
                      <a:r>
                        <a:rPr lang="en-US" dirty="0" err="1"/>
                        <a:t>Peer_Influence</a:t>
                      </a:r>
                      <a:endParaRPr lang="en-US" dirty="0"/>
                    </a:p>
                  </a:txBody>
                  <a:tcPr/>
                </a:tc>
                <a:tc>
                  <a:txBody>
                    <a:bodyPr/>
                    <a:lstStyle/>
                    <a:p>
                      <a:pPr algn="ctr"/>
                      <a:r>
                        <a:rPr lang="en-US" dirty="0"/>
                        <a:t>Object</a:t>
                      </a:r>
                    </a:p>
                  </a:txBody>
                  <a:tcPr/>
                </a:tc>
                <a:tc>
                  <a:txBody>
                    <a:bodyPr/>
                    <a:lstStyle/>
                    <a:p>
                      <a:pPr algn="ctr"/>
                      <a:r>
                        <a:rPr lang="en-US" dirty="0"/>
                        <a:t>-</a:t>
                      </a:r>
                    </a:p>
                  </a:txBody>
                  <a:tcPr/>
                </a:tc>
                <a:extLst>
                  <a:ext uri="{0D108BD9-81ED-4DB2-BD59-A6C34878D82A}">
                    <a16:rowId xmlns:a16="http://schemas.microsoft.com/office/drawing/2014/main" val="3871458186"/>
                  </a:ext>
                </a:extLst>
              </a:tr>
              <a:tr h="348269">
                <a:tc>
                  <a:txBody>
                    <a:bodyPr/>
                    <a:lstStyle/>
                    <a:p>
                      <a:pPr algn="ctr"/>
                      <a:r>
                        <a:rPr lang="en-US" dirty="0"/>
                        <a:t>14</a:t>
                      </a:r>
                    </a:p>
                  </a:txBody>
                  <a:tcPr/>
                </a:tc>
                <a:tc>
                  <a:txBody>
                    <a:bodyPr/>
                    <a:lstStyle/>
                    <a:p>
                      <a:pPr algn="l"/>
                      <a:r>
                        <a:rPr lang="en-US" dirty="0" err="1"/>
                        <a:t>Physical_Activity</a:t>
                      </a:r>
                      <a:endParaRPr lang="en-US" dirty="0"/>
                    </a:p>
                  </a:txBody>
                  <a:tcPr/>
                </a:tc>
                <a:tc>
                  <a:txBody>
                    <a:bodyPr/>
                    <a:lstStyle/>
                    <a:p>
                      <a:pPr algn="ctr"/>
                      <a:r>
                        <a:rPr lang="en-US" dirty="0"/>
                        <a:t>Integer</a:t>
                      </a:r>
                    </a:p>
                  </a:txBody>
                  <a:tcPr/>
                </a:tc>
                <a:tc>
                  <a:txBody>
                    <a:bodyPr/>
                    <a:lstStyle/>
                    <a:p>
                      <a:pPr algn="ctr"/>
                      <a:r>
                        <a:rPr lang="en-US" dirty="0"/>
                        <a:t>Normal</a:t>
                      </a:r>
                    </a:p>
                  </a:txBody>
                  <a:tcPr/>
                </a:tc>
                <a:extLst>
                  <a:ext uri="{0D108BD9-81ED-4DB2-BD59-A6C34878D82A}">
                    <a16:rowId xmlns:a16="http://schemas.microsoft.com/office/drawing/2014/main" val="3222815182"/>
                  </a:ext>
                </a:extLst>
              </a:tr>
              <a:tr h="348269">
                <a:tc>
                  <a:txBody>
                    <a:bodyPr/>
                    <a:lstStyle/>
                    <a:p>
                      <a:pPr algn="ctr"/>
                      <a:r>
                        <a:rPr lang="en-US" dirty="0"/>
                        <a:t>15</a:t>
                      </a:r>
                    </a:p>
                  </a:txBody>
                  <a:tcPr/>
                </a:tc>
                <a:tc>
                  <a:txBody>
                    <a:bodyPr/>
                    <a:lstStyle/>
                    <a:p>
                      <a:pPr algn="l"/>
                      <a:r>
                        <a:rPr lang="en-US" dirty="0"/>
                        <a:t>Learning Disabilities</a:t>
                      </a:r>
                    </a:p>
                  </a:txBody>
                  <a:tcPr/>
                </a:tc>
                <a:tc>
                  <a:txBody>
                    <a:bodyPr/>
                    <a:lstStyle/>
                    <a:p>
                      <a:pPr algn="ctr"/>
                      <a:r>
                        <a:rPr lang="en-US" dirty="0"/>
                        <a:t>Object</a:t>
                      </a:r>
                    </a:p>
                  </a:txBody>
                  <a:tcPr/>
                </a:tc>
                <a:tc>
                  <a:txBody>
                    <a:bodyPr/>
                    <a:lstStyle/>
                    <a:p>
                      <a:pPr algn="ctr"/>
                      <a:r>
                        <a:rPr lang="en-US" dirty="0"/>
                        <a:t>-</a:t>
                      </a:r>
                    </a:p>
                  </a:txBody>
                  <a:tcPr/>
                </a:tc>
                <a:extLst>
                  <a:ext uri="{0D108BD9-81ED-4DB2-BD59-A6C34878D82A}">
                    <a16:rowId xmlns:a16="http://schemas.microsoft.com/office/drawing/2014/main" val="3945665357"/>
                  </a:ext>
                </a:extLst>
              </a:tr>
              <a:tr h="348269">
                <a:tc>
                  <a:txBody>
                    <a:bodyPr/>
                    <a:lstStyle/>
                    <a:p>
                      <a:pPr algn="ctr"/>
                      <a:r>
                        <a:rPr lang="en-US" dirty="0"/>
                        <a:t>16</a:t>
                      </a:r>
                    </a:p>
                  </a:txBody>
                  <a:tcPr/>
                </a:tc>
                <a:tc>
                  <a:txBody>
                    <a:bodyPr/>
                    <a:lstStyle/>
                    <a:p>
                      <a:pPr algn="l"/>
                      <a:r>
                        <a:rPr lang="en-US" dirty="0" err="1"/>
                        <a:t>Parental_Education_Level</a:t>
                      </a:r>
                      <a:endParaRPr lang="en-US" dirty="0"/>
                    </a:p>
                  </a:txBody>
                  <a:tcPr/>
                </a:tc>
                <a:tc>
                  <a:txBody>
                    <a:bodyPr/>
                    <a:lstStyle/>
                    <a:p>
                      <a:pPr algn="ctr"/>
                      <a:r>
                        <a:rPr lang="en-US" dirty="0"/>
                        <a:t>Object</a:t>
                      </a:r>
                    </a:p>
                  </a:txBody>
                  <a:tcPr/>
                </a:tc>
                <a:tc>
                  <a:txBody>
                    <a:bodyPr/>
                    <a:lstStyle/>
                    <a:p>
                      <a:pPr algn="ctr"/>
                      <a:r>
                        <a:rPr lang="en-US" dirty="0"/>
                        <a:t>-</a:t>
                      </a:r>
                    </a:p>
                  </a:txBody>
                  <a:tcPr/>
                </a:tc>
                <a:extLst>
                  <a:ext uri="{0D108BD9-81ED-4DB2-BD59-A6C34878D82A}">
                    <a16:rowId xmlns:a16="http://schemas.microsoft.com/office/drawing/2014/main" val="1561790372"/>
                  </a:ext>
                </a:extLst>
              </a:tr>
              <a:tr h="348269">
                <a:tc>
                  <a:txBody>
                    <a:bodyPr/>
                    <a:lstStyle/>
                    <a:p>
                      <a:pPr algn="ctr"/>
                      <a:r>
                        <a:rPr lang="en-US" dirty="0"/>
                        <a:t>17</a:t>
                      </a:r>
                    </a:p>
                  </a:txBody>
                  <a:tcPr/>
                </a:tc>
                <a:tc>
                  <a:txBody>
                    <a:bodyPr/>
                    <a:lstStyle/>
                    <a:p>
                      <a:pPr algn="l"/>
                      <a:r>
                        <a:rPr lang="en-US" dirty="0" err="1"/>
                        <a:t>Disctance_From_Home</a:t>
                      </a:r>
                      <a:endParaRPr lang="en-US" dirty="0"/>
                    </a:p>
                  </a:txBody>
                  <a:tcPr/>
                </a:tc>
                <a:tc>
                  <a:txBody>
                    <a:bodyPr/>
                    <a:lstStyle/>
                    <a:p>
                      <a:pPr algn="ctr"/>
                      <a:r>
                        <a:rPr lang="en-US" dirty="0"/>
                        <a:t>Object</a:t>
                      </a:r>
                    </a:p>
                  </a:txBody>
                  <a:tcPr/>
                </a:tc>
                <a:tc>
                  <a:txBody>
                    <a:bodyPr/>
                    <a:lstStyle/>
                    <a:p>
                      <a:pPr algn="ctr"/>
                      <a:r>
                        <a:rPr lang="en-US" dirty="0"/>
                        <a:t>-</a:t>
                      </a:r>
                    </a:p>
                  </a:txBody>
                  <a:tcPr/>
                </a:tc>
                <a:extLst>
                  <a:ext uri="{0D108BD9-81ED-4DB2-BD59-A6C34878D82A}">
                    <a16:rowId xmlns:a16="http://schemas.microsoft.com/office/drawing/2014/main" val="3378899747"/>
                  </a:ext>
                </a:extLst>
              </a:tr>
              <a:tr h="348269">
                <a:tc>
                  <a:txBody>
                    <a:bodyPr/>
                    <a:lstStyle/>
                    <a:p>
                      <a:pPr algn="ctr"/>
                      <a:r>
                        <a:rPr lang="en-US" dirty="0"/>
                        <a:t>18</a:t>
                      </a:r>
                    </a:p>
                  </a:txBody>
                  <a:tcPr/>
                </a:tc>
                <a:tc>
                  <a:txBody>
                    <a:bodyPr/>
                    <a:lstStyle/>
                    <a:p>
                      <a:pPr algn="l"/>
                      <a:r>
                        <a:rPr lang="en-US" dirty="0" err="1"/>
                        <a:t>Exam_Score</a:t>
                      </a:r>
                      <a:endParaRPr lang="en-US" dirty="0"/>
                    </a:p>
                  </a:txBody>
                  <a:tcPr/>
                </a:tc>
                <a:tc>
                  <a:txBody>
                    <a:bodyPr/>
                    <a:lstStyle/>
                    <a:p>
                      <a:pPr algn="ctr"/>
                      <a:r>
                        <a:rPr lang="en-US" dirty="0"/>
                        <a:t>Integer</a:t>
                      </a:r>
                    </a:p>
                  </a:txBody>
                  <a:tcPr/>
                </a:tc>
                <a:tc>
                  <a:txBody>
                    <a:bodyPr/>
                    <a:lstStyle/>
                    <a:p>
                      <a:pPr algn="ctr"/>
                      <a:r>
                        <a:rPr lang="en-US" dirty="0"/>
                        <a:t>Skewed</a:t>
                      </a:r>
                    </a:p>
                  </a:txBody>
                  <a:tcPr/>
                </a:tc>
                <a:extLst>
                  <a:ext uri="{0D108BD9-81ED-4DB2-BD59-A6C34878D82A}">
                    <a16:rowId xmlns:a16="http://schemas.microsoft.com/office/drawing/2014/main" val="3109191290"/>
                  </a:ext>
                </a:extLst>
              </a:tr>
            </a:tbl>
          </a:graphicData>
        </a:graphic>
      </p:graphicFrame>
    </p:spTree>
    <p:extLst>
      <p:ext uri="{BB962C8B-B14F-4D97-AF65-F5344CB8AC3E}">
        <p14:creationId xmlns:p14="http://schemas.microsoft.com/office/powerpoint/2010/main" val="3792645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8DC48-24C4-7015-DB1B-58BBBC13547E}"/>
              </a:ext>
            </a:extLst>
          </p:cNvPr>
          <p:cNvSpPr>
            <a:spLocks noGrp="1"/>
          </p:cNvSpPr>
          <p:nvPr>
            <p:ph type="title"/>
          </p:nvPr>
        </p:nvSpPr>
        <p:spPr>
          <a:xfrm>
            <a:off x="1097280" y="849086"/>
            <a:ext cx="10058400" cy="888274"/>
          </a:xfrm>
        </p:spPr>
        <p:txBody>
          <a:bodyPr>
            <a:normAutofit fontScale="90000"/>
          </a:bodyPr>
          <a:lstStyle/>
          <a:p>
            <a:pPr algn="ctr"/>
            <a:r>
              <a:rPr lang="en-US" b="1" dirty="0"/>
              <a:t>EDA</a:t>
            </a:r>
            <a:br>
              <a:rPr lang="en-US" b="1" dirty="0"/>
            </a:br>
            <a:r>
              <a:rPr lang="en-US" b="1" i="1" dirty="0"/>
              <a:t>Percentage of Distance from Home to School</a:t>
            </a:r>
          </a:p>
        </p:txBody>
      </p:sp>
      <p:pic>
        <p:nvPicPr>
          <p:cNvPr id="5" name="Content Placeholder 4">
            <a:extLst>
              <a:ext uri="{FF2B5EF4-FFF2-40B4-BE49-F238E27FC236}">
                <a16:creationId xmlns:a16="http://schemas.microsoft.com/office/drawing/2014/main" id="{20A07A17-59C2-7DEB-DD5B-B5C9325B4CA0}"/>
              </a:ext>
            </a:extLst>
          </p:cNvPr>
          <p:cNvPicPr>
            <a:picLocks noGrp="1" noChangeAspect="1"/>
          </p:cNvPicPr>
          <p:nvPr>
            <p:ph idx="1"/>
          </p:nvPr>
        </p:nvPicPr>
        <p:blipFill>
          <a:blip r:embed="rId2"/>
          <a:stretch>
            <a:fillRect/>
          </a:stretch>
        </p:blipFill>
        <p:spPr>
          <a:xfrm>
            <a:off x="2828945" y="1857149"/>
            <a:ext cx="4531139" cy="4429956"/>
          </a:xfrm>
        </p:spPr>
      </p:pic>
      <p:sp>
        <p:nvSpPr>
          <p:cNvPr id="6" name="TextBox 5">
            <a:extLst>
              <a:ext uri="{FF2B5EF4-FFF2-40B4-BE49-F238E27FC236}">
                <a16:creationId xmlns:a16="http://schemas.microsoft.com/office/drawing/2014/main" id="{539E463B-8F81-9B65-B622-340AE81A1022}"/>
              </a:ext>
            </a:extLst>
          </p:cNvPr>
          <p:cNvSpPr txBox="1"/>
          <p:nvPr/>
        </p:nvSpPr>
        <p:spPr>
          <a:xfrm>
            <a:off x="8686799" y="1857149"/>
            <a:ext cx="2645229" cy="3970318"/>
          </a:xfrm>
          <a:prstGeom prst="rect">
            <a:avLst/>
          </a:prstGeom>
          <a:noFill/>
        </p:spPr>
        <p:txBody>
          <a:bodyPr wrap="square" rtlCol="0">
            <a:spAutoFit/>
          </a:bodyPr>
          <a:lstStyle/>
          <a:p>
            <a:r>
              <a:rPr lang="en-US" dirty="0"/>
              <a:t>Insight:</a:t>
            </a:r>
          </a:p>
          <a:p>
            <a:r>
              <a:rPr lang="en-US" i="1" dirty="0"/>
              <a:t>About 10.1% parents choose to send their children to school that has far distance from their home while 30.64% choose school that has moderate distance. This phenomenon may due to the quality of the school as the main reason in deciding which school they send their children into</a:t>
            </a:r>
          </a:p>
        </p:txBody>
      </p:sp>
    </p:spTree>
    <p:extLst>
      <p:ext uri="{BB962C8B-B14F-4D97-AF65-F5344CB8AC3E}">
        <p14:creationId xmlns:p14="http://schemas.microsoft.com/office/powerpoint/2010/main" val="3016842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05884E-F04D-24C5-9237-7BD7382C25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01535D-8F33-5DBD-15E4-CF35144B7572}"/>
              </a:ext>
            </a:extLst>
          </p:cNvPr>
          <p:cNvSpPr>
            <a:spLocks noGrp="1"/>
          </p:cNvSpPr>
          <p:nvPr>
            <p:ph type="title"/>
          </p:nvPr>
        </p:nvSpPr>
        <p:spPr>
          <a:xfrm>
            <a:off x="1066800" y="404949"/>
            <a:ext cx="10058400" cy="888274"/>
          </a:xfrm>
        </p:spPr>
        <p:txBody>
          <a:bodyPr>
            <a:normAutofit fontScale="90000"/>
          </a:bodyPr>
          <a:lstStyle/>
          <a:p>
            <a:pPr algn="ctr"/>
            <a:r>
              <a:rPr lang="en-US" b="1" dirty="0"/>
              <a:t>EDA</a:t>
            </a:r>
            <a:br>
              <a:rPr lang="en-US" b="1" dirty="0"/>
            </a:br>
            <a:r>
              <a:rPr lang="en-US" b="1" i="1" dirty="0"/>
              <a:t>Do children Who Perform Well in School Have Active Parental Involvement?</a:t>
            </a:r>
          </a:p>
        </p:txBody>
      </p:sp>
      <p:sp>
        <p:nvSpPr>
          <p:cNvPr id="6" name="TextBox 5">
            <a:extLst>
              <a:ext uri="{FF2B5EF4-FFF2-40B4-BE49-F238E27FC236}">
                <a16:creationId xmlns:a16="http://schemas.microsoft.com/office/drawing/2014/main" id="{01822C39-51FE-FFD4-AAFC-E40AF81F716E}"/>
              </a:ext>
            </a:extLst>
          </p:cNvPr>
          <p:cNvSpPr txBox="1"/>
          <p:nvPr/>
        </p:nvSpPr>
        <p:spPr>
          <a:xfrm>
            <a:off x="159884" y="6296452"/>
            <a:ext cx="12032116" cy="646331"/>
          </a:xfrm>
          <a:prstGeom prst="rect">
            <a:avLst/>
          </a:prstGeom>
          <a:noFill/>
        </p:spPr>
        <p:txBody>
          <a:bodyPr wrap="square" rtlCol="0">
            <a:spAutoFit/>
          </a:bodyPr>
          <a:lstStyle/>
          <a:p>
            <a:pPr algn="ctr"/>
            <a:r>
              <a:rPr lang="en-US" i="1" dirty="0"/>
              <a:t>Insight: Parental involvement do have impact on their children’s performance in school. Children with high parental involvement tends to have better performance at school compare to those with low parental involvement</a:t>
            </a:r>
          </a:p>
        </p:txBody>
      </p:sp>
      <p:pic>
        <p:nvPicPr>
          <p:cNvPr id="8" name="Picture 7">
            <a:extLst>
              <a:ext uri="{FF2B5EF4-FFF2-40B4-BE49-F238E27FC236}">
                <a16:creationId xmlns:a16="http://schemas.microsoft.com/office/drawing/2014/main" id="{BB767573-19CC-2D2F-27AA-D046D2C0779B}"/>
              </a:ext>
            </a:extLst>
          </p:cNvPr>
          <p:cNvPicPr>
            <a:picLocks noChangeAspect="1"/>
          </p:cNvPicPr>
          <p:nvPr/>
        </p:nvPicPr>
        <p:blipFill>
          <a:blip r:embed="rId2"/>
          <a:stretch>
            <a:fillRect/>
          </a:stretch>
        </p:blipFill>
        <p:spPr>
          <a:xfrm>
            <a:off x="2500311" y="1692081"/>
            <a:ext cx="6734175" cy="4205513"/>
          </a:xfrm>
          <a:prstGeom prst="rect">
            <a:avLst/>
          </a:prstGeom>
        </p:spPr>
      </p:pic>
    </p:spTree>
    <p:extLst>
      <p:ext uri="{BB962C8B-B14F-4D97-AF65-F5344CB8AC3E}">
        <p14:creationId xmlns:p14="http://schemas.microsoft.com/office/powerpoint/2010/main" val="2060480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48169-68DF-0FAE-46CB-84B5FEA8FC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8C9CCF-EF49-99F4-7266-67A54FD54C5E}"/>
              </a:ext>
            </a:extLst>
          </p:cNvPr>
          <p:cNvSpPr>
            <a:spLocks noGrp="1"/>
          </p:cNvSpPr>
          <p:nvPr>
            <p:ph type="title"/>
          </p:nvPr>
        </p:nvSpPr>
        <p:spPr>
          <a:xfrm>
            <a:off x="1097280" y="849086"/>
            <a:ext cx="10058400" cy="888274"/>
          </a:xfrm>
        </p:spPr>
        <p:txBody>
          <a:bodyPr>
            <a:normAutofit fontScale="90000"/>
          </a:bodyPr>
          <a:lstStyle/>
          <a:p>
            <a:pPr algn="ctr"/>
            <a:r>
              <a:rPr lang="en-US" b="1" dirty="0"/>
              <a:t>EDA</a:t>
            </a:r>
            <a:br>
              <a:rPr lang="en-US" b="1" dirty="0"/>
            </a:br>
            <a:r>
              <a:rPr lang="en-US" b="1" i="1" dirty="0"/>
              <a:t>Does Family Economy Background has Influence on Children Performances?</a:t>
            </a:r>
          </a:p>
        </p:txBody>
      </p:sp>
      <p:sp>
        <p:nvSpPr>
          <p:cNvPr id="6" name="TextBox 5">
            <a:extLst>
              <a:ext uri="{FF2B5EF4-FFF2-40B4-BE49-F238E27FC236}">
                <a16:creationId xmlns:a16="http://schemas.microsoft.com/office/drawing/2014/main" id="{B174C3AD-AD3E-F878-759B-C605F02D1F45}"/>
              </a:ext>
            </a:extLst>
          </p:cNvPr>
          <p:cNvSpPr txBox="1"/>
          <p:nvPr/>
        </p:nvSpPr>
        <p:spPr>
          <a:xfrm>
            <a:off x="344943" y="2388479"/>
            <a:ext cx="4357686" cy="2031325"/>
          </a:xfrm>
          <a:prstGeom prst="rect">
            <a:avLst/>
          </a:prstGeom>
          <a:noFill/>
        </p:spPr>
        <p:txBody>
          <a:bodyPr wrap="square" rtlCol="0">
            <a:spAutoFit/>
          </a:bodyPr>
          <a:lstStyle/>
          <a:p>
            <a:pPr algn="ctr"/>
            <a:r>
              <a:rPr lang="en-US" dirty="0"/>
              <a:t>Insight: </a:t>
            </a:r>
          </a:p>
          <a:p>
            <a:pPr algn="ctr"/>
            <a:endParaRPr lang="en-US" i="1" dirty="0"/>
          </a:p>
          <a:p>
            <a:pPr algn="ctr"/>
            <a:r>
              <a:rPr lang="en-US" i="1" dirty="0"/>
              <a:t>Children with medium family economic  background tend to have the highest motivation while children with low economic background tend to have the lowest motivation</a:t>
            </a:r>
          </a:p>
        </p:txBody>
      </p:sp>
      <p:pic>
        <p:nvPicPr>
          <p:cNvPr id="4" name="Picture 3">
            <a:extLst>
              <a:ext uri="{FF2B5EF4-FFF2-40B4-BE49-F238E27FC236}">
                <a16:creationId xmlns:a16="http://schemas.microsoft.com/office/drawing/2014/main" id="{AE1E65FE-4632-1D21-77E0-13F883C27905}"/>
              </a:ext>
            </a:extLst>
          </p:cNvPr>
          <p:cNvPicPr>
            <a:picLocks noChangeAspect="1"/>
          </p:cNvPicPr>
          <p:nvPr/>
        </p:nvPicPr>
        <p:blipFill>
          <a:blip r:embed="rId2"/>
          <a:stretch>
            <a:fillRect/>
          </a:stretch>
        </p:blipFill>
        <p:spPr>
          <a:xfrm>
            <a:off x="4945857" y="1976846"/>
            <a:ext cx="6505575" cy="4559092"/>
          </a:xfrm>
          <a:prstGeom prst="rect">
            <a:avLst/>
          </a:prstGeom>
        </p:spPr>
      </p:pic>
    </p:spTree>
    <p:extLst>
      <p:ext uri="{BB962C8B-B14F-4D97-AF65-F5344CB8AC3E}">
        <p14:creationId xmlns:p14="http://schemas.microsoft.com/office/powerpoint/2010/main" val="4035213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CFEB1-35F1-CE96-F436-3B68968D187D}"/>
              </a:ext>
            </a:extLst>
          </p:cNvPr>
          <p:cNvSpPr>
            <a:spLocks noGrp="1"/>
          </p:cNvSpPr>
          <p:nvPr>
            <p:ph type="title"/>
          </p:nvPr>
        </p:nvSpPr>
        <p:spPr>
          <a:xfrm>
            <a:off x="1206137" y="863546"/>
            <a:ext cx="10058400" cy="845511"/>
          </a:xfrm>
        </p:spPr>
        <p:txBody>
          <a:bodyPr/>
          <a:lstStyle/>
          <a:p>
            <a:pPr algn="l"/>
            <a:r>
              <a:rPr lang="en-US" i="1" dirty="0"/>
              <a:t>Tukey’s Rule</a:t>
            </a:r>
          </a:p>
        </p:txBody>
      </p:sp>
      <p:pic>
        <p:nvPicPr>
          <p:cNvPr id="5" name="Content Placeholder 4">
            <a:extLst>
              <a:ext uri="{FF2B5EF4-FFF2-40B4-BE49-F238E27FC236}">
                <a16:creationId xmlns:a16="http://schemas.microsoft.com/office/drawing/2014/main" id="{2FBA0EDF-D661-CAEC-B065-00490AC9EE60}"/>
              </a:ext>
            </a:extLst>
          </p:cNvPr>
          <p:cNvPicPr>
            <a:picLocks noGrp="1" noChangeAspect="1"/>
          </p:cNvPicPr>
          <p:nvPr>
            <p:ph idx="1"/>
          </p:nvPr>
        </p:nvPicPr>
        <p:blipFill>
          <a:blip r:embed="rId2"/>
          <a:stretch>
            <a:fillRect/>
          </a:stretch>
        </p:blipFill>
        <p:spPr>
          <a:xfrm>
            <a:off x="1206137" y="1828800"/>
            <a:ext cx="8106813" cy="4419599"/>
          </a:xfrm>
        </p:spPr>
      </p:pic>
      <p:sp>
        <p:nvSpPr>
          <p:cNvPr id="6" name="TextBox 5">
            <a:extLst>
              <a:ext uri="{FF2B5EF4-FFF2-40B4-BE49-F238E27FC236}">
                <a16:creationId xmlns:a16="http://schemas.microsoft.com/office/drawing/2014/main" id="{B0CA572D-28A0-55E1-5A72-D9A02FC4AAE2}"/>
              </a:ext>
            </a:extLst>
          </p:cNvPr>
          <p:cNvSpPr txBox="1"/>
          <p:nvPr/>
        </p:nvSpPr>
        <p:spPr>
          <a:xfrm>
            <a:off x="9459686" y="5879067"/>
            <a:ext cx="2362200" cy="369332"/>
          </a:xfrm>
          <a:prstGeom prst="rect">
            <a:avLst/>
          </a:prstGeom>
          <a:noFill/>
        </p:spPr>
        <p:txBody>
          <a:bodyPr wrap="square" rtlCol="0">
            <a:spAutoFit/>
          </a:bodyPr>
          <a:lstStyle/>
          <a:p>
            <a:r>
              <a:rPr lang="en-US" i="1" dirty="0"/>
              <a:t>Outliers: 6.5%</a:t>
            </a:r>
          </a:p>
        </p:txBody>
      </p:sp>
    </p:spTree>
    <p:extLst>
      <p:ext uri="{BB962C8B-B14F-4D97-AF65-F5344CB8AC3E}">
        <p14:creationId xmlns:p14="http://schemas.microsoft.com/office/powerpoint/2010/main" val="206464097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1446</TotalTime>
  <Words>709</Words>
  <Application>Microsoft Office PowerPoint</Application>
  <PresentationFormat>Widescreen</PresentationFormat>
  <Paragraphs>154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Droplet</vt:lpstr>
      <vt:lpstr>Identifying Factors That Have Impact On Kid’s Performance</vt:lpstr>
      <vt:lpstr>Presentation Outline</vt:lpstr>
      <vt:lpstr>Problem Background This program aims to help student identifying factors that have impacts on their performance and giving suggestions to parents for preparing school, facilities, and mental support for boosting their children’s performances on school</vt:lpstr>
      <vt:lpstr>Problem Background This program aims to help student identifying factors that have impacts on their performance and giving suggestions to parents for preparing school, facilities, and mental support for boosting their children’s performances on school</vt:lpstr>
      <vt:lpstr>PowerPoint Presentation</vt:lpstr>
      <vt:lpstr>EDA Percentage of Distance from Home to School</vt:lpstr>
      <vt:lpstr>EDA Do children Who Perform Well in School Have Active Parental Involvement?</vt:lpstr>
      <vt:lpstr>EDA Does Family Economy Background has Influence on Children Performances?</vt:lpstr>
      <vt:lpstr>Tukey’s Rule</vt:lpstr>
      <vt:lpstr>Model Evaluation</vt:lpstr>
      <vt:lpstr>Model Tuning</vt:lpstr>
      <vt:lpstr>Conclusion</vt:lpstr>
      <vt:lpstr>Web Aplications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Dini Anggriyani</dc:creator>
  <cp:lastModifiedBy>Dini Anggriyani</cp:lastModifiedBy>
  <cp:revision>14</cp:revision>
  <dcterms:created xsi:type="dcterms:W3CDTF">2024-12-30T02:11:31Z</dcterms:created>
  <dcterms:modified xsi:type="dcterms:W3CDTF">2025-01-03T03:42:50Z</dcterms:modified>
</cp:coreProperties>
</file>