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5"/>
  </p:notesMasterIdLst>
  <p:sldIdLst>
    <p:sldId id="334" r:id="rId2"/>
    <p:sldId id="335" r:id="rId3"/>
    <p:sldId id="336" r:id="rId4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86" y="4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rafik 1687"/>
          <p:cNvPicPr/>
          <p:nvPr/>
        </p:nvPicPr>
        <p:blipFill>
          <a:blip r:embed="rId2"/>
          <a:stretch/>
        </p:blipFill>
        <p:spPr>
          <a:xfrm>
            <a:off x="9919080" y="1982880"/>
            <a:ext cx="1960560" cy="6008760"/>
          </a:xfrm>
          <a:prstGeom prst="rect">
            <a:avLst/>
          </a:prstGeom>
          <a:ln>
            <a:noFill/>
          </a:ln>
        </p:spPr>
      </p:pic>
      <p:sp>
        <p:nvSpPr>
          <p:cNvPr id="1689" name="CustomShape 1"/>
          <p:cNvSpPr/>
          <p:nvPr/>
        </p:nvSpPr>
        <p:spPr>
          <a:xfrm>
            <a:off x="650160" y="389160"/>
            <a:ext cx="11703240" cy="162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de-CH" sz="4400" b="0" strike="noStrike" spc="-1">
                <a:latin typeface="Arial"/>
              </a:rPr>
              <a:t>Dijkstra-Algorithmus</a:t>
            </a:r>
          </a:p>
        </p:txBody>
      </p:sp>
      <p:sp>
        <p:nvSpPr>
          <p:cNvPr id="1690" name="CustomShape 2"/>
          <p:cNvSpPr/>
          <p:nvPr/>
        </p:nvSpPr>
        <p:spPr>
          <a:xfrm>
            <a:off x="650160" y="2147760"/>
            <a:ext cx="8493480" cy="59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Markiere alle Knoten als </a:t>
            </a:r>
            <a:r>
              <a:rPr lang="de-CH" sz="2000" b="0" strike="noStrike" spc="-1" dirty="0" err="1">
                <a:latin typeface="Arial"/>
              </a:rPr>
              <a:t>unbesucht</a:t>
            </a:r>
            <a:r>
              <a:rPr lang="de-CH" sz="2000" b="0" strike="noStrike" spc="-1" dirty="0">
                <a:latin typeface="Arial"/>
              </a:rPr>
              <a:t>. Speichere alle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 in einer Liste.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Setze für jeden Knoten eine vorläufige Distanz: 0 für den Startknoten und unendlich für alle anderen Knoten. Setze den Startknoten als aktuellen Knoten.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Für den aktuellen Knoten berechne für alle benachbarten Knoten die vorläufige Distanz über den aktuellen Knoten. Vergleiche die berechnete Distanz mit der im Knoten gespeicherten Distanz und setze die kleinere.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Wenn alle benachbarten Knoten berücksichtigt wurden markiere den aktuellen als besucht und entferne ihn aus der Liste der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Wenn der Zielknoten die kleinste vorläufige Distanz von allen </a:t>
            </a:r>
            <a:r>
              <a:rPr lang="de-CH" sz="2000" b="0" strike="noStrike" spc="-1" dirty="0" err="1">
                <a:latin typeface="Arial"/>
              </a:rPr>
              <a:t>unbesuchten</a:t>
            </a:r>
            <a:r>
              <a:rPr lang="de-CH" sz="2000" b="0" strike="noStrike" spc="-1" dirty="0">
                <a:latin typeface="Arial"/>
              </a:rPr>
              <a:t> Knoten hat wird unterbrochen.</a:t>
            </a:r>
          </a:p>
          <a:p>
            <a:pPr marL="216000" indent="-215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de-CH" sz="2000" b="0" strike="noStrike" spc="-1" dirty="0">
                <a:latin typeface="Arial"/>
              </a:rPr>
              <a:t>Ansonsten wird der </a:t>
            </a:r>
            <a:r>
              <a:rPr lang="de-CH" sz="2000" b="0" strike="noStrike" spc="-1" dirty="0" err="1">
                <a:latin typeface="Arial"/>
              </a:rPr>
              <a:t>unbesuchte</a:t>
            </a:r>
            <a:r>
              <a:rPr lang="de-CH" sz="2000" b="0" strike="noStrike" spc="-1" dirty="0">
                <a:latin typeface="Arial"/>
              </a:rPr>
              <a:t> Knoten  mit der kleinsten vorläufigen Distanz ausgewählt und als aktueller Knoten gesetzt und der Prozess von Schritt 3 an wiederholt.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8E4707-AC60-4348-B154-C13CED3AD753}"/>
              </a:ext>
            </a:extLst>
          </p:cNvPr>
          <p:cNvSpPr/>
          <p:nvPr/>
        </p:nvSpPr>
        <p:spPr>
          <a:xfrm>
            <a:off x="0" y="9387470"/>
            <a:ext cx="5205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https://www.youtube.com/watch?v=S8y-Sk7u1So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TextShape 1"/>
          <p:cNvSpPr txBox="1"/>
          <p:nvPr/>
        </p:nvSpPr>
        <p:spPr>
          <a:xfrm>
            <a:off x="650160" y="389160"/>
            <a:ext cx="11703240" cy="1627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CH" sz="4400" b="0" strike="noStrike" spc="-1" dirty="0">
                <a:latin typeface="Arial"/>
              </a:rPr>
              <a:t>Gruppenarbeit</a:t>
            </a:r>
          </a:p>
        </p:txBody>
      </p:sp>
      <p:graphicFrame>
        <p:nvGraphicFramePr>
          <p:cNvPr id="1693" name="Table 2"/>
          <p:cNvGraphicFramePr/>
          <p:nvPr/>
        </p:nvGraphicFramePr>
        <p:xfrm>
          <a:off x="1358280" y="1935720"/>
          <a:ext cx="1857960" cy="6583680"/>
        </p:xfrm>
        <a:graphic>
          <a:graphicData uri="http://schemas.openxmlformats.org/drawingml/2006/table">
            <a:tbl>
              <a:tblPr/>
              <a:tblGrid>
                <a:gridCol w="61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440">
                <a:tc>
                  <a:txBody>
                    <a:bodyPr/>
                    <a:lstStyle/>
                    <a:p>
                      <a:r>
                        <a:rPr lang="de-CH" sz="1800" b="0" strike="noStrike" spc="-1" dirty="0">
                          <a:latin typeface="Arial"/>
                        </a:rPr>
                        <a:t>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B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J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K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U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800" b="0" strike="noStrike" spc="-1" dirty="0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694" name="Grafik 1693"/>
          <p:cNvPicPr/>
          <p:nvPr/>
        </p:nvPicPr>
        <p:blipFill>
          <a:blip r:embed="rId2"/>
          <a:stretch/>
        </p:blipFill>
        <p:spPr>
          <a:xfrm>
            <a:off x="4188240" y="2939400"/>
            <a:ext cx="7619760" cy="382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744752" y="767173"/>
            <a:ext cx="4572032" cy="3879971"/>
            <a:chOff x="2001806" y="1724764"/>
            <a:chExt cx="4572032" cy="3879971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Node</a:t>
              </a:r>
              <a:endParaRPr lang="de-CH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actTempDist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predecessorNode</a:t>
              </a:r>
              <a:r>
                <a:rPr lang="de-CH" dirty="0"/>
                <a:t>: String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visited</a:t>
              </a:r>
              <a:r>
                <a:rPr lang="de-CH" dirty="0"/>
                <a:t>: Boolean</a:t>
              </a:r>
            </a:p>
            <a:p>
              <a:pPr>
                <a:buFontTx/>
                <a:buChar char="-"/>
              </a:pPr>
              <a:r>
                <a:rPr lang="de-CH" dirty="0"/>
                <a:t> Name: String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3296411"/>
              <a:ext cx="4572032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Node</a:t>
              </a:r>
              <a:r>
                <a:rPr lang="de-CH" i="1" dirty="0"/>
                <a:t>(</a:t>
              </a:r>
              <a:r>
                <a:rPr lang="de-CH" i="1" dirty="0" err="1"/>
                <a:t>name</a:t>
              </a:r>
              <a:r>
                <a:rPr lang="de-CH" i="1" dirty="0"/>
                <a:t>: String)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setTempDist</a:t>
              </a:r>
              <a:r>
                <a:rPr lang="de-CH" dirty="0"/>
                <a:t>(</a:t>
              </a:r>
              <a:r>
                <a:rPr lang="de-CH" dirty="0" err="1"/>
                <a:t>dist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addTempDist</a:t>
              </a:r>
              <a:r>
                <a:rPr lang="de-CH" dirty="0"/>
                <a:t>(</a:t>
              </a:r>
              <a:r>
                <a:rPr lang="de-CH" dirty="0" err="1"/>
                <a:t>dist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getTempDist</a:t>
              </a:r>
              <a:r>
                <a:rPr lang="de-CH" dirty="0"/>
                <a:t>(): </a:t>
              </a:r>
              <a:r>
                <a:rPr lang="de-CH" dirty="0" err="1"/>
                <a:t>int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setPredecessorNode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: String) : </a:t>
              </a:r>
              <a:r>
                <a:rPr lang="de-CH" dirty="0" err="1"/>
                <a:t>void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getPredecessorNode</a:t>
              </a:r>
              <a:r>
                <a:rPr lang="de-CH" dirty="0"/>
                <a:t>(): String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setVisited</a:t>
              </a:r>
              <a:r>
                <a:rPr lang="de-CH" dirty="0"/>
                <a:t>(</a:t>
              </a:r>
              <a:r>
                <a:rPr lang="de-CH" dirty="0" err="1"/>
                <a:t>value</a:t>
              </a:r>
              <a:r>
                <a:rPr lang="de-CH" dirty="0"/>
                <a:t> : Boolean)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getVisited</a:t>
              </a:r>
              <a:r>
                <a:rPr lang="de-CH" dirty="0"/>
                <a:t>() : Boolean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510512" y="5758485"/>
            <a:ext cx="4551246" cy="3607658"/>
            <a:chOff x="3859194" y="4078840"/>
            <a:chExt cx="6680034" cy="3607658"/>
          </a:xfrm>
        </p:grpSpPr>
        <p:sp>
          <p:nvSpPr>
            <p:cNvPr id="8" name="Textfeld 7"/>
            <p:cNvSpPr txBox="1"/>
            <p:nvPr/>
          </p:nvSpPr>
          <p:spPr>
            <a:xfrm>
              <a:off x="3859194" y="4078840"/>
              <a:ext cx="66800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Djikstra</a:t>
              </a:r>
              <a:endParaRPr lang="de-CH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859194" y="4448172"/>
              <a:ext cx="668003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unvisitedNodeList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network: Network</a:t>
              </a:r>
            </a:p>
            <a:p>
              <a:r>
                <a:rPr lang="de-CH" dirty="0"/>
                <a:t>- </a:t>
              </a:r>
              <a:r>
                <a:rPr lang="de-CH" dirty="0" err="1"/>
                <a:t>currentNode</a:t>
              </a:r>
              <a:r>
                <a:rPr lang="de-CH" dirty="0"/>
                <a:t>: String</a:t>
              </a:r>
            </a:p>
            <a:p>
              <a:r>
                <a:rPr lang="de-CH" dirty="0"/>
                <a:t>- Startpoint: String</a:t>
              </a:r>
            </a:p>
            <a:p>
              <a:r>
                <a:rPr lang="de-CH" dirty="0"/>
                <a:t>- </a:t>
              </a:r>
              <a:r>
                <a:rPr lang="de-CH" dirty="0" err="1"/>
                <a:t>Endpoint</a:t>
              </a:r>
              <a:r>
                <a:rPr lang="de-CH" dirty="0"/>
                <a:t>: String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59194" y="5932172"/>
              <a:ext cx="668003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Djikstra</a:t>
              </a:r>
              <a:r>
                <a:rPr lang="de-CH" i="1" dirty="0"/>
                <a:t>()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getDirection</a:t>
              </a:r>
              <a:r>
                <a:rPr lang="de-CH" i="1" dirty="0"/>
                <a:t>():</a:t>
              </a:r>
              <a:r>
                <a:rPr lang="de-CH" i="1" dirty="0" err="1"/>
                <a:t>Stirng</a:t>
              </a:r>
              <a:r>
                <a:rPr lang="de-CH" i="1" dirty="0"/>
                <a:t>, String, String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getDirection</a:t>
              </a:r>
              <a:r>
                <a:rPr lang="de-CH" dirty="0"/>
                <a:t>():String, String</a:t>
              </a:r>
            </a:p>
            <a:p>
              <a:r>
                <a:rPr lang="de-CH" dirty="0"/>
                <a:t>-  </a:t>
              </a:r>
              <a:r>
                <a:rPr lang="de-CH" dirty="0" err="1"/>
                <a:t>calculateShortestDistance</a:t>
              </a:r>
              <a:r>
                <a:rPr lang="de-CH" dirty="0"/>
                <a:t>()</a:t>
              </a:r>
            </a:p>
            <a:p>
              <a:r>
                <a:rPr lang="de-CH" dirty="0"/>
                <a:t>- </a:t>
              </a:r>
              <a:r>
                <a:rPr lang="de-CH" dirty="0" err="1"/>
                <a:t>printShortestDistance</a:t>
              </a:r>
              <a:r>
                <a:rPr lang="de-CH" dirty="0"/>
                <a:t>()</a:t>
              </a:r>
            </a:p>
            <a:p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454595" y="1546554"/>
            <a:ext cx="5938932" cy="2208169"/>
            <a:chOff x="5502268" y="1859943"/>
            <a:chExt cx="4500594" cy="2208169"/>
          </a:xfrm>
        </p:grpSpPr>
        <p:sp>
          <p:nvSpPr>
            <p:cNvPr id="11" name="Textfeld 10"/>
            <p:cNvSpPr txBox="1"/>
            <p:nvPr/>
          </p:nvSpPr>
          <p:spPr>
            <a:xfrm>
              <a:off x="5502268" y="1859943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Network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502268" y="2227523"/>
              <a:ext cx="45005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- </a:t>
              </a:r>
              <a:r>
                <a:rPr lang="de-CH" dirty="0" err="1"/>
                <a:t>mainList</a:t>
              </a:r>
              <a:r>
                <a:rPr lang="de-CH" dirty="0"/>
                <a:t>: String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502268" y="2590784"/>
              <a:ext cx="450059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Network()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createNode</a:t>
              </a:r>
              <a:r>
                <a:rPr lang="de-CH" dirty="0"/>
                <a:t>(): </a:t>
              </a:r>
              <a:r>
                <a:rPr lang="de-CH" dirty="0" err="1"/>
                <a:t>HashMap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getNeighboursAndDistance</a:t>
              </a:r>
              <a:r>
                <a:rPr lang="de-CH" dirty="0"/>
                <a:t>(</a:t>
              </a:r>
              <a:r>
                <a:rPr lang="de-CH" dirty="0" err="1"/>
                <a:t>node</a:t>
              </a:r>
              <a:r>
                <a:rPr lang="de-CH" dirty="0"/>
                <a:t> : String): </a:t>
              </a:r>
              <a:r>
                <a:rPr lang="de-CH" dirty="0" err="1"/>
                <a:t>HashMap</a:t>
              </a:r>
              <a:endParaRPr lang="de-CH" dirty="0"/>
            </a:p>
            <a:p>
              <a:r>
                <a:rPr lang="de-CH" dirty="0"/>
                <a:t>+ </a:t>
              </a:r>
              <a:r>
                <a:rPr lang="de-CH" dirty="0" err="1"/>
                <a:t>getShortestDistance</a:t>
              </a:r>
              <a:r>
                <a:rPr lang="de-CH" dirty="0"/>
                <a:t>(</a:t>
              </a:r>
              <a:r>
                <a:rPr lang="de-CH" dirty="0" err="1"/>
                <a:t>nodeList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): String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checkUnvisitedNode</a:t>
              </a:r>
              <a:r>
                <a:rPr lang="de-CH" dirty="0"/>
                <a:t>(</a:t>
              </a:r>
              <a:r>
                <a:rPr lang="de-CH" dirty="0" err="1"/>
                <a:t>nodeList</a:t>
              </a:r>
              <a:r>
                <a:rPr lang="de-CH" dirty="0"/>
                <a:t> : </a:t>
              </a:r>
              <a:r>
                <a:rPr lang="de-CH" dirty="0" err="1"/>
                <a:t>HashMap</a:t>
              </a:r>
              <a:r>
                <a:rPr lang="de-CH" dirty="0"/>
                <a:t>): Boolean</a:t>
              </a:r>
            </a:p>
          </p:txBody>
        </p:sp>
      </p:grpSp>
      <p:cxnSp>
        <p:nvCxnSpPr>
          <p:cNvPr id="19" name="Form 18"/>
          <p:cNvCxnSpPr>
            <a:cxnSpLocks/>
            <a:endCxn id="11" idx="0"/>
          </p:cNvCxnSpPr>
          <p:nvPr/>
        </p:nvCxnSpPr>
        <p:spPr>
          <a:xfrm rot="5400000" flipH="1" flipV="1">
            <a:off x="4139249" y="148150"/>
            <a:ext cx="3886408" cy="6683215"/>
          </a:xfrm>
          <a:prstGeom prst="bentConnector5">
            <a:avLst>
              <a:gd name="adj1" fmla="val -5882"/>
              <a:gd name="adj2" fmla="val 48148"/>
              <a:gd name="adj3" fmla="val 118953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9413025" y="3768664"/>
            <a:ext cx="109740" cy="785818"/>
            <a:chOff x="10717242" y="3162288"/>
            <a:chExt cx="214314" cy="78581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Gleichschenkliges Dreieck 22"/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CH" dirty="0"/>
            </a:p>
          </p:txBody>
        </p:sp>
      </p:grpSp>
      <p:cxnSp>
        <p:nvCxnSpPr>
          <p:cNvPr id="25" name="Gewinkelte Verbindung 24"/>
          <p:cNvCxnSpPr>
            <a:stCxn id="23" idx="0"/>
            <a:endCxn id="8" idx="0"/>
          </p:cNvCxnSpPr>
          <p:nvPr/>
        </p:nvCxnSpPr>
        <p:spPr>
          <a:xfrm rot="16200000" flipH="1">
            <a:off x="9025014" y="4997363"/>
            <a:ext cx="1204003" cy="31824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2E7E3FD-0AEE-425D-9BA7-9D1650FF32DE}"/>
              </a:ext>
            </a:extLst>
          </p:cNvPr>
          <p:cNvGrpSpPr/>
          <p:nvPr/>
        </p:nvGrpSpPr>
        <p:grpSpPr>
          <a:xfrm>
            <a:off x="2697011" y="4647144"/>
            <a:ext cx="109740" cy="785818"/>
            <a:chOff x="10717242" y="3162288"/>
            <a:chExt cx="214314" cy="785818"/>
          </a:xfrm>
        </p:grpSpPr>
        <p:sp>
          <p:nvSpPr>
            <p:cNvPr id="34" name="Gleichschenkliges Dreieck 33">
              <a:extLst>
                <a:ext uri="{FF2B5EF4-FFF2-40B4-BE49-F238E27FC236}">
                  <a16:creationId xmlns:a16="http://schemas.microsoft.com/office/drawing/2014/main" id="{9CA04402-67A2-4480-9FCA-F706A342E3FF}"/>
                </a:ext>
              </a:extLst>
            </p:cNvPr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17516E4C-F1FC-4FDD-93BC-EE8B36445218}"/>
                </a:ext>
              </a:extLst>
            </p:cNvPr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CH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21FF4EF-C26D-4727-8112-D1BF66C8EA67}"/>
              </a:ext>
            </a:extLst>
          </p:cNvPr>
          <p:cNvGrpSpPr/>
          <p:nvPr/>
        </p:nvGrpSpPr>
        <p:grpSpPr>
          <a:xfrm>
            <a:off x="531128" y="6172370"/>
            <a:ext cx="4551246" cy="2213519"/>
            <a:chOff x="3859194" y="4078840"/>
            <a:chExt cx="6680034" cy="2213519"/>
          </a:xfrm>
        </p:grpSpPr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5AC4AF0-BA73-4399-9404-6A8FC75095DB}"/>
                </a:ext>
              </a:extLst>
            </p:cNvPr>
            <p:cNvSpPr txBox="1"/>
            <p:nvPr/>
          </p:nvSpPr>
          <p:spPr>
            <a:xfrm>
              <a:off x="3859194" y="4078840"/>
              <a:ext cx="66800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Testprozedure</a:t>
              </a:r>
              <a:endParaRPr lang="de-CH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025F7F73-69DF-4C78-B4F1-6B1DA6C2BEE2}"/>
                </a:ext>
              </a:extLst>
            </p:cNvPr>
            <p:cNvSpPr txBox="1"/>
            <p:nvPr/>
          </p:nvSpPr>
          <p:spPr>
            <a:xfrm>
              <a:off x="3859194" y="4448172"/>
              <a:ext cx="66800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endParaRPr lang="de-CH" dirty="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AC0130A3-7DF6-4577-8BF3-DBE67DC8C51F}"/>
                </a:ext>
              </a:extLst>
            </p:cNvPr>
            <p:cNvSpPr txBox="1"/>
            <p:nvPr/>
          </p:nvSpPr>
          <p:spPr>
            <a:xfrm>
              <a:off x="3859194" y="4815031"/>
              <a:ext cx="668003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Testprozedure</a:t>
              </a:r>
              <a:r>
                <a:rPr lang="de-CH" i="1" dirty="0"/>
                <a:t>()</a:t>
              </a:r>
            </a:p>
            <a:p>
              <a:r>
                <a:rPr lang="de-CH" i="1" dirty="0"/>
                <a:t>+ Testprozedure1(): </a:t>
              </a:r>
              <a:r>
                <a:rPr lang="de-CH" i="1" dirty="0" err="1"/>
                <a:t>void</a:t>
              </a:r>
              <a:endParaRPr lang="de-CH" i="1" dirty="0"/>
            </a:p>
            <a:p>
              <a:r>
                <a:rPr lang="de-CH" i="1" dirty="0"/>
                <a:t>+ Testprozedure2(): </a:t>
              </a:r>
              <a:r>
                <a:rPr lang="de-CH" i="1" dirty="0" err="1"/>
                <a:t>void</a:t>
              </a:r>
              <a:endParaRPr lang="de-CH" dirty="0"/>
            </a:p>
            <a:p>
              <a:r>
                <a:rPr lang="de-CH" i="1" dirty="0"/>
                <a:t>+ Testprozedure3(): </a:t>
              </a:r>
              <a:r>
                <a:rPr lang="de-CH" i="1" dirty="0" err="1"/>
                <a:t>void</a:t>
              </a:r>
              <a:endParaRPr lang="de-CH" dirty="0"/>
            </a:p>
            <a:p>
              <a:endParaRPr lang="de-CH" dirty="0"/>
            </a:p>
          </p:txBody>
        </p:sp>
      </p:grpSp>
      <p:cxnSp>
        <p:nvCxnSpPr>
          <p:cNvPr id="40" name="Gewinkelte Verbindung 24">
            <a:extLst>
              <a:ext uri="{FF2B5EF4-FFF2-40B4-BE49-F238E27FC236}">
                <a16:creationId xmlns:a16="http://schemas.microsoft.com/office/drawing/2014/main" id="{7A359114-E118-40DC-A4E6-767965A92E4C}"/>
              </a:ext>
            </a:extLst>
          </p:cNvPr>
          <p:cNvCxnSpPr>
            <a:cxnSpLocks/>
            <a:stCxn id="45" idx="0"/>
            <a:endCxn id="8" idx="1"/>
          </p:cNvCxnSpPr>
          <p:nvPr/>
        </p:nvCxnSpPr>
        <p:spPr>
          <a:xfrm rot="5400000" flipH="1" flipV="1">
            <a:off x="3483965" y="5145160"/>
            <a:ext cx="3228556" cy="4824537"/>
          </a:xfrm>
          <a:prstGeom prst="bentConnector4">
            <a:avLst>
              <a:gd name="adj1" fmla="val -7081"/>
              <a:gd name="adj2" fmla="val 7854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AC17C4D-8021-48E1-9B12-2461EA12FD92}"/>
              </a:ext>
            </a:extLst>
          </p:cNvPr>
          <p:cNvGrpSpPr/>
          <p:nvPr/>
        </p:nvGrpSpPr>
        <p:grpSpPr>
          <a:xfrm>
            <a:off x="2631105" y="8385889"/>
            <a:ext cx="109740" cy="785818"/>
            <a:chOff x="10717242" y="3162288"/>
            <a:chExt cx="214314" cy="785818"/>
          </a:xfrm>
          <a:noFill/>
        </p:grpSpPr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A35AE658-BEDC-44D0-BB72-1825D6B591B5}"/>
                </a:ext>
              </a:extLst>
            </p:cNvPr>
            <p:cNvSpPr/>
            <p:nvPr/>
          </p:nvSpPr>
          <p:spPr>
            <a:xfrm>
              <a:off x="10717242" y="3162288"/>
              <a:ext cx="214314" cy="357190"/>
            </a:xfrm>
            <a:prstGeom prst="triangl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Gleichschenkliges Dreieck 44">
              <a:extLst>
                <a:ext uri="{FF2B5EF4-FFF2-40B4-BE49-F238E27FC236}">
                  <a16:creationId xmlns:a16="http://schemas.microsoft.com/office/drawing/2014/main" id="{70B0EBB8-CEF9-4E71-B962-6B7472A32237}"/>
                </a:ext>
              </a:extLst>
            </p:cNvPr>
            <p:cNvSpPr/>
            <p:nvPr/>
          </p:nvSpPr>
          <p:spPr>
            <a:xfrm flipV="1">
              <a:off x="10717242" y="3519478"/>
              <a:ext cx="214314" cy="428628"/>
            </a:xfrm>
            <a:prstGeom prst="triangle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CH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Benutzerdefiniert</PresentationFormat>
  <Paragraphs>99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DejaVu Sans</vt:lpstr>
      <vt:lpstr>StarSymbol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Patrick</cp:lastModifiedBy>
  <cp:revision>368</cp:revision>
  <cp:lastPrinted>2013-03-28T14:53:44Z</cp:lastPrinted>
  <dcterms:created xsi:type="dcterms:W3CDTF">2018-04-22T14:47:34Z</dcterms:created>
  <dcterms:modified xsi:type="dcterms:W3CDTF">2018-09-22T20:26:43Z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