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03" r:id="rId1"/>
  </p:sldMasterIdLst>
  <p:notesMasterIdLst>
    <p:notesMasterId r:id="rId7"/>
  </p:notesMasterIdLst>
  <p:sldIdLst>
    <p:sldId id="334" r:id="rId2"/>
    <p:sldId id="335" r:id="rId3"/>
    <p:sldId id="337" r:id="rId4"/>
    <p:sldId id="336" r:id="rId5"/>
    <p:sldId id="338" r:id="rId6"/>
  </p:sldIdLst>
  <p:sldSz cx="13004800" cy="97536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80" y="9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CH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14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CH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14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CH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148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CH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148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CH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148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171FCCB-A63C-4BD0-92B3-5108E0F5D134}" type="slidenum">
              <a:rPr lang="de-CH" sz="1400" b="0" strike="noStrike" spc="-1">
                <a:latin typeface="Times New Roman"/>
              </a:rPr>
              <a:pPr algn="r"/>
              <a:t>‹Nr.›</a:t>
            </a:fld>
            <a:endParaRPr lang="de-CH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6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64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6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6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68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69" name="PlaceHolder 5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7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72" name="PlaceHolder 3"/>
          <p:cNvSpPr>
            <a:spLocks noGrp="1"/>
          </p:cNvSpPr>
          <p:nvPr>
            <p:ph type="body"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73" name="PlaceHolder 4"/>
          <p:cNvSpPr>
            <a:spLocks noGrp="1"/>
          </p:cNvSpPr>
          <p:nvPr>
            <p:ph type="body"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74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75" name="PlaceHolder 6"/>
          <p:cNvSpPr>
            <a:spLocks noGrp="1"/>
          </p:cNvSpPr>
          <p:nvPr>
            <p:ph type="body"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76" name="PlaceHolder 7"/>
          <p:cNvSpPr>
            <a:spLocks noGrp="1"/>
          </p:cNvSpPr>
          <p:nvPr>
            <p:ph type="body"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42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4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4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4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240" cy="7547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5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52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53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5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56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57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5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6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61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CustomShape 1"/>
          <p:cNvSpPr/>
          <p:nvPr/>
        </p:nvSpPr>
        <p:spPr>
          <a:xfrm>
            <a:off x="9319320" y="8882640"/>
            <a:ext cx="3021840" cy="66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37" name="Grafik 1436"/>
          <p:cNvPicPr/>
          <p:nvPr/>
        </p:nvPicPr>
        <p:blipFill>
          <a:blip r:embed="rId14"/>
          <a:stretch/>
        </p:blipFill>
        <p:spPr>
          <a:xfrm>
            <a:off x="10905480" y="163440"/>
            <a:ext cx="1875960" cy="462600"/>
          </a:xfrm>
          <a:prstGeom prst="rect">
            <a:avLst/>
          </a:prstGeom>
          <a:ln>
            <a:noFill/>
          </a:ln>
        </p:spPr>
      </p:pic>
      <p:pic>
        <p:nvPicPr>
          <p:cNvPr id="1438" name="Grafik 1437"/>
          <p:cNvPicPr/>
          <p:nvPr/>
        </p:nvPicPr>
        <p:blipFill>
          <a:blip r:embed="rId15"/>
          <a:srcRect t="33199" b="22900"/>
          <a:stretch/>
        </p:blipFill>
        <p:spPr>
          <a:xfrm>
            <a:off x="-3240" y="-1440"/>
            <a:ext cx="451440" cy="9740880"/>
          </a:xfrm>
          <a:prstGeom prst="rect">
            <a:avLst/>
          </a:prstGeom>
          <a:ln>
            <a:noFill/>
          </a:ln>
        </p:spPr>
      </p:pic>
      <p:sp>
        <p:nvSpPr>
          <p:cNvPr id="1439" name="PlaceHolder 2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CH" sz="18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1440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8" name="Grafik 1687"/>
          <p:cNvPicPr/>
          <p:nvPr/>
        </p:nvPicPr>
        <p:blipFill>
          <a:blip r:embed="rId2"/>
          <a:stretch/>
        </p:blipFill>
        <p:spPr>
          <a:xfrm>
            <a:off x="9919080" y="1982880"/>
            <a:ext cx="1960560" cy="6008760"/>
          </a:xfrm>
          <a:prstGeom prst="rect">
            <a:avLst/>
          </a:prstGeom>
          <a:ln>
            <a:noFill/>
          </a:ln>
        </p:spPr>
      </p:pic>
      <p:sp>
        <p:nvSpPr>
          <p:cNvPr id="1689" name="CustomShape 1"/>
          <p:cNvSpPr/>
          <p:nvPr/>
        </p:nvSpPr>
        <p:spPr>
          <a:xfrm>
            <a:off x="650160" y="389160"/>
            <a:ext cx="11703240" cy="162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de-CH" sz="4400" b="0" strike="noStrike" spc="-1">
                <a:latin typeface="Arial"/>
              </a:rPr>
              <a:t>Dijkstra-Algorithmus</a:t>
            </a:r>
          </a:p>
        </p:txBody>
      </p:sp>
      <p:sp>
        <p:nvSpPr>
          <p:cNvPr id="1690" name="CustomShape 2"/>
          <p:cNvSpPr/>
          <p:nvPr/>
        </p:nvSpPr>
        <p:spPr>
          <a:xfrm>
            <a:off x="650160" y="2147760"/>
            <a:ext cx="8493480" cy="592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16000" indent="-215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de-CH" sz="2000" b="0" strike="noStrike" spc="-1" dirty="0">
                <a:latin typeface="Arial"/>
              </a:rPr>
              <a:t>Markiere alle Knoten als </a:t>
            </a:r>
            <a:r>
              <a:rPr lang="de-CH" sz="2000" b="0" strike="noStrike" spc="-1" dirty="0" err="1">
                <a:latin typeface="Arial"/>
              </a:rPr>
              <a:t>unbesucht</a:t>
            </a:r>
            <a:r>
              <a:rPr lang="de-CH" sz="2000" b="0" strike="noStrike" spc="-1" dirty="0">
                <a:latin typeface="Arial"/>
              </a:rPr>
              <a:t>. Speichere alle </a:t>
            </a:r>
            <a:r>
              <a:rPr lang="de-CH" sz="2000" b="0" strike="noStrike" spc="-1" dirty="0" err="1">
                <a:latin typeface="Arial"/>
              </a:rPr>
              <a:t>unbesuchten</a:t>
            </a:r>
            <a:r>
              <a:rPr lang="de-CH" sz="2000" b="0" strike="noStrike" spc="-1" dirty="0">
                <a:latin typeface="Arial"/>
              </a:rPr>
              <a:t> Knoten in einer Liste.</a:t>
            </a:r>
          </a:p>
          <a:p>
            <a:pPr marL="216000" indent="-215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de-CH" sz="2000" b="0" strike="noStrike" spc="-1" dirty="0">
                <a:latin typeface="Arial"/>
              </a:rPr>
              <a:t>Setze für jeden Knoten eine vorläufige Distanz: 0 für den Startknoten und unendlich für alle anderen Knoten. Setze den Startknoten als aktuellen Knoten.</a:t>
            </a:r>
          </a:p>
          <a:p>
            <a:pPr marL="216000" indent="-215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de-CH" sz="2000" b="0" strike="noStrike" spc="-1" dirty="0">
                <a:latin typeface="Arial"/>
              </a:rPr>
              <a:t>Für den aktuellen Knoten berechne für alle benachbarten Knoten die vorläufige Distanz über den aktuellen Knoten. Vergleiche die berechnete Distanz mit der im Knoten gespeicherten Distanz und setze die kleinere.</a:t>
            </a:r>
          </a:p>
          <a:p>
            <a:pPr marL="216000" indent="-215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de-CH" sz="2000" b="0" strike="noStrike" spc="-1" dirty="0">
                <a:latin typeface="Arial"/>
              </a:rPr>
              <a:t>Wenn alle benachbarten Knoten berücksichtigt wurden markiere den aktuellen als besucht und entferne ihn aus der Liste der </a:t>
            </a:r>
            <a:r>
              <a:rPr lang="de-CH" sz="2000" b="0" strike="noStrike" spc="-1" dirty="0" err="1">
                <a:latin typeface="Arial"/>
              </a:rPr>
              <a:t>unbesuchten</a:t>
            </a:r>
            <a:r>
              <a:rPr lang="de-CH" sz="2000" b="0" strike="noStrike" spc="-1" dirty="0">
                <a:latin typeface="Arial"/>
              </a:rPr>
              <a:t> Knoten.</a:t>
            </a:r>
          </a:p>
          <a:p>
            <a:pPr marL="216000" indent="-215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de-CH" sz="2000" b="0" strike="noStrike" spc="-1" dirty="0">
                <a:latin typeface="Arial"/>
              </a:rPr>
              <a:t>Wenn der Zielknoten die kleinste vorläufige Distanz von allen </a:t>
            </a:r>
            <a:r>
              <a:rPr lang="de-CH" sz="2000" b="0" strike="noStrike" spc="-1" dirty="0" err="1">
                <a:latin typeface="Arial"/>
              </a:rPr>
              <a:t>unbesuchten</a:t>
            </a:r>
            <a:r>
              <a:rPr lang="de-CH" sz="2000" b="0" strike="noStrike" spc="-1" dirty="0">
                <a:latin typeface="Arial"/>
              </a:rPr>
              <a:t> Knoten hat wird unterbrochen.</a:t>
            </a:r>
          </a:p>
          <a:p>
            <a:pPr marL="216000" indent="-215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de-CH" sz="2000" b="0" strike="noStrike" spc="-1" dirty="0">
                <a:latin typeface="Arial"/>
              </a:rPr>
              <a:t>Ansonsten wird der </a:t>
            </a:r>
            <a:r>
              <a:rPr lang="de-CH" sz="2000" b="0" strike="noStrike" spc="-1" dirty="0" err="1">
                <a:latin typeface="Arial"/>
              </a:rPr>
              <a:t>unbesuchte</a:t>
            </a:r>
            <a:r>
              <a:rPr lang="de-CH" sz="2000" b="0" strike="noStrike" spc="-1" dirty="0">
                <a:latin typeface="Arial"/>
              </a:rPr>
              <a:t> Knoten  mit der kleinsten vorläufigen Distanz ausgewählt und als aktueller Knoten gesetzt und der Prozess von Schritt 3 an wiederholt.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TextShape 1"/>
          <p:cNvSpPr txBox="1"/>
          <p:nvPr/>
        </p:nvSpPr>
        <p:spPr>
          <a:xfrm>
            <a:off x="650160" y="389160"/>
            <a:ext cx="11703240" cy="162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de-CH" sz="4400" b="0" strike="noStrike" spc="-1" dirty="0">
                <a:latin typeface="Arial"/>
              </a:rPr>
              <a:t>Gruppenarbeit</a:t>
            </a:r>
          </a:p>
        </p:txBody>
      </p:sp>
      <p:graphicFrame>
        <p:nvGraphicFramePr>
          <p:cNvPr id="1693" name="Table 2"/>
          <p:cNvGraphicFramePr/>
          <p:nvPr/>
        </p:nvGraphicFramePr>
        <p:xfrm>
          <a:off x="1358280" y="1935720"/>
          <a:ext cx="1857960" cy="6583680"/>
        </p:xfrm>
        <a:graphic>
          <a:graphicData uri="http://schemas.openxmlformats.org/drawingml/2006/table">
            <a:tbl>
              <a:tblPr/>
              <a:tblGrid>
                <a:gridCol w="61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440">
                <a:tc>
                  <a:txBody>
                    <a:bodyPr/>
                    <a:lstStyle/>
                    <a:p>
                      <a:r>
                        <a:rPr lang="de-CH" sz="1800" b="0" strike="noStrike" spc="-1" dirty="0">
                          <a:latin typeface="Arial"/>
                        </a:rPr>
                        <a:t>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B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B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B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I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G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J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K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G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G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I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I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J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K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J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K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U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 dirty="0">
                          <a:latin typeface="Arial"/>
                        </a:rPr>
                        <a:t>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1694" name="Grafik 1693"/>
          <p:cNvPicPr/>
          <p:nvPr/>
        </p:nvPicPr>
        <p:blipFill>
          <a:blip r:embed="rId2"/>
          <a:stretch/>
        </p:blipFill>
        <p:spPr>
          <a:xfrm>
            <a:off x="4188240" y="2939400"/>
            <a:ext cx="7619760" cy="382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/>
          <p:cNvGrpSpPr/>
          <p:nvPr/>
        </p:nvGrpSpPr>
        <p:grpSpPr>
          <a:xfrm>
            <a:off x="741760" y="367364"/>
            <a:ext cx="4572032" cy="3325973"/>
            <a:chOff x="2001806" y="1724764"/>
            <a:chExt cx="4572032" cy="3325973"/>
          </a:xfrm>
        </p:grpSpPr>
        <p:sp>
          <p:nvSpPr>
            <p:cNvPr id="5" name="Textfeld 4"/>
            <p:cNvSpPr txBox="1"/>
            <p:nvPr/>
          </p:nvSpPr>
          <p:spPr>
            <a:xfrm>
              <a:off x="2001806" y="1724764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/>
                <a:t>class</a:t>
              </a:r>
              <a:r>
                <a:rPr lang="de-CH" dirty="0"/>
                <a:t> </a:t>
              </a:r>
              <a:r>
                <a:rPr lang="de-CH" dirty="0" err="1"/>
                <a:t>Node</a:t>
              </a:r>
              <a:endParaRPr lang="de-CH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001806" y="2096082"/>
              <a:ext cx="457203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neighbour</a:t>
              </a:r>
              <a:r>
                <a:rPr lang="de-CH" dirty="0"/>
                <a:t>: ArrayList</a:t>
              </a:r>
            </a:p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predecessorNode</a:t>
              </a:r>
              <a:r>
                <a:rPr lang="de-CH" dirty="0"/>
                <a:t>: </a:t>
              </a:r>
              <a:r>
                <a:rPr lang="de-CH" dirty="0" err="1"/>
                <a:t>Node</a:t>
              </a:r>
              <a:endParaRPr lang="de-CH" dirty="0"/>
            </a:p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visited</a:t>
              </a:r>
              <a:r>
                <a:rPr lang="de-CH" dirty="0"/>
                <a:t> : Boolean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001806" y="3019412"/>
              <a:ext cx="4564070" cy="2031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CH" dirty="0"/>
                <a:t>+ </a:t>
              </a:r>
              <a:r>
                <a:rPr lang="de-CH" dirty="0" err="1"/>
                <a:t>Node</a:t>
              </a:r>
              <a:r>
                <a:rPr lang="de-CH" dirty="0"/>
                <a:t>(): </a:t>
              </a:r>
              <a:r>
                <a:rPr lang="de-CH" dirty="0" err="1"/>
                <a:t>void</a:t>
              </a:r>
              <a:endParaRPr lang="de-CH" dirty="0"/>
            </a:p>
            <a:p>
              <a:r>
                <a:rPr lang="de-CH" dirty="0"/>
                <a:t>+ </a:t>
              </a:r>
              <a:r>
                <a:rPr lang="de-CH" dirty="0" err="1"/>
                <a:t>getNeigbours</a:t>
              </a:r>
              <a:r>
                <a:rPr lang="de-CH" dirty="0"/>
                <a:t>(): List 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setTempDist</a:t>
              </a:r>
              <a:r>
                <a:rPr lang="de-CH" dirty="0"/>
                <a:t>(</a:t>
              </a:r>
              <a:r>
                <a:rPr lang="de-CH" dirty="0" err="1"/>
                <a:t>dist</a:t>
              </a:r>
              <a:r>
                <a:rPr lang="de-CH" dirty="0"/>
                <a:t> : </a:t>
              </a:r>
              <a:r>
                <a:rPr lang="de-CH" dirty="0" err="1"/>
                <a:t>int</a:t>
              </a:r>
              <a:r>
                <a:rPr lang="de-CH" dirty="0"/>
                <a:t>): </a:t>
              </a:r>
              <a:r>
                <a:rPr lang="de-CH" dirty="0" err="1"/>
                <a:t>void</a:t>
              </a:r>
              <a:endParaRPr lang="de-CH" dirty="0"/>
            </a:p>
            <a:p>
              <a:r>
                <a:rPr lang="de-CH" dirty="0"/>
                <a:t>+ </a:t>
              </a:r>
              <a:r>
                <a:rPr lang="de-CH" dirty="0" err="1"/>
                <a:t>getTempDist</a:t>
              </a:r>
              <a:r>
                <a:rPr lang="de-CH" dirty="0"/>
                <a:t>(): </a:t>
              </a:r>
              <a:r>
                <a:rPr lang="de-CH" dirty="0" err="1"/>
                <a:t>int</a:t>
              </a:r>
              <a:endParaRPr lang="de-CH" dirty="0"/>
            </a:p>
            <a:p>
              <a:r>
                <a:rPr lang="de-CH" dirty="0"/>
                <a:t>+ </a:t>
              </a:r>
              <a:r>
                <a:rPr lang="de-CH" dirty="0" err="1"/>
                <a:t>setPredecessorNode</a:t>
              </a:r>
              <a:r>
                <a:rPr lang="de-CH" dirty="0"/>
                <a:t>(</a:t>
              </a:r>
              <a:r>
                <a:rPr lang="de-CH" dirty="0" err="1"/>
                <a:t>node</a:t>
              </a:r>
              <a:r>
                <a:rPr lang="de-CH" dirty="0"/>
                <a:t> : </a:t>
              </a:r>
              <a:r>
                <a:rPr lang="de-CH" dirty="0" err="1"/>
                <a:t>Node</a:t>
              </a:r>
              <a:r>
                <a:rPr lang="de-CH" dirty="0"/>
                <a:t>) : </a:t>
              </a:r>
              <a:r>
                <a:rPr lang="de-CH" dirty="0" err="1"/>
                <a:t>void</a:t>
              </a:r>
              <a:endParaRPr lang="de-CH" dirty="0"/>
            </a:p>
            <a:p>
              <a:r>
                <a:rPr lang="de-CH" dirty="0"/>
                <a:t>+ </a:t>
              </a:r>
              <a:r>
                <a:rPr lang="de-CH" dirty="0" err="1"/>
                <a:t>setVisited</a:t>
              </a:r>
              <a:r>
                <a:rPr lang="de-CH" dirty="0"/>
                <a:t>(</a:t>
              </a:r>
              <a:r>
                <a:rPr lang="de-CH" dirty="0" err="1"/>
                <a:t>value</a:t>
              </a:r>
              <a:r>
                <a:rPr lang="de-CH" dirty="0"/>
                <a:t> : Boolean)</a:t>
              </a:r>
            </a:p>
            <a:p>
              <a:r>
                <a:rPr lang="de-CH" dirty="0">
                  <a:solidFill>
                    <a:srgbClr val="FF0000"/>
                  </a:solidFill>
                </a:rPr>
                <a:t>+ </a:t>
              </a:r>
              <a:r>
                <a:rPr lang="de-CH" dirty="0" err="1">
                  <a:solidFill>
                    <a:srgbClr val="FF0000"/>
                  </a:solidFill>
                </a:rPr>
                <a:t>getVisited</a:t>
              </a:r>
              <a:r>
                <a:rPr lang="de-CH" dirty="0">
                  <a:solidFill>
                    <a:srgbClr val="FF0000"/>
                  </a:solidFill>
                </a:rPr>
                <a:t>() : Boolean</a:t>
              </a: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4287822" y="4395942"/>
            <a:ext cx="6654386" cy="3887300"/>
            <a:chOff x="3859194" y="4078840"/>
            <a:chExt cx="6654386" cy="3887300"/>
          </a:xfrm>
        </p:grpSpPr>
        <p:sp>
          <p:nvSpPr>
            <p:cNvPr id="8" name="Textfeld 7"/>
            <p:cNvSpPr txBox="1"/>
            <p:nvPr/>
          </p:nvSpPr>
          <p:spPr>
            <a:xfrm>
              <a:off x="3859194" y="4078840"/>
              <a:ext cx="664373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/>
                <a:t>class</a:t>
              </a:r>
              <a:r>
                <a:rPr lang="de-CH" dirty="0"/>
                <a:t> </a:t>
              </a:r>
              <a:r>
                <a:rPr lang="de-CH" dirty="0" err="1"/>
                <a:t>Djikstra</a:t>
              </a:r>
              <a:endParaRPr lang="de-CH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3859194" y="4448172"/>
              <a:ext cx="6643734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unvisited</a:t>
              </a:r>
              <a:r>
                <a:rPr lang="de-CH" dirty="0"/>
                <a:t>: List</a:t>
              </a:r>
            </a:p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currentNode</a:t>
              </a:r>
              <a:r>
                <a:rPr lang="de-CH" dirty="0"/>
                <a:t>: </a:t>
              </a:r>
              <a:r>
                <a:rPr lang="de-CH" dirty="0" err="1"/>
                <a:t>Node</a:t>
              </a:r>
              <a:endParaRPr lang="de-CH" dirty="0"/>
            </a:p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startpoint</a:t>
              </a:r>
              <a:r>
                <a:rPr lang="de-CH" dirty="0"/>
                <a:t>: </a:t>
              </a:r>
              <a:r>
                <a:rPr lang="de-CH" dirty="0" err="1"/>
                <a:t>Node</a:t>
              </a:r>
              <a:endParaRPr lang="de-CH" dirty="0"/>
            </a:p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endpoint</a:t>
              </a:r>
              <a:r>
                <a:rPr lang="de-CH" dirty="0"/>
                <a:t>: </a:t>
              </a:r>
              <a:r>
                <a:rPr lang="de-CH" dirty="0" err="1"/>
                <a:t>Node</a:t>
              </a:r>
              <a:endParaRPr lang="de-CH" dirty="0"/>
            </a:p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nodeList</a:t>
              </a:r>
              <a:r>
                <a:rPr lang="de-CH" dirty="0"/>
                <a:t>: ArrayList</a:t>
              </a:r>
            </a:p>
            <a:p>
              <a:pPr>
                <a:buFontTx/>
                <a:buChar char="-"/>
              </a:pPr>
              <a:endParaRPr lang="de-CH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859194" y="6211814"/>
              <a:ext cx="6654386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CH" dirty="0"/>
                <a:t>+ </a:t>
              </a:r>
              <a:r>
                <a:rPr lang="de-CH" dirty="0" err="1"/>
                <a:t>Djikstra</a:t>
              </a:r>
              <a:r>
                <a:rPr lang="de-CH" dirty="0"/>
                <a:t>(): </a:t>
              </a:r>
              <a:r>
                <a:rPr lang="de-CH" dirty="0" err="1"/>
                <a:t>void</a:t>
              </a:r>
              <a:endParaRPr lang="de-CH" dirty="0"/>
            </a:p>
            <a:p>
              <a:r>
                <a:rPr lang="de-CH" dirty="0"/>
                <a:t> - </a:t>
              </a:r>
              <a:r>
                <a:rPr lang="de-CH" dirty="0" err="1"/>
                <a:t>updateListVisitedUnvisited</a:t>
              </a:r>
              <a:r>
                <a:rPr lang="de-CH" dirty="0"/>
                <a:t>(): </a:t>
              </a:r>
              <a:r>
                <a:rPr lang="de-CH" dirty="0" err="1"/>
                <a:t>void</a:t>
              </a:r>
              <a:endParaRPr lang="de-CH" dirty="0"/>
            </a:p>
            <a:p>
              <a:r>
                <a:rPr lang="de-CH" dirty="0"/>
                <a:t>+ </a:t>
              </a:r>
              <a:r>
                <a:rPr lang="de-CH" dirty="0" err="1"/>
                <a:t>setStartAndEndpoint</a:t>
              </a:r>
              <a:r>
                <a:rPr lang="de-CH" dirty="0"/>
                <a:t>(</a:t>
              </a:r>
              <a:r>
                <a:rPr lang="de-CH" dirty="0" err="1"/>
                <a:t>startpoint</a:t>
              </a:r>
              <a:r>
                <a:rPr lang="de-CH" dirty="0"/>
                <a:t> : </a:t>
              </a:r>
              <a:r>
                <a:rPr lang="de-CH" dirty="0" err="1"/>
                <a:t>Node</a:t>
              </a:r>
              <a:r>
                <a:rPr lang="de-CH" dirty="0"/>
                <a:t>, </a:t>
              </a:r>
              <a:r>
                <a:rPr lang="de-CH" dirty="0" err="1"/>
                <a:t>endpoint</a:t>
              </a:r>
              <a:r>
                <a:rPr lang="de-CH" dirty="0"/>
                <a:t> : </a:t>
              </a:r>
              <a:r>
                <a:rPr lang="de-CH" dirty="0" err="1"/>
                <a:t>Node</a:t>
              </a:r>
              <a:r>
                <a:rPr lang="de-CH" dirty="0"/>
                <a:t>): </a:t>
              </a:r>
              <a:r>
                <a:rPr lang="de-CH" dirty="0" err="1"/>
                <a:t>void</a:t>
              </a:r>
              <a:endParaRPr lang="de-CH" dirty="0"/>
            </a:p>
            <a:p>
              <a:r>
                <a:rPr lang="de-CH" dirty="0"/>
                <a:t>+ </a:t>
              </a:r>
              <a:r>
                <a:rPr lang="de-CH" dirty="0" err="1"/>
                <a:t>calculateTempDist</a:t>
              </a:r>
              <a:r>
                <a:rPr lang="de-CH" dirty="0"/>
                <a:t>(</a:t>
              </a:r>
              <a:r>
                <a:rPr lang="de-CH" dirty="0" err="1"/>
                <a:t>node</a:t>
              </a:r>
              <a:r>
                <a:rPr lang="de-CH" dirty="0"/>
                <a:t> : </a:t>
              </a:r>
              <a:r>
                <a:rPr lang="de-CH" dirty="0" err="1"/>
                <a:t>Node</a:t>
              </a:r>
              <a:r>
                <a:rPr lang="de-CH" dirty="0"/>
                <a:t>): </a:t>
              </a:r>
              <a:r>
                <a:rPr lang="de-CH" dirty="0" err="1"/>
                <a:t>Node</a:t>
              </a:r>
              <a:endParaRPr lang="de-CH" dirty="0"/>
            </a:p>
            <a:p>
              <a:r>
                <a:rPr lang="de-CH" dirty="0"/>
                <a:t>+ </a:t>
              </a:r>
              <a:r>
                <a:rPr lang="de-CH" dirty="0" err="1"/>
                <a:t>updateListVisitedUnvisited</a:t>
              </a:r>
              <a:r>
                <a:rPr lang="de-CH" dirty="0"/>
                <a:t>(): </a:t>
              </a:r>
              <a:r>
                <a:rPr lang="de-CH" dirty="0" err="1"/>
                <a:t>void</a:t>
              </a:r>
              <a:endParaRPr lang="de-CH" dirty="0"/>
            </a:p>
            <a:p>
              <a:r>
                <a:rPr lang="de-CH" dirty="0"/>
                <a:t>+ break(): </a:t>
              </a:r>
              <a:r>
                <a:rPr lang="de-CH" dirty="0" err="1"/>
                <a:t>void</a:t>
              </a:r>
              <a:endParaRPr lang="de-CH" dirty="0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511065" y="1085342"/>
            <a:ext cx="5643602" cy="2191708"/>
            <a:chOff x="5502268" y="1876404"/>
            <a:chExt cx="4500594" cy="2191708"/>
          </a:xfrm>
        </p:grpSpPr>
        <p:sp>
          <p:nvSpPr>
            <p:cNvPr id="11" name="Textfeld 10"/>
            <p:cNvSpPr txBox="1"/>
            <p:nvPr/>
          </p:nvSpPr>
          <p:spPr>
            <a:xfrm>
              <a:off x="5502268" y="1876404"/>
              <a:ext cx="450059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/>
                <a:t>class</a:t>
              </a:r>
              <a:r>
                <a:rPr lang="de-CH" dirty="0"/>
                <a:t> Network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5502268" y="2233594"/>
              <a:ext cx="450059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dirty="0"/>
                <a:t>- </a:t>
              </a:r>
              <a:r>
                <a:rPr lang="de-CH" dirty="0" err="1"/>
                <a:t>mainList</a:t>
              </a:r>
              <a:r>
                <a:rPr lang="de-CH" dirty="0"/>
                <a:t>: </a:t>
              </a:r>
              <a:r>
                <a:rPr lang="de-CH" dirty="0">
                  <a:solidFill>
                    <a:srgbClr val="FF0000"/>
                  </a:solidFill>
                </a:rPr>
                <a:t>List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5502268" y="2590784"/>
              <a:ext cx="4500594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dirty="0"/>
                <a:t>+ Network(</a:t>
              </a:r>
              <a:r>
                <a:rPr lang="de-CH" dirty="0" err="1"/>
                <a:t>name</a:t>
              </a:r>
              <a:r>
                <a:rPr lang="de-CH" dirty="0"/>
                <a:t> : String): </a:t>
              </a:r>
              <a:r>
                <a:rPr lang="de-CH" dirty="0" err="1"/>
                <a:t>void</a:t>
              </a:r>
              <a:endParaRPr lang="de-CH" dirty="0"/>
            </a:p>
            <a:p>
              <a:r>
                <a:rPr lang="de-CH" dirty="0"/>
                <a:t>+ </a:t>
              </a:r>
              <a:r>
                <a:rPr lang="de-CH" dirty="0" err="1"/>
                <a:t>createNodes</a:t>
              </a:r>
              <a:r>
                <a:rPr lang="de-CH" dirty="0"/>
                <a:t>():</a:t>
              </a:r>
              <a:r>
                <a:rPr lang="de-CH" dirty="0" err="1"/>
                <a:t>void</a:t>
              </a:r>
              <a:endParaRPr lang="de-CH" dirty="0"/>
            </a:p>
            <a:p>
              <a:r>
                <a:rPr lang="de-CH" dirty="0"/>
                <a:t>+ </a:t>
              </a:r>
              <a:r>
                <a:rPr lang="de-CH" dirty="0" err="1"/>
                <a:t>getNeighbours</a:t>
              </a:r>
              <a:r>
                <a:rPr lang="de-CH" dirty="0"/>
                <a:t>(</a:t>
              </a:r>
              <a:r>
                <a:rPr lang="de-CH" dirty="0" err="1"/>
                <a:t>node</a:t>
              </a:r>
              <a:r>
                <a:rPr lang="de-CH" dirty="0"/>
                <a:t> : </a:t>
              </a:r>
              <a:r>
                <a:rPr lang="de-CH" dirty="0" err="1"/>
                <a:t>Node</a:t>
              </a:r>
              <a:r>
                <a:rPr lang="de-CH" dirty="0"/>
                <a:t>): List 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getDistance</a:t>
              </a:r>
              <a:r>
                <a:rPr lang="de-CH" dirty="0"/>
                <a:t>(</a:t>
              </a:r>
              <a:r>
                <a:rPr lang="de-CH" dirty="0" err="1"/>
                <a:t>startpoint</a:t>
              </a:r>
              <a:r>
                <a:rPr lang="de-CH" dirty="0"/>
                <a:t>: </a:t>
              </a:r>
              <a:r>
                <a:rPr lang="de-CH" dirty="0" err="1"/>
                <a:t>node</a:t>
              </a:r>
              <a:r>
                <a:rPr lang="de-CH" dirty="0"/>
                <a:t>, </a:t>
              </a:r>
              <a:r>
                <a:rPr lang="de-CH" dirty="0" err="1"/>
                <a:t>endpoint</a:t>
              </a:r>
              <a:r>
                <a:rPr lang="de-CH" dirty="0"/>
                <a:t>: </a:t>
              </a:r>
              <a:r>
                <a:rPr lang="de-CH" dirty="0" err="1"/>
                <a:t>node</a:t>
              </a:r>
              <a:r>
                <a:rPr lang="de-CH" dirty="0"/>
                <a:t>): </a:t>
              </a:r>
              <a:r>
                <a:rPr lang="de-CH" dirty="0" err="1"/>
                <a:t>int</a:t>
              </a:r>
              <a:endParaRPr lang="de-CH" dirty="0"/>
            </a:p>
            <a:p>
              <a:endParaRPr lang="de-CH" dirty="0"/>
            </a:p>
          </p:txBody>
        </p:sp>
      </p:grpSp>
      <p:cxnSp>
        <p:nvCxnSpPr>
          <p:cNvPr id="19" name="Form 18"/>
          <p:cNvCxnSpPr>
            <a:stCxn id="7" idx="2"/>
            <a:endCxn id="11" idx="0"/>
          </p:cNvCxnSpPr>
          <p:nvPr/>
        </p:nvCxnSpPr>
        <p:spPr>
          <a:xfrm rot="5400000" flipH="1" flipV="1">
            <a:off x="4874332" y="-765196"/>
            <a:ext cx="2607995" cy="6309071"/>
          </a:xfrm>
          <a:prstGeom prst="bentConnector5">
            <a:avLst>
              <a:gd name="adj1" fmla="val -15969"/>
              <a:gd name="adj2" fmla="val 45722"/>
              <a:gd name="adj3" fmla="val 123174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/>
          <p:cNvGrpSpPr/>
          <p:nvPr/>
        </p:nvGrpSpPr>
        <p:grpSpPr>
          <a:xfrm>
            <a:off x="9277995" y="3009367"/>
            <a:ext cx="109740" cy="785818"/>
            <a:chOff x="10717242" y="3162288"/>
            <a:chExt cx="214314" cy="785818"/>
          </a:xfrm>
        </p:grpSpPr>
        <p:sp>
          <p:nvSpPr>
            <p:cNvPr id="22" name="Gleichschenkliges Dreieck 21"/>
            <p:cNvSpPr/>
            <p:nvPr/>
          </p:nvSpPr>
          <p:spPr>
            <a:xfrm>
              <a:off x="10717242" y="3162288"/>
              <a:ext cx="214314" cy="35719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Gleichschenkliges Dreieck 22"/>
            <p:cNvSpPr/>
            <p:nvPr/>
          </p:nvSpPr>
          <p:spPr>
            <a:xfrm flipV="1">
              <a:off x="10717242" y="3519478"/>
              <a:ext cx="214314" cy="428628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CH" dirty="0" err="1"/>
                <a:t>rrrr</a:t>
              </a:r>
              <a:endParaRPr lang="de-CH" dirty="0"/>
            </a:p>
          </p:txBody>
        </p:sp>
      </p:grpSp>
      <p:cxnSp>
        <p:nvCxnSpPr>
          <p:cNvPr id="25" name="Gewinkelte Verbindung 24"/>
          <p:cNvCxnSpPr>
            <a:stCxn id="23" idx="0"/>
            <a:endCxn id="8" idx="0"/>
          </p:cNvCxnSpPr>
          <p:nvPr/>
        </p:nvCxnSpPr>
        <p:spPr>
          <a:xfrm rot="5400000">
            <a:off x="8170899" y="3233975"/>
            <a:ext cx="600757" cy="17231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7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/>
          <p:cNvGrpSpPr/>
          <p:nvPr/>
        </p:nvGrpSpPr>
        <p:grpSpPr>
          <a:xfrm>
            <a:off x="741760" y="367364"/>
            <a:ext cx="4572032" cy="3325973"/>
            <a:chOff x="2001806" y="1724764"/>
            <a:chExt cx="4572032" cy="3325973"/>
          </a:xfrm>
        </p:grpSpPr>
        <p:sp>
          <p:nvSpPr>
            <p:cNvPr id="5" name="Textfeld 4"/>
            <p:cNvSpPr txBox="1"/>
            <p:nvPr/>
          </p:nvSpPr>
          <p:spPr>
            <a:xfrm>
              <a:off x="2001806" y="1724764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/>
                <a:t>class</a:t>
              </a:r>
              <a:r>
                <a:rPr lang="de-CH" dirty="0"/>
                <a:t> </a:t>
              </a:r>
              <a:r>
                <a:rPr lang="de-CH" dirty="0" err="1"/>
                <a:t>Node</a:t>
              </a:r>
              <a:endParaRPr lang="de-CH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001806" y="2096082"/>
              <a:ext cx="457203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actTempDist</a:t>
              </a:r>
              <a:r>
                <a:rPr lang="de-CH" dirty="0"/>
                <a:t>: </a:t>
              </a:r>
              <a:r>
                <a:rPr lang="de-CH" dirty="0" err="1"/>
                <a:t>int</a:t>
              </a:r>
              <a:endParaRPr lang="de-CH" dirty="0"/>
            </a:p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predecessorNode</a:t>
              </a:r>
              <a:r>
                <a:rPr lang="de-CH" dirty="0"/>
                <a:t>: </a:t>
              </a:r>
              <a:r>
                <a:rPr lang="de-CH" dirty="0" err="1"/>
                <a:t>Node</a:t>
              </a:r>
              <a:endParaRPr lang="de-CH" dirty="0"/>
            </a:p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visited</a:t>
              </a:r>
              <a:r>
                <a:rPr lang="de-CH" dirty="0"/>
                <a:t> : Boolean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001806" y="3019412"/>
              <a:ext cx="4551246" cy="2031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CH" i="1" dirty="0"/>
                <a:t>+ </a:t>
              </a:r>
              <a:r>
                <a:rPr lang="de-CH" i="1" dirty="0" err="1"/>
                <a:t>Node</a:t>
              </a:r>
              <a:r>
                <a:rPr lang="de-CH" i="1" dirty="0"/>
                <a:t>()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setTempDist</a:t>
              </a:r>
              <a:r>
                <a:rPr lang="de-CH" dirty="0"/>
                <a:t>(</a:t>
              </a:r>
              <a:r>
                <a:rPr lang="de-CH" dirty="0" err="1"/>
                <a:t>dist</a:t>
              </a:r>
              <a:r>
                <a:rPr lang="de-CH" dirty="0"/>
                <a:t> : </a:t>
              </a:r>
              <a:r>
                <a:rPr lang="de-CH" dirty="0" err="1"/>
                <a:t>int</a:t>
              </a:r>
              <a:r>
                <a:rPr lang="de-CH" dirty="0"/>
                <a:t>): </a:t>
              </a:r>
              <a:r>
                <a:rPr lang="de-CH" dirty="0" err="1"/>
                <a:t>void</a:t>
              </a:r>
              <a:endParaRPr lang="de-CH" dirty="0"/>
            </a:p>
            <a:p>
              <a:r>
                <a:rPr lang="de-CH" dirty="0"/>
                <a:t>+ </a:t>
              </a:r>
              <a:r>
                <a:rPr lang="de-CH" dirty="0" err="1"/>
                <a:t>getTempDist</a:t>
              </a:r>
              <a:r>
                <a:rPr lang="de-CH" dirty="0"/>
                <a:t>(): </a:t>
              </a:r>
              <a:r>
                <a:rPr lang="de-CH" dirty="0" err="1"/>
                <a:t>int</a:t>
              </a:r>
              <a:endParaRPr lang="de-CH" dirty="0"/>
            </a:p>
            <a:p>
              <a:r>
                <a:rPr lang="de-CH" dirty="0"/>
                <a:t>+ </a:t>
              </a:r>
              <a:r>
                <a:rPr lang="de-CH" dirty="0" err="1"/>
                <a:t>setPredecessorNode</a:t>
              </a:r>
              <a:r>
                <a:rPr lang="de-CH" dirty="0"/>
                <a:t>(String: </a:t>
              </a:r>
              <a:r>
                <a:rPr lang="de-CH" dirty="0" err="1"/>
                <a:t>node</a:t>
              </a:r>
              <a:r>
                <a:rPr lang="de-CH" dirty="0"/>
                <a:t>) : </a:t>
              </a:r>
              <a:r>
                <a:rPr lang="de-CH" dirty="0" err="1"/>
                <a:t>void</a:t>
              </a:r>
              <a:endParaRPr lang="de-CH" dirty="0"/>
            </a:p>
            <a:p>
              <a:r>
                <a:rPr lang="de-CH" dirty="0"/>
                <a:t>+ </a:t>
              </a:r>
              <a:r>
                <a:rPr lang="de-CH" dirty="0" err="1"/>
                <a:t>getPredecessorNode</a:t>
              </a:r>
              <a:r>
                <a:rPr lang="de-CH" dirty="0"/>
                <a:t>(): String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setVisited</a:t>
              </a:r>
              <a:r>
                <a:rPr lang="de-CH" dirty="0"/>
                <a:t>(</a:t>
              </a:r>
              <a:r>
                <a:rPr lang="de-CH" dirty="0" err="1"/>
                <a:t>value</a:t>
              </a:r>
              <a:r>
                <a:rPr lang="de-CH" dirty="0"/>
                <a:t> : Boolean)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getVisited</a:t>
              </a:r>
              <a:r>
                <a:rPr lang="de-CH" dirty="0"/>
                <a:t>() : Boolean</a:t>
              </a: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4287822" y="4804792"/>
            <a:ext cx="6680034" cy="3607658"/>
            <a:chOff x="3859194" y="4078840"/>
            <a:chExt cx="6680034" cy="3607658"/>
          </a:xfrm>
        </p:grpSpPr>
        <p:sp>
          <p:nvSpPr>
            <p:cNvPr id="8" name="Textfeld 7"/>
            <p:cNvSpPr txBox="1"/>
            <p:nvPr/>
          </p:nvSpPr>
          <p:spPr>
            <a:xfrm>
              <a:off x="3859194" y="4078840"/>
              <a:ext cx="668003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/>
                <a:t>class</a:t>
              </a:r>
              <a:r>
                <a:rPr lang="de-CH" dirty="0"/>
                <a:t> </a:t>
              </a:r>
              <a:r>
                <a:rPr lang="de-CH" dirty="0" err="1"/>
                <a:t>Djikstra</a:t>
              </a:r>
              <a:endParaRPr lang="de-CH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3859194" y="4448172"/>
              <a:ext cx="6680034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visitedNodeList</a:t>
              </a:r>
              <a:r>
                <a:rPr lang="de-CH" dirty="0"/>
                <a:t>: </a:t>
              </a:r>
              <a:r>
                <a:rPr lang="de-CH" dirty="0" err="1"/>
                <a:t>HashMap</a:t>
              </a:r>
              <a:endParaRPr lang="de-CH" dirty="0"/>
            </a:p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currentNode</a:t>
              </a:r>
              <a:r>
                <a:rPr lang="de-CH" dirty="0"/>
                <a:t>: </a:t>
              </a:r>
              <a:r>
                <a:rPr lang="de-CH" dirty="0" err="1"/>
                <a:t>Node</a:t>
              </a:r>
              <a:endParaRPr lang="de-CH" dirty="0"/>
            </a:p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startpoint</a:t>
              </a:r>
              <a:r>
                <a:rPr lang="de-CH" dirty="0"/>
                <a:t>: </a:t>
              </a:r>
              <a:r>
                <a:rPr lang="de-CH" dirty="0" err="1"/>
                <a:t>Node</a:t>
              </a:r>
              <a:endParaRPr lang="de-CH" dirty="0"/>
            </a:p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endpoint</a:t>
              </a:r>
              <a:r>
                <a:rPr lang="de-CH" dirty="0"/>
                <a:t>: </a:t>
              </a:r>
              <a:r>
                <a:rPr lang="de-CH" dirty="0" err="1"/>
                <a:t>Node</a:t>
              </a:r>
              <a:endParaRPr lang="de-CH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859194" y="5932172"/>
              <a:ext cx="6680034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CH" i="1" dirty="0"/>
                <a:t>+ </a:t>
              </a:r>
              <a:r>
                <a:rPr lang="de-CH" i="1" dirty="0" err="1"/>
                <a:t>Djikstra</a:t>
              </a:r>
              <a:r>
                <a:rPr lang="de-CH" i="1" dirty="0"/>
                <a:t>()</a:t>
              </a:r>
            </a:p>
            <a:p>
              <a:r>
                <a:rPr lang="de-CH" dirty="0"/>
                <a:t> - </a:t>
              </a:r>
              <a:r>
                <a:rPr lang="de-CH" dirty="0" err="1"/>
                <a:t>updateListVisitedUnvisited</a:t>
              </a:r>
              <a:r>
                <a:rPr lang="de-CH" dirty="0"/>
                <a:t>(): </a:t>
              </a:r>
              <a:r>
                <a:rPr lang="de-CH" dirty="0" err="1"/>
                <a:t>void</a:t>
              </a:r>
              <a:endParaRPr lang="de-CH" dirty="0"/>
            </a:p>
            <a:p>
              <a:r>
                <a:rPr lang="de-CH" dirty="0"/>
                <a:t>+ </a:t>
              </a:r>
              <a:r>
                <a:rPr lang="de-CH" dirty="0" err="1"/>
                <a:t>setStartAndEndpoint</a:t>
              </a:r>
              <a:r>
                <a:rPr lang="de-CH" dirty="0"/>
                <a:t>(</a:t>
              </a:r>
              <a:r>
                <a:rPr lang="de-CH" dirty="0" err="1"/>
                <a:t>startpoint</a:t>
              </a:r>
              <a:r>
                <a:rPr lang="de-CH" dirty="0"/>
                <a:t> : </a:t>
              </a:r>
              <a:r>
                <a:rPr lang="de-CH" dirty="0" err="1"/>
                <a:t>Node</a:t>
              </a:r>
              <a:r>
                <a:rPr lang="de-CH" dirty="0"/>
                <a:t>, </a:t>
              </a:r>
              <a:r>
                <a:rPr lang="de-CH" dirty="0" err="1"/>
                <a:t>endpoint</a:t>
              </a:r>
              <a:r>
                <a:rPr lang="de-CH" dirty="0"/>
                <a:t> : </a:t>
              </a:r>
              <a:r>
                <a:rPr lang="de-CH" dirty="0" err="1"/>
                <a:t>Node</a:t>
              </a:r>
              <a:r>
                <a:rPr lang="de-CH" dirty="0"/>
                <a:t>): </a:t>
              </a:r>
              <a:r>
                <a:rPr lang="de-CH" dirty="0" err="1"/>
                <a:t>void</a:t>
              </a:r>
              <a:endParaRPr lang="de-CH" dirty="0"/>
            </a:p>
            <a:p>
              <a:r>
                <a:rPr lang="de-CH" dirty="0"/>
                <a:t>+ </a:t>
              </a:r>
              <a:r>
                <a:rPr lang="de-CH" dirty="0" err="1"/>
                <a:t>calculateShortestDistance</a:t>
              </a:r>
              <a:r>
                <a:rPr lang="de-CH" dirty="0"/>
                <a:t>(): </a:t>
              </a:r>
              <a:r>
                <a:rPr lang="de-CH" dirty="0" err="1"/>
                <a:t>void</a:t>
              </a:r>
              <a:endParaRPr lang="de-CH" dirty="0"/>
            </a:p>
            <a:p>
              <a:r>
                <a:rPr lang="de-CH" dirty="0"/>
                <a:t>+ </a:t>
              </a:r>
              <a:r>
                <a:rPr lang="de-CH" dirty="0" err="1"/>
                <a:t>printShortestDistnace</a:t>
              </a:r>
              <a:r>
                <a:rPr lang="de-CH" dirty="0"/>
                <a:t>(</a:t>
              </a:r>
              <a:r>
                <a:rPr lang="de-CH" dirty="0" err="1"/>
                <a:t>starpoint</a:t>
              </a:r>
              <a:r>
                <a:rPr lang="de-CH" dirty="0"/>
                <a:t> : </a:t>
              </a:r>
              <a:r>
                <a:rPr lang="de-CH" dirty="0" err="1"/>
                <a:t>Node</a:t>
              </a:r>
              <a:r>
                <a:rPr lang="de-CH" dirty="0"/>
                <a:t>, </a:t>
              </a:r>
              <a:r>
                <a:rPr lang="de-CH" dirty="0" err="1"/>
                <a:t>endpoint</a:t>
              </a:r>
              <a:r>
                <a:rPr lang="de-CH" dirty="0"/>
                <a:t> : </a:t>
              </a:r>
              <a:r>
                <a:rPr lang="de-CH" dirty="0" err="1"/>
                <a:t>Node</a:t>
              </a:r>
              <a:r>
                <a:rPr lang="de-CH" dirty="0"/>
                <a:t>): </a:t>
              </a:r>
              <a:r>
                <a:rPr lang="de-CH" dirty="0" err="1"/>
                <a:t>void</a:t>
              </a:r>
              <a:endParaRPr lang="de-CH" dirty="0"/>
            </a:p>
            <a:p>
              <a:endParaRPr lang="de-CH" dirty="0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511065" y="1085342"/>
            <a:ext cx="5643602" cy="2468706"/>
            <a:chOff x="5502268" y="1876404"/>
            <a:chExt cx="4500594" cy="2468706"/>
          </a:xfrm>
        </p:grpSpPr>
        <p:sp>
          <p:nvSpPr>
            <p:cNvPr id="11" name="Textfeld 10"/>
            <p:cNvSpPr txBox="1"/>
            <p:nvPr/>
          </p:nvSpPr>
          <p:spPr>
            <a:xfrm>
              <a:off x="5502268" y="1876404"/>
              <a:ext cx="450059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/>
                <a:t>class</a:t>
              </a:r>
              <a:r>
                <a:rPr lang="de-CH" dirty="0"/>
                <a:t> Network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5502268" y="2233594"/>
              <a:ext cx="450059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dirty="0"/>
                <a:t>- </a:t>
              </a:r>
              <a:r>
                <a:rPr lang="de-CH" dirty="0" err="1"/>
                <a:t>mainList</a:t>
              </a:r>
              <a:r>
                <a:rPr lang="de-CH" dirty="0"/>
                <a:t>: String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5502268" y="2590784"/>
              <a:ext cx="4500594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i="1" dirty="0"/>
                <a:t>+ Network()</a:t>
              </a:r>
            </a:p>
            <a:p>
              <a:r>
                <a:rPr lang="de-CH" dirty="0"/>
                <a:t>- </a:t>
              </a:r>
              <a:r>
                <a:rPr lang="de-CH" dirty="0" err="1"/>
                <a:t>createNode</a:t>
              </a:r>
              <a:r>
                <a:rPr lang="de-CH" dirty="0"/>
                <a:t>():</a:t>
              </a:r>
              <a:r>
                <a:rPr lang="de-CH" dirty="0" err="1"/>
                <a:t>void</a:t>
              </a:r>
              <a:endParaRPr lang="de-CH" dirty="0"/>
            </a:p>
            <a:p>
              <a:r>
                <a:rPr lang="de-CH" dirty="0"/>
                <a:t>+ </a:t>
              </a:r>
              <a:r>
                <a:rPr lang="de-CH" dirty="0" err="1"/>
                <a:t>getNeighboursAndDistance</a:t>
              </a:r>
              <a:r>
                <a:rPr lang="de-CH" dirty="0"/>
                <a:t>(</a:t>
              </a:r>
              <a:r>
                <a:rPr lang="de-CH" dirty="0" err="1"/>
                <a:t>node</a:t>
              </a:r>
              <a:r>
                <a:rPr lang="de-CH" dirty="0"/>
                <a:t> : </a:t>
              </a:r>
              <a:r>
                <a:rPr lang="de-CH" dirty="0" err="1"/>
                <a:t>Node</a:t>
              </a:r>
              <a:r>
                <a:rPr lang="de-CH" dirty="0"/>
                <a:t>): List 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getShortestNode</a:t>
              </a:r>
              <a:r>
                <a:rPr lang="de-CH" dirty="0"/>
                <a:t>(</a:t>
              </a:r>
              <a:r>
                <a:rPr lang="de-CH" dirty="0" err="1"/>
                <a:t>startpoint</a:t>
              </a:r>
              <a:r>
                <a:rPr lang="de-CH" dirty="0"/>
                <a:t>: </a:t>
              </a:r>
              <a:r>
                <a:rPr lang="de-CH" dirty="0" err="1"/>
                <a:t>Node</a:t>
              </a:r>
              <a:r>
                <a:rPr lang="de-CH" dirty="0"/>
                <a:t>): </a:t>
              </a:r>
              <a:r>
                <a:rPr lang="de-CH" dirty="0" err="1"/>
                <a:t>Node</a:t>
              </a:r>
              <a:endParaRPr lang="de-CH" dirty="0"/>
            </a:p>
            <a:p>
              <a:r>
                <a:rPr lang="de-CH" dirty="0"/>
                <a:t>+ </a:t>
              </a:r>
              <a:r>
                <a:rPr lang="de-CH" dirty="0" err="1"/>
                <a:t>getDistance</a:t>
              </a:r>
              <a:r>
                <a:rPr lang="de-CH" dirty="0"/>
                <a:t>(</a:t>
              </a:r>
              <a:r>
                <a:rPr lang="de-CH" dirty="0" err="1"/>
                <a:t>startpoint</a:t>
              </a:r>
              <a:r>
                <a:rPr lang="de-CH" dirty="0"/>
                <a:t>: </a:t>
              </a:r>
              <a:r>
                <a:rPr lang="de-CH" dirty="0" err="1"/>
                <a:t>Node</a:t>
              </a:r>
              <a:r>
                <a:rPr lang="de-CH" dirty="0"/>
                <a:t>, </a:t>
              </a:r>
              <a:r>
                <a:rPr lang="de-CH" dirty="0" err="1"/>
                <a:t>endpoint</a:t>
              </a:r>
              <a:r>
                <a:rPr lang="de-CH" dirty="0"/>
                <a:t>: </a:t>
              </a:r>
              <a:r>
                <a:rPr lang="de-CH" dirty="0" err="1"/>
                <a:t>Node</a:t>
              </a:r>
              <a:r>
                <a:rPr lang="de-CH" dirty="0"/>
                <a:t>): </a:t>
              </a:r>
              <a:r>
                <a:rPr lang="de-CH" dirty="0" err="1"/>
                <a:t>int</a:t>
              </a:r>
              <a:endParaRPr lang="de-CH" dirty="0"/>
            </a:p>
            <a:p>
              <a:r>
                <a:rPr lang="de-CH" dirty="0"/>
                <a:t>+ </a:t>
              </a:r>
              <a:r>
                <a:rPr lang="de-CH" dirty="0" err="1"/>
                <a:t>getNodeList</a:t>
              </a:r>
              <a:r>
                <a:rPr lang="de-CH" dirty="0"/>
                <a:t>(</a:t>
              </a:r>
              <a:r>
                <a:rPr lang="de-CH" dirty="0" err="1"/>
                <a:t>nodeList</a:t>
              </a:r>
              <a:r>
                <a:rPr lang="de-CH" dirty="0"/>
                <a:t> </a:t>
              </a:r>
              <a:r>
                <a:rPr lang="de-CH" dirty="0" err="1"/>
                <a:t>ArrayList</a:t>
              </a:r>
              <a:r>
                <a:rPr lang="de-CH" dirty="0"/>
                <a:t>): </a:t>
              </a:r>
              <a:r>
                <a:rPr lang="de-CH" dirty="0" err="1"/>
                <a:t>void</a:t>
              </a:r>
              <a:endParaRPr lang="de-CH" dirty="0"/>
            </a:p>
          </p:txBody>
        </p:sp>
      </p:grpSp>
      <p:cxnSp>
        <p:nvCxnSpPr>
          <p:cNvPr id="19" name="Form 18"/>
          <p:cNvCxnSpPr>
            <a:stCxn id="7" idx="2"/>
            <a:endCxn id="11" idx="0"/>
          </p:cNvCxnSpPr>
          <p:nvPr/>
        </p:nvCxnSpPr>
        <p:spPr>
          <a:xfrm rot="5400000" flipH="1" flipV="1">
            <a:off x="4871126" y="-768402"/>
            <a:ext cx="2607995" cy="6315483"/>
          </a:xfrm>
          <a:prstGeom prst="bentConnector5">
            <a:avLst>
              <a:gd name="adj1" fmla="val -8765"/>
              <a:gd name="adj2" fmla="val 45676"/>
              <a:gd name="adj3" fmla="val 108765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/>
          <p:cNvGrpSpPr/>
          <p:nvPr/>
        </p:nvGrpSpPr>
        <p:grpSpPr>
          <a:xfrm>
            <a:off x="9277995" y="3622729"/>
            <a:ext cx="109740" cy="785818"/>
            <a:chOff x="10717242" y="3162288"/>
            <a:chExt cx="214314" cy="785818"/>
          </a:xfrm>
        </p:grpSpPr>
        <p:sp>
          <p:nvSpPr>
            <p:cNvPr id="22" name="Gleichschenkliges Dreieck 21"/>
            <p:cNvSpPr/>
            <p:nvPr/>
          </p:nvSpPr>
          <p:spPr>
            <a:xfrm>
              <a:off x="10717242" y="3162288"/>
              <a:ext cx="214314" cy="35719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Gleichschenkliges Dreieck 22"/>
            <p:cNvSpPr/>
            <p:nvPr/>
          </p:nvSpPr>
          <p:spPr>
            <a:xfrm flipV="1">
              <a:off x="10717242" y="3519478"/>
              <a:ext cx="214314" cy="428628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CH" dirty="0" err="1"/>
                <a:t>rrrr</a:t>
              </a:r>
              <a:endParaRPr lang="de-CH" dirty="0"/>
            </a:p>
          </p:txBody>
        </p:sp>
      </p:grpSp>
      <p:cxnSp>
        <p:nvCxnSpPr>
          <p:cNvPr id="25" name="Gewinkelte Verbindung 24"/>
          <p:cNvCxnSpPr>
            <a:stCxn id="23" idx="0"/>
            <a:endCxn id="8" idx="0"/>
          </p:cNvCxnSpPr>
          <p:nvPr/>
        </p:nvCxnSpPr>
        <p:spPr>
          <a:xfrm rot="5400000">
            <a:off x="8282230" y="3754156"/>
            <a:ext cx="396245" cy="1705026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7E6C34F9-86E0-40BD-B194-401F182FAE1C}"/>
              </a:ext>
            </a:extLst>
          </p:cNvPr>
          <p:cNvSpPr/>
          <p:nvPr/>
        </p:nvSpPr>
        <p:spPr>
          <a:xfrm>
            <a:off x="669752" y="9016904"/>
            <a:ext cx="5205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https://www.youtube.com/watch?v=S8y-Sk7u1So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92AC4-C4C4-4E78-9546-C79C8366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Schritte für </a:t>
            </a:r>
            <a:r>
              <a:rPr lang="de-CH" dirty="0" err="1"/>
              <a:t>Djikstra</a:t>
            </a:r>
            <a:r>
              <a:rPr lang="de-CH" dirty="0"/>
              <a:t> Algorithmus</a:t>
            </a:r>
            <a:br>
              <a:rPr lang="de-CH" dirty="0"/>
            </a:b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29BE7B-B582-4D2C-8845-EADB4D89ECD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50160" y="1276400"/>
            <a:ext cx="12116936" cy="7920880"/>
          </a:xfrm>
        </p:spPr>
        <p:txBody>
          <a:bodyPr>
            <a:normAutofit/>
          </a:bodyPr>
          <a:lstStyle/>
          <a:p>
            <a:endParaRPr lang="de-CH" dirty="0"/>
          </a:p>
          <a:p>
            <a:r>
              <a:rPr lang="de-CH" sz="2500" dirty="0"/>
              <a:t>- Tabelle erstellen mit (Knoten besucht, Aktuelle Distanz, Vorgänger)</a:t>
            </a:r>
          </a:p>
          <a:p>
            <a:r>
              <a:rPr lang="de-CH" sz="2500" dirty="0"/>
              <a:t>- Tabelle mit Werten befüllen. </a:t>
            </a:r>
            <a:br>
              <a:rPr lang="de-CH" sz="2500" dirty="0"/>
            </a:br>
            <a:r>
              <a:rPr lang="de-CH" sz="2500" dirty="0"/>
              <a:t>	</a:t>
            </a:r>
            <a:r>
              <a:rPr lang="de-CH" sz="2500" dirty="0">
                <a:sym typeface="Wingdings" panose="05000000000000000000" pitchFamily="2" charset="2"/>
              </a:rPr>
              <a:t> Aktuelle Distanz auf unendlich setzen.</a:t>
            </a:r>
            <a:br>
              <a:rPr lang="de-CH" sz="2500" dirty="0">
                <a:sym typeface="Wingdings" panose="05000000000000000000" pitchFamily="2" charset="2"/>
              </a:rPr>
            </a:br>
            <a:r>
              <a:rPr lang="de-CH" sz="2500" dirty="0">
                <a:sym typeface="Wingdings" panose="05000000000000000000" pitchFamily="2" charset="2"/>
              </a:rPr>
              <a:t>	 Alle Knoten auf Unbesucht setzen</a:t>
            </a:r>
          </a:p>
          <a:p>
            <a:r>
              <a:rPr lang="de-CH" sz="2500" dirty="0">
                <a:sym typeface="Wingdings" panose="05000000000000000000" pitchFamily="2" charset="2"/>
              </a:rPr>
              <a:t>- Startknoten: Distanz auf 0 setzen. Vorgänger auf sich selber setzen.</a:t>
            </a:r>
          </a:p>
          <a:p>
            <a:r>
              <a:rPr lang="de-CH" sz="2500" dirty="0">
                <a:sym typeface="Wingdings" panose="05000000000000000000" pitchFamily="2" charset="2"/>
              </a:rPr>
              <a:t>-Wiederhohle bis alle Knoten besucht sind:</a:t>
            </a:r>
          </a:p>
          <a:p>
            <a:pPr lvl="1"/>
            <a:r>
              <a:rPr lang="de-CH" sz="2500" dirty="0">
                <a:sym typeface="Wingdings" panose="05000000000000000000" pitchFamily="2" charset="2"/>
              </a:rPr>
              <a:t>	- Setze den unbesuchten Knoten mit der geringsten Distanz als aktuell und 		besucht.</a:t>
            </a:r>
          </a:p>
          <a:p>
            <a:pPr lvl="1"/>
            <a:r>
              <a:rPr lang="de-CH" sz="2500" dirty="0">
                <a:sym typeface="Wingdings" panose="05000000000000000000" pitchFamily="2" charset="2"/>
              </a:rPr>
              <a:t>	- Für alle seine unbesuchten Nachbaren, addiere die Eigene Distanz und das 	Kantengewicht zusammen.</a:t>
            </a:r>
          </a:p>
          <a:p>
            <a:pPr lvl="1"/>
            <a:r>
              <a:rPr lang="de-CH" sz="2500" dirty="0">
                <a:sym typeface="Wingdings" panose="05000000000000000000" pitchFamily="2" charset="2"/>
              </a:rPr>
              <a:t>	- Wenn das Ergebnis kleiner ist als die aktuell eingetragene Distanz vom 	jeweiligen Knoten, dann schreibe die neue Distanz mit dem Vorgänger in den 	Knoten.</a:t>
            </a:r>
          </a:p>
          <a:p>
            <a:pPr lvl="1"/>
            <a:endParaRPr lang="de-CH" dirty="0">
              <a:sym typeface="Wingdings" panose="05000000000000000000" pitchFamily="2" charset="2"/>
            </a:endParaRPr>
          </a:p>
          <a:p>
            <a:pPr lvl="1"/>
            <a:endParaRPr lang="de-CH" dirty="0">
              <a:sym typeface="Wingdings" panose="05000000000000000000" pitchFamily="2" charset="2"/>
            </a:endParaRPr>
          </a:p>
          <a:p>
            <a:endParaRPr lang="de-CH" dirty="0">
              <a:sym typeface="Wingdings" panose="05000000000000000000" pitchFamily="2" charset="2"/>
            </a:endParaRP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3304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535</Words>
  <Application>Microsoft Office PowerPoint</Application>
  <PresentationFormat>Benutzerdefiniert</PresentationFormat>
  <Paragraphs>134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Arial</vt:lpstr>
      <vt:lpstr>DejaVu Sans</vt:lpstr>
      <vt:lpstr>StarSymbol</vt:lpstr>
      <vt:lpstr>Symbol</vt:lpstr>
      <vt:lpstr>Times New Roman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Schritte für Djikstra Algorithmus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Lehrerkonferenz</dc:title>
  <dc:subject/>
  <dc:creator/>
  <dc:description/>
  <cp:lastModifiedBy>Patrick</cp:lastModifiedBy>
  <cp:revision>360</cp:revision>
  <cp:lastPrinted>2013-03-28T14:53:44Z</cp:lastPrinted>
  <dcterms:created xsi:type="dcterms:W3CDTF">2018-04-22T14:47:34Z</dcterms:created>
  <dcterms:modified xsi:type="dcterms:W3CDTF">2018-09-19T16:46:13Z</dcterms:modified>
  <dc:language>de-CH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