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545"/>
    <a:srgbClr val="28A545"/>
    <a:srgbClr val="F9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3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A3D9757-070E-406A-9A2E-1AE59767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168FDBB-7A94-4DF8-AAA4-88CAC1513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5C2ECE8-978E-4092-AB5C-0F4FDC8C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D91A9E3-64DE-40FD-9032-8E2B7EEB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AE13755-15ED-49BD-BF70-AE646BC0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2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1085671-748D-4AC8-8163-C2B2D8F9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0B3CC81-FBD2-4975-8B8A-2077E49B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8682394-E7B1-4868-B32E-D15B1FBE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9B173CD-C087-4D77-9C65-C9B7CE4C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EACE343-C400-466F-808D-F9B14E86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54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0CAEA054-CFDB-492F-ADDB-0F6D01B7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52CF22F-DB8A-4E7A-8096-1D907DD2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C34973A-A7F4-44AC-83BF-43B71EDF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1DEE085-3329-439B-85E3-B78A01FF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903A735-B296-4613-980D-DE10BD6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29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135B1EF-35F3-40B4-A159-F8ECC32D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5B63191-AD29-4931-910F-74879B81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E81F336-9213-4D68-9F22-4D55F18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D6A2C90-1CAC-4C06-B131-CB1BB70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494B197-1D6F-4324-AF36-123D7845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7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8654BF-8B60-4408-81C2-9635DB5A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7F5B40C-A336-46C0-A675-1E49C19F7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51C15CE-5F89-4955-953D-4C26F21F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CAF8FFE-7286-4D66-8124-DFA386F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89EAEC7-C339-4E8A-8CC5-CA05275B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65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219C4A3-33D9-4058-9615-9CA28AE8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B6C7B2F-D6CB-48DB-8E81-854545F6A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E908F3B-26C0-413F-B919-9CEE552B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1575206-DA5B-4E8B-9613-B95AC66E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0FA4E22-2EC5-41D4-BE05-7D61871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7D0C23F-748C-45AD-BD0B-7158A42D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7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5B1D90A-C182-4BD5-900D-A268640A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F56D8AD-A994-4125-AC34-6055C701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46F8191-C2E8-478F-A07B-963AC1CBB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619A8AF5-B807-451B-87D8-AC8B32CFD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99D5D3E-1573-496C-9323-95A9CCD83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599D6A60-18AF-4CD8-8F05-AA49EEEB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312196DB-80C0-4D8C-B052-348511EB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962E3B1E-D2BD-4D0A-BD33-C8F24712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165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7F0371D-DB84-4E5B-903F-54B08B7F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B8E29C39-BBC9-44CA-B1B6-4C7F2D2A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1B9431BC-E36F-49FD-8528-BFFAC746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CFBB115-B46E-4E71-8550-C46CAC20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56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C196FF0B-700E-4961-B692-CCACCAE9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3EDCDD73-A2A6-4980-94F2-96A38043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22A6CE8-6804-4682-8B7B-6CAAF3F7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185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E680FE-BA35-4291-B310-F93FAD15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B4E632E-E0A0-46A2-B3BC-F6E5610D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B103BCD-7612-44D2-BA42-6449AB07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FDC4244-1B1D-4666-86B3-3822D5E1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A02FAC3-0E26-4B00-84E0-2839142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86C69495-F9D8-45D6-83D1-19FDA864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71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58C13D4-D82A-4E0F-BFF7-94883B99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AE65C68D-341D-44D0-8F1E-110E25B0F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8E85ABD-FB23-43BA-A77F-734957C03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30D7177-76E9-4508-8EDD-36FD0D2F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29D3764-F2A6-48A1-BD44-22DF5DA9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436A346-85C4-43F6-840D-CBF44A5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57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86B26DA-9C39-4B8F-B77C-814E2DD8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58C8BEA-331E-4513-AD06-8740C27F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52A1E08-F9A5-4A9C-9DD0-253A4A88C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7E6A2-41FE-41EF-B057-7592E6248B26}" type="datetimeFigureOut">
              <a:rPr lang="id-ID" smtClean="0"/>
              <a:t>07/07/2021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8950794-3A4A-4ED6-988E-14EE9E890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EC323F3-4481-494D-8CFA-5716566CE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EB27-AD49-4E0A-BB66-8F01E63944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742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ara.poltekpos.ac.i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A414E503-E3ED-48B2-8C12-1DA593394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id-ID" sz="6800" dirty="0" err="1"/>
              <a:t>User</a:t>
            </a:r>
            <a:r>
              <a:rPr lang="id-ID" sz="6800" dirty="0"/>
              <a:t> </a:t>
            </a:r>
            <a:r>
              <a:rPr lang="id-ID" sz="6800" dirty="0" err="1"/>
              <a:t>Requirement</a:t>
            </a:r>
            <a:endParaRPr lang="id-ID" sz="68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B9AEEB7-8D2F-48C5-86B2-C94D71EA3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id-ID" dirty="0"/>
              <a:t>Untuk Pengembangan SIM PMB TA.2021/2022</a:t>
            </a:r>
          </a:p>
          <a:p>
            <a:pPr algn="l"/>
            <a:endParaRPr lang="id-ID" dirty="0"/>
          </a:p>
          <a:p>
            <a:pPr algn="l"/>
            <a:r>
              <a:rPr lang="id-ID" b="1" dirty="0">
                <a:solidFill>
                  <a:srgbClr val="FFC000"/>
                </a:solidFill>
              </a:rPr>
              <a:t>REVISI PER 07-07-2021</a:t>
            </a:r>
          </a:p>
          <a:p>
            <a:pPr algn="l"/>
            <a:r>
              <a:rPr lang="id-ID" i="1" dirty="0">
                <a:solidFill>
                  <a:srgbClr val="FFC000"/>
                </a:solidFill>
              </a:rPr>
              <a:t>Hasil Rapat Internal Bersama (Ketua YPBPI, Bendahara YPBPI dan Deputi </a:t>
            </a:r>
            <a:r>
              <a:rPr lang="id-ID" i="1" dirty="0" err="1">
                <a:solidFill>
                  <a:srgbClr val="FFC000"/>
                </a:solidFill>
              </a:rPr>
              <a:t>Markom</a:t>
            </a:r>
            <a:r>
              <a:rPr lang="id-ID" i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6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E722331F-DCFC-4DDB-B93F-725FAEB1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" y="982979"/>
            <a:ext cx="5112538" cy="2273935"/>
          </a:xfrm>
          <a:prstGeom prst="rect">
            <a:avLst/>
          </a:prstGeom>
        </p:spPr>
      </p:pic>
      <p:sp>
        <p:nvSpPr>
          <p:cNvPr id="6" name="Judul 1">
            <a:extLst>
              <a:ext uri="{FF2B5EF4-FFF2-40B4-BE49-F238E27FC236}">
                <a16:creationId xmlns:a16="http://schemas.microsoft.com/office/drawing/2014/main" id="{4C5A11EC-BB92-492E-A551-DE4C1726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980" y="1021078"/>
            <a:ext cx="5476019" cy="4526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d-ID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9. </a:t>
            </a:r>
            <a:r>
              <a:rPr lang="id-ID" sz="3200" b="1" dirty="0"/>
              <a:t>POP UP INFO POTONGAN DPP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2BBE4EA7-CBC9-45CF-9FFC-88A9E6782746}"/>
              </a:ext>
            </a:extLst>
          </p:cNvPr>
          <p:cNvSpPr txBox="1"/>
          <p:nvPr/>
        </p:nvSpPr>
        <p:spPr>
          <a:xfrm>
            <a:off x="329257" y="3499247"/>
            <a:ext cx="731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SELANJUTNYA ANDA HARUS MEMILIH POLA PEMBAYARAN DAFTAR ULANG.</a:t>
            </a:r>
          </a:p>
          <a:p>
            <a:r>
              <a:rPr lang="id-ID" dirty="0"/>
              <a:t>• </a:t>
            </a:r>
            <a:r>
              <a:rPr lang="id-ID" b="1" dirty="0"/>
              <a:t>PEMBAYARAN LUNAS ATAU CICILAN 6X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4BB6A4C7-E9FD-40A7-A7DE-A964988E2914}"/>
              </a:ext>
            </a:extLst>
          </p:cNvPr>
          <p:cNvSpPr/>
          <p:nvPr/>
        </p:nvSpPr>
        <p:spPr>
          <a:xfrm>
            <a:off x="830580" y="2186940"/>
            <a:ext cx="385572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716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D0F4EFA3-DB7A-47A4-8540-5D1C16F1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" y="802242"/>
            <a:ext cx="11247687" cy="4745118"/>
          </a:xfrm>
          <a:prstGeom prst="rect">
            <a:avLst/>
          </a:prstGeom>
        </p:spPr>
      </p:pic>
      <p:sp>
        <p:nvSpPr>
          <p:cNvPr id="6" name="Judul 1">
            <a:extLst>
              <a:ext uri="{FF2B5EF4-FFF2-40B4-BE49-F238E27FC236}">
                <a16:creationId xmlns:a16="http://schemas.microsoft.com/office/drawing/2014/main" id="{D003F4BE-12B5-40E0-A4F1-9F5BC3A8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72" y="222500"/>
            <a:ext cx="10488547" cy="4526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10. OPSI PILIHAN CICILAN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CA3768FF-D136-4B96-BD42-0F4ABD94916E}"/>
              </a:ext>
            </a:extLst>
          </p:cNvPr>
          <p:cNvSpPr/>
          <p:nvPr/>
        </p:nvSpPr>
        <p:spPr>
          <a:xfrm>
            <a:off x="3409950" y="2943225"/>
            <a:ext cx="2686050" cy="485775"/>
          </a:xfrm>
          <a:prstGeom prst="rect">
            <a:avLst/>
          </a:prstGeom>
          <a:solidFill>
            <a:srgbClr val="28A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Judul 1">
            <a:extLst>
              <a:ext uri="{FF2B5EF4-FFF2-40B4-BE49-F238E27FC236}">
                <a16:creationId xmlns:a16="http://schemas.microsoft.com/office/drawing/2014/main" id="{250BA84B-B70F-4F6E-9AF0-148847776451}"/>
              </a:ext>
            </a:extLst>
          </p:cNvPr>
          <p:cNvSpPr txBox="1">
            <a:spLocks/>
          </p:cNvSpPr>
          <p:nvPr/>
        </p:nvSpPr>
        <p:spPr>
          <a:xfrm>
            <a:off x="3935545" y="3030737"/>
            <a:ext cx="2160455" cy="357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chemeClr val="bg1"/>
                </a:solidFill>
              </a:rPr>
              <a:t>PEMBAYARAN LUNAS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CB183825-BEA8-454A-867F-DFBD916388D8}"/>
              </a:ext>
            </a:extLst>
          </p:cNvPr>
          <p:cNvSpPr/>
          <p:nvPr/>
        </p:nvSpPr>
        <p:spPr>
          <a:xfrm>
            <a:off x="6710363" y="2926852"/>
            <a:ext cx="2686050" cy="485775"/>
          </a:xfrm>
          <a:prstGeom prst="rect">
            <a:avLst/>
          </a:prstGeom>
          <a:solidFill>
            <a:srgbClr val="DA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Judul 1">
            <a:extLst>
              <a:ext uri="{FF2B5EF4-FFF2-40B4-BE49-F238E27FC236}">
                <a16:creationId xmlns:a16="http://schemas.microsoft.com/office/drawing/2014/main" id="{7EBB9336-408A-4D4D-A44A-CD4DF03CE7A0}"/>
              </a:ext>
            </a:extLst>
          </p:cNvPr>
          <p:cNvSpPr txBox="1">
            <a:spLocks/>
          </p:cNvSpPr>
          <p:nvPr/>
        </p:nvSpPr>
        <p:spPr>
          <a:xfrm>
            <a:off x="6979920" y="2921136"/>
            <a:ext cx="2336483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>
                <a:solidFill>
                  <a:schemeClr val="bg1"/>
                </a:solidFill>
              </a:rPr>
              <a:t>PEMBAYARAN CICILAN 6X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6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4327C27A-3D54-420A-993A-CED2C58F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6" name="Judul 1">
            <a:extLst>
              <a:ext uri="{FF2B5EF4-FFF2-40B4-BE49-F238E27FC236}">
                <a16:creationId xmlns:a16="http://schemas.microsoft.com/office/drawing/2014/main" id="{A87A2381-AA60-473F-BADA-F5D155B6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72" y="222500"/>
            <a:ext cx="10488547" cy="4526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11. OPSI PILIHAN CICILAN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6D7AF632-75D6-4D76-9E9E-AC78A1D133DC}"/>
              </a:ext>
            </a:extLst>
          </p:cNvPr>
          <p:cNvSpPr txBox="1"/>
          <p:nvPr/>
        </p:nvSpPr>
        <p:spPr>
          <a:xfrm>
            <a:off x="3522625" y="3221995"/>
            <a:ext cx="4342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i="1" dirty="0">
                <a:solidFill>
                  <a:srgbClr val="C00000"/>
                </a:solidFill>
              </a:rPr>
              <a:t>→ Diganti menjadi: </a:t>
            </a:r>
            <a:r>
              <a:rPr lang="id-ID" sz="1050" b="1" i="1" dirty="0"/>
              <a:t>Batas Akhir Pembayaran Pertama: 09 September 2021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059F0B2D-A56A-4D9F-8A8F-49A4F906552B}"/>
              </a:ext>
            </a:extLst>
          </p:cNvPr>
          <p:cNvSpPr txBox="1"/>
          <p:nvPr/>
        </p:nvSpPr>
        <p:spPr>
          <a:xfrm>
            <a:off x="3122575" y="2877015"/>
            <a:ext cx="4160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i="1" dirty="0">
                <a:solidFill>
                  <a:srgbClr val="C00000"/>
                </a:solidFill>
              </a:rPr>
              <a:t>→ Diganti menjadi: </a:t>
            </a:r>
            <a:r>
              <a:rPr lang="id-ID" sz="1050" b="1" i="1" dirty="0"/>
              <a:t>Total Biaya Daftar Ulang dibagi 6 = Jumlah Minimal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0557D3A1-E161-4668-A7C8-7D256716A352}"/>
              </a:ext>
            </a:extLst>
          </p:cNvPr>
          <p:cNvSpPr txBox="1"/>
          <p:nvPr/>
        </p:nvSpPr>
        <p:spPr>
          <a:xfrm>
            <a:off x="4015943" y="4311924"/>
            <a:ext cx="4160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i="1" dirty="0">
                <a:solidFill>
                  <a:srgbClr val="C00000"/>
                </a:solidFill>
              </a:rPr>
              <a:t>→ Diganti menjadi: </a:t>
            </a:r>
            <a:r>
              <a:rPr lang="id-ID" sz="1050" b="1" i="1" dirty="0"/>
              <a:t>Total Biaya Daftar Ulang dibagi 6 = Jumlah Minimal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2C3FB4FB-DEBE-432B-82B3-017A758FE0AD}"/>
              </a:ext>
            </a:extLst>
          </p:cNvPr>
          <p:cNvSpPr txBox="1"/>
          <p:nvPr/>
        </p:nvSpPr>
        <p:spPr>
          <a:xfrm>
            <a:off x="5259781" y="4464282"/>
            <a:ext cx="12715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700" b="1" i="1" dirty="0">
                <a:solidFill>
                  <a:srgbClr val="C00000"/>
                </a:solidFill>
              </a:rPr>
              <a:t>→ Kata “Pelunasan” dihapus</a:t>
            </a:r>
            <a:endParaRPr lang="id-ID" sz="700" b="1" i="1" dirty="0"/>
          </a:p>
        </p:txBody>
      </p:sp>
    </p:spTree>
    <p:extLst>
      <p:ext uri="{BB962C8B-B14F-4D97-AF65-F5344CB8AC3E}">
        <p14:creationId xmlns:p14="http://schemas.microsoft.com/office/powerpoint/2010/main" val="257269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6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Judul 1">
            <a:extLst>
              <a:ext uri="{FF2B5EF4-FFF2-40B4-BE49-F238E27FC236}">
                <a16:creationId xmlns:a16="http://schemas.microsoft.com/office/drawing/2014/main" id="{4220A1C8-1AC2-4809-87E2-4CA204ED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376238"/>
            <a:ext cx="10488547" cy="15112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Sub Domain / Halaman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Pendaftaran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Online</a:t>
            </a:r>
            <a:b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https://rara.poltekpos.ac.id/</a:t>
            </a:r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18E0F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Judul 1">
            <a:extLst>
              <a:ext uri="{FF2B5EF4-FFF2-40B4-BE49-F238E27FC236}">
                <a16:creationId xmlns:a16="http://schemas.microsoft.com/office/drawing/2014/main" id="{F2A129D3-309B-4C6D-88DC-2C385255A4A9}"/>
              </a:ext>
            </a:extLst>
          </p:cNvPr>
          <p:cNvSpPr txBox="1">
            <a:spLocks/>
          </p:cNvSpPr>
          <p:nvPr/>
        </p:nvSpPr>
        <p:spPr>
          <a:xfrm>
            <a:off x="6380703" y="2228850"/>
            <a:ext cx="5028928" cy="369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rgbClr val="18E0FB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  <a:ea typeface="+mn-ea"/>
                <a:cs typeface="+mn-cs"/>
              </a:rPr>
              <a:t>Revisi</a:t>
            </a:r>
            <a:r>
              <a:rPr lang="en-US" sz="1800" b="1" dirty="0"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latin typeface="+mn-lt"/>
                <a:ea typeface="+mn-ea"/>
                <a:cs typeface="+mn-cs"/>
              </a:rPr>
              <a:t>Konten</a:t>
            </a:r>
            <a:r>
              <a:rPr lang="en-US" sz="1800" b="1" dirty="0">
                <a:latin typeface="+mn-lt"/>
                <a:ea typeface="+mn-ea"/>
                <a:cs typeface="+mn-cs"/>
              </a:rPr>
              <a:t>: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rgbClr val="18E0FB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Clr>
                <a:srgbClr val="18E0FB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S</a:t>
            </a:r>
            <a:r>
              <a:rPr lang="id-ID" sz="1800" dirty="0" err="1">
                <a:latin typeface="+mn-lt"/>
                <a:ea typeface="+mn-ea"/>
                <a:cs typeface="+mn-cs"/>
              </a:rPr>
              <a:t>iapapun</a:t>
            </a:r>
            <a:r>
              <a:rPr lang="id-ID" sz="1800" dirty="0">
                <a:latin typeface="+mn-lt"/>
                <a:ea typeface="+mn-ea"/>
                <a:cs typeface="+mn-cs"/>
              </a:rPr>
              <a:t> Pembuat Akun dapat melakukan </a:t>
            </a:r>
            <a:r>
              <a:rPr lang="id-ID" sz="1800" b="1" dirty="0">
                <a:latin typeface="+mn-lt"/>
                <a:ea typeface="+mn-ea"/>
                <a:cs typeface="+mn-cs"/>
              </a:rPr>
              <a:t>LOGIN</a:t>
            </a:r>
            <a:r>
              <a:rPr lang="id-ID" sz="1800" dirty="0">
                <a:latin typeface="+mn-lt"/>
                <a:ea typeface="+mn-ea"/>
                <a:cs typeface="+mn-cs"/>
              </a:rPr>
              <a:t> Pendaftaran untuk Mengakses Informasi PMB di dalam </a:t>
            </a:r>
            <a:r>
              <a:rPr lang="id-ID" sz="1800" b="1" i="1" dirty="0" err="1">
                <a:latin typeface="+mn-lt"/>
                <a:ea typeface="+mn-ea"/>
                <a:cs typeface="+mn-cs"/>
              </a:rPr>
              <a:t>Dashboard</a:t>
            </a:r>
            <a:r>
              <a:rPr lang="id-ID" sz="1800" b="1" i="1" dirty="0">
                <a:latin typeface="+mn-lt"/>
                <a:ea typeface="+mn-ea"/>
                <a:cs typeface="+mn-cs"/>
              </a:rPr>
              <a:t> Siswa</a:t>
            </a:r>
            <a:endParaRPr lang="en-US" sz="1800" b="1" i="1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Clr>
                <a:srgbClr val="18E0FB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49" name="Gambar 48">
            <a:extLst>
              <a:ext uri="{FF2B5EF4-FFF2-40B4-BE49-F238E27FC236}">
                <a16:creationId xmlns:a16="http://schemas.microsoft.com/office/drawing/2014/main" id="{2623828D-4E4B-4E07-99DA-90C48E7E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33" y="2336012"/>
            <a:ext cx="5761771" cy="34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1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95156D82-5315-4F7E-9097-C829D9135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41695D-9404-4FC6-A5DE-1DE31802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73152"/>
            <a:ext cx="1178966" cy="232963"/>
            <a:chOff x="5422392" y="73152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E74792E2-D26F-45C2-B964-9FD39D18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1FC9B46E-E5B7-47A6-B707-C0AF85018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6B78075F-9A6C-49B5-8B6C-FBB50DFBD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EDD80F9E-9A07-460F-8A53-63CCB5FC6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3475E2B9-7E9E-4E85-80CB-81E51711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CD322257-C0BF-4112-9D8C-65B2D465C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39D1AE5B-8B5F-4B92-B83C-BB5163464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5686348-E82F-4101-B3FB-2813519F1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8E8995-C040-46B2-8467-F1819C69C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D2E2EC0D-D45B-4F5F-A559-D61997BF5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89D25B4-224F-4C60-BB0F-049647D0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180E2B0-750A-49A3-BEAF-A1299108D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D996A76-5A53-41DE-8EFF-B92F894D9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ACBBC047-051D-410D-AA02-310C4D6B2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19B2301F-B8AB-4A70-8AA3-832190733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9B0FFD39-C9B9-4547-A5E3-200B5A2EE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CA84860-0B0C-42F2-B940-43C8EF645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6EFD98F0-7FD0-4D4A-A1E7-F12AFD995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DE29A9F0-5C13-4593-92EE-AB44FAE7B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50C18439-26EC-4C5B-9653-8A73EF44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Judul 1">
            <a:extLst>
              <a:ext uri="{FF2B5EF4-FFF2-40B4-BE49-F238E27FC236}">
                <a16:creationId xmlns:a16="http://schemas.microsoft.com/office/drawing/2014/main" id="{871276A7-C30B-4597-BC3F-F46222D5D6AD}"/>
              </a:ext>
            </a:extLst>
          </p:cNvPr>
          <p:cNvSpPr txBox="1">
            <a:spLocks/>
          </p:cNvSpPr>
          <p:nvPr/>
        </p:nvSpPr>
        <p:spPr>
          <a:xfrm>
            <a:off x="697743" y="5813843"/>
            <a:ext cx="5398257" cy="53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rgbClr val="18E0FB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ea typeface="+mn-ea"/>
                <a:cs typeface="+mn-cs"/>
              </a:rPr>
              <a:t>K</a:t>
            </a:r>
            <a:r>
              <a:rPr lang="id-ID" sz="1800" b="1" dirty="0" err="1">
                <a:latin typeface="+mn-lt"/>
                <a:ea typeface="+mn-ea"/>
                <a:cs typeface="+mn-cs"/>
              </a:rPr>
              <a:t>onten</a:t>
            </a:r>
            <a:r>
              <a:rPr lang="id-ID" sz="1800" b="1" dirty="0">
                <a:latin typeface="+mn-lt"/>
                <a:ea typeface="+mn-ea"/>
                <a:cs typeface="+mn-cs"/>
              </a:rPr>
              <a:t> Saat Ini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E35C650-0B61-4054-88E7-2BC7BCBD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65" y="918978"/>
            <a:ext cx="5647559" cy="4976400"/>
          </a:xfrm>
          <a:prstGeom prst="rect">
            <a:avLst/>
          </a:prstGeom>
        </p:spPr>
      </p:pic>
      <p:sp>
        <p:nvSpPr>
          <p:cNvPr id="39" name="Judul 1">
            <a:extLst>
              <a:ext uri="{FF2B5EF4-FFF2-40B4-BE49-F238E27FC236}">
                <a16:creationId xmlns:a16="http://schemas.microsoft.com/office/drawing/2014/main" id="{FF8C2EE4-8DBD-4A3F-BEE7-B7A5CB5B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95" y="372351"/>
            <a:ext cx="10488547" cy="4526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id-ID" sz="4000" b="1" dirty="0"/>
              <a:t>Tahapan Setelah Pembuatan Akun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Judul 1">
            <a:extLst>
              <a:ext uri="{FF2B5EF4-FFF2-40B4-BE49-F238E27FC236}">
                <a16:creationId xmlns:a16="http://schemas.microsoft.com/office/drawing/2014/main" id="{EE997D5D-8528-42E9-975B-4A7002BE706C}"/>
              </a:ext>
            </a:extLst>
          </p:cNvPr>
          <p:cNvSpPr txBox="1">
            <a:spLocks/>
          </p:cNvSpPr>
          <p:nvPr/>
        </p:nvSpPr>
        <p:spPr>
          <a:xfrm>
            <a:off x="6297080" y="5816613"/>
            <a:ext cx="5398257" cy="53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rgbClr val="18E0FB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ea typeface="+mn-ea"/>
                <a:cs typeface="+mn-cs"/>
              </a:rPr>
              <a:t>K</a:t>
            </a:r>
            <a:r>
              <a:rPr lang="id-ID" sz="1800" b="1" dirty="0" err="1">
                <a:latin typeface="+mn-lt"/>
                <a:ea typeface="+mn-ea"/>
                <a:cs typeface="+mn-cs"/>
              </a:rPr>
              <a:t>onten</a:t>
            </a:r>
            <a:r>
              <a:rPr lang="id-ID" sz="1800" b="1" dirty="0">
                <a:latin typeface="+mn-lt"/>
                <a:ea typeface="+mn-ea"/>
                <a:cs typeface="+mn-cs"/>
              </a:rPr>
              <a:t> Perubahan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  <p:grpSp>
        <p:nvGrpSpPr>
          <p:cNvPr id="48" name="Grup 47">
            <a:extLst>
              <a:ext uri="{FF2B5EF4-FFF2-40B4-BE49-F238E27FC236}">
                <a16:creationId xmlns:a16="http://schemas.microsoft.com/office/drawing/2014/main" id="{EFB7E785-2E6E-47A6-8DC0-0DD8A6E998A0}"/>
              </a:ext>
            </a:extLst>
          </p:cNvPr>
          <p:cNvGrpSpPr/>
          <p:nvPr/>
        </p:nvGrpSpPr>
        <p:grpSpPr>
          <a:xfrm>
            <a:off x="6226492" y="907436"/>
            <a:ext cx="5647559" cy="4976400"/>
            <a:chOff x="6226492" y="907436"/>
            <a:chExt cx="5647559" cy="4976400"/>
          </a:xfrm>
        </p:grpSpPr>
        <p:pic>
          <p:nvPicPr>
            <p:cNvPr id="38" name="Gambar 37">
              <a:extLst>
                <a:ext uri="{FF2B5EF4-FFF2-40B4-BE49-F238E27FC236}">
                  <a16:creationId xmlns:a16="http://schemas.microsoft.com/office/drawing/2014/main" id="{1078D82F-D1DF-42E2-A364-65F8808A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92" y="907436"/>
              <a:ext cx="5647559" cy="4976400"/>
            </a:xfrm>
            <a:prstGeom prst="rect">
              <a:avLst/>
            </a:prstGeom>
          </p:spPr>
        </p:pic>
        <p:sp>
          <p:nvSpPr>
            <p:cNvPr id="7" name="Persegi Panjang 6">
              <a:extLst>
                <a:ext uri="{FF2B5EF4-FFF2-40B4-BE49-F238E27FC236}">
                  <a16:creationId xmlns:a16="http://schemas.microsoft.com/office/drawing/2014/main" id="{13079740-D075-471C-A5FB-096239A0E1A4}"/>
                </a:ext>
              </a:extLst>
            </p:cNvPr>
            <p:cNvSpPr/>
            <p:nvPr/>
          </p:nvSpPr>
          <p:spPr>
            <a:xfrm>
              <a:off x="10274300" y="4610100"/>
              <a:ext cx="1282700" cy="132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Persegi Panjang 40">
              <a:extLst>
                <a:ext uri="{FF2B5EF4-FFF2-40B4-BE49-F238E27FC236}">
                  <a16:creationId xmlns:a16="http://schemas.microsoft.com/office/drawing/2014/main" id="{53FB3608-1185-4079-BAF1-5CA0B6FC06CB}"/>
                </a:ext>
              </a:extLst>
            </p:cNvPr>
            <p:cNvSpPr/>
            <p:nvPr/>
          </p:nvSpPr>
          <p:spPr>
            <a:xfrm>
              <a:off x="6476402" y="4773792"/>
              <a:ext cx="1524597" cy="141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Kotak Teks 8">
              <a:extLst>
                <a:ext uri="{FF2B5EF4-FFF2-40B4-BE49-F238E27FC236}">
                  <a16:creationId xmlns:a16="http://schemas.microsoft.com/office/drawing/2014/main" id="{1B6A8657-43FE-4A17-B15F-E19D9E2AFD89}"/>
                </a:ext>
              </a:extLst>
            </p:cNvPr>
            <p:cNvSpPr txBox="1"/>
            <p:nvPr/>
          </p:nvSpPr>
          <p:spPr>
            <a:xfrm>
              <a:off x="6383935" y="2078032"/>
              <a:ext cx="53114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800" b="1" dirty="0"/>
                <a:t>• </a:t>
              </a:r>
              <a:r>
                <a:rPr lang="id-ID" sz="800" b="1" dirty="0" err="1"/>
                <a:t>Silahkan</a:t>
              </a:r>
              <a:r>
                <a:rPr lang="id-ID" sz="800" b="1" dirty="0"/>
                <a:t> </a:t>
              </a:r>
              <a:r>
                <a:rPr lang="id-ID" sz="800" b="1" dirty="0" err="1"/>
                <a:t>Login</a:t>
              </a:r>
              <a:r>
                <a:rPr lang="id-ID" sz="800" b="1" dirty="0"/>
                <a:t> Akun Pendaftaran untuk mengisi Data Diri dan Mendapatkan Informasi Pendaftaran Lengkap</a:t>
              </a:r>
            </a:p>
          </p:txBody>
        </p:sp>
        <p:sp>
          <p:nvSpPr>
            <p:cNvPr id="43" name="Persegi Panjang 42">
              <a:extLst>
                <a:ext uri="{FF2B5EF4-FFF2-40B4-BE49-F238E27FC236}">
                  <a16:creationId xmlns:a16="http://schemas.microsoft.com/office/drawing/2014/main" id="{DCCA8FC2-E910-4F6C-8651-C1B6CF287828}"/>
                </a:ext>
              </a:extLst>
            </p:cNvPr>
            <p:cNvSpPr/>
            <p:nvPr/>
          </p:nvSpPr>
          <p:spPr>
            <a:xfrm>
              <a:off x="8464550" y="4191000"/>
              <a:ext cx="1435100" cy="13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B4B4BC16-D22A-4B1A-B466-C875E2E0205C}"/>
              </a:ext>
            </a:extLst>
          </p:cNvPr>
          <p:cNvSpPr/>
          <p:nvPr/>
        </p:nvSpPr>
        <p:spPr>
          <a:xfrm>
            <a:off x="2743200" y="4178300"/>
            <a:ext cx="1435100" cy="139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Persegi Panjang 43">
            <a:extLst>
              <a:ext uri="{FF2B5EF4-FFF2-40B4-BE49-F238E27FC236}">
                <a16:creationId xmlns:a16="http://schemas.microsoft.com/office/drawing/2014/main" id="{E2A7031E-A652-4B81-8473-3C283AF9DE0E}"/>
              </a:ext>
            </a:extLst>
          </p:cNvPr>
          <p:cNvSpPr/>
          <p:nvPr/>
        </p:nvSpPr>
        <p:spPr>
          <a:xfrm>
            <a:off x="4547831" y="4634092"/>
            <a:ext cx="1435100" cy="139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 44">
            <a:extLst>
              <a:ext uri="{FF2B5EF4-FFF2-40B4-BE49-F238E27FC236}">
                <a16:creationId xmlns:a16="http://schemas.microsoft.com/office/drawing/2014/main" id="{1098A319-1CAF-48CB-8BBF-5C62FFA994F6}"/>
              </a:ext>
            </a:extLst>
          </p:cNvPr>
          <p:cNvSpPr/>
          <p:nvPr/>
        </p:nvSpPr>
        <p:spPr>
          <a:xfrm>
            <a:off x="717034" y="4764956"/>
            <a:ext cx="1721365" cy="1499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Kotak Teks 45">
            <a:extLst>
              <a:ext uri="{FF2B5EF4-FFF2-40B4-BE49-F238E27FC236}">
                <a16:creationId xmlns:a16="http://schemas.microsoft.com/office/drawing/2014/main" id="{EC147E38-FFE1-4A49-80BC-43C06C3F287B}"/>
              </a:ext>
            </a:extLst>
          </p:cNvPr>
          <p:cNvSpPr txBox="1"/>
          <p:nvPr/>
        </p:nvSpPr>
        <p:spPr>
          <a:xfrm>
            <a:off x="4157625" y="4130045"/>
            <a:ext cx="821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i="1" dirty="0">
                <a:solidFill>
                  <a:srgbClr val="C00000"/>
                </a:solidFill>
              </a:rPr>
              <a:t>→ Di hapus</a:t>
            </a:r>
          </a:p>
        </p:txBody>
      </p:sp>
      <p:sp>
        <p:nvSpPr>
          <p:cNvPr id="47" name="Kotak Teks 46">
            <a:extLst>
              <a:ext uri="{FF2B5EF4-FFF2-40B4-BE49-F238E27FC236}">
                <a16:creationId xmlns:a16="http://schemas.microsoft.com/office/drawing/2014/main" id="{C7DD6225-2EF5-494C-9112-CD1F9D3338F7}"/>
              </a:ext>
            </a:extLst>
          </p:cNvPr>
          <p:cNvSpPr txBox="1"/>
          <p:nvPr/>
        </p:nvSpPr>
        <p:spPr>
          <a:xfrm>
            <a:off x="2438399" y="4727361"/>
            <a:ext cx="2127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i="1" dirty="0">
                <a:solidFill>
                  <a:srgbClr val="C00000"/>
                </a:solidFill>
              </a:rPr>
              <a:t>→ Di Hapus dan tidak perlu di </a:t>
            </a:r>
            <a:r>
              <a:rPr lang="id-ID" sz="1050" b="1" i="1" dirty="0" err="1">
                <a:solidFill>
                  <a:srgbClr val="C00000"/>
                </a:solidFill>
              </a:rPr>
              <a:t>Bold</a:t>
            </a:r>
            <a:endParaRPr lang="id-ID" sz="1050" b="1" i="1" dirty="0">
              <a:solidFill>
                <a:srgbClr val="C00000"/>
              </a:solidFill>
            </a:endParaRPr>
          </a:p>
        </p:txBody>
      </p:sp>
      <p:sp>
        <p:nvSpPr>
          <p:cNvPr id="49" name="Kotak Teks 48">
            <a:extLst>
              <a:ext uri="{FF2B5EF4-FFF2-40B4-BE49-F238E27FC236}">
                <a16:creationId xmlns:a16="http://schemas.microsoft.com/office/drawing/2014/main" id="{7975F410-43D1-4622-978B-7A665EB4D1A5}"/>
              </a:ext>
            </a:extLst>
          </p:cNvPr>
          <p:cNvSpPr txBox="1"/>
          <p:nvPr/>
        </p:nvSpPr>
        <p:spPr>
          <a:xfrm>
            <a:off x="1167186" y="2039560"/>
            <a:ext cx="2294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i="1" dirty="0">
                <a:solidFill>
                  <a:srgbClr val="C00000"/>
                </a:solidFill>
              </a:rPr>
              <a:t>Ada Tambahan → → Lihat di samping</a:t>
            </a:r>
          </a:p>
        </p:txBody>
      </p:sp>
    </p:spTree>
    <p:extLst>
      <p:ext uri="{BB962C8B-B14F-4D97-AF65-F5344CB8AC3E}">
        <p14:creationId xmlns:p14="http://schemas.microsoft.com/office/powerpoint/2010/main" val="100279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E2E1AA-FCC7-4C80-AD5D-341E9F49E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64808" y="73152"/>
            <a:ext cx="1178966" cy="232963"/>
            <a:chOff x="6464808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45A9BC78-B2A2-4EE8-918E-A0980A3C7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62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B6B4C4EF-CD72-4C2A-AF9D-4AE3396C6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62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7F3F9387-E772-47C0-8EFF-60187605A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3967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72C286-4AD1-4B30-8B2E-956F1985B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3967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78929639-54CA-43F0-B7FB-73B6C4E37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1471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9FF9CC1E-36C1-4F95-B488-90B3CD19C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1471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4636A28A-DD6F-4893-ADF6-98944467B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897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0D4C555-D791-4F9B-98BC-EF9B706D6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897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02F52F8-932B-4EB1-A835-A729F43E5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648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2211490-31FB-446C-A954-BD9E7A13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648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6037A67-611E-4259-B82F-778469D2A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8940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197CB0E6-A613-4E52-9D74-E0A730598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8940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72F6CBC-908D-428B-996E-7698ABA2E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445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22F6F6CC-2B33-404F-9226-267964229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445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603C3C50-3545-4D3F-AFB9-6693DBA66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3949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DFEA65-6A53-42D0-B43C-E83253D84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3949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E0A6F791-574E-491C-A2AC-49729C2ED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454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0FF9C5B-20CC-4916-86B8-F44F009EA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454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9AA3AA5D-F560-4530-9097-757F6612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8958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194DD1A-45E8-4A26-B4F8-8A916522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8958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Judul 1">
            <a:extLst>
              <a:ext uri="{FF2B5EF4-FFF2-40B4-BE49-F238E27FC236}">
                <a16:creationId xmlns:a16="http://schemas.microsoft.com/office/drawing/2014/main" id="{4BAD838F-9E51-4919-85E8-DFC3816A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351" y="705244"/>
            <a:ext cx="5114826" cy="11909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d-ID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id-ID" sz="2800" b="1" dirty="0"/>
              <a:t>Tahapan Setelah Pembuatan Akun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Judul 1">
            <a:extLst>
              <a:ext uri="{FF2B5EF4-FFF2-40B4-BE49-F238E27FC236}">
                <a16:creationId xmlns:a16="http://schemas.microsoft.com/office/drawing/2014/main" id="{6A619FE5-0C5F-4D17-B08F-5DAAC882CC25}"/>
              </a:ext>
            </a:extLst>
          </p:cNvPr>
          <p:cNvSpPr txBox="1">
            <a:spLocks/>
          </p:cNvSpPr>
          <p:nvPr/>
        </p:nvSpPr>
        <p:spPr>
          <a:xfrm>
            <a:off x="6142303" y="1464452"/>
            <a:ext cx="3251965" cy="369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18E0FB"/>
              </a:buClr>
            </a:pPr>
            <a:r>
              <a:rPr lang="en-US" sz="1800" b="1" dirty="0" err="1">
                <a:latin typeface="+mn-lt"/>
                <a:ea typeface="+mn-ea"/>
                <a:cs typeface="+mn-cs"/>
              </a:rPr>
              <a:t>Revisi</a:t>
            </a:r>
            <a:r>
              <a:rPr lang="en-US" sz="1800" b="1" dirty="0"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latin typeface="+mn-lt"/>
                <a:ea typeface="+mn-ea"/>
                <a:cs typeface="+mn-cs"/>
              </a:rPr>
              <a:t>Konten</a:t>
            </a:r>
            <a:r>
              <a:rPr lang="en-US" sz="1800" b="1" dirty="0">
                <a:latin typeface="+mn-lt"/>
                <a:ea typeface="+mn-ea"/>
                <a:cs typeface="+mn-cs"/>
              </a:rPr>
              <a:t>: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pPr marL="1143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id-ID" sz="1800" dirty="0"/>
              <a:t>Tambah Tombol Panduan Pembayaran Pendaftaran di samping tombol  </a:t>
            </a:r>
            <a:r>
              <a:rPr lang="id-ID" sz="1800" dirty="0" err="1"/>
              <a:t>Login</a:t>
            </a:r>
            <a:r>
              <a:rPr lang="id-ID" sz="1800" dirty="0"/>
              <a:t> </a:t>
            </a:r>
            <a:r>
              <a:rPr lang="id-ID" sz="1800" dirty="0" err="1"/>
              <a:t>Disini</a:t>
            </a:r>
            <a:r>
              <a:rPr lang="id-ID" sz="1800" dirty="0"/>
              <a:t> </a:t>
            </a:r>
            <a:r>
              <a:rPr lang="id-ID" sz="1800" b="1" dirty="0">
                <a:highlight>
                  <a:srgbClr val="FFFF00"/>
                </a:highlight>
                <a:ea typeface="+mn-ea"/>
                <a:cs typeface="+mn-cs"/>
              </a:rPr>
              <a:t>[</a:t>
            </a:r>
            <a:r>
              <a:rPr lang="id-ID" sz="1800" b="1" i="1" dirty="0">
                <a:highlight>
                  <a:srgbClr val="FFFF00"/>
                </a:highlight>
                <a:ea typeface="+mn-ea"/>
                <a:cs typeface="+mn-cs"/>
              </a:rPr>
              <a:t>terlampir3</a:t>
            </a:r>
            <a:r>
              <a:rPr lang="id-ID" sz="1800" b="1" dirty="0">
                <a:highlight>
                  <a:srgbClr val="FFFF00"/>
                </a:highlight>
                <a:ea typeface="+mn-ea"/>
                <a:cs typeface="+mn-cs"/>
              </a:rPr>
              <a:t>] → </a:t>
            </a:r>
            <a:r>
              <a:rPr lang="id-ID" sz="1800" b="1" dirty="0" err="1">
                <a:highlight>
                  <a:srgbClr val="FFFF00"/>
                </a:highlight>
                <a:ea typeface="+mn-ea"/>
                <a:cs typeface="+mn-cs"/>
              </a:rPr>
              <a:t>File</a:t>
            </a:r>
            <a:r>
              <a:rPr lang="id-ID" sz="1800" b="1" dirty="0">
                <a:highlight>
                  <a:srgbClr val="FFFF00"/>
                </a:highlight>
                <a:ea typeface="+mn-ea"/>
                <a:cs typeface="+mn-cs"/>
              </a:rPr>
              <a:t> Terlampir</a:t>
            </a:r>
          </a:p>
          <a:p>
            <a:pPr marL="1143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endParaRPr lang="id-ID" sz="1800" kern="1200" dirty="0">
              <a:solidFill>
                <a:schemeClr val="tx1"/>
              </a:solidFill>
              <a:ea typeface="+mj-ea"/>
              <a:cs typeface="+mj-cs"/>
            </a:endParaRPr>
          </a:p>
          <a:p>
            <a:pPr marL="114300" indent="-342900">
              <a:spcAft>
                <a:spcPts val="600"/>
              </a:spcAft>
              <a:buClr>
                <a:srgbClr val="18E0FB"/>
              </a:buClr>
              <a:buFont typeface="+mj-lt"/>
              <a:buAutoNum type="arabicPeriod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Clr>
                <a:srgbClr val="18E0FB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grpSp>
        <p:nvGrpSpPr>
          <p:cNvPr id="38" name="Grup 37">
            <a:extLst>
              <a:ext uri="{FF2B5EF4-FFF2-40B4-BE49-F238E27FC236}">
                <a16:creationId xmlns:a16="http://schemas.microsoft.com/office/drawing/2014/main" id="{0A2523B6-207B-4ACF-A720-79D0EB05C8CE}"/>
              </a:ext>
            </a:extLst>
          </p:cNvPr>
          <p:cNvGrpSpPr/>
          <p:nvPr/>
        </p:nvGrpSpPr>
        <p:grpSpPr>
          <a:xfrm>
            <a:off x="337420" y="729677"/>
            <a:ext cx="5647559" cy="4976400"/>
            <a:chOff x="6226492" y="907436"/>
            <a:chExt cx="5647559" cy="4976400"/>
          </a:xfrm>
        </p:grpSpPr>
        <p:pic>
          <p:nvPicPr>
            <p:cNvPr id="41" name="Gambar 40">
              <a:extLst>
                <a:ext uri="{FF2B5EF4-FFF2-40B4-BE49-F238E27FC236}">
                  <a16:creationId xmlns:a16="http://schemas.microsoft.com/office/drawing/2014/main" id="{75D13928-506E-4DF3-BC2B-35D96438C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92" y="907436"/>
              <a:ext cx="5647559" cy="4976400"/>
            </a:xfrm>
            <a:prstGeom prst="rect">
              <a:avLst/>
            </a:prstGeom>
          </p:spPr>
        </p:pic>
        <p:sp>
          <p:nvSpPr>
            <p:cNvPr id="42" name="Persegi Panjang 41">
              <a:extLst>
                <a:ext uri="{FF2B5EF4-FFF2-40B4-BE49-F238E27FC236}">
                  <a16:creationId xmlns:a16="http://schemas.microsoft.com/office/drawing/2014/main" id="{26C5B0E6-A241-45C1-8313-DD0E71CB5A27}"/>
                </a:ext>
              </a:extLst>
            </p:cNvPr>
            <p:cNvSpPr/>
            <p:nvPr/>
          </p:nvSpPr>
          <p:spPr>
            <a:xfrm>
              <a:off x="10274300" y="4610100"/>
              <a:ext cx="1282700" cy="132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Persegi Panjang 43">
              <a:extLst>
                <a:ext uri="{FF2B5EF4-FFF2-40B4-BE49-F238E27FC236}">
                  <a16:creationId xmlns:a16="http://schemas.microsoft.com/office/drawing/2014/main" id="{9D14ADCE-0393-4C20-BFC0-B618CDDF0BD7}"/>
                </a:ext>
              </a:extLst>
            </p:cNvPr>
            <p:cNvSpPr/>
            <p:nvPr/>
          </p:nvSpPr>
          <p:spPr>
            <a:xfrm>
              <a:off x="6476402" y="4773792"/>
              <a:ext cx="1524597" cy="141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Kotak Teks 47">
              <a:extLst>
                <a:ext uri="{FF2B5EF4-FFF2-40B4-BE49-F238E27FC236}">
                  <a16:creationId xmlns:a16="http://schemas.microsoft.com/office/drawing/2014/main" id="{149279A9-A88F-4487-9466-E0B1D88F4B6D}"/>
                </a:ext>
              </a:extLst>
            </p:cNvPr>
            <p:cNvSpPr txBox="1"/>
            <p:nvPr/>
          </p:nvSpPr>
          <p:spPr>
            <a:xfrm>
              <a:off x="6383935" y="4742750"/>
              <a:ext cx="5311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900" b="1" dirty="0"/>
                <a:t>• Segera Lakukan </a:t>
              </a:r>
              <a:r>
                <a:rPr lang="id-ID" sz="900" b="1" dirty="0" err="1"/>
                <a:t>Login</a:t>
              </a:r>
              <a:r>
                <a:rPr lang="id-ID" sz="900" b="1" dirty="0"/>
                <a:t> untuk mengisi data diri dan mengetahui Informasi Lebih lengkap</a:t>
              </a:r>
            </a:p>
          </p:txBody>
        </p:sp>
        <p:sp>
          <p:nvSpPr>
            <p:cNvPr id="49" name="Persegi Panjang 48">
              <a:extLst>
                <a:ext uri="{FF2B5EF4-FFF2-40B4-BE49-F238E27FC236}">
                  <a16:creationId xmlns:a16="http://schemas.microsoft.com/office/drawing/2014/main" id="{8004CA73-7846-4F34-9F89-6F46113D18CB}"/>
                </a:ext>
              </a:extLst>
            </p:cNvPr>
            <p:cNvSpPr/>
            <p:nvPr/>
          </p:nvSpPr>
          <p:spPr>
            <a:xfrm>
              <a:off x="8464550" y="4191000"/>
              <a:ext cx="1435100" cy="13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7" name="Persegi Panjang 46">
            <a:extLst>
              <a:ext uri="{FF2B5EF4-FFF2-40B4-BE49-F238E27FC236}">
                <a16:creationId xmlns:a16="http://schemas.microsoft.com/office/drawing/2014/main" id="{C8A544F7-1CFA-4D0D-ABFE-158841F1CEB7}"/>
              </a:ext>
            </a:extLst>
          </p:cNvPr>
          <p:cNvSpPr/>
          <p:nvPr/>
        </p:nvSpPr>
        <p:spPr>
          <a:xfrm>
            <a:off x="2324394" y="5166548"/>
            <a:ext cx="5357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091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mpungan Konten 4" descr="Sebuah gambar berisi cuplikan layar&#10;&#10;Deskripsi dibuat secara otomatis">
            <a:extLst>
              <a:ext uri="{FF2B5EF4-FFF2-40B4-BE49-F238E27FC236}">
                <a16:creationId xmlns:a16="http://schemas.microsoft.com/office/drawing/2014/main" id="{63AC0C96-0873-430F-89CE-679003F9C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0" y="720724"/>
            <a:ext cx="2516480" cy="5312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Judul 1">
            <a:extLst>
              <a:ext uri="{FF2B5EF4-FFF2-40B4-BE49-F238E27FC236}">
                <a16:creationId xmlns:a16="http://schemas.microsoft.com/office/drawing/2014/main" id="{6042B7AC-6467-404B-A509-564BF871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650" y="720724"/>
            <a:ext cx="7067729" cy="11909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d-ID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id-ID" sz="2800" dirty="0"/>
              <a:t>SMS </a:t>
            </a:r>
            <a:r>
              <a:rPr lang="id-ID" sz="2800" dirty="0" err="1"/>
              <a:t>Gateway</a:t>
            </a:r>
            <a:r>
              <a:rPr lang="id-ID" sz="2800" dirty="0"/>
              <a:t> Otomatis ke Pendaftar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Judul 1">
            <a:extLst>
              <a:ext uri="{FF2B5EF4-FFF2-40B4-BE49-F238E27FC236}">
                <a16:creationId xmlns:a16="http://schemas.microsoft.com/office/drawing/2014/main" id="{89D307E6-F59C-42BC-88DF-93CAB14D37FD}"/>
              </a:ext>
            </a:extLst>
          </p:cNvPr>
          <p:cNvSpPr txBox="1">
            <a:spLocks/>
          </p:cNvSpPr>
          <p:nvPr/>
        </p:nvSpPr>
        <p:spPr>
          <a:xfrm>
            <a:off x="3592650" y="956550"/>
            <a:ext cx="7974510" cy="369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18E0FB"/>
              </a:buClr>
            </a:pPr>
            <a:r>
              <a:rPr lang="id-ID" sz="1800" b="1" dirty="0">
                <a:latin typeface="+mn-lt"/>
                <a:ea typeface="+mn-ea"/>
                <a:cs typeface="+mn-cs"/>
              </a:rPr>
              <a:t>Pesan Awal:</a:t>
            </a:r>
          </a:p>
          <a:p>
            <a:pPr>
              <a:spcAft>
                <a:spcPts val="600"/>
              </a:spcAft>
              <a:buClr>
                <a:srgbClr val="18E0FB"/>
              </a:buClr>
            </a:pPr>
            <a:r>
              <a:rPr lang="id-ID" sz="1800" dirty="0">
                <a:latin typeface="+mn-lt"/>
                <a:ea typeface="+mn-ea"/>
                <a:cs typeface="+mn-cs"/>
              </a:rPr>
              <a:t>Selamat </a:t>
            </a:r>
            <a:r>
              <a:rPr lang="en-US" sz="1800" dirty="0" err="1">
                <a:latin typeface="+mn-lt"/>
                <a:ea typeface="+mn-ea"/>
                <a:cs typeface="+mn-cs"/>
              </a:rPr>
              <a:t>Registrasi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berhasil</a:t>
            </a:r>
            <a:r>
              <a:rPr lang="id-ID" sz="1800" dirty="0">
                <a:latin typeface="+mn-lt"/>
                <a:ea typeface="+mn-ea"/>
                <a:cs typeface="+mn-cs"/>
              </a:rPr>
              <a:t>!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id-ID" sz="1800" dirty="0">
                <a:latin typeface="+mn-lt"/>
                <a:ea typeface="+mn-ea"/>
                <a:cs typeface="+mn-cs"/>
              </a:rPr>
              <a:t>lakukan Pembayaran Pendaftaran melalui </a:t>
            </a:r>
            <a:r>
              <a:rPr lang="en-US" sz="1800" dirty="0">
                <a:latin typeface="+mn-lt"/>
                <a:ea typeface="+mn-ea"/>
                <a:cs typeface="+mn-cs"/>
              </a:rPr>
              <a:t>Virtual Account BNI 9880046323090060 Rp 300.000</a:t>
            </a:r>
            <a:r>
              <a:rPr lang="id-ID" sz="1800" dirty="0">
                <a:latin typeface="+mn-lt"/>
                <a:ea typeface="+mn-ea"/>
                <a:cs typeface="+mn-cs"/>
              </a:rPr>
              <a:t> untuk </a:t>
            </a:r>
            <a:r>
              <a:rPr lang="id-ID" sz="1800" dirty="0" err="1">
                <a:latin typeface="+mn-lt"/>
                <a:ea typeface="+mn-ea"/>
                <a:cs typeface="+mn-cs"/>
              </a:rPr>
              <a:t>aktivasi</a:t>
            </a:r>
            <a:r>
              <a:rPr lang="id-ID" sz="1800" dirty="0">
                <a:latin typeface="+mn-lt"/>
                <a:ea typeface="+mn-ea"/>
                <a:cs typeface="+mn-cs"/>
              </a:rPr>
              <a:t> </a:t>
            </a:r>
            <a:r>
              <a:rPr lang="id-ID" sz="1800" dirty="0" err="1">
                <a:latin typeface="+mn-lt"/>
                <a:ea typeface="+mn-ea"/>
                <a:cs typeface="+mn-cs"/>
              </a:rPr>
              <a:t>akun-mu</a:t>
            </a:r>
            <a:r>
              <a:rPr lang="id-ID" sz="1800" dirty="0">
                <a:latin typeface="+mn-lt"/>
                <a:ea typeface="+mn-ea"/>
                <a:cs typeface="+mn-cs"/>
              </a:rPr>
              <a:t>.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  <a:buClr>
                <a:srgbClr val="18E0FB"/>
              </a:buClr>
            </a:pPr>
            <a:endParaRPr lang="id-ID" sz="1800" b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  <a:buClr>
                <a:srgbClr val="18E0FB"/>
              </a:buClr>
            </a:pPr>
            <a:r>
              <a:rPr lang="en-US" sz="1800" b="1" dirty="0" err="1">
                <a:latin typeface="+mn-lt"/>
                <a:ea typeface="+mn-ea"/>
                <a:cs typeface="+mn-cs"/>
              </a:rPr>
              <a:t>Revisi</a:t>
            </a:r>
            <a:r>
              <a:rPr lang="en-US" sz="1800" b="1" dirty="0"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latin typeface="+mn-lt"/>
                <a:ea typeface="+mn-ea"/>
                <a:cs typeface="+mn-cs"/>
              </a:rPr>
              <a:t>Konten</a:t>
            </a:r>
            <a:r>
              <a:rPr lang="en-US" sz="1800" b="1" dirty="0">
                <a:latin typeface="+mn-lt"/>
                <a:ea typeface="+mn-ea"/>
                <a:cs typeface="+mn-cs"/>
              </a:rPr>
              <a:t>:</a:t>
            </a:r>
            <a:endParaRPr lang="id-ID" sz="18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  <a:buClr>
                <a:srgbClr val="18E0FB"/>
              </a:buClr>
            </a:pPr>
            <a:r>
              <a:rPr lang="id-ID" sz="1800" dirty="0">
                <a:latin typeface="+mn-lt"/>
                <a:ea typeface="+mn-ea"/>
                <a:cs typeface="+mn-cs"/>
              </a:rPr>
              <a:t>Pembuatan akun pendaftaran berhasil! </a:t>
            </a:r>
            <a:r>
              <a:rPr lang="id-ID" sz="1800" dirty="0" err="1">
                <a:latin typeface="+mn-lt"/>
                <a:ea typeface="+mn-ea"/>
                <a:cs typeface="+mn-cs"/>
              </a:rPr>
              <a:t>Silahkan</a:t>
            </a:r>
            <a:r>
              <a:rPr lang="id-ID" sz="1800" dirty="0">
                <a:latin typeface="+mn-lt"/>
                <a:ea typeface="+mn-ea"/>
                <a:cs typeface="+mn-cs"/>
              </a:rPr>
              <a:t> </a:t>
            </a:r>
            <a:r>
              <a:rPr lang="id-ID" sz="1800" dirty="0" err="1">
                <a:latin typeface="+mn-lt"/>
                <a:ea typeface="+mn-ea"/>
                <a:cs typeface="+mn-cs"/>
              </a:rPr>
              <a:t>Login</a:t>
            </a:r>
            <a:r>
              <a:rPr lang="id-ID" sz="1800" dirty="0">
                <a:latin typeface="+mn-lt"/>
                <a:ea typeface="+mn-ea"/>
                <a:cs typeface="+mn-cs"/>
              </a:rPr>
              <a:t> kembali dan Lakukan pembayaran Biaya Pendaftaran melalui </a:t>
            </a:r>
            <a:r>
              <a:rPr lang="en-US" sz="1800" dirty="0">
                <a:latin typeface="+mn-lt"/>
                <a:ea typeface="+mn-ea"/>
                <a:cs typeface="+mn-cs"/>
              </a:rPr>
              <a:t>Virtual Account BNI 9880046323090060 Rp 300.000</a:t>
            </a:r>
            <a:r>
              <a:rPr lang="id-ID" sz="1800" dirty="0">
                <a:latin typeface="+mn-lt"/>
                <a:ea typeface="+mn-ea"/>
                <a:cs typeface="+mn-cs"/>
              </a:rPr>
              <a:t> 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30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0765516-BE8E-4006-8ED9-A2320C91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011" y="4066725"/>
            <a:ext cx="5531840" cy="18517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/>
              <a:t>• di menu </a:t>
            </a:r>
            <a:r>
              <a:rPr lang="id-ID" dirty="0" err="1"/>
              <a:t>Dashboard</a:t>
            </a:r>
            <a:r>
              <a:rPr lang="id-ID" dirty="0"/>
              <a:t> berisikan Informasi dan Menu (</a:t>
            </a:r>
            <a:r>
              <a:rPr lang="id-ID" dirty="0" err="1"/>
              <a:t>Customize</a:t>
            </a:r>
            <a:r>
              <a:rPr lang="id-ID" dirty="0"/>
              <a:t>)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/>
              <a:t>Bisa admin edit di </a:t>
            </a:r>
            <a:r>
              <a:rPr lang="id-ID" b="1" dirty="0" err="1"/>
              <a:t>dashboard</a:t>
            </a:r>
            <a:r>
              <a:rPr lang="id-ID" b="1" dirty="0"/>
              <a:t> ADMIN PMB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A199703-FD8E-44AB-A953-A0AEE822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0" y="939567"/>
            <a:ext cx="11560832" cy="2365696"/>
          </a:xfrm>
          <a:prstGeom prst="rect">
            <a:avLst/>
          </a:prstGeom>
        </p:spPr>
      </p:pic>
      <p:sp>
        <p:nvSpPr>
          <p:cNvPr id="6" name="Judul 1">
            <a:extLst>
              <a:ext uri="{FF2B5EF4-FFF2-40B4-BE49-F238E27FC236}">
                <a16:creationId xmlns:a16="http://schemas.microsoft.com/office/drawing/2014/main" id="{F65F9EB3-1A1A-48CE-A1BE-085704F6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95" y="372351"/>
            <a:ext cx="10488547" cy="4526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id-ID" sz="4000" b="1" dirty="0"/>
              <a:t>5</a:t>
            </a:r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id-ID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d-ID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</a:t>
            </a:r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(Semua </a:t>
            </a:r>
            <a:r>
              <a:rPr lang="id-ID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1AA6C53E-03FB-418D-9E5F-A2722A54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0" y="3619500"/>
            <a:ext cx="4999838" cy="29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5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5056D0BC-8B56-4963-800B-B994A788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4" y="738231"/>
            <a:ext cx="11560832" cy="2365696"/>
          </a:xfrm>
          <a:prstGeom prst="rect">
            <a:avLst/>
          </a:prstGeom>
        </p:spPr>
      </p:pic>
      <p:sp>
        <p:nvSpPr>
          <p:cNvPr id="5" name="Judul 1">
            <a:extLst>
              <a:ext uri="{FF2B5EF4-FFF2-40B4-BE49-F238E27FC236}">
                <a16:creationId xmlns:a16="http://schemas.microsoft.com/office/drawing/2014/main" id="{136C1306-64B6-466F-8ECD-D2F6B5A7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26" y="285609"/>
            <a:ext cx="10488547" cy="4526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id-ID" sz="4000" b="1" dirty="0"/>
              <a:t>6</a:t>
            </a:r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Menu Premium (Wajib Bayar)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ampungan Konten 2">
            <a:extLst>
              <a:ext uri="{FF2B5EF4-FFF2-40B4-BE49-F238E27FC236}">
                <a16:creationId xmlns:a16="http://schemas.microsoft.com/office/drawing/2014/main" id="{7BAEE0F2-166E-4941-AC5E-6D21CBCA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5" y="3345271"/>
            <a:ext cx="11744588" cy="306391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dirty="0"/>
              <a:t>Menu </a:t>
            </a:r>
            <a:r>
              <a:rPr lang="id-ID" b="1" dirty="0"/>
              <a:t>Biodata</a:t>
            </a:r>
            <a:r>
              <a:rPr lang="id-ID" dirty="0"/>
              <a:t> (Dapat diakses ketika sudah melakukan pembayaran VA 300rb)</a:t>
            </a:r>
          </a:p>
          <a:p>
            <a:pPr marL="514350" indent="-514350">
              <a:buAutoNum type="arabicPeriod"/>
            </a:pPr>
            <a:r>
              <a:rPr lang="id-ID" dirty="0"/>
              <a:t>Cek Kelulusan (tidak ada perubahan)</a:t>
            </a:r>
          </a:p>
          <a:p>
            <a:pPr marL="514350" indent="-514350">
              <a:buAutoNum type="arabicPeriod"/>
            </a:pPr>
            <a:r>
              <a:rPr lang="id-ID" dirty="0"/>
              <a:t>Daftar Ulang (tidak ada Perubahan}</a:t>
            </a:r>
          </a:p>
        </p:txBody>
      </p:sp>
    </p:spTree>
    <p:extLst>
      <p:ext uri="{BB962C8B-B14F-4D97-AF65-F5344CB8AC3E}">
        <p14:creationId xmlns:p14="http://schemas.microsoft.com/office/powerpoint/2010/main" val="214009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1">
            <a:extLst>
              <a:ext uri="{FF2B5EF4-FFF2-40B4-BE49-F238E27FC236}">
                <a16:creationId xmlns:a16="http://schemas.microsoft.com/office/drawing/2014/main" id="{136C1306-64B6-466F-8ECD-D2F6B5A7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72" y="222500"/>
            <a:ext cx="10488547" cy="4526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 Menu Biodata (Tampilan untuk yang belum Bayar)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BF25D844-B5B9-4D44-907B-90972C98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871"/>
            <a:ext cx="12192000" cy="55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C47202BA-C8D1-4E21-9707-A2817AAD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6" name="Judul 1">
            <a:extLst>
              <a:ext uri="{FF2B5EF4-FFF2-40B4-BE49-F238E27FC236}">
                <a16:creationId xmlns:a16="http://schemas.microsoft.com/office/drawing/2014/main" id="{3644B38B-C0EA-4A49-9B3F-23648607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72" y="222500"/>
            <a:ext cx="10488547" cy="4526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id-ID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Menu </a:t>
            </a:r>
            <a:r>
              <a:rPr lang="id-ID" sz="4000" b="1" dirty="0"/>
              <a:t>Pembayaran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C50F6E79-BAFB-459C-A28A-EC6D63440188}"/>
              </a:ext>
            </a:extLst>
          </p:cNvPr>
          <p:cNvSpPr/>
          <p:nvPr/>
        </p:nvSpPr>
        <p:spPr>
          <a:xfrm>
            <a:off x="4505325" y="3852863"/>
            <a:ext cx="504825" cy="123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9D81B292-9CC5-461E-900A-9CCC6299E6C5}"/>
              </a:ext>
            </a:extLst>
          </p:cNvPr>
          <p:cNvSpPr txBox="1"/>
          <p:nvPr/>
        </p:nvSpPr>
        <p:spPr>
          <a:xfrm>
            <a:off x="5140641" y="3716338"/>
            <a:ext cx="379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→ Diganti menjadi: Pesan </a:t>
            </a:r>
            <a:r>
              <a:rPr lang="id-ID" b="1" dirty="0" err="1">
                <a:solidFill>
                  <a:srgbClr val="C00000"/>
                </a:solidFill>
              </a:rPr>
              <a:t>dibawah</a:t>
            </a:r>
            <a:r>
              <a:rPr lang="id-ID" b="1" dirty="0">
                <a:solidFill>
                  <a:srgbClr val="C00000"/>
                </a:solidFill>
              </a:rPr>
              <a:t> ini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96490E53-878D-4F8E-9405-1309213AEFB0}"/>
              </a:ext>
            </a:extLst>
          </p:cNvPr>
          <p:cNvSpPr txBox="1"/>
          <p:nvPr/>
        </p:nvSpPr>
        <p:spPr>
          <a:xfrm>
            <a:off x="1418917" y="4619387"/>
            <a:ext cx="8537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*PADA MENU SELANJUTNYA ANDA HARUS MEMILIH POLA PEMBAYARAN DAFTAR ULANG.</a:t>
            </a:r>
          </a:p>
          <a:p>
            <a:r>
              <a:rPr lang="id-ID" dirty="0"/>
              <a:t>• </a:t>
            </a:r>
            <a:r>
              <a:rPr lang="id-ID" b="1" dirty="0"/>
              <a:t>PEMBAYARAN LUNAS ATAU CICILAN 6X</a:t>
            </a:r>
          </a:p>
        </p:txBody>
      </p:sp>
    </p:spTree>
    <p:extLst>
      <p:ext uri="{BB962C8B-B14F-4D97-AF65-F5344CB8AC3E}">
        <p14:creationId xmlns:p14="http://schemas.microsoft.com/office/powerpoint/2010/main" val="118439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E486341956DF46449175408EBF3C6E94" ma:contentTypeVersion="2" ma:contentTypeDescription="Buat sebuah dokumen baru." ma:contentTypeScope="" ma:versionID="9dac79ca51d1417a7291dbd357df7edd">
  <xsd:schema xmlns:xsd="http://www.w3.org/2001/XMLSchema" xmlns:xs="http://www.w3.org/2001/XMLSchema" xmlns:p="http://schemas.microsoft.com/office/2006/metadata/properties" xmlns:ns3="f95683a2-c7a6-48ce-87a5-407259346652" targetNamespace="http://schemas.microsoft.com/office/2006/metadata/properties" ma:root="true" ma:fieldsID="591165f6f15fe8381c3a117547094f70" ns3:_="">
    <xsd:import namespace="f95683a2-c7a6-48ce-87a5-4072593466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5683a2-c7a6-48ce-87a5-407259346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154EC0-4B60-47A2-AC4D-84446577EA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5683a2-c7a6-48ce-87a5-407259346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29AB36-F190-4D62-AF7F-F388D3540C44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f95683a2-c7a6-48ce-87a5-407259346652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3E40A5-7A1C-40B0-B95D-A7DFAEFBC4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7886</TotalTime>
  <Words>381</Words>
  <Application>Microsoft Office PowerPoint</Application>
  <PresentationFormat>Layar Lebar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Office</vt:lpstr>
      <vt:lpstr>User Requirement</vt:lpstr>
      <vt:lpstr>1. Sub Domain / Halaman Pendaftaran Online https://rara.poltekpos.ac.id/  </vt:lpstr>
      <vt:lpstr>2. Tahapan Setelah Pembuatan Akun</vt:lpstr>
      <vt:lpstr>3. Tahapan Setelah Pembuatan Akun</vt:lpstr>
      <vt:lpstr>4. SMS Gateway Otomatis ke Pendaftar</vt:lpstr>
      <vt:lpstr>5. Dashboard Login (Semua User)</vt:lpstr>
      <vt:lpstr>6. Menu Premium (Wajib Bayar)</vt:lpstr>
      <vt:lpstr>7. Menu Biodata (Tampilan untuk yang belum Bayar)</vt:lpstr>
      <vt:lpstr>8. Menu Pembayaran</vt:lpstr>
      <vt:lpstr>9. POP UP INFO POTONGAN DPP</vt:lpstr>
      <vt:lpstr>10. OPSI PILIHAN CICILAN</vt:lpstr>
      <vt:lpstr>11. OPSI PILIHAN CICILAN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</dc:title>
  <dc:creator>Yadi  Maryadi</dc:creator>
  <cp:lastModifiedBy>Yadi  Maryadi</cp:lastModifiedBy>
  <cp:revision>37</cp:revision>
  <dcterms:created xsi:type="dcterms:W3CDTF">2020-09-23T07:28:31Z</dcterms:created>
  <dcterms:modified xsi:type="dcterms:W3CDTF">2021-07-11T05:34:25Z</dcterms:modified>
</cp:coreProperties>
</file>