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8" r:id="rId7"/>
    <p:sldId id="269" r:id="rId8"/>
    <p:sldId id="260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83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DD7E-3813-422C-9F94-018588915AB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0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Detecting Signs of Depression in a Cross-Linguistic Context Using Machine Learning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Dinic</a:t>
            </a:r>
            <a:r>
              <a:rPr lang="ro-RO" dirty="0"/>
              <a:t>ă</a:t>
            </a:r>
            <a:r>
              <a:rPr lang="en-US" dirty="0" smtClean="0"/>
              <a:t> Mircea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1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achieved in English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6" y="2452322"/>
            <a:ext cx="4974440" cy="37308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6" y="2452322"/>
            <a:ext cx="4974440" cy="37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2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achieved in English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28" y="2046654"/>
            <a:ext cx="6944245" cy="46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2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Romanian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translated with </a:t>
            </a:r>
            <a:r>
              <a:rPr lang="en-US" sz="3200" dirty="0" err="1" smtClean="0"/>
              <a:t>Googletrans</a:t>
            </a:r>
            <a:r>
              <a:rPr lang="en-US" sz="3200" dirty="0" smtClean="0"/>
              <a:t> Python Library</a:t>
            </a:r>
          </a:p>
          <a:p>
            <a:r>
              <a:rPr lang="en-US" sz="3200" dirty="0" smtClean="0"/>
              <a:t>LIWC-15 processing tool: 86 features</a:t>
            </a:r>
          </a:p>
          <a:p>
            <a:r>
              <a:rPr lang="en-US" sz="3200" dirty="0" smtClean="0"/>
              <a:t>Random </a:t>
            </a:r>
            <a:r>
              <a:rPr lang="en-US" sz="3200" dirty="0" smtClean="0"/>
              <a:t>Forest Classifier</a:t>
            </a:r>
            <a:endParaRPr lang="en-US" sz="3200" dirty="0"/>
          </a:p>
          <a:p>
            <a:r>
              <a:rPr lang="en-US" sz="3200" dirty="0"/>
              <a:t>Classification Metrics, Confusion Matrix</a:t>
            </a:r>
            <a:r>
              <a:rPr lang="en-US" sz="3200" dirty="0" smtClean="0"/>
              <a:t>, </a:t>
            </a:r>
            <a:r>
              <a:rPr lang="en-US" sz="32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04884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achieved in Romanian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47" y="2418726"/>
            <a:ext cx="4990831" cy="3743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78" y="2418727"/>
            <a:ext cx="4990830" cy="37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achieved in Romanian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29" y="2055446"/>
            <a:ext cx="6944244" cy="46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Highly </a:t>
            </a:r>
            <a:r>
              <a:rPr lang="en-US" sz="3200" dirty="0" err="1" smtClean="0"/>
              <a:t>dependenant</a:t>
            </a:r>
            <a:r>
              <a:rPr lang="en-US" sz="3200" dirty="0" smtClean="0"/>
              <a:t> on input </a:t>
            </a:r>
            <a:r>
              <a:rPr lang="en-US" sz="3200" dirty="0" smtClean="0"/>
              <a:t>length</a:t>
            </a:r>
            <a:endParaRPr lang="en-US" sz="3200" dirty="0" smtClean="0"/>
          </a:p>
          <a:p>
            <a:r>
              <a:rPr lang="en-US" sz="3200" dirty="0" smtClean="0"/>
              <a:t>Problems in identifying positives</a:t>
            </a:r>
          </a:p>
          <a:p>
            <a:r>
              <a:rPr lang="en-US" sz="3200" dirty="0" smtClean="0"/>
              <a:t>Poorer performance in Romanian due to decrease in LIWC version and machine translation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Extension for Detecting 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accessible from where the user wants to analyze the possible text indicative of depression</a:t>
            </a:r>
          </a:p>
          <a:p>
            <a:r>
              <a:rPr lang="en-US" dirty="0" smtClean="0"/>
              <a:t>Multiple languages supported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29" y="3623348"/>
            <a:ext cx="527758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shown for depression or no depression found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899909"/>
            <a:ext cx="5251662" cy="3192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83" y="2899908"/>
            <a:ext cx="5269646" cy="31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9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2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Thank you for you attention!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Any 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669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Affecting over 300 million individuals </a:t>
            </a:r>
            <a:r>
              <a:rPr lang="en-US" sz="3200" dirty="0" smtClean="0"/>
              <a:t>worldwide</a:t>
            </a:r>
            <a:endParaRPr lang="en-US" sz="3200" dirty="0" smtClean="0"/>
          </a:p>
          <a:p>
            <a:r>
              <a:rPr lang="en-US" sz="3200" dirty="0" smtClean="0"/>
              <a:t>Disinterest </a:t>
            </a:r>
            <a:r>
              <a:rPr lang="en-US" sz="3200" dirty="0" smtClean="0"/>
              <a:t>in routine activities</a:t>
            </a:r>
          </a:p>
          <a:p>
            <a:r>
              <a:rPr lang="en-US" sz="3200" dirty="0" smtClean="0"/>
              <a:t>Sleep </a:t>
            </a:r>
            <a:r>
              <a:rPr lang="en-US" sz="3200" dirty="0" smtClean="0"/>
              <a:t>disturbances</a:t>
            </a:r>
            <a:endParaRPr lang="en-US" sz="3200" dirty="0" smtClean="0"/>
          </a:p>
          <a:p>
            <a:r>
              <a:rPr lang="en-US" sz="3200" dirty="0" smtClean="0"/>
              <a:t>Inability to feel pleasure</a:t>
            </a:r>
          </a:p>
          <a:p>
            <a:r>
              <a:rPr lang="en-US" sz="3200" dirty="0" smtClean="0"/>
              <a:t>Grim thoughts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2609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prevention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AI model that can be included in applications</a:t>
            </a:r>
          </a:p>
          <a:p>
            <a:r>
              <a:rPr lang="en-US" sz="3200" dirty="0" smtClean="0"/>
              <a:t>Input: text</a:t>
            </a:r>
          </a:p>
          <a:p>
            <a:r>
              <a:rPr lang="en-US" sz="3200" dirty="0" smtClean="0"/>
              <a:t>Output: is depression or not</a:t>
            </a:r>
          </a:p>
          <a:p>
            <a:r>
              <a:rPr lang="en-US" sz="3200" dirty="0" smtClean="0"/>
              <a:t>Applicable for </a:t>
            </a:r>
            <a:r>
              <a:rPr lang="en-US" sz="3200" dirty="0" smtClean="0"/>
              <a:t>multiple languages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9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English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with </a:t>
            </a:r>
            <a:r>
              <a:rPr lang="en-US" sz="3200" dirty="0" smtClean="0"/>
              <a:t>7731 </a:t>
            </a:r>
            <a:r>
              <a:rPr lang="en-US" sz="3200" dirty="0" smtClean="0"/>
              <a:t>entries</a:t>
            </a:r>
          </a:p>
          <a:p>
            <a:r>
              <a:rPr lang="en-US" sz="3200" dirty="0" smtClean="0"/>
              <a:t>LIWC-22 processing tool: 119 features</a:t>
            </a:r>
          </a:p>
          <a:p>
            <a:r>
              <a:rPr lang="en-US" sz="3200" dirty="0" smtClean="0"/>
              <a:t>Random </a:t>
            </a:r>
            <a:r>
              <a:rPr lang="en-US" sz="3200" dirty="0" smtClean="0"/>
              <a:t>Forest Classifier</a:t>
            </a:r>
          </a:p>
          <a:p>
            <a:r>
              <a:rPr lang="en-US" sz="3200" dirty="0" smtClean="0"/>
              <a:t>Classification Metrics, Confusion Matrix, Feature Importance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720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7731 entries: 3900 no depression, 3831 depression</a:t>
            </a:r>
          </a:p>
          <a:p>
            <a:r>
              <a:rPr lang="en-US" sz="2800" dirty="0" smtClean="0"/>
              <a:t>Depression: it </a:t>
            </a:r>
            <a:r>
              <a:rPr lang="en-US" sz="2800" dirty="0"/>
              <a:t>s so pointless for me to still be alive my life is worthless why am </a:t>
            </a:r>
            <a:r>
              <a:rPr lang="en-US" sz="2800" dirty="0" err="1"/>
              <a:t>i</a:t>
            </a:r>
            <a:r>
              <a:rPr lang="en-US" sz="2800" dirty="0"/>
              <a:t> still </a:t>
            </a:r>
            <a:r>
              <a:rPr lang="en-US" sz="2800" dirty="0" smtClean="0"/>
              <a:t>here</a:t>
            </a:r>
          </a:p>
          <a:p>
            <a:r>
              <a:rPr lang="en-US" sz="2800" dirty="0" smtClean="0"/>
              <a:t>No Depression: </a:t>
            </a:r>
            <a:r>
              <a:rPr lang="en-US" sz="2800" dirty="0" err="1"/>
              <a:t>i</a:t>
            </a:r>
            <a:r>
              <a:rPr lang="en-US" sz="2800" dirty="0"/>
              <a:t> hate when </a:t>
            </a:r>
            <a:r>
              <a:rPr lang="en-US" sz="2800" dirty="0" err="1"/>
              <a:t>i</a:t>
            </a:r>
            <a:r>
              <a:rPr lang="en-US" sz="2800" dirty="0"/>
              <a:t> have to call and wake people up</a:t>
            </a:r>
          </a:p>
        </p:txBody>
      </p:sp>
    </p:spTree>
    <p:extLst>
      <p:ext uri="{BB962C8B-B14F-4D97-AF65-F5344CB8AC3E}">
        <p14:creationId xmlns:p14="http://schemas.microsoft.com/office/powerpoint/2010/main" val="371299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Inquiry and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Categorizes words in different psychological states and grammar parts</a:t>
            </a:r>
          </a:p>
          <a:p>
            <a:r>
              <a:rPr lang="en-US" sz="2800" dirty="0"/>
              <a:t>Uses a dictionary that contains the category as key and the words as values</a:t>
            </a:r>
          </a:p>
          <a:p>
            <a:r>
              <a:rPr lang="en-US" sz="2800" dirty="0"/>
              <a:t>Translated for multiple languages</a:t>
            </a:r>
          </a:p>
          <a:p>
            <a:r>
              <a:rPr lang="en-US" sz="2800" dirty="0"/>
              <a:t>Easy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1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81896"/>
            <a:ext cx="9613861" cy="3599316"/>
          </a:xfrm>
        </p:spPr>
        <p:txBody>
          <a:bodyPr/>
          <a:lstStyle/>
          <a:p>
            <a:r>
              <a:rPr lang="en-US" dirty="0"/>
              <a:t>Contains selected metrics and their </a:t>
            </a:r>
            <a:r>
              <a:rPr lang="en-US" dirty="0" smtClean="0"/>
              <a:t>percentage of </a:t>
            </a:r>
            <a:r>
              <a:rPr lang="en-US" dirty="0"/>
              <a:t>words </a:t>
            </a:r>
            <a:r>
              <a:rPr lang="en-US" dirty="0" smtClean="0"/>
              <a:t>found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7" y="2681038"/>
            <a:ext cx="11918713" cy="33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 dictionary categories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925" y="2151945"/>
            <a:ext cx="6560652" cy="41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9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4" y="2336800"/>
            <a:ext cx="5076608" cy="3598863"/>
          </a:xfrm>
        </p:spPr>
      </p:pic>
    </p:spTree>
    <p:extLst>
      <p:ext uri="{BB962C8B-B14F-4D97-AF65-F5344CB8AC3E}">
        <p14:creationId xmlns:p14="http://schemas.microsoft.com/office/powerpoint/2010/main" val="23705978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254</TotalTime>
  <Words>291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Detecting Signs of Depression in a Cross-Linguistic Context Using Machine Learning</vt:lpstr>
      <vt:lpstr>Depression</vt:lpstr>
      <vt:lpstr>Proposed prevention method</vt:lpstr>
      <vt:lpstr>Model for English Language</vt:lpstr>
      <vt:lpstr>Dataset</vt:lpstr>
      <vt:lpstr>Linguistic Inquiry and Word Count</vt:lpstr>
      <vt:lpstr>LIWC Output</vt:lpstr>
      <vt:lpstr>LIWC dictionary categories examples</vt:lpstr>
      <vt:lpstr>Random Forest</vt:lpstr>
      <vt:lpstr>Performance achieved in English</vt:lpstr>
      <vt:lpstr>Performance achieved in English</vt:lpstr>
      <vt:lpstr>Model for Romanian language</vt:lpstr>
      <vt:lpstr>Performance achieved in Romanian</vt:lpstr>
      <vt:lpstr>Performance achieved in Romanian</vt:lpstr>
      <vt:lpstr>Weaknesses</vt:lpstr>
      <vt:lpstr>Chrome Extension for Detecting Depression</vt:lpstr>
      <vt:lpstr>Output</vt:lpstr>
      <vt:lpstr>Application Demo</vt:lpstr>
      <vt:lpstr>Thank you for you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Cross-Linguistic Analysis for Depression Detection</dc:title>
  <dc:creator>Mircea</dc:creator>
  <cp:lastModifiedBy>Mircea</cp:lastModifiedBy>
  <cp:revision>24</cp:revision>
  <dcterms:created xsi:type="dcterms:W3CDTF">2024-05-06T11:50:44Z</dcterms:created>
  <dcterms:modified xsi:type="dcterms:W3CDTF">2024-07-02T11:08:51Z</dcterms:modified>
</cp:coreProperties>
</file>