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4" r:id="rId7"/>
    <p:sldId id="276" r:id="rId8"/>
    <p:sldId id="279" r:id="rId9"/>
    <p:sldId id="278" r:id="rId10"/>
    <p:sldId id="277" r:id="rId11"/>
    <p:sldId id="267" r:id="rId12"/>
    <p:sldId id="265" r:id="rId13"/>
    <p:sldId id="273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C9D"/>
    <a:srgbClr val="48C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387" y="13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61BE3-0F00-4164-819B-3BEAE7BD89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F1F3C-1B95-4FD7-A5BA-E04672D7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5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5E-4AC1-4215-A925-363CF4169EE8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67-E71D-41CE-982F-7C6991BACCC4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32F-A972-44FA-AC3A-D8509F4EAA5C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E7E5-E2EF-4BA7-A0F4-D25383E48715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0AE9-7525-412B-8B74-20A9CEA66DA3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E1D4-6250-4924-8CF6-95895A9F830D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C896-4D47-4F59-8CF3-3BE22B3B3F64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901E-CEEA-4EA3-92DE-B41DF1B865A7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1756-0471-43BB-AD41-26359ED5BF45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ABA4-8B5A-4118-9669-3637BECC21CE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EE4-C42E-4261-A18C-0E2F7C7CE955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F074-F4AE-46AA-83D9-40FD57D60218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3483814" y="2810425"/>
            <a:ext cx="11315247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To Vehicle Communication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20500" y="6182800"/>
            <a:ext cx="11241873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070"/>
              </a:lnSpc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algn="ctr">
              <a:lnSpc>
                <a:spcPts val="407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G.G.E.M. Dinidu Dewmin Ekanayake (SEU/IS/19/EG/014)</a:t>
            </a:r>
          </a:p>
          <a:p>
            <a:pPr algn="ctr">
              <a:lnSpc>
                <a:spcPts val="407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R.M. Vimukthi Darshana Priyantha (SEU/IS/19/EG/066)</a:t>
            </a:r>
          </a:p>
          <a:p>
            <a:pPr algn="ctr">
              <a:lnSpc>
                <a:spcPts val="407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J.M. Dhyan Lakshita Jayasinghe (SEU/IS/19/EG/105)</a:t>
            </a:r>
          </a:p>
          <a:p>
            <a:pPr algn="ctr">
              <a:lnSpc>
                <a:spcPts val="407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3">
            <a:extLst>
              <a:ext uri="{FF2B5EF4-FFF2-40B4-BE49-F238E27FC236}">
                <a16:creationId xmlns:a16="http://schemas.microsoft.com/office/drawing/2014/main" id="{01D90D76-2573-463C-9507-18D8FDDF63A3}"/>
              </a:ext>
            </a:extLst>
          </p:cNvPr>
          <p:cNvSpPr/>
          <p:nvPr/>
        </p:nvSpPr>
        <p:spPr>
          <a:xfrm>
            <a:off x="937143" y="495300"/>
            <a:ext cx="16512657" cy="9296400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EF08CA20-4418-4596-87AD-1A9D39DC2B9B}"/>
              </a:ext>
            </a:extLst>
          </p:cNvPr>
          <p:cNvSpPr txBox="1"/>
          <p:nvPr/>
        </p:nvSpPr>
        <p:spPr>
          <a:xfrm>
            <a:off x="4881792" y="776526"/>
            <a:ext cx="8524416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600" b="1" spc="67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16x2 Blue LCD with I2C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4ADD2C67-860C-4ED2-BDB3-E8A27D7F122A}"/>
              </a:ext>
            </a:extLst>
          </p:cNvPr>
          <p:cNvSpPr txBox="1"/>
          <p:nvPr/>
        </p:nvSpPr>
        <p:spPr>
          <a:xfrm>
            <a:off x="1749345" y="1958256"/>
            <a:ext cx="14709335" cy="7298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Blue LCD with I2C interface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 display size of 16 characters in 2 rows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I2C (Inter-Integrated Circuit) communication protocol for interfacing with microcontrollers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or microcontroller communicates with the LCD module via the I2C bus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be displayed, such as text or numerical values, is sent to the LCD module in byte format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LCD module continuously refreshes the display as new data is sent by the microcontroller, providing real-time output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7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6298854" y="-362874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H="1">
            <a:off x="16080026" y="-38426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15893267" y="-40222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H="1">
            <a:off x="15683626" y="-4148951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H="1">
            <a:off x="15586790" y="-4292805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4636DF6F-44CA-4EB2-8CD4-E9E34D3EF86A}"/>
              </a:ext>
            </a:extLst>
          </p:cNvPr>
          <p:cNvSpPr txBox="1"/>
          <p:nvPr/>
        </p:nvSpPr>
        <p:spPr>
          <a:xfrm>
            <a:off x="2710979" y="1065702"/>
            <a:ext cx="1286604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302C6FB0-2F98-4866-8022-3AAB7B01CCD6}"/>
              </a:ext>
            </a:extLst>
          </p:cNvPr>
          <p:cNvSpPr txBox="1"/>
          <p:nvPr/>
        </p:nvSpPr>
        <p:spPr>
          <a:xfrm>
            <a:off x="2455130" y="2702133"/>
            <a:ext cx="13843724" cy="4712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GPS module is not functioning very accurately during indoor conditions</a:t>
            </a:r>
          </a:p>
          <a:p>
            <a:pPr marL="457200" indent="-4572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 is not accurate in outdoor conditions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drivers is diminished when reading incoming messages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power imbalance issues in the Arduino 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905000" y="2483057"/>
            <a:ext cx="14277762" cy="5943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accurate sensors such as LiDAR, RADAR, GPS, and RF Modules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more intelligent algorithms for calculations and risk identification using AI and machine learning technologies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data encryption and security features for effective communication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inter-vehicle voice communication systems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C69E4FDF-5800-49BD-BFFD-8FD9BA6AE34A}"/>
              </a:ext>
            </a:extLst>
          </p:cNvPr>
          <p:cNvSpPr txBox="1"/>
          <p:nvPr/>
        </p:nvSpPr>
        <p:spPr>
          <a:xfrm>
            <a:off x="2710979" y="1071788"/>
            <a:ext cx="1286604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679945"/>
            <a:ext cx="10620170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3121973" y="3129915"/>
            <a:ext cx="12044053" cy="1269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10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“Risk</a:t>
            </a: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3121973" y="4402455"/>
            <a:ext cx="12044053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on vehicles during overtaking situations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710979" y="2288687"/>
            <a:ext cx="1286604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81564" y="3711088"/>
            <a:ext cx="1392523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vehicles to communicate with each other and providing real-time assistance to drivers in determining the safety of overtaking maneuvers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0">
            <a:extLst>
              <a:ext uri="{FF2B5EF4-FFF2-40B4-BE49-F238E27FC236}">
                <a16:creationId xmlns:a16="http://schemas.microsoft.com/office/drawing/2014/main" id="{57325B91-B667-4C79-A35A-68D4738B3995}"/>
              </a:ext>
            </a:extLst>
          </p:cNvPr>
          <p:cNvSpPr txBox="1"/>
          <p:nvPr/>
        </p:nvSpPr>
        <p:spPr>
          <a:xfrm>
            <a:off x="2710979" y="571500"/>
            <a:ext cx="1286604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2044E5-A11E-4BF1-BC55-1D319574EB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7"/>
          <a:stretch/>
        </p:blipFill>
        <p:spPr>
          <a:xfrm>
            <a:off x="3003853" y="2095500"/>
            <a:ext cx="12280291" cy="6950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6" name="Group 25">
            <a:extLst>
              <a:ext uri="{FF2B5EF4-FFF2-40B4-BE49-F238E27FC236}">
                <a16:creationId xmlns:a16="http://schemas.microsoft.com/office/drawing/2014/main" id="{10962F86-4443-43A4-B515-50F7B7CDC87E}"/>
              </a:ext>
            </a:extLst>
          </p:cNvPr>
          <p:cNvGrpSpPr/>
          <p:nvPr/>
        </p:nvGrpSpPr>
        <p:grpSpPr>
          <a:xfrm rot="2700000">
            <a:off x="-2867310" y="-3501056"/>
            <a:ext cx="7415398" cy="3565095"/>
            <a:chOff x="0" y="0"/>
            <a:chExt cx="660400" cy="317500"/>
          </a:xfrm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C26BEFD-FA69-4C82-903A-0D01F4C0DABD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2AF0D956-87A5-4221-83E2-EDFF9F49F96C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AutoShape 28">
            <a:extLst>
              <a:ext uri="{FF2B5EF4-FFF2-40B4-BE49-F238E27FC236}">
                <a16:creationId xmlns:a16="http://schemas.microsoft.com/office/drawing/2014/main" id="{008C12FC-5D29-4F75-988C-97E3B6027506}"/>
              </a:ext>
            </a:extLst>
          </p:cNvPr>
          <p:cNvSpPr/>
          <p:nvPr/>
        </p:nvSpPr>
        <p:spPr>
          <a:xfrm>
            <a:off x="-3329923" y="-2681506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9">
            <a:extLst>
              <a:ext uri="{FF2B5EF4-FFF2-40B4-BE49-F238E27FC236}">
                <a16:creationId xmlns:a16="http://schemas.microsoft.com/office/drawing/2014/main" id="{F442ABE6-AF90-48CC-A00B-399FE8DD0245}"/>
              </a:ext>
            </a:extLst>
          </p:cNvPr>
          <p:cNvSpPr/>
          <p:nvPr/>
        </p:nvSpPr>
        <p:spPr>
          <a:xfrm>
            <a:off x="-3543870" y="-236883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30">
            <a:extLst>
              <a:ext uri="{FF2B5EF4-FFF2-40B4-BE49-F238E27FC236}">
                <a16:creationId xmlns:a16="http://schemas.microsoft.com/office/drawing/2014/main" id="{8A612FAB-BA45-48BE-A4B8-06EB519AC4FE}"/>
              </a:ext>
            </a:extLst>
          </p:cNvPr>
          <p:cNvSpPr/>
          <p:nvPr/>
        </p:nvSpPr>
        <p:spPr>
          <a:xfrm>
            <a:off x="-3723472" y="-201036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31">
            <a:extLst>
              <a:ext uri="{FF2B5EF4-FFF2-40B4-BE49-F238E27FC236}">
                <a16:creationId xmlns:a16="http://schemas.microsoft.com/office/drawing/2014/main" id="{0EEB53E6-9427-4269-83F1-1DF6442F9684}"/>
              </a:ext>
            </a:extLst>
          </p:cNvPr>
          <p:cNvSpPr/>
          <p:nvPr/>
        </p:nvSpPr>
        <p:spPr>
          <a:xfrm>
            <a:off x="-3850126" y="-1624092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32">
            <a:extLst>
              <a:ext uri="{FF2B5EF4-FFF2-40B4-BE49-F238E27FC236}">
                <a16:creationId xmlns:a16="http://schemas.microsoft.com/office/drawing/2014/main" id="{383D3EE0-931B-41D3-B0ED-8E81D323367C}"/>
              </a:ext>
            </a:extLst>
          </p:cNvPr>
          <p:cNvSpPr/>
          <p:nvPr/>
        </p:nvSpPr>
        <p:spPr>
          <a:xfrm>
            <a:off x="-3993980" y="-1184415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33">
            <a:extLst>
              <a:ext uri="{FF2B5EF4-FFF2-40B4-BE49-F238E27FC236}">
                <a16:creationId xmlns:a16="http://schemas.microsoft.com/office/drawing/2014/main" id="{CB959CCA-A415-467E-8195-5CF57F404BA0}"/>
              </a:ext>
            </a:extLst>
          </p:cNvPr>
          <p:cNvSpPr/>
          <p:nvPr/>
        </p:nvSpPr>
        <p:spPr>
          <a:xfrm>
            <a:off x="-4114800" y="-740692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25">
            <a:extLst>
              <a:ext uri="{FF2B5EF4-FFF2-40B4-BE49-F238E27FC236}">
                <a16:creationId xmlns:a16="http://schemas.microsoft.com/office/drawing/2014/main" id="{32C4C4D6-3DF7-4144-944B-8C7815BC765C}"/>
              </a:ext>
            </a:extLst>
          </p:cNvPr>
          <p:cNvGrpSpPr/>
          <p:nvPr/>
        </p:nvGrpSpPr>
        <p:grpSpPr>
          <a:xfrm rot="2700000">
            <a:off x="16328893" y="7243143"/>
            <a:ext cx="7415398" cy="3565095"/>
            <a:chOff x="0" y="0"/>
            <a:chExt cx="660400" cy="31750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CA4BB971-94D6-4A29-BB61-BD22EB54084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75079C5-7026-44D7-B3DE-02D058F454EB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41" name="AutoShape 28">
            <a:extLst>
              <a:ext uri="{FF2B5EF4-FFF2-40B4-BE49-F238E27FC236}">
                <a16:creationId xmlns:a16="http://schemas.microsoft.com/office/drawing/2014/main" id="{94CC366B-4071-4AE5-871E-98F14A88647E}"/>
              </a:ext>
            </a:extLst>
          </p:cNvPr>
          <p:cNvSpPr/>
          <p:nvPr/>
        </p:nvSpPr>
        <p:spPr>
          <a:xfrm>
            <a:off x="15866280" y="806269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29">
            <a:extLst>
              <a:ext uri="{FF2B5EF4-FFF2-40B4-BE49-F238E27FC236}">
                <a16:creationId xmlns:a16="http://schemas.microsoft.com/office/drawing/2014/main" id="{9927CFBB-7968-4E9B-9485-77326FC2E920}"/>
              </a:ext>
            </a:extLst>
          </p:cNvPr>
          <p:cNvSpPr/>
          <p:nvPr/>
        </p:nvSpPr>
        <p:spPr>
          <a:xfrm>
            <a:off x="15652333" y="8375369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30">
            <a:extLst>
              <a:ext uri="{FF2B5EF4-FFF2-40B4-BE49-F238E27FC236}">
                <a16:creationId xmlns:a16="http://schemas.microsoft.com/office/drawing/2014/main" id="{8F5773F5-F9E2-4D23-9FE1-CBA2B0076699}"/>
              </a:ext>
            </a:extLst>
          </p:cNvPr>
          <p:cNvSpPr/>
          <p:nvPr/>
        </p:nvSpPr>
        <p:spPr>
          <a:xfrm>
            <a:off x="15472731" y="8733839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31">
            <a:extLst>
              <a:ext uri="{FF2B5EF4-FFF2-40B4-BE49-F238E27FC236}">
                <a16:creationId xmlns:a16="http://schemas.microsoft.com/office/drawing/2014/main" id="{B0CAE0BC-53AB-4435-B92A-15515E75FDF1}"/>
              </a:ext>
            </a:extLst>
          </p:cNvPr>
          <p:cNvSpPr/>
          <p:nvPr/>
        </p:nvSpPr>
        <p:spPr>
          <a:xfrm>
            <a:off x="15346077" y="912010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32">
            <a:extLst>
              <a:ext uri="{FF2B5EF4-FFF2-40B4-BE49-F238E27FC236}">
                <a16:creationId xmlns:a16="http://schemas.microsoft.com/office/drawing/2014/main" id="{0D8EF8F7-CA8C-4549-B064-498D4DD3E717}"/>
              </a:ext>
            </a:extLst>
          </p:cNvPr>
          <p:cNvSpPr/>
          <p:nvPr/>
        </p:nvSpPr>
        <p:spPr>
          <a:xfrm>
            <a:off x="15202223" y="9559784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33">
            <a:extLst>
              <a:ext uri="{FF2B5EF4-FFF2-40B4-BE49-F238E27FC236}">
                <a16:creationId xmlns:a16="http://schemas.microsoft.com/office/drawing/2014/main" id="{298DA63D-22B4-40F8-9890-35B37F625E6A}"/>
              </a:ext>
            </a:extLst>
          </p:cNvPr>
          <p:cNvSpPr/>
          <p:nvPr/>
        </p:nvSpPr>
        <p:spPr>
          <a:xfrm>
            <a:off x="15081403" y="1000350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 rot="2700000">
            <a:off x="-2873508" y="-3348656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3276600" y="-2552700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581400" y="-2400300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3733800" y="-2019300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3928515" y="-1638300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3962400" y="-118110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3886200" y="-647700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5343984" y="1028700"/>
            <a:ext cx="7600032" cy="71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773954" y="3249296"/>
            <a:ext cx="2737077" cy="351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 b="1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CC15B32-7A3C-4699-8F07-9EB29635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6" b="16612"/>
          <a:stretch/>
        </p:blipFill>
        <p:spPr>
          <a:xfrm>
            <a:off x="1311224" y="6803401"/>
            <a:ext cx="4231321" cy="32495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4DACF24-2722-4A59-832A-5C204543A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39" y="2696208"/>
            <a:ext cx="2715241" cy="271524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EFCCB6-543C-40DD-8A6E-1D6848D3C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805" y="2672594"/>
            <a:ext cx="2702373" cy="270237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892E76C-73C4-4CE8-8EC2-8693AC4945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7" b="9874"/>
          <a:stretch/>
        </p:blipFill>
        <p:spPr>
          <a:xfrm>
            <a:off x="6614577" y="3742532"/>
            <a:ext cx="5055833" cy="401551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DEC1E9-7FE7-461D-BF5C-C03700B6A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457" y="6793769"/>
            <a:ext cx="3644858" cy="3259135"/>
          </a:xfrm>
          <a:prstGeom prst="rect">
            <a:avLst/>
          </a:prstGeom>
        </p:spPr>
      </p:pic>
      <p:sp>
        <p:nvSpPr>
          <p:cNvPr id="73" name="TextBox 45">
            <a:extLst>
              <a:ext uri="{FF2B5EF4-FFF2-40B4-BE49-F238E27FC236}">
                <a16:creationId xmlns:a16="http://schemas.microsoft.com/office/drawing/2014/main" id="{0244D9D3-D794-46C5-BDE7-0FD126D74F4D}"/>
              </a:ext>
            </a:extLst>
          </p:cNvPr>
          <p:cNvSpPr txBox="1"/>
          <p:nvPr/>
        </p:nvSpPr>
        <p:spPr>
          <a:xfrm>
            <a:off x="12404341" y="1902732"/>
            <a:ext cx="2737077" cy="722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 b="1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nRF24L01 Wireless Transceiver</a:t>
            </a:r>
          </a:p>
        </p:txBody>
      </p:sp>
      <p:sp>
        <p:nvSpPr>
          <p:cNvPr id="74" name="TextBox 45">
            <a:extLst>
              <a:ext uri="{FF2B5EF4-FFF2-40B4-BE49-F238E27FC236}">
                <a16:creationId xmlns:a16="http://schemas.microsoft.com/office/drawing/2014/main" id="{E5986074-151B-4E51-9AC6-7AD2345A330C}"/>
              </a:ext>
            </a:extLst>
          </p:cNvPr>
          <p:cNvSpPr txBox="1"/>
          <p:nvPr/>
        </p:nvSpPr>
        <p:spPr>
          <a:xfrm>
            <a:off x="13199347" y="5935582"/>
            <a:ext cx="2737077" cy="722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 b="1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Blue LCD with I2C</a:t>
            </a:r>
          </a:p>
        </p:txBody>
      </p:sp>
      <p:sp>
        <p:nvSpPr>
          <p:cNvPr id="75" name="TextBox 45">
            <a:extLst>
              <a:ext uri="{FF2B5EF4-FFF2-40B4-BE49-F238E27FC236}">
                <a16:creationId xmlns:a16="http://schemas.microsoft.com/office/drawing/2014/main" id="{B21C6BF9-5DAB-40B7-8684-ED9B2BB57EC4}"/>
              </a:ext>
            </a:extLst>
          </p:cNvPr>
          <p:cNvSpPr txBox="1"/>
          <p:nvPr/>
        </p:nvSpPr>
        <p:spPr>
          <a:xfrm>
            <a:off x="1965819" y="5935583"/>
            <a:ext cx="2915564" cy="722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 b="1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Ublox NEO-6M GPS Module</a:t>
            </a:r>
          </a:p>
        </p:txBody>
      </p:sp>
      <p:sp>
        <p:nvSpPr>
          <p:cNvPr id="76" name="TextBox 45">
            <a:extLst>
              <a:ext uri="{FF2B5EF4-FFF2-40B4-BE49-F238E27FC236}">
                <a16:creationId xmlns:a16="http://schemas.microsoft.com/office/drawing/2014/main" id="{730B5BE0-190E-4381-95F8-ECADC23E1A7A}"/>
              </a:ext>
            </a:extLst>
          </p:cNvPr>
          <p:cNvSpPr txBox="1"/>
          <p:nvPr/>
        </p:nvSpPr>
        <p:spPr>
          <a:xfrm>
            <a:off x="3042508" y="2083083"/>
            <a:ext cx="2915564" cy="351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400" b="1" spc="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937143" y="495300"/>
            <a:ext cx="16512657" cy="9296400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</p:sp>
      <p:sp>
        <p:nvSpPr>
          <p:cNvPr id="35" name="TextBox 35"/>
          <p:cNvSpPr txBox="1"/>
          <p:nvPr/>
        </p:nvSpPr>
        <p:spPr>
          <a:xfrm>
            <a:off x="1749865" y="2633808"/>
            <a:ext cx="14709335" cy="4941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 Rev3 is an exemplary development board that that accommodates the ATmega2560 microcontroller, which operates at a frequency of 16 MHz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the central control unit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effective communication between all the sensors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and processes various sensor data using unique protocols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calculation algorithms based on user codes</a:t>
            </a:r>
          </a:p>
          <a:p>
            <a:pPr algn="just">
              <a:lnSpc>
                <a:spcPts val="432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02C9CFFA-233C-423C-A72F-4C38E962801B}"/>
              </a:ext>
            </a:extLst>
          </p:cNvPr>
          <p:cNvSpPr txBox="1"/>
          <p:nvPr/>
        </p:nvSpPr>
        <p:spPr>
          <a:xfrm>
            <a:off x="5303997" y="1102807"/>
            <a:ext cx="7600032" cy="45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5600" b="1" spc="67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</p:txBody>
      </p:sp>
    </p:spTree>
    <p:extLst>
      <p:ext uri="{BB962C8B-B14F-4D97-AF65-F5344CB8AC3E}">
        <p14:creationId xmlns:p14="http://schemas.microsoft.com/office/powerpoint/2010/main" val="38185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3">
            <a:extLst>
              <a:ext uri="{FF2B5EF4-FFF2-40B4-BE49-F238E27FC236}">
                <a16:creationId xmlns:a16="http://schemas.microsoft.com/office/drawing/2014/main" id="{15FD5A3C-9A81-4F8F-B085-197A81ACCCD5}"/>
              </a:ext>
            </a:extLst>
          </p:cNvPr>
          <p:cNvSpPr/>
          <p:nvPr/>
        </p:nvSpPr>
        <p:spPr>
          <a:xfrm>
            <a:off x="937143" y="495300"/>
            <a:ext cx="16512657" cy="9296400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0698A3ED-532B-4E34-8906-9DEE8694200E}"/>
              </a:ext>
            </a:extLst>
          </p:cNvPr>
          <p:cNvSpPr txBox="1"/>
          <p:nvPr/>
        </p:nvSpPr>
        <p:spPr>
          <a:xfrm>
            <a:off x="5300517" y="1200314"/>
            <a:ext cx="7600032" cy="45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5600" b="1" spc="67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E2D6A95F-C8C7-46B7-8563-72B59A91BB32}"/>
              </a:ext>
            </a:extLst>
          </p:cNvPr>
          <p:cNvSpPr txBox="1"/>
          <p:nvPr/>
        </p:nvSpPr>
        <p:spPr>
          <a:xfrm>
            <a:off x="1749345" y="2331578"/>
            <a:ext cx="14709335" cy="655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ultrasonic sound waves to measure distance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operates at a frequency of around 40 kHz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transmitter and receiver for sending and receiving ultrasonic pulses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maximum range of several meters, depending on the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high accuracy and reliability in distance measurements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speed of sound in air, the sensor determines the distance to the 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calculated distance is then outputted by the sensor for further processing by the Arduino or other microcontroller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3133E8DD-CF70-423F-A771-0D066D1E3B06}"/>
              </a:ext>
            </a:extLst>
          </p:cNvPr>
          <p:cNvSpPr/>
          <p:nvPr/>
        </p:nvSpPr>
        <p:spPr>
          <a:xfrm>
            <a:off x="937143" y="495300"/>
            <a:ext cx="16512657" cy="9296400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02C9CFFA-233C-423C-A72F-4C38E962801B}"/>
              </a:ext>
            </a:extLst>
          </p:cNvPr>
          <p:cNvSpPr txBox="1"/>
          <p:nvPr/>
        </p:nvSpPr>
        <p:spPr>
          <a:xfrm>
            <a:off x="4348392" y="931763"/>
            <a:ext cx="9591216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spc="67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Ublox NEO-6M GPS Module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0687D99C-7D3E-4EC2-9726-A9AA0869198A}"/>
              </a:ext>
            </a:extLst>
          </p:cNvPr>
          <p:cNvSpPr txBox="1"/>
          <p:nvPr/>
        </p:nvSpPr>
        <p:spPr>
          <a:xfrm>
            <a:off x="1749865" y="2344431"/>
            <a:ext cx="14709335" cy="5820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NEO-6M GPS module receives signals from GPS satellites using a built-in antenna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calculates various information based on the satellite signals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outputs this processed data in the form of NMEA (National Marine Electronics Association) sentences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interfaces with the NEO-6M GPS module via serial communication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transmits raw NMEA data to Arduino through a serial 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reads and parses the incoming NMEA sentences, extracting relevant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238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79C14261-A0D6-4ED4-AD6B-996C9C3C2D3E}"/>
              </a:ext>
            </a:extLst>
          </p:cNvPr>
          <p:cNvSpPr/>
          <p:nvPr/>
        </p:nvSpPr>
        <p:spPr>
          <a:xfrm>
            <a:off x="937143" y="495300"/>
            <a:ext cx="16512657" cy="9296400"/>
          </a:xfrm>
          <a:custGeom>
            <a:avLst/>
            <a:gdLst/>
            <a:ahLst/>
            <a:cxnLst/>
            <a:rect l="l" t="t" r="r" b="b"/>
            <a:pathLst>
              <a:path w="1736053" h="812800">
                <a:moveTo>
                  <a:pt x="58726" y="0"/>
                </a:moveTo>
                <a:lnTo>
                  <a:pt x="1677327" y="0"/>
                </a:lnTo>
                <a:cubicBezTo>
                  <a:pt x="1692902" y="0"/>
                  <a:pt x="1707840" y="6187"/>
                  <a:pt x="1718853" y="17200"/>
                </a:cubicBezTo>
                <a:cubicBezTo>
                  <a:pt x="1729866" y="28214"/>
                  <a:pt x="1736053" y="43151"/>
                  <a:pt x="1736053" y="58726"/>
                </a:cubicBezTo>
                <a:lnTo>
                  <a:pt x="1736053" y="754074"/>
                </a:lnTo>
                <a:cubicBezTo>
                  <a:pt x="1736053" y="786508"/>
                  <a:pt x="1709761" y="812800"/>
                  <a:pt x="1677327" y="812800"/>
                </a:cubicBezTo>
                <a:lnTo>
                  <a:pt x="58726" y="812800"/>
                </a:lnTo>
                <a:cubicBezTo>
                  <a:pt x="43151" y="812800"/>
                  <a:pt x="28214" y="806613"/>
                  <a:pt x="17200" y="795600"/>
                </a:cubicBezTo>
                <a:cubicBezTo>
                  <a:pt x="6187" y="784586"/>
                  <a:pt x="0" y="769649"/>
                  <a:pt x="0" y="754074"/>
                </a:cubicBezTo>
                <a:lnTo>
                  <a:pt x="0" y="58726"/>
                </a:lnTo>
                <a:cubicBezTo>
                  <a:pt x="0" y="43151"/>
                  <a:pt x="6187" y="28214"/>
                  <a:pt x="17200" y="17200"/>
                </a:cubicBezTo>
                <a:cubicBezTo>
                  <a:pt x="28214" y="6187"/>
                  <a:pt x="43151" y="0"/>
                  <a:pt x="5872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02C9CFFA-233C-423C-A72F-4C38E962801B}"/>
              </a:ext>
            </a:extLst>
          </p:cNvPr>
          <p:cNvSpPr txBox="1"/>
          <p:nvPr/>
        </p:nvSpPr>
        <p:spPr>
          <a:xfrm>
            <a:off x="4071549" y="852726"/>
            <a:ext cx="1014490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600" b="1" spc="67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nRF24L01 Wireless Transceiver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6BEE2F2E-7C26-46C4-89DD-9A6A880BAA6A}"/>
              </a:ext>
            </a:extLst>
          </p:cNvPr>
          <p:cNvSpPr txBox="1"/>
          <p:nvPr/>
        </p:nvSpPr>
        <p:spPr>
          <a:xfrm>
            <a:off x="1749345" y="2209298"/>
            <a:ext cx="14709335" cy="5958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the 2.4 GHz ISM band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multi-channel communication with 125 RF channels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Enhanced ShockBurst™ protocol for efficient data transmission between modules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NRF24L module facilitating bidirectional data exchange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occurs via radio frequency (RF) signals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correction mechanisms ensure reliable data transmission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1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563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Dinidu</cp:lastModifiedBy>
  <cp:revision>41</cp:revision>
  <dcterms:created xsi:type="dcterms:W3CDTF">2006-08-16T00:00:00Z</dcterms:created>
  <dcterms:modified xsi:type="dcterms:W3CDTF">2024-07-31T14:08:53Z</dcterms:modified>
  <dc:identifier>DAGFSD9OMn8</dc:identifier>
</cp:coreProperties>
</file>