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7418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7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36" y="421430"/>
            <a:ext cx="9935664" cy="952274"/>
          </a:xfrm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rgbClr val="0E659B"/>
                </a:solidFill>
              </a:rPr>
              <a:t>STACK OVERFLOW DEVELOPER SURVEY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909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DINIL JOSHI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baseline="30000" dirty="0"/>
              <a:t>th </a:t>
            </a:r>
            <a:r>
              <a:rPr lang="en-US" dirty="0"/>
              <a:t>March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https://github.com/Diniljoshi/IBM-DA-Capstone-Project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69B45-E75C-43DA-AA1B-7ED996416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73" t="9939" r="21045" b="5324"/>
          <a:stretch/>
        </p:blipFill>
        <p:spPr>
          <a:xfrm>
            <a:off x="1995054" y="1512918"/>
            <a:ext cx="8246226" cy="46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AD303-6555-406B-80A2-C53A3DB27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3" t="9697" r="21182" b="7394"/>
          <a:stretch/>
        </p:blipFill>
        <p:spPr>
          <a:xfrm>
            <a:off x="1812174" y="1330036"/>
            <a:ext cx="8462357" cy="50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87266-220C-430E-AD22-A61220C8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6" t="10182" r="19955" b="7636"/>
          <a:stretch/>
        </p:blipFill>
        <p:spPr>
          <a:xfrm>
            <a:off x="1862050" y="1426267"/>
            <a:ext cx="8562109" cy="4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than 90% of respondents are male</a:t>
            </a:r>
          </a:p>
          <a:p>
            <a:r>
              <a:rPr lang="en-US" dirty="0"/>
              <a:t>JavaScript is the most used and Python and TypeScript are increasingly popular</a:t>
            </a:r>
          </a:p>
          <a:p>
            <a:r>
              <a:rPr lang="en-US" dirty="0"/>
              <a:t>Respondents are mostly from the developed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240029" marR="42989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endParaRPr lang="en-US" spc="-2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240029" marR="42989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20" dirty="0">
                <a:solidFill>
                  <a:srgbClr val="006FC0"/>
                </a:solidFill>
                <a:latin typeface="Calibri"/>
                <a:cs typeface="Calibri"/>
              </a:rPr>
              <a:t>TypeScript and MongoDB</a:t>
            </a:r>
            <a:r>
              <a:rPr lang="en-US" spc="-65" dirty="0">
                <a:solidFill>
                  <a:srgbClr val="006FC0"/>
                </a:solidFill>
                <a:latin typeface="Calibri"/>
                <a:cs typeface="Calibri"/>
              </a:rPr>
              <a:t> are </a:t>
            </a:r>
            <a:r>
              <a:rPr lang="en-US" dirty="0">
                <a:solidFill>
                  <a:srgbClr val="006FC0"/>
                </a:solidFill>
                <a:latin typeface="Calibri"/>
                <a:cs typeface="Calibri"/>
              </a:rPr>
              <a:t>gaining</a:t>
            </a:r>
            <a:r>
              <a:rPr lang="en-US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006FC0"/>
                </a:solidFill>
                <a:latin typeface="Calibri"/>
                <a:cs typeface="Calibri"/>
              </a:rPr>
              <a:t>followers</a:t>
            </a:r>
            <a:endParaRPr lang="en-US" dirty="0">
              <a:latin typeface="Calibri"/>
              <a:cs typeface="Calibri"/>
            </a:endParaRPr>
          </a:p>
          <a:p>
            <a:pPr marL="240029" marR="148590" indent="-227329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30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lang="en-US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lang="en-US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006FC0"/>
                </a:solidFill>
                <a:latin typeface="Calibri"/>
                <a:cs typeface="Calibri"/>
              </a:rPr>
              <a:t>without 	postgrad</a:t>
            </a:r>
            <a:r>
              <a:rPr lang="en-US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lang="en-US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lang="en-US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lang="en-US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006FC0"/>
                </a:solidFill>
                <a:latin typeface="Calibri"/>
                <a:cs typeface="Calibri"/>
              </a:rPr>
              <a:t>majority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240029" marR="53276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10" dirty="0"/>
              <a:t>Developers</a:t>
            </a:r>
            <a:r>
              <a:rPr lang="en-US" spc="-50" dirty="0"/>
              <a:t> </a:t>
            </a:r>
            <a:r>
              <a:rPr lang="en-US" dirty="0"/>
              <a:t>are</a:t>
            </a:r>
            <a:r>
              <a:rPr lang="en-US" spc="-40" dirty="0"/>
              <a:t> </a:t>
            </a:r>
            <a:r>
              <a:rPr lang="en-US" dirty="0"/>
              <a:t>people</a:t>
            </a:r>
            <a:r>
              <a:rPr lang="en-US" spc="-40" dirty="0"/>
              <a:t> </a:t>
            </a:r>
            <a:r>
              <a:rPr lang="en-US" dirty="0"/>
              <a:t>with</a:t>
            </a:r>
            <a:r>
              <a:rPr lang="en-US" spc="-55" dirty="0"/>
              <a:t> </a:t>
            </a:r>
            <a:r>
              <a:rPr lang="en-US" dirty="0"/>
              <a:t>very</a:t>
            </a:r>
            <a:r>
              <a:rPr lang="en-US" spc="-45" dirty="0"/>
              <a:t> </a:t>
            </a:r>
            <a:r>
              <a:rPr lang="en-US" spc="-10" dirty="0"/>
              <a:t>marked 	characteristics.</a:t>
            </a:r>
          </a:p>
          <a:p>
            <a:pPr marL="240029" marR="5080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/>
              <a:t>A</a:t>
            </a:r>
            <a:r>
              <a:rPr lang="en-US" spc="-50" dirty="0"/>
              <a:t> </a:t>
            </a:r>
            <a:r>
              <a:rPr lang="en-US" dirty="0"/>
              <a:t>good</a:t>
            </a:r>
            <a:r>
              <a:rPr lang="en-US" spc="-55" dirty="0"/>
              <a:t> </a:t>
            </a:r>
            <a:r>
              <a:rPr lang="en-US" dirty="0"/>
              <a:t>idea</a:t>
            </a:r>
            <a:r>
              <a:rPr lang="en-US" spc="-45" dirty="0"/>
              <a:t> </a:t>
            </a:r>
            <a:r>
              <a:rPr lang="en-US" dirty="0"/>
              <a:t>of</a:t>
            </a:r>
            <a:r>
              <a:rPr lang="en-US" spc="-40" dirty="0"/>
              <a:t> </a:t>
            </a:r>
            <a:r>
              <a:rPr lang="en-US" dirty="0"/>
              <a:t>popularity</a:t>
            </a:r>
            <a:r>
              <a:rPr lang="en-US" spc="-55" dirty="0"/>
              <a:t> </a:t>
            </a:r>
            <a:r>
              <a:rPr lang="en-US" dirty="0"/>
              <a:t>trends</a:t>
            </a:r>
            <a:r>
              <a:rPr lang="en-US" spc="-55" dirty="0"/>
              <a:t> </a:t>
            </a:r>
            <a:r>
              <a:rPr lang="en-US" dirty="0"/>
              <a:t>of</a:t>
            </a:r>
            <a:r>
              <a:rPr lang="en-US" spc="-30" dirty="0"/>
              <a:t> </a:t>
            </a:r>
            <a:r>
              <a:rPr lang="en-US" spc="-10" dirty="0"/>
              <a:t>different 	</a:t>
            </a:r>
            <a:r>
              <a:rPr lang="en-US" dirty="0"/>
              <a:t>tools,</a:t>
            </a:r>
            <a:r>
              <a:rPr lang="en-US" spc="-80" dirty="0"/>
              <a:t> </a:t>
            </a:r>
            <a:r>
              <a:rPr lang="en-US" spc="-10" dirty="0"/>
              <a:t>platforms</a:t>
            </a:r>
            <a:r>
              <a:rPr lang="en-US" spc="-85" dirty="0"/>
              <a:t> </a:t>
            </a:r>
            <a:r>
              <a:rPr lang="en-US" dirty="0"/>
              <a:t>and</a:t>
            </a:r>
            <a:r>
              <a:rPr lang="en-US" spc="-90" dirty="0"/>
              <a:t> </a:t>
            </a:r>
            <a:r>
              <a:rPr lang="en-US" dirty="0"/>
              <a:t>languages</a:t>
            </a:r>
            <a:r>
              <a:rPr lang="en-US" spc="-85" dirty="0"/>
              <a:t> </a:t>
            </a:r>
            <a:r>
              <a:rPr lang="en-US" dirty="0"/>
              <a:t>can</a:t>
            </a:r>
            <a:r>
              <a:rPr lang="en-US" spc="-85" dirty="0"/>
              <a:t> </a:t>
            </a:r>
            <a:r>
              <a:rPr lang="en-US" spc="-25" dirty="0"/>
              <a:t>be 	</a:t>
            </a:r>
            <a:r>
              <a:rPr lang="en-US" spc="-10" dirty="0"/>
              <a:t>obtained.</a:t>
            </a:r>
          </a:p>
          <a:p>
            <a:pPr marL="240029" marR="1348105" indent="-227329" algn="just"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/>
              <a:t>There</a:t>
            </a:r>
            <a:r>
              <a:rPr lang="en-US" spc="-30" dirty="0"/>
              <a:t> </a:t>
            </a:r>
            <a:r>
              <a:rPr lang="en-US" dirty="0"/>
              <a:t>is</a:t>
            </a:r>
            <a:r>
              <a:rPr lang="en-US" spc="-35" dirty="0"/>
              <a:t> </a:t>
            </a:r>
            <a:r>
              <a:rPr lang="en-US" dirty="0"/>
              <a:t>a</a:t>
            </a:r>
            <a:r>
              <a:rPr lang="en-US" spc="-35" dirty="0"/>
              <a:t> </a:t>
            </a:r>
            <a:r>
              <a:rPr lang="en-US" dirty="0"/>
              <a:t>job</a:t>
            </a:r>
            <a:r>
              <a:rPr lang="en-US" spc="-30" dirty="0"/>
              <a:t> </a:t>
            </a:r>
            <a:r>
              <a:rPr lang="en-US" dirty="0"/>
              <a:t>to</a:t>
            </a:r>
            <a:r>
              <a:rPr lang="en-US" spc="-20" dirty="0"/>
              <a:t> </a:t>
            </a:r>
            <a:r>
              <a:rPr lang="en-US" dirty="0"/>
              <a:t>be</a:t>
            </a:r>
            <a:r>
              <a:rPr lang="en-US" spc="-30" dirty="0"/>
              <a:t> </a:t>
            </a:r>
            <a:r>
              <a:rPr lang="en-US" dirty="0"/>
              <a:t>done</a:t>
            </a:r>
            <a:r>
              <a:rPr lang="en-US" spc="-30" dirty="0"/>
              <a:t> </a:t>
            </a:r>
            <a:r>
              <a:rPr lang="en-US" dirty="0"/>
              <a:t>to</a:t>
            </a:r>
            <a:r>
              <a:rPr lang="en-US" spc="-35" dirty="0"/>
              <a:t> </a:t>
            </a:r>
            <a:r>
              <a:rPr lang="en-US" spc="-10" dirty="0"/>
              <a:t>spread 	</a:t>
            </a:r>
            <a:r>
              <a:rPr lang="en-US" dirty="0"/>
              <a:t>accessibility</a:t>
            </a:r>
            <a:r>
              <a:rPr lang="en-US" spc="-75" dirty="0"/>
              <a:t> </a:t>
            </a:r>
            <a:r>
              <a:rPr lang="en-US" dirty="0"/>
              <a:t>of</a:t>
            </a:r>
            <a:r>
              <a:rPr lang="en-US" spc="-75" dirty="0"/>
              <a:t> </a:t>
            </a:r>
            <a:r>
              <a:rPr lang="en-US" dirty="0"/>
              <a:t>this</a:t>
            </a:r>
            <a:r>
              <a:rPr lang="en-US" spc="-75" dirty="0"/>
              <a:t> </a:t>
            </a:r>
            <a:r>
              <a:rPr lang="en-US" dirty="0"/>
              <a:t>labor</a:t>
            </a:r>
            <a:r>
              <a:rPr lang="en-US" spc="-65" dirty="0"/>
              <a:t> </a:t>
            </a:r>
            <a:r>
              <a:rPr lang="en-US" spc="-10" dirty="0"/>
              <a:t>market</a:t>
            </a:r>
            <a:r>
              <a:rPr lang="en-US" spc="-75" dirty="0"/>
              <a:t> </a:t>
            </a:r>
            <a:r>
              <a:rPr lang="en-US" spc="-25" dirty="0"/>
              <a:t>to 	</a:t>
            </a:r>
            <a:r>
              <a:rPr lang="en-US" dirty="0"/>
              <a:t>countries</a:t>
            </a:r>
            <a:r>
              <a:rPr lang="en-US" spc="-75" dirty="0"/>
              <a:t> </a:t>
            </a:r>
            <a:r>
              <a:rPr lang="en-US" dirty="0"/>
              <a:t>in</a:t>
            </a:r>
            <a:r>
              <a:rPr lang="en-US" spc="-75" dirty="0"/>
              <a:t> </a:t>
            </a:r>
            <a:r>
              <a:rPr lang="en-US" spc="-10" dirty="0"/>
              <a:t>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grpSp>
        <p:nvGrpSpPr>
          <p:cNvPr id="7" name="object 3">
            <a:extLst>
              <a:ext uri="{FF2B5EF4-FFF2-40B4-BE49-F238E27FC236}">
                <a16:creationId xmlns:a16="http://schemas.microsoft.com/office/drawing/2014/main" id="{5E148545-5D25-4063-88FE-A9D438C749FE}"/>
              </a:ext>
            </a:extLst>
          </p:cNvPr>
          <p:cNvGrpSpPr/>
          <p:nvPr/>
        </p:nvGrpSpPr>
        <p:grpSpPr>
          <a:xfrm>
            <a:off x="4132662" y="1539875"/>
            <a:ext cx="7220712" cy="4953000"/>
            <a:chOff x="1747647" y="1690116"/>
            <a:chExt cx="8602345" cy="495300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F776F34-50A9-4F7B-9AD7-882AF2E39BBA}"/>
                </a:ext>
              </a:extLst>
            </p:cNvPr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8331BCD4-2D63-4888-B5DE-FE1EF2C0501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2D9D4010-6850-462A-80CD-22A00F8B23CE}"/>
              </a:ext>
            </a:extLst>
          </p:cNvPr>
          <p:cNvPicPr/>
          <p:nvPr/>
        </p:nvPicPr>
        <p:blipFill rotWithShape="1">
          <a:blip r:embed="rId2" cstate="print"/>
          <a:srcRect t="12995"/>
          <a:stretch/>
        </p:blipFill>
        <p:spPr>
          <a:xfrm>
            <a:off x="404136" y="1463040"/>
            <a:ext cx="10093176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70E12B1A-58A3-4FF0-8153-5CD0A5351AE9}"/>
              </a:ext>
            </a:extLst>
          </p:cNvPr>
          <p:cNvGrpSpPr/>
          <p:nvPr/>
        </p:nvGrpSpPr>
        <p:grpSpPr>
          <a:xfrm>
            <a:off x="167640" y="1398004"/>
            <a:ext cx="11219688" cy="4934585"/>
            <a:chOff x="1747647" y="1708404"/>
            <a:chExt cx="8531860" cy="4934585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1A92698E-6309-4FF2-9930-C844FCE2285B}"/>
                </a:ext>
              </a:extLst>
            </p:cNvPr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6D6F4772-8BE5-400E-A6E0-99DB982F6D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979D13-0CED-4FFB-B20D-DF8A8F35E49F}"/>
              </a:ext>
            </a:extLst>
          </p:cNvPr>
          <p:cNvSpPr/>
          <p:nvPr/>
        </p:nvSpPr>
        <p:spPr>
          <a:xfrm>
            <a:off x="4511040" y="1603544"/>
            <a:ext cx="6777644" cy="448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lang="en-US"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lang="en-US"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goal</a:t>
            </a:r>
            <a:endParaRPr lang="en-US"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lang="en-US"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description</a:t>
            </a:r>
            <a:endParaRPr lang="en-US"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</a:tabLst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lang="en-US" sz="24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gathering</a:t>
            </a:r>
            <a:endParaRPr lang="en-US"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</a:tabLst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lang="en-US" sz="24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endParaRPr lang="en-US"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lang="en-US" sz="24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visualizations</a:t>
            </a:r>
            <a:endParaRPr lang="en-US"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lang="en-US"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lang="en-US"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lang="en-US" sz="24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lang="en-US"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lang="en-US"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endParaRPr lang="en-US" sz="2400" dirty="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lang="en-US" sz="24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lang="en-US"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lang="en-US"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lang="en-US"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lang="en-US" sz="24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r>
              <a:rPr lang="en-US" sz="24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lang="en-US" sz="24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lang="en-US" sz="24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lang="en-US" sz="24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previously</a:t>
            </a:r>
            <a:r>
              <a:rPr lang="en-US" sz="24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exposed</a:t>
            </a:r>
            <a:endParaRPr lang="en-US"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lang="en-US"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lang="en-US"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lang="en-US"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lang="en-US"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lang="en-US"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lang="en-US"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06FC0"/>
                </a:solidFill>
                <a:latin typeface="Calibri"/>
                <a:cs typeface="Calibri"/>
              </a:rPr>
              <a:t>research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Stack Overflow is a question-and-answer website for computer programmers. It is the flagship site of the Stack Exchange Network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trends in the dataset help us to get a better understanding of the developers around the world</a:t>
            </a:r>
          </a:p>
          <a:p>
            <a:endParaRPr lang="en-US" dirty="0"/>
          </a:p>
          <a:p>
            <a:r>
              <a:rPr lang="en-US" dirty="0"/>
              <a:t>Results have been derived from the dataset and can’t be generalized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343" y="1363287"/>
            <a:ext cx="7068725" cy="4597545"/>
          </a:xfrm>
        </p:spPr>
        <p:txBody>
          <a:bodyPr>
            <a:noAutofit/>
          </a:bodyPr>
          <a:lstStyle/>
          <a:p>
            <a:r>
              <a:rPr lang="en-US" sz="2200" dirty="0"/>
              <a:t>Collection of the survey data using:</a:t>
            </a:r>
          </a:p>
          <a:p>
            <a:pPr lvl="1"/>
            <a:r>
              <a:rPr lang="en-US" sz="2200" dirty="0"/>
              <a:t>APIs</a:t>
            </a:r>
          </a:p>
          <a:p>
            <a:pPr lvl="1"/>
            <a:r>
              <a:rPr lang="en-US" sz="2200" dirty="0"/>
              <a:t>Web Scraping</a:t>
            </a:r>
          </a:p>
          <a:p>
            <a:r>
              <a:rPr lang="en-US" sz="2200" dirty="0"/>
              <a:t>Data Cleaning/Wrangling</a:t>
            </a:r>
          </a:p>
          <a:p>
            <a:r>
              <a:rPr lang="en-US" sz="2200" dirty="0"/>
              <a:t>Exploratory Data Analysis (EDA)</a:t>
            </a:r>
          </a:p>
          <a:p>
            <a:pPr lvl="1"/>
            <a:r>
              <a:rPr lang="en-US" sz="2200" dirty="0"/>
              <a:t>Data Normalization</a:t>
            </a:r>
          </a:p>
          <a:p>
            <a:pPr lvl="1"/>
            <a:r>
              <a:rPr lang="en-US" sz="2200" dirty="0"/>
              <a:t>Correlation</a:t>
            </a:r>
          </a:p>
          <a:p>
            <a:pPr lvl="1"/>
            <a:r>
              <a:rPr lang="en-US" sz="2200" dirty="0"/>
              <a:t>Data findings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2200" dirty="0"/>
              <a:t>Presenting the key findings </a:t>
            </a:r>
          </a:p>
          <a:p>
            <a:pPr lvl="1"/>
            <a:r>
              <a:rPr lang="en-US" sz="2200" dirty="0"/>
              <a:t>Distribution, Correlations and comparison of different metrics through dashboard</a:t>
            </a:r>
          </a:p>
          <a:p>
            <a:r>
              <a:rPr lang="en-US" sz="2200" dirty="0"/>
              <a:t>Conclusion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3971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6543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C6550-93F7-4128-A6A2-3E5B29CF2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5" t="18311" r="53255" b="26401"/>
          <a:stretch/>
        </p:blipFill>
        <p:spPr>
          <a:xfrm>
            <a:off x="838200" y="1941657"/>
            <a:ext cx="5181600" cy="3791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251B8-ACCD-4F8B-9A2B-C94DFB9C3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0" t="21280" r="52530" b="25032"/>
          <a:stretch/>
        </p:blipFill>
        <p:spPr>
          <a:xfrm>
            <a:off x="6172200" y="1938481"/>
            <a:ext cx="5315712" cy="37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top programming language and also the most desired to learn</a:t>
            </a:r>
          </a:p>
          <a:p>
            <a:r>
              <a:rPr lang="en-US" dirty="0"/>
              <a:t>Python is also highly planned to learn</a:t>
            </a:r>
          </a:p>
          <a:p>
            <a:r>
              <a:rPr lang="en-US" dirty="0"/>
              <a:t>TypeScript is also highly interested to learn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are still increasing who work on JavaScript, CSS/HTML and Python with TypeScript is will also start to increase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584" y="1503361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204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D6DFB-E933-439C-8BE1-09A6E8A96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71" t="18489" r="10730" b="25581"/>
          <a:stretch/>
        </p:blipFill>
        <p:spPr>
          <a:xfrm>
            <a:off x="853440" y="2059093"/>
            <a:ext cx="5242560" cy="3835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39EF5-C85D-46E3-8777-942852693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64" t="20135" r="10736" b="23934"/>
          <a:stretch/>
        </p:blipFill>
        <p:spPr>
          <a:xfrm>
            <a:off x="6172200" y="2076594"/>
            <a:ext cx="5242560" cy="38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has been the most used database</a:t>
            </a:r>
          </a:p>
          <a:p>
            <a:r>
              <a:rPr lang="en-US" dirty="0"/>
              <a:t>PostgreSQL and MongoDB are the most desired database to learn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and MongoDB are increasingly popular</a:t>
            </a:r>
          </a:p>
          <a:p>
            <a:r>
              <a:rPr lang="en-US" dirty="0"/>
              <a:t>SQLite might lose more of the use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155be751-a274-42e8-93fb-f39d3b9bccc8"/>
    <ds:schemaRef ds:uri="http://schemas.openxmlformats.org/package/2006/metadata/core-properties"/>
    <ds:schemaRef ds:uri="http://schemas.microsoft.com/office/infopath/2007/PartnerControls"/>
    <ds:schemaRef ds:uri="f80a141d-92ca-4d3d-9308-f7e7b1d44ce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402</Words>
  <Application>Microsoft Office PowerPoint</Application>
  <PresentationFormat>Widescreen</PresentationFormat>
  <Paragraphs>98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MT</vt:lpstr>
      <vt:lpstr>Helv</vt:lpstr>
      <vt:lpstr>IBM Plex Mono SemiBold</vt:lpstr>
      <vt:lpstr>IBM Plex Mono Text</vt:lpstr>
      <vt:lpstr>IBM Plex Sans Text</vt:lpstr>
      <vt:lpstr>Arial</vt:lpstr>
      <vt:lpstr>Calibri</vt:lpstr>
      <vt:lpstr>SLIDE_TEMPLATE_skill_network</vt:lpstr>
      <vt:lpstr>STACK OVERFLOW DEVELOPER SURVEY ANALYSIS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dinil</cp:lastModifiedBy>
  <cp:revision>30</cp:revision>
  <dcterms:created xsi:type="dcterms:W3CDTF">2020-10-28T18:29:43Z</dcterms:created>
  <dcterms:modified xsi:type="dcterms:W3CDTF">2024-03-09T02:04:52Z</dcterms:modified>
</cp:coreProperties>
</file>