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BD1B-A2D3-4818-91C8-843D63A57D34}" type="datetimeFigureOut">
              <a:rPr lang="it-IT" smtClean="0"/>
              <a:t>12/06/2013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7E494-17F6-4E61-BDFB-C02439A5BA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7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0075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62" y="693113"/>
            <a:ext cx="109783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CasellaDiTesto 7"/>
          <p:cNvSpPr txBox="1"/>
          <p:nvPr userDrawn="1"/>
        </p:nvSpPr>
        <p:spPr>
          <a:xfrm>
            <a:off x="2209260" y="1884309"/>
            <a:ext cx="4721292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cap="small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Università degli Studi di Firenze</a:t>
            </a:r>
          </a:p>
          <a:p>
            <a:pPr algn="ctr"/>
            <a:r>
              <a:rPr lang="it-IT" cap="small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Laurea Magistrale in Ingegneria Informatica</a:t>
            </a:r>
          </a:p>
          <a:p>
            <a:pPr algn="ctr">
              <a:lnSpc>
                <a:spcPts val="2160"/>
              </a:lnSpc>
              <a:spcBef>
                <a:spcPts val="1200"/>
              </a:spcBef>
            </a:pPr>
            <a:r>
              <a:rPr lang="it-IT" cap="small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Corso di Analisi Numerica</a:t>
            </a:r>
            <a:endParaRPr lang="it-IT" cap="small" baseline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3570272" y="6474098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 Accademico 2012/2013</a:t>
            </a:r>
            <a:endParaRPr lang="it-IT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ttangolo arrotondato 12"/>
          <p:cNvSpPr/>
          <p:nvPr userDrawn="1"/>
        </p:nvSpPr>
        <p:spPr bwMode="auto">
          <a:xfrm>
            <a:off x="436636" y="238992"/>
            <a:ext cx="8280000" cy="324000"/>
          </a:xfrm>
          <a:prstGeom prst="roundRect">
            <a:avLst/>
          </a:prstGeom>
          <a:solidFill>
            <a:schemeClr val="tx1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436636" y="3238177"/>
            <a:ext cx="8280000" cy="677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it-IT" sz="24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Implementazione del metodo di migliore approssimazione</a:t>
            </a:r>
            <a:r>
              <a:rPr lang="it-IT" sz="2400" i="1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ai minimi quadrati trigonometrica</a:t>
            </a:r>
            <a:endParaRPr lang="it-IT" sz="2400" i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it-IT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CasellaDiTesto 1"/>
          <p:cNvSpPr txBox="1"/>
          <p:nvPr userDrawn="1"/>
        </p:nvSpPr>
        <p:spPr bwMode="auto">
          <a:xfrm>
            <a:off x="429904" y="4102055"/>
            <a:ext cx="828000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</a:t>
            </a:r>
            <a:r>
              <a:rPr lang="it-IT" sz="14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Rizzo, M. Bruni</a:t>
            </a:r>
            <a:endParaRPr lang="it-IT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93154" y="1772816"/>
            <a:ext cx="3780000" cy="4368527"/>
          </a:xfrm>
        </p:spPr>
        <p:txBody>
          <a:bodyPr/>
          <a:lstStyle>
            <a:lvl1pPr marL="457200" indent="-457200">
              <a:buSzPct val="83000"/>
              <a:buFontTx/>
              <a:buBlip>
                <a:blip r:embed="rId2"/>
              </a:buBlip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sz="1600"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Ma anche n</a:t>
            </a:r>
          </a:p>
          <a:p>
            <a:pPr lvl="1"/>
            <a:r>
              <a:rPr lang="it-IT" dirty="0" smtClean="0"/>
              <a:t>boh</a:t>
            </a:r>
          </a:p>
        </p:txBody>
      </p:sp>
      <p:sp>
        <p:nvSpPr>
          <p:cNvPr id="6" name="Rettangolo 5"/>
          <p:cNvSpPr/>
          <p:nvPr userDrawn="1"/>
        </p:nvSpPr>
        <p:spPr>
          <a:xfrm>
            <a:off x="467544" y="6443242"/>
            <a:ext cx="8280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it-IT" sz="1100" b="0" i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 Rizzo</a:t>
            </a:r>
            <a:r>
              <a:rPr lang="it-IT" sz="1100" b="0" i="0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M. Bruni – </a:t>
            </a:r>
            <a:r>
              <a:rPr lang="it-IT" sz="1100" b="0" i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Implementazione del metodo di migliore approssimazione</a:t>
            </a:r>
            <a:r>
              <a:rPr lang="it-IT" sz="1100" b="0" i="0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ai minimi quadrati trigonometrica</a:t>
            </a:r>
            <a:endParaRPr lang="it-IT" sz="1100" b="0" i="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ttangolo arrotondato 6"/>
          <p:cNvSpPr/>
          <p:nvPr userDrawn="1"/>
        </p:nvSpPr>
        <p:spPr bwMode="auto">
          <a:xfrm>
            <a:off x="417440" y="207037"/>
            <a:ext cx="8280000" cy="648000"/>
          </a:xfrm>
          <a:prstGeom prst="roundRect">
            <a:avLst/>
          </a:prstGeom>
          <a:solidFill>
            <a:schemeClr val="tx1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372778" y="6466462"/>
            <a:ext cx="50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31B146-EF74-4AFA-9D7B-30FC0ABE7F25}" type="slidenum">
              <a:rPr lang="it-IT" sz="1100" b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‹N›</a:t>
            </a:fld>
            <a:endParaRPr lang="it-IT" sz="1300" b="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0" name="Segnaposto contenuto 2"/>
          <p:cNvSpPr>
            <a:spLocks noGrp="1"/>
          </p:cNvSpPr>
          <p:nvPr>
            <p:ph idx="10" hasCustomPrompt="1"/>
          </p:nvPr>
        </p:nvSpPr>
        <p:spPr>
          <a:xfrm>
            <a:off x="4974988" y="1772816"/>
            <a:ext cx="3780000" cy="4368527"/>
          </a:xfrm>
        </p:spPr>
        <p:txBody>
          <a:bodyPr/>
          <a:lstStyle>
            <a:lvl1pPr marL="457200" indent="-457200">
              <a:buSzPct val="83000"/>
              <a:buFontTx/>
              <a:buBlip>
                <a:blip r:embed="rId2"/>
              </a:buBlip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sz="1600"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Ma anche n</a:t>
            </a:r>
          </a:p>
          <a:p>
            <a:pPr lvl="1"/>
            <a:r>
              <a:rPr lang="it-IT" dirty="0" smtClean="0"/>
              <a:t>boh</a:t>
            </a:r>
          </a:p>
        </p:txBody>
      </p:sp>
    </p:spTree>
    <p:extLst>
      <p:ext uri="{BB962C8B-B14F-4D97-AF65-F5344CB8AC3E}">
        <p14:creationId xmlns:p14="http://schemas.microsoft.com/office/powerpoint/2010/main" val="27569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 userDrawn="1"/>
        </p:nvSpPr>
        <p:spPr bwMode="auto">
          <a:xfrm>
            <a:off x="417440" y="207037"/>
            <a:ext cx="8280000" cy="648000"/>
          </a:xfrm>
          <a:prstGeom prst="roundRect">
            <a:avLst/>
          </a:prstGeom>
          <a:solidFill>
            <a:schemeClr val="tx1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372778" y="6466462"/>
            <a:ext cx="50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31B146-EF74-4AFA-9D7B-30FC0ABE7F25}" type="slidenum">
              <a:rPr lang="it-IT" sz="1100" b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‹N›</a:t>
            </a:fld>
            <a:endParaRPr lang="it-IT" sz="1300" b="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/>
          <p:nvPr userDrawn="1"/>
        </p:nvSpPr>
        <p:spPr>
          <a:xfrm>
            <a:off x="467544" y="6443242"/>
            <a:ext cx="8280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it-IT" sz="1100" b="0" i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 Rizzo</a:t>
            </a:r>
            <a:r>
              <a:rPr lang="it-IT" sz="1100" b="0" i="0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M. Bruni – </a:t>
            </a:r>
            <a:r>
              <a:rPr lang="it-IT" sz="1100" b="0" i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Implementazione del metodo di migliore approssimazione</a:t>
            </a:r>
            <a:r>
              <a:rPr lang="it-IT" sz="1100" b="0" i="0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ai minimi quadrati trigonometrica</a:t>
            </a:r>
            <a:endParaRPr lang="it-IT" sz="1100" b="0" i="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 hasCustomPrompt="1"/>
          </p:nvPr>
        </p:nvSpPr>
        <p:spPr>
          <a:xfrm>
            <a:off x="2411760" y="361453"/>
            <a:ext cx="5961018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Fai clic per modificare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26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 userDrawn="1"/>
        </p:nvSpPr>
        <p:spPr bwMode="auto">
          <a:xfrm>
            <a:off x="417440" y="207037"/>
            <a:ext cx="8280000" cy="648000"/>
          </a:xfrm>
          <a:prstGeom prst="roundRect">
            <a:avLst/>
          </a:prstGeom>
          <a:solidFill>
            <a:schemeClr val="tx1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372778" y="6466462"/>
            <a:ext cx="50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31B146-EF74-4AFA-9D7B-30FC0ABE7F25}" type="slidenum">
              <a:rPr lang="it-IT" sz="1100" b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‹N›</a:t>
            </a:fld>
            <a:endParaRPr lang="it-IT" sz="1300" b="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/>
          <p:nvPr userDrawn="1"/>
        </p:nvSpPr>
        <p:spPr>
          <a:xfrm>
            <a:off x="467544" y="6443242"/>
            <a:ext cx="8280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it-IT" sz="1100" b="0" i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 Rizzo</a:t>
            </a:r>
            <a:r>
              <a:rPr lang="it-IT" sz="1100" b="0" i="0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M. Bruni – </a:t>
            </a:r>
            <a:r>
              <a:rPr lang="it-IT" sz="1100" b="0" i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Implementazione del metodo di migliore approssimazione</a:t>
            </a:r>
            <a:r>
              <a:rPr lang="it-IT" sz="1100" b="0" i="0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ai minimi quadrati trigonometrica</a:t>
            </a:r>
            <a:endParaRPr lang="it-IT" sz="1100" b="0" i="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 hasCustomPrompt="1"/>
          </p:nvPr>
        </p:nvSpPr>
        <p:spPr>
          <a:xfrm>
            <a:off x="2411760" y="361453"/>
            <a:ext cx="5961018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Fai clic per modificare</a:t>
            </a:r>
            <a:endParaRPr lang="it-IT" dirty="0"/>
          </a:p>
        </p:txBody>
      </p:sp>
      <p:sp>
        <p:nvSpPr>
          <p:cNvPr id="9" name="Rettangolo arrotondato 8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kumimoji="0" lang="it-IT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130" y="992188"/>
            <a:ext cx="8280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Cliccate</a:t>
            </a:r>
            <a:r>
              <a:rPr lang="en-GB" dirty="0" smtClean="0"/>
              <a:t> per </a:t>
            </a:r>
            <a:r>
              <a:rPr lang="en-GB" dirty="0" err="1" smtClean="0"/>
              <a:t>modificare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formato</a:t>
            </a:r>
            <a:r>
              <a:rPr lang="en-GB" dirty="0" smtClean="0"/>
              <a:t> del </a:t>
            </a:r>
            <a:r>
              <a:rPr lang="en-GB" dirty="0" err="1" smtClean="0"/>
              <a:t>testo</a:t>
            </a:r>
            <a:r>
              <a:rPr lang="en-GB" dirty="0" smtClean="0"/>
              <a:t> del </a:t>
            </a:r>
            <a:r>
              <a:rPr lang="en-GB" dirty="0" err="1" smtClean="0"/>
              <a:t>titolo</a:t>
            </a:r>
            <a:endParaRPr lang="en-GB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393" y="2276872"/>
            <a:ext cx="7917059" cy="38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Cliccate</a:t>
            </a:r>
            <a:r>
              <a:rPr lang="en-US" dirty="0" smtClean="0"/>
              <a:t> per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1"/>
            <a:r>
              <a:rPr lang="en-US" dirty="0" smtClean="0"/>
              <a:t>Secondo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4"/>
            <a:r>
              <a:rPr lang="en-US" dirty="0" smtClean="0"/>
              <a:t>Sesto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4"/>
            <a:r>
              <a:rPr lang="en-US" dirty="0" err="1" smtClean="0"/>
              <a:t>Settimo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4"/>
            <a:r>
              <a:rPr lang="en-US" dirty="0" err="1" smtClean="0"/>
              <a:t>Ottavo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  <a:p>
            <a:pPr lvl="4"/>
            <a:r>
              <a:rPr lang="en-US" dirty="0" err="1" smtClean="0"/>
              <a:t>Nono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struttura</a:t>
            </a:r>
            <a:endParaRPr lang="en-US" dirty="0" smtClean="0"/>
          </a:p>
        </p:txBody>
      </p:sp>
      <p:sp>
        <p:nvSpPr>
          <p:cNvPr id="4" name="Rettangolo arrotondato 3"/>
          <p:cNvSpPr/>
          <p:nvPr userDrawn="1"/>
        </p:nvSpPr>
        <p:spPr bwMode="auto">
          <a:xfrm>
            <a:off x="446006" y="6426000"/>
            <a:ext cx="8280000" cy="324000"/>
          </a:xfrm>
          <a:prstGeom prst="roundRect">
            <a:avLst/>
          </a:prstGeom>
          <a:solidFill>
            <a:srgbClr val="0268A0"/>
          </a:solidFill>
          <a:ln w="9525" cap="flat" cmpd="sng" algn="ctr">
            <a:solidFill>
              <a:srgbClr val="0272B2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100" b="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6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6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6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  <a:p>
            <a:pPr lvl="1"/>
            <a:r>
              <a:rPr lang="it-IT" dirty="0" smtClean="0"/>
              <a:t>Cenni teorici</a:t>
            </a:r>
            <a:endParaRPr lang="it-IT" dirty="0"/>
          </a:p>
          <a:p>
            <a:pPr lvl="1"/>
            <a:r>
              <a:rPr lang="it-IT" dirty="0" smtClean="0"/>
              <a:t>Problema</a:t>
            </a:r>
          </a:p>
          <a:p>
            <a:pPr lvl="1"/>
            <a:r>
              <a:rPr lang="it-IT" dirty="0" smtClean="0"/>
              <a:t>Condizioni da rispettare</a:t>
            </a:r>
          </a:p>
          <a:p>
            <a:pPr lvl="1"/>
            <a:r>
              <a:rPr lang="it-IT" dirty="0" smtClean="0"/>
              <a:t>Casi particolari</a:t>
            </a:r>
            <a:endParaRPr lang="it-IT" dirty="0"/>
          </a:p>
          <a:p>
            <a:r>
              <a:rPr lang="it-IT" dirty="0" smtClean="0"/>
              <a:t>Implementazione</a:t>
            </a:r>
            <a:endParaRPr lang="it-IT" dirty="0"/>
          </a:p>
          <a:p>
            <a:pPr lvl="1"/>
            <a:r>
              <a:rPr lang="it-IT" dirty="0" smtClean="0"/>
              <a:t>Interfaccia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9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Cenni teorici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it-IT" sz="2000" dirty="0" smtClean="0"/>
                  <a:t>Approssimazione di una funzione </a:t>
                </a:r>
                <a:endParaRPr lang="it-IT" sz="2000" b="0" i="1" dirty="0" smtClean="0">
                  <a:latin typeface="Cambria Math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/>
                        </a:rPr>
                        <m:t>, </m:t>
                      </m:r>
                      <m:r>
                        <a:rPr lang="it-IT" sz="2000" b="0" i="1" smtClean="0">
                          <a:latin typeface="Cambria Math"/>
                        </a:rPr>
                        <m:t>𝑥</m:t>
                      </m:r>
                      <m:r>
                        <a:rPr lang="it-IT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  <m:r>
                            <a:rPr lang="it-IT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it-IT" sz="20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it-IT" sz="2000" dirty="0" smtClean="0"/>
                  <a:t>Classe di funzioni scelta: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𝕋</m:t>
                          </m:r>
                          <m:r>
                            <m:rPr>
                              <m:nor/>
                            </m:rPr>
                            <a:rPr lang="it-IT" sz="2000" dirty="0"/>
                            <m:t> 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1">
                                          <a:latin typeface="Cambria Math"/>
                                        </a:rPr>
                                        <m:t>𝑘𝑥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0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it-IT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20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it-IT" sz="200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it-IT" sz="2000" dirty="0" smtClean="0"/>
              </a:p>
              <a:p>
                <a:pPr marL="457200" indent="-457200" algn="just">
                  <a:spcBef>
                    <a:spcPts val="120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it-IT" sz="2000" dirty="0" smtClean="0"/>
                  <a:t>Criterio: migliore approssimazione</a:t>
                </a: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3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4926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Cenni teorici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2000" dirty="0" smtClean="0"/>
                  <a:t>Assegnati i dati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/>
                        </a:rPr>
                        <m:t>, </m:t>
                      </m:r>
                      <m:r>
                        <a:rPr lang="it-IT" sz="2000" b="0" i="1" smtClean="0">
                          <a:latin typeface="Cambria Math"/>
                        </a:rPr>
                        <m:t>𝑖</m:t>
                      </m:r>
                      <m:r>
                        <a:rPr lang="it-IT" sz="2000" b="0" i="1" smtClean="0">
                          <a:latin typeface="Cambria Math"/>
                        </a:rPr>
                        <m:t>=0,1,…,</m:t>
                      </m:r>
                      <m:r>
                        <a:rPr lang="it-IT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it-IT" sz="2000" b="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2000" dirty="0" smtClean="0"/>
                  <a:t>Costruire una funzione trigonometrica approssimante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0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000" dirty="0" smtClean="0"/>
                  <a:t> del tipo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i="1">
                              <a:latin typeface="Cambria Math"/>
                            </a:rPr>
                            <m:t>𝑘</m:t>
                          </m:r>
                          <m:r>
                            <a:rPr lang="it-IT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it-IT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it-IT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3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9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2000" dirty="0" smtClean="0"/>
                  <a:t>Si costruisce un vettore errore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it-IT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it-IT" sz="20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2000" dirty="0"/>
                  <a:t> nel modo seguente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=</m:t>
                      </m:r>
                      <m:r>
                        <a:rPr lang="it-IT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it-IT" sz="2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latin typeface="Cambria Math"/>
                        </a:rPr>
                        <m:t> , </m:t>
                      </m:r>
                      <m:r>
                        <a:rPr lang="it-IT" sz="2000" i="1">
                          <a:latin typeface="Cambria Math"/>
                        </a:rPr>
                        <m:t>𝑖</m:t>
                      </m:r>
                      <m:r>
                        <a:rPr lang="it-IT" sz="2000" i="1">
                          <a:latin typeface="Cambria Math"/>
                        </a:rPr>
                        <m:t>=0,1,…,</m:t>
                      </m:r>
                      <m:r>
                        <a:rPr lang="it-IT" sz="20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it-IT" sz="2000" dirty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2000" dirty="0" smtClean="0"/>
                  <a:t>Diventa un problema di ottimizzazione, i.e. determinare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it-IT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000" dirty="0" smtClean="0"/>
                  <a:t> soluzione del problema di minimo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/>
                            </a:rPr>
                            <m:t>min</m:t>
                          </m:r>
                          <m:r>
                            <a:rPr lang="it-IT" sz="2000" b="0" i="0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3" t="-13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40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da rispettare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1800" dirty="0" smtClean="0"/>
                  <a:t>Nodi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sz="1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1800" b="0" i="1" smtClean="0">
                        <a:latin typeface="Cambria Math"/>
                        <a:ea typeface="Cambria Math"/>
                      </a:rPr>
                      <m:t>[0, 2</m:t>
                    </m:r>
                    <m:r>
                      <a:rPr lang="it-IT" sz="18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it-IT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it-IT" sz="1800" dirty="0" smtClean="0"/>
                  <a:t> equispaziati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sz="1800" b="0" i="1" smtClean="0">
                              <a:latin typeface="Cambria Math"/>
                            </a:rPr>
                            <m:t>−1)∙2</m:t>
                          </m:r>
                          <m:r>
                            <a:rPr lang="it-IT" sz="1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it-IT" sz="1800" b="0" i="1" smtClean="0">
                          <a:latin typeface="Cambria Math"/>
                        </a:rPr>
                        <m:t> , </m:t>
                      </m:r>
                      <m:r>
                        <a:rPr lang="it-IT" sz="1800" b="0" i="1" smtClean="0">
                          <a:latin typeface="Cambria Math"/>
                        </a:rPr>
                        <m:t>𝑖</m:t>
                      </m:r>
                      <m:r>
                        <a:rPr lang="it-IT" sz="1800" b="0" i="1" smtClean="0">
                          <a:latin typeface="Cambria Math"/>
                        </a:rPr>
                        <m:t>=1,…, </m:t>
                      </m:r>
                      <m:r>
                        <a:rPr lang="it-IT" sz="18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it-IT" sz="18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1800" dirty="0" smtClean="0"/>
                  <a:t>Il numero di nodi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it-IT" sz="1800" dirty="0" smtClean="0"/>
                  <a:t> deve rispettare la condizione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/>
                        </a:rPr>
                        <m:t>𝑚</m:t>
                      </m:r>
                      <m:r>
                        <a:rPr lang="it-IT" sz="1800" b="0" i="1" smtClean="0">
                          <a:latin typeface="Cambria Math"/>
                          <a:ea typeface="Cambria Math"/>
                        </a:rPr>
                        <m:t>≥2</m:t>
                      </m:r>
                      <m:r>
                        <a:rPr lang="it-IT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it-IT" sz="1800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it-IT" sz="1800" dirty="0" smtClean="0"/>
              </a:p>
              <a:p>
                <a:pPr marL="457200" indent="-457200" algn="just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1800" dirty="0" smtClean="0"/>
                  <a:t>In questo caso il polinomio trigonometrico è </a:t>
                </a:r>
                <a:r>
                  <a:rPr lang="it-IT" sz="1800" b="1" i="1" dirty="0" smtClean="0"/>
                  <a:t>approssimante</a:t>
                </a:r>
              </a:p>
              <a:p>
                <a:pPr marL="457200" indent="-457200" algn="just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1800" dirty="0" smtClean="0"/>
                  <a:t>I coefficienti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 smtClean="0"/>
                  <a:t> 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 smtClean="0"/>
                  <a:t> si ricavano dalle seguenti formule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18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t-IT" sz="1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sz="18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8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1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 ,  </m:t>
                                  </m:r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=0,1, …, </m:t>
                                  </m:r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it-IT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18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it-IT" sz="18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1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8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it-IT" sz="18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t-IT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sz="18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800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1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it-IT" sz="1800" i="1">
                                      <a:latin typeface="Cambria Math"/>
                                    </a:rPr>
                                    <m:t> ,  </m:t>
                                  </m:r>
                                  <m:r>
                                    <a:rPr lang="it-IT" sz="1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it-IT" sz="1800" i="1">
                                      <a:latin typeface="Cambria Math"/>
                                    </a:rPr>
                                    <m:t>=1, 2, …, </m:t>
                                  </m:r>
                                  <m:r>
                                    <a:rPr lang="it-IT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t-IT" sz="18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687" b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Casi particolari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2000" dirty="0" smtClean="0"/>
                  <a:t>Se il numero di dati è dispari ed uguale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𝑚</m:t>
                    </m:r>
                    <m:r>
                      <a:rPr lang="it-IT" sz="2000" b="0" i="1" smtClean="0">
                        <a:latin typeface="Cambria Math"/>
                      </a:rPr>
                      <m:t>=2</m:t>
                    </m:r>
                    <m:r>
                      <a:rPr lang="it-IT" sz="2000" b="0" i="1" smtClean="0">
                        <a:latin typeface="Cambria Math"/>
                      </a:rPr>
                      <m:t>𝑛</m:t>
                    </m:r>
                    <m:r>
                      <a:rPr lang="it-IT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it-IT" sz="2000" dirty="0" smtClean="0"/>
                  <a:t> allora il polinomio trigonometrico è </a:t>
                </a:r>
                <a:r>
                  <a:rPr lang="it-IT" sz="2000" b="1" i="1" dirty="0" smtClean="0"/>
                  <a:t>interpolante</a:t>
                </a:r>
                <a:r>
                  <a:rPr lang="it-IT" sz="2000" dirty="0" smtClean="0"/>
                  <a:t> nei nodi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it-IT" sz="2000" dirty="0" smtClean="0"/>
                  <a:t>Se il numero di dati è pari ed uguale 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/>
                      </a:rPr>
                      <m:t>𝑚</m:t>
                    </m:r>
                    <m:r>
                      <a:rPr lang="it-IT" sz="2000" i="1">
                        <a:latin typeface="Cambria Math"/>
                      </a:rPr>
                      <m:t>=2</m:t>
                    </m:r>
                    <m:r>
                      <a:rPr lang="it-IT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it-IT" sz="2000" dirty="0" smtClean="0"/>
                  <a:t> allora il polinomio trigonometrico è interpolante ed i coefficienti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 smtClean="0"/>
                  <a:t> si ricavano con le seguenti formule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it-IT" sz="20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200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it-IT" sz="2000" i="1">
                                      <a:latin typeface="Cambria Math"/>
                                    </a:rPr>
                                    <m:t> ,  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=0,1, …, 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it-IT" sz="20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20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it-IT" sz="2000" i="1">
                                      <a:latin typeface="Cambria Math"/>
                                    </a:rPr>
                                    <m:t> ,  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=1, 2, …, 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  <m:r>
                                    <a:rPr lang="it-IT" sz="20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3" t="-687" r="-1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63" y="1700213"/>
            <a:ext cx="6817848" cy="4441825"/>
          </a:xfrm>
        </p:spPr>
      </p:pic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 bwMode="auto">
          <a:xfrm>
            <a:off x="5436096" y="2888448"/>
            <a:ext cx="1944216" cy="792088"/>
          </a:xfrm>
          <a:prstGeom prst="rect">
            <a:avLst/>
          </a:prstGeom>
          <a:noFill/>
          <a:ln w="28575" cap="flat" cmpd="sng" algn="ctr">
            <a:solidFill>
              <a:srgbClr val="027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 bwMode="auto">
          <a:xfrm>
            <a:off x="7516433" y="2852936"/>
            <a:ext cx="1656184" cy="556179"/>
          </a:xfrm>
          <a:prstGeom prst="rect">
            <a:avLst/>
          </a:prstGeom>
          <a:noFill/>
          <a:ln w="12700">
            <a:solidFill>
              <a:srgbClr val="027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Specifica il numero di nodi che vengono calcolati in modo automatico </a:t>
            </a:r>
          </a:p>
        </p:txBody>
      </p:sp>
      <p:cxnSp>
        <p:nvCxnSpPr>
          <p:cNvPr id="12" name="Connettore 2 11"/>
          <p:cNvCxnSpPr>
            <a:stCxn id="8" idx="1"/>
          </p:cNvCxnSpPr>
          <p:nvPr/>
        </p:nvCxnSpPr>
        <p:spPr bwMode="auto">
          <a:xfrm flipH="1">
            <a:off x="7228401" y="3131026"/>
            <a:ext cx="288032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CasellaDiTesto 14"/>
          <p:cNvSpPr txBox="1"/>
          <p:nvPr/>
        </p:nvSpPr>
        <p:spPr bwMode="auto">
          <a:xfrm>
            <a:off x="7516432" y="3207970"/>
            <a:ext cx="1656185" cy="402291"/>
          </a:xfrm>
          <a:prstGeom prst="rect">
            <a:avLst/>
          </a:prstGeom>
          <a:noFill/>
          <a:ln w="9525">
            <a:solidFill>
              <a:srgbClr val="027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Permette di caricare i dati da un file formato *.</a:t>
            </a:r>
            <a:r>
              <a:rPr lang="it-IT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csv</a:t>
            </a:r>
            <a:endParaRPr lang="it-IT" sz="1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Connettore 2 16"/>
          <p:cNvCxnSpPr/>
          <p:nvPr/>
        </p:nvCxnSpPr>
        <p:spPr bwMode="auto">
          <a:xfrm flipH="1">
            <a:off x="7228401" y="3363395"/>
            <a:ext cx="28803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ttangolo 17"/>
          <p:cNvSpPr/>
          <p:nvPr/>
        </p:nvSpPr>
        <p:spPr bwMode="auto">
          <a:xfrm>
            <a:off x="5436096" y="3653104"/>
            <a:ext cx="1944216" cy="396536"/>
          </a:xfrm>
          <a:prstGeom prst="rect">
            <a:avLst/>
          </a:prstGeom>
          <a:noFill/>
          <a:ln w="28575" cap="flat" cmpd="sng" algn="ctr">
            <a:solidFill>
              <a:srgbClr val="027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CasellaDiTesto 18"/>
          <p:cNvSpPr txBox="1"/>
          <p:nvPr/>
        </p:nvSpPr>
        <p:spPr bwMode="auto">
          <a:xfrm>
            <a:off x="7516433" y="3680536"/>
            <a:ext cx="1656184" cy="402291"/>
          </a:xfrm>
          <a:prstGeom prst="rect">
            <a:avLst/>
          </a:prstGeom>
          <a:noFill/>
          <a:ln w="9525">
            <a:solidFill>
              <a:srgbClr val="027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Specifica il numero n delle basi</a:t>
            </a:r>
          </a:p>
        </p:txBody>
      </p:sp>
      <p:cxnSp>
        <p:nvCxnSpPr>
          <p:cNvPr id="21" name="Connettore 2 20"/>
          <p:cNvCxnSpPr>
            <a:stCxn id="19" idx="1"/>
          </p:cNvCxnSpPr>
          <p:nvPr/>
        </p:nvCxnSpPr>
        <p:spPr bwMode="auto">
          <a:xfrm flipH="1" flipV="1">
            <a:off x="7228401" y="3881681"/>
            <a:ext cx="288032" cy="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ttangolo 2"/>
          <p:cNvSpPr/>
          <p:nvPr/>
        </p:nvSpPr>
        <p:spPr bwMode="auto">
          <a:xfrm>
            <a:off x="5436096" y="4047315"/>
            <a:ext cx="1944216" cy="720000"/>
          </a:xfrm>
          <a:prstGeom prst="rect">
            <a:avLst/>
          </a:prstGeom>
          <a:noFill/>
          <a:ln w="28575" cap="flat" cmpd="sng" algn="ctr">
            <a:solidFill>
              <a:srgbClr val="027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ttangolo 13"/>
          <p:cNvSpPr/>
          <p:nvPr/>
        </p:nvSpPr>
        <p:spPr bwMode="auto">
          <a:xfrm>
            <a:off x="5436096" y="4759923"/>
            <a:ext cx="1944216" cy="648000"/>
          </a:xfrm>
          <a:prstGeom prst="rect">
            <a:avLst/>
          </a:prstGeom>
          <a:noFill/>
          <a:ln w="28575" cap="flat" cmpd="sng" algn="ctr">
            <a:solidFill>
              <a:srgbClr val="027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CasellaDiTesto 5"/>
          <p:cNvSpPr txBox="1"/>
          <p:nvPr/>
        </p:nvSpPr>
        <p:spPr bwMode="auto">
          <a:xfrm>
            <a:off x="7516433" y="3963501"/>
            <a:ext cx="1656184" cy="710067"/>
          </a:xfrm>
          <a:prstGeom prst="rect">
            <a:avLst/>
          </a:prstGeom>
          <a:noFill/>
          <a:ln w="12700">
            <a:solidFill>
              <a:srgbClr val="027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Permette di specificare la funzione da approssimare utilizzando la sintassi </a:t>
            </a:r>
            <a:r>
              <a:rPr lang="it-IT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Matlab</a:t>
            </a:r>
            <a:endParaRPr lang="it-IT" sz="1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Connettore 2 9"/>
          <p:cNvCxnSpPr>
            <a:stCxn id="6" idx="1"/>
          </p:cNvCxnSpPr>
          <p:nvPr/>
        </p:nvCxnSpPr>
        <p:spPr bwMode="auto">
          <a:xfrm flipH="1">
            <a:off x="6948265" y="4318535"/>
            <a:ext cx="568168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CasellaDiTesto 19"/>
          <p:cNvSpPr txBox="1"/>
          <p:nvPr/>
        </p:nvSpPr>
        <p:spPr bwMode="auto">
          <a:xfrm>
            <a:off x="7516433" y="4449966"/>
            <a:ext cx="1656184" cy="248402"/>
          </a:xfrm>
          <a:prstGeom prst="rect">
            <a:avLst/>
          </a:prstGeom>
          <a:noFill/>
          <a:ln w="12700">
            <a:solidFill>
              <a:srgbClr val="027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Elenco di funzioni</a:t>
            </a:r>
            <a:endParaRPr lang="it-IT" sz="1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Connettore 2 21"/>
          <p:cNvCxnSpPr>
            <a:stCxn id="20" idx="1"/>
          </p:cNvCxnSpPr>
          <p:nvPr/>
        </p:nvCxnSpPr>
        <p:spPr bwMode="auto">
          <a:xfrm flipH="1">
            <a:off x="6948265" y="4574167"/>
            <a:ext cx="568168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ttangolo 10"/>
          <p:cNvSpPr/>
          <p:nvPr/>
        </p:nvSpPr>
        <p:spPr bwMode="auto">
          <a:xfrm>
            <a:off x="7516432" y="4903903"/>
            <a:ext cx="1656184" cy="360040"/>
          </a:xfrm>
          <a:prstGeom prst="rect">
            <a:avLst/>
          </a:prstGeom>
          <a:noFill/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Permette di specificare le opzioni</a:t>
            </a:r>
            <a:r>
              <a:rPr kumimoji="0" lang="it-IT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di visualizzazione</a:t>
            </a:r>
            <a:endParaRPr kumimoji="0" lang="it-IT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Connettore 2 15"/>
          <p:cNvCxnSpPr>
            <a:stCxn id="11" idx="1"/>
          </p:cNvCxnSpPr>
          <p:nvPr/>
        </p:nvCxnSpPr>
        <p:spPr bwMode="auto">
          <a:xfrm flipH="1">
            <a:off x="7232349" y="5083923"/>
            <a:ext cx="284083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ttangolo 22"/>
          <p:cNvSpPr/>
          <p:nvPr/>
        </p:nvSpPr>
        <p:spPr bwMode="auto">
          <a:xfrm>
            <a:off x="5796136" y="5407923"/>
            <a:ext cx="1080120" cy="469349"/>
          </a:xfrm>
          <a:prstGeom prst="rect">
            <a:avLst/>
          </a:prstGeom>
          <a:noFill/>
          <a:ln w="28575" cap="flat" cmpd="sng" algn="ctr">
            <a:solidFill>
              <a:srgbClr val="027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CasellaDiTesto 23"/>
          <p:cNvSpPr txBox="1"/>
          <p:nvPr/>
        </p:nvSpPr>
        <p:spPr bwMode="auto">
          <a:xfrm>
            <a:off x="7516431" y="5366389"/>
            <a:ext cx="1656185" cy="556179"/>
          </a:xfrm>
          <a:prstGeom prst="rect">
            <a:avLst/>
          </a:prstGeom>
          <a:noFill/>
          <a:ln w="12700">
            <a:solidFill>
              <a:srgbClr val="027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Calcola il polinomio approssimante sulla base dei dati inseriti</a:t>
            </a:r>
            <a:endParaRPr lang="it-IT" sz="1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Connettore 2 25"/>
          <p:cNvCxnSpPr/>
          <p:nvPr/>
        </p:nvCxnSpPr>
        <p:spPr bwMode="auto">
          <a:xfrm flipH="1">
            <a:off x="6732240" y="5642597"/>
            <a:ext cx="78419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272B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34" y="1741959"/>
            <a:ext cx="6795484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3" grpId="0" animBg="1"/>
      <p:bldP spid="3" grpId="1" animBg="1"/>
      <p:bldP spid="14" grpId="0" animBg="1"/>
      <p:bldP spid="14" grpId="1" animBg="1"/>
      <p:bldP spid="6" grpId="0" animBg="1"/>
      <p:bldP spid="6" grpId="1" animBg="1"/>
      <p:bldP spid="20" grpId="0" animBg="1"/>
      <p:bldP spid="20" grpId="1" animBg="1"/>
      <p:bldP spid="11" grpId="0" animBg="1"/>
      <p:bldP spid="11" grpId="1" animBg="1"/>
      <p:bldP spid="23" grpId="0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586</Words>
  <Application>Microsoft Office PowerPoint</Application>
  <PresentationFormat>Presentazione su schermo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Indice</vt:lpstr>
      <vt:lpstr>Cenni teorici</vt:lpstr>
      <vt:lpstr>Cenni teorici</vt:lpstr>
      <vt:lpstr>Problema</vt:lpstr>
      <vt:lpstr>Condizioni da rispettare</vt:lpstr>
      <vt:lpstr>Casi particolari</vt:lpstr>
      <vt:lpstr>Interfaccia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andrearizzo@outlook.com</cp:lastModifiedBy>
  <cp:revision>576</cp:revision>
  <cp:lastPrinted>1601-01-01T00:00:00Z</cp:lastPrinted>
  <dcterms:created xsi:type="dcterms:W3CDTF">1601-01-01T00:00:00Z</dcterms:created>
  <dcterms:modified xsi:type="dcterms:W3CDTF">2013-06-12T22:00:21Z</dcterms:modified>
</cp:coreProperties>
</file>