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3" r:id="rId17"/>
    <p:sldId id="390" r:id="rId18"/>
    <p:sldId id="392" r:id="rId19"/>
    <p:sldId id="383" r:id="rId20"/>
    <p:sldId id="374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4430"/>
    <a:srgbClr val="00A05A"/>
    <a:srgbClr val="0272B2"/>
    <a:srgbClr val="595959"/>
    <a:srgbClr val="176DED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>
        <p:scale>
          <a:sx n="70" d="100"/>
          <a:sy n="70" d="100"/>
        </p:scale>
        <p:origin x="-630" y="1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04/06/2014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00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0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0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21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8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5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210230" y="6453336"/>
            <a:ext cx="2752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eft-luggage-detection.readthedocs.org/en/latest/datas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3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3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err="1" smtClean="0">
                    <a:latin typeface="Courier New"/>
                  </a:rPr>
                  <a:t>rgb</a:t>
                </a:r>
                <a:r>
                  <a:rPr lang="en-US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 smtClean="0">
                    <a:latin typeface="Courier New"/>
                  </a:rPr>
                  <a:t>current_frame</a:t>
                </a:r>
                <a:r>
                  <a:rPr lang="en-US" sz="1300" dirty="0" smtClean="0">
                    <a:latin typeface="Courier New"/>
                  </a:rPr>
                  <a:t> </a:t>
                </a:r>
                <a:r>
                  <a:rPr lang="en-US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300" dirty="0">
                    <a:latin typeface="Courier New"/>
                  </a:rPr>
                  <a:t> </a:t>
                </a:r>
                <a:r>
                  <a:rPr lang="en-US" sz="1300" dirty="0" err="1">
                    <a:latin typeface="Courier New"/>
                  </a:rPr>
                  <a:t>cam</a:t>
                </a:r>
                <a:r>
                  <a:rPr lang="en-US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>
                    <a:latin typeface="Courier New"/>
                  </a:rPr>
                  <a:t>get_image</a:t>
                </a:r>
                <a:r>
                  <a:rPr lang="en-US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en-US" sz="1300" dirty="0"/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compute_foreground_masks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current_frame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update_detection_aggregator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it-IT" sz="13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rgb_proposal_bbox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extract_proposal_bbox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</a:t>
                </a:r>
                <a:r>
                  <a:rPr lang="en-US" sz="3000" dirty="0" smtClean="0"/>
                  <a:t>pixel in which the aggregator </a:t>
                </a:r>
                <a:r>
                  <a:rPr lang="en-US" sz="3000" dirty="0" smtClean="0"/>
                  <a:t>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9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9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dirty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cam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get_depth_matrix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current_frame_holes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compute_holes_mask_in_frame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update_background_model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current_frame_holes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9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extract_foreground_mask_from_run_avg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foreground_mask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apply_opening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BG_OPEN_KSIZE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smtClean="0">
                <a:latin typeface="Courier New"/>
              </a:rPr>
              <a:t>												cv2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smtClean="0">
                <a:latin typeface="Courier New"/>
              </a:rPr>
              <a:t>MORPH_ELLIPSE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depth_proposal_bbox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extract_proposal_bbox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ACCUMULATOR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foreground_depth_proposal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cut_foreground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depth 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has been implemented.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Combination of </a:t>
            </a:r>
            <a:r>
              <a:rPr lang="it-IT" dirty="0" err="1" smtClean="0"/>
              <a:t>proposals</a:t>
            </a:r>
            <a:r>
              <a:rPr lang="it-IT" dirty="0" smtClean="0"/>
              <a:t> - </a:t>
            </a:r>
            <a:r>
              <a:rPr lang="it-IT" dirty="0" err="1" smtClean="0"/>
              <a:t>improvements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Since in the RGB </a:t>
                </a:r>
                <a:r>
                  <a:rPr lang="it-IT" dirty="0" err="1"/>
                  <a:t>foreground</a:t>
                </a:r>
                <a:r>
                  <a:rPr lang="it-IT" dirty="0"/>
                  <a:t> model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eventually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</a:t>
                </a:r>
                <a:r>
                  <a:rPr lang="it-IT" dirty="0" smtClean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/>
                  <a:t>run</a:t>
                </a:r>
                <a:r>
                  <a:rPr lang="it-IT" dirty="0"/>
                  <a:t> the </a:t>
                </a:r>
                <a:r>
                  <a:rPr lang="it-IT" dirty="0" err="1"/>
                  <a:t>intensity-based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discarded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The last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1"/>
                <a:r>
                  <a:rPr lang="it-IT" dirty="0"/>
                  <a:t>The last set of </a:t>
                </a:r>
                <a:r>
                  <a:rPr lang="it-IT" dirty="0" err="1"/>
                  <a:t>bounding</a:t>
                </a:r>
                <a:r>
                  <a:rPr lang="it-IT" dirty="0"/>
                  <a:t> boxes of </a:t>
                </a:r>
                <a:r>
                  <a:rPr lang="it-IT" dirty="0" err="1"/>
                  <a:t>proposals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 err="1"/>
                  <a:t>If</a:t>
                </a:r>
                <a:r>
                  <a:rPr lang="it-IT" dirty="0"/>
                  <a:t> the ratio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</m:oMath>
                </a14:m>
                <a:r>
                  <a:rPr lang="it-IT" dirty="0"/>
                  <a:t> between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over </a:t>
                </a:r>
                <a14:m>
                  <m:oMath xmlns:m="http://schemas.openxmlformats.org/officeDocument/2006/math">
                    <m:r>
                      <a:rPr lang="it-IT">
                        <a:latin typeface="Cambria Math"/>
                        <a:ea typeface="Cambria Math"/>
                      </a:rPr>
                      <m:t>50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bounding</a:t>
                </a:r>
                <a:r>
                  <a:rPr lang="it-IT" dirty="0"/>
                  <a:t> box are </a:t>
                </a:r>
                <a:r>
                  <a:rPr lang="it-IT" dirty="0" err="1"/>
                  <a:t>considered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/>
                  <a:t>Else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&lt;50%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compute the </a:t>
                </a:r>
                <a:r>
                  <a:rPr lang="it-IT" b="1" dirty="0" err="1"/>
                  <a:t>Normalized</a:t>
                </a:r>
                <a:r>
                  <a:rPr lang="it-IT" b="1" dirty="0"/>
                  <a:t> Cross-</a:t>
                </a:r>
                <a:r>
                  <a:rPr lang="it-IT" b="1" dirty="0" err="1"/>
                  <a:t>Correlation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bounded</a:t>
                </a:r>
                <a:r>
                  <a:rPr lang="it-IT" dirty="0"/>
                  <a:t> by the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and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  <a:p>
                <a:pPr lvl="3"/>
                <a:r>
                  <a:rPr lang="it-IT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&gt;0.90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regions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;</a:t>
                </a:r>
              </a:p>
              <a:p>
                <a:pPr lvl="3"/>
                <a:r>
                  <a:rPr lang="it-IT" dirty="0"/>
                  <a:t>Else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discard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final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segmented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:r>
                  <a:rPr lang="it-IT" dirty="0" err="1"/>
                  <a:t>watershed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instead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growing</a:t>
                </a:r>
                <a:r>
                  <a:rPr lang="it-IT" dirty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87" r="-403" b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9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20 </a:t>
            </a:r>
            <a:r>
              <a:rPr lang="it-IT" dirty="0" err="1"/>
              <a:t>videos</a:t>
            </a:r>
            <a:r>
              <a:rPr lang="it-IT" dirty="0"/>
              <a:t>;</a:t>
            </a:r>
          </a:p>
          <a:p>
            <a:r>
              <a:rPr lang="it-IT" dirty="0"/>
              <a:t>The </a:t>
            </a:r>
            <a:r>
              <a:rPr lang="it-IT" dirty="0" err="1"/>
              <a:t>videos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for download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olidFill>
                  <a:srgbClr val="0272B2"/>
                </a:solidFill>
                <a:hlinkClick r:id="rId3"/>
              </a:rPr>
              <a:t>link</a:t>
            </a:r>
            <a:r>
              <a:rPr lang="it-IT" dirty="0"/>
              <a:t>;</a:t>
            </a:r>
          </a:p>
          <a:p>
            <a:pPr lvl="1"/>
            <a:r>
              <a:rPr lang="it-IT" sz="2500" dirty="0"/>
              <a:t>Video04: no </a:t>
            </a:r>
            <a:r>
              <a:rPr lang="it-IT" sz="2500" dirty="0" err="1"/>
              <a:t>clutter</a:t>
            </a:r>
            <a:r>
              <a:rPr lang="it-IT" sz="2500" dirty="0"/>
              <a:t>, no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 smtClean="0"/>
              <a:t>one</a:t>
            </a:r>
            <a:r>
              <a:rPr lang="it-IT" sz="2500" dirty="0" smtClean="0"/>
              <a:t> </a:t>
            </a:r>
            <a:r>
              <a:rPr lang="it-IT" sz="2500" dirty="0" err="1"/>
              <a:t>person</a:t>
            </a:r>
            <a:r>
              <a:rPr lang="it-IT" sz="2500" dirty="0"/>
              <a:t>, </a:t>
            </a:r>
            <a:r>
              <a:rPr lang="it-IT" sz="2500" dirty="0" err="1"/>
              <a:t>one</a:t>
            </a:r>
            <a:r>
              <a:rPr lang="it-IT" sz="2500" dirty="0"/>
              <a:t> </a:t>
            </a:r>
            <a:r>
              <a:rPr lang="it-IT" sz="2500" dirty="0" err="1"/>
              <a:t>left</a:t>
            </a:r>
            <a:r>
              <a:rPr lang="it-IT" sz="2500" dirty="0"/>
              <a:t> </a:t>
            </a:r>
            <a:r>
              <a:rPr lang="it-IT" sz="2500" dirty="0" err="1"/>
              <a:t>luggage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>
              <a:solidFill>
                <a:srgbClr val="00A05A"/>
              </a:solidFill>
            </a:endParaRPr>
          </a:p>
          <a:p>
            <a:pPr lvl="1"/>
            <a:r>
              <a:rPr lang="it-IT" sz="2500" dirty="0"/>
              <a:t>Video05: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smtClean="0"/>
              <a:t>standing </a:t>
            </a:r>
            <a:r>
              <a:rPr lang="it-IT" sz="2500" dirty="0" err="1" smtClean="0"/>
              <a:t>people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/>
          </a:p>
          <a:p>
            <a:pPr lvl="1"/>
            <a:r>
              <a:rPr lang="it-IT" sz="2500" dirty="0"/>
              <a:t>Video12: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three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</a:t>
            </a:r>
            <a:r>
              <a:rPr lang="it-IT" sz="2500" dirty="0"/>
              <a:t> </a:t>
            </a:r>
            <a:r>
              <a:rPr lang="it-IT" sz="2500" dirty="0" smtClean="0">
                <a:solidFill>
                  <a:srgbClr val="00A05A"/>
                </a:solidFill>
              </a:rPr>
              <a:t>✔✔</a:t>
            </a:r>
            <a:r>
              <a:rPr lang="it-IT" sz="2500" dirty="0" smtClean="0">
                <a:solidFill>
                  <a:srgbClr val="DA4430"/>
                </a:solidFill>
              </a:rPr>
              <a:t>✘</a:t>
            </a:r>
            <a:endParaRPr lang="it-IT" sz="2500" dirty="0">
              <a:solidFill>
                <a:srgbClr val="DA4430"/>
              </a:solidFill>
            </a:endParaRPr>
          </a:p>
          <a:p>
            <a:pPr lvl="1"/>
            <a:r>
              <a:rPr lang="it-IT" sz="2500" dirty="0"/>
              <a:t>Video13: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</a:t>
            </a:r>
            <a:r>
              <a:rPr lang="it-IT" sz="2500" dirty="0" smtClean="0">
                <a:solidFill>
                  <a:srgbClr val="DA4430"/>
                </a:solidFill>
              </a:rPr>
              <a:t>✘✘</a:t>
            </a:r>
            <a:endParaRPr lang="it-IT" sz="2500" dirty="0"/>
          </a:p>
          <a:p>
            <a:pPr lvl="1"/>
            <a:r>
              <a:rPr lang="it-IT" sz="2500" dirty="0"/>
              <a:t>Video16: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>
                <a:latin typeface="Arial" charset="0"/>
                <a:cs typeface="Arial" charset="0"/>
              </a:rPr>
              <a:t>illumination</a:t>
            </a:r>
            <a:r>
              <a:rPr lang="it-IT" sz="2500" dirty="0" smtClean="0"/>
              <a:t>;</a:t>
            </a:r>
            <a:r>
              <a:rPr lang="it-IT" sz="2500" dirty="0">
                <a:solidFill>
                  <a:srgbClr val="DA4430"/>
                </a:solidFill>
              </a:rPr>
              <a:t> </a:t>
            </a:r>
            <a:r>
              <a:rPr lang="it-IT" sz="2500" dirty="0">
                <a:solidFill>
                  <a:srgbClr val="00A05A"/>
                </a:solidFill>
              </a:rPr>
              <a:t>✔</a:t>
            </a:r>
            <a:r>
              <a:rPr lang="it-IT" sz="2500" dirty="0" smtClean="0">
                <a:solidFill>
                  <a:srgbClr val="DA4430"/>
                </a:solidFill>
              </a:rPr>
              <a:t>✘✘</a:t>
            </a:r>
            <a:endParaRPr lang="it-IT" sz="250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The approach used in this application is demanding in term of performance. The proposed framework runs at 5 fps on a modern </a:t>
            </a:r>
            <a:r>
              <a:rPr lang="en-US" dirty="0" smtClean="0"/>
              <a:t>notebook, </a:t>
            </a:r>
            <a:r>
              <a:rPr lang="en-US" dirty="0"/>
              <a:t>just like the one proposed in the paper from which the authors were inspired.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 smtClean="0"/>
              <a:t>Development</a:t>
            </a:r>
          </a:p>
          <a:p>
            <a:r>
              <a:rPr lang="it-IT" dirty="0" smtClean="0"/>
              <a:t>Test</a:t>
            </a:r>
          </a:p>
          <a:p>
            <a:r>
              <a:rPr lang="it-IT" dirty="0" smtClean="0"/>
              <a:t>Performance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2584385"/>
            <a:ext cx="3765550" cy="267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Left </a:t>
                </a:r>
                <a:r>
                  <a:rPr lang="it-IT" dirty="0" err="1" smtClean="0"/>
                  <a:t>luggages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xmlns="" val="2457669749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xmlns="" val="2540206956"/>
                        </a:ext>
                      </a:extLst>
                    </a:gridCol>
                    <a:gridCol w="3528392">
                      <a:extLst>
                        <a:ext uri="{9D8B030D-6E8A-4147-A177-3AD203B41FA5}">
                          <a16:colId xmlns:a16="http://schemas.microsoft.com/office/drawing/2014/main" xmlns="" val="2761354390"/>
                        </a:ext>
                      </a:extLst>
                    </a:gridCol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4018375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592114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8550963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60943000"/>
                      </a:ext>
                    </a:extLst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65237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xmlns="" val="115081271"/>
                        </a:ext>
                      </a:extLst>
                    </a:gridCol>
                    <a:gridCol w="3575720">
                      <a:extLst>
                        <a:ext uri="{9D8B030D-6E8A-4147-A177-3AD203B41FA5}">
                          <a16:colId xmlns:a16="http://schemas.microsoft.com/office/drawing/2014/main" xmlns="" val="3263495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8686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7188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1215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59516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29257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≥50%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9457</TotalTime>
  <Words>1396</Words>
  <Application>Microsoft Office PowerPoint</Application>
  <PresentationFormat>Presentazione su schermo (4:3)</PresentationFormat>
  <Paragraphs>206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Combination of proposals - improvements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966</cp:revision>
  <cp:lastPrinted>1601-01-01T00:00:00Z</cp:lastPrinted>
  <dcterms:created xsi:type="dcterms:W3CDTF">1601-01-01T00:00:00Z</dcterms:created>
  <dcterms:modified xsi:type="dcterms:W3CDTF">2014-06-04T14:30:42Z</dcterms:modified>
</cp:coreProperties>
</file>