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20" r:id="rId2"/>
    <p:sldId id="382" r:id="rId3"/>
    <p:sldId id="375" r:id="rId4"/>
    <p:sldId id="377" r:id="rId5"/>
    <p:sldId id="379" r:id="rId6"/>
    <p:sldId id="381" r:id="rId7"/>
    <p:sldId id="386" r:id="rId8"/>
    <p:sldId id="380" r:id="rId9"/>
    <p:sldId id="384" r:id="rId10"/>
    <p:sldId id="376" r:id="rId11"/>
    <p:sldId id="385" r:id="rId12"/>
    <p:sldId id="387" r:id="rId13"/>
    <p:sldId id="388" r:id="rId14"/>
    <p:sldId id="389" r:id="rId15"/>
    <p:sldId id="390" r:id="rId16"/>
    <p:sldId id="383" r:id="rId17"/>
    <p:sldId id="374" r:id="rId18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95959"/>
    <a:srgbClr val="00A05A"/>
    <a:srgbClr val="DA4430"/>
    <a:srgbClr val="176DED"/>
    <a:srgbClr val="0272B2"/>
    <a:srgbClr val="0268A0"/>
    <a:srgbClr val="00CC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Stile con tema 2 - Color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Stile con tema 1 - Color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04" autoAdjust="0"/>
  </p:normalViewPr>
  <p:slideViewPr>
    <p:cSldViewPr>
      <p:cViewPr varScale="1">
        <p:scale>
          <a:sx n="103" d="100"/>
          <a:sy n="103" d="100"/>
        </p:scale>
        <p:origin x="-1734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latin typeface="Arial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24D6EE51-A2B7-425C-A9CD-EB71347698E3}" type="datetimeFigureOut">
              <a:rPr lang="it-IT" altLang="it-IT"/>
              <a:pPr>
                <a:defRPr/>
              </a:pPr>
              <a:t>15/03/2014</a:t>
            </a:fld>
            <a:endParaRPr lang="it-IT" alt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latin typeface="Arial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E07847D1-3984-4086-9582-6E0662809A5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120303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2150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21508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2150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171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it-IT" noProof="0" smtClean="0"/>
          </a:p>
        </p:txBody>
      </p:sp>
    </p:spTree>
    <p:extLst>
      <p:ext uri="{BB962C8B-B14F-4D97-AF65-F5344CB8AC3E}">
        <p14:creationId xmlns:p14="http://schemas.microsoft.com/office/powerpoint/2010/main" val="15411779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7"/>
          <p:cNvSpPr txBox="1">
            <a:spLocks noChangeArrowheads="1"/>
          </p:cNvSpPr>
          <p:nvPr userDrawn="1"/>
        </p:nvSpPr>
        <p:spPr bwMode="auto">
          <a:xfrm>
            <a:off x="3161337" y="6453336"/>
            <a:ext cx="28504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– March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, 2014</a:t>
            </a:r>
          </a:p>
        </p:txBody>
      </p:sp>
      <p:sp>
        <p:nvSpPr>
          <p:cNvPr id="3" name="Rettangolo arrotondato 8"/>
          <p:cNvSpPr>
            <a:spLocks noChangeArrowheads="1"/>
          </p:cNvSpPr>
          <p:nvPr userDrawn="1"/>
        </p:nvSpPr>
        <p:spPr bwMode="auto">
          <a:xfrm>
            <a:off x="436563" y="239713"/>
            <a:ext cx="8280400" cy="323850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4" name="CasellaDiTesto 9"/>
          <p:cNvSpPr txBox="1">
            <a:spLocks noChangeArrowheads="1"/>
          </p:cNvSpPr>
          <p:nvPr userDrawn="1"/>
        </p:nvSpPr>
        <p:spPr bwMode="auto">
          <a:xfrm>
            <a:off x="436563" y="3094038"/>
            <a:ext cx="82804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detection</a:t>
            </a:r>
            <a:endParaRPr lang="it-IT" altLang="it-IT" sz="32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March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3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2014</a:t>
            </a:r>
          </a:p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Course of Multimedia Databases – </a:t>
            </a:r>
            <a:r>
              <a:rPr lang="it-IT" altLang="it-IT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a.a</a:t>
            </a:r>
            <a:r>
              <a:rPr lang="it-IT" altLang="it-IT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. 2013-14</a:t>
            </a:r>
            <a:endParaRPr lang="it-IT" altLang="it-IT" sz="16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CasellaDiTesto 10"/>
          <p:cNvSpPr txBox="1">
            <a:spLocks noChangeArrowheads="1"/>
          </p:cNvSpPr>
          <p:nvPr userDrawn="1"/>
        </p:nvSpPr>
        <p:spPr bwMode="auto">
          <a:xfrm>
            <a:off x="2466975" y="4991100"/>
            <a:ext cx="4265613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2000" i="1" dirty="0" smtClean="0">
                <a:solidFill>
                  <a:schemeClr val="tx1"/>
                </a:solidFill>
              </a:rPr>
              <a:t>Andrea Rizzo,</a:t>
            </a:r>
            <a:r>
              <a:rPr lang="it-IT" altLang="it-IT" sz="2000" i="1" baseline="0" dirty="0" smtClean="0">
                <a:solidFill>
                  <a:schemeClr val="tx1"/>
                </a:solidFill>
              </a:rPr>
              <a:t> Matteo Bruni</a:t>
            </a:r>
            <a:endParaRPr lang="it-IT" altLang="it-IT" sz="2000" i="1" dirty="0">
              <a:solidFill>
                <a:schemeClr val="tx1"/>
              </a:solidFill>
            </a:endParaRPr>
          </a:p>
        </p:txBody>
      </p:sp>
      <p:pic>
        <p:nvPicPr>
          <p:cNvPr id="6" name="Immagin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4438" y="951878"/>
            <a:ext cx="4175125" cy="171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85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>
            <a:spLocks noChangeArrowheads="1"/>
          </p:cNvSpPr>
          <p:nvPr userDrawn="1"/>
        </p:nvSpPr>
        <p:spPr bwMode="auto">
          <a:xfrm>
            <a:off x="468313" y="6443663"/>
            <a:ext cx="82788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– 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March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, 2014</a:t>
            </a:r>
          </a:p>
        </p:txBody>
      </p:sp>
      <p:sp>
        <p:nvSpPr>
          <p:cNvPr id="7" name="Rettangolo arrotondato 6"/>
          <p:cNvSpPr>
            <a:spLocks noChangeArrowheads="1"/>
          </p:cNvSpPr>
          <p:nvPr userDrawn="1"/>
        </p:nvSpPr>
        <p:spPr bwMode="auto">
          <a:xfrm>
            <a:off x="417513" y="206375"/>
            <a:ext cx="8280400" cy="649288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46" y="296704"/>
            <a:ext cx="3621181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sellaDiTesto 8"/>
          <p:cNvSpPr txBox="1">
            <a:spLocks noChangeArrowheads="1"/>
          </p:cNvSpPr>
          <p:nvPr userDrawn="1"/>
        </p:nvSpPr>
        <p:spPr bwMode="auto">
          <a:xfrm>
            <a:off x="8372475" y="6465888"/>
            <a:ext cx="508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AA24FB71-865B-427E-AA38-8B764751D03C}" type="slidenum">
              <a:rPr lang="it-IT" altLang="it-IT" sz="1100">
                <a:latin typeface="Tahoma" pitchFamily="34" charset="0"/>
                <a:cs typeface="Tahoma" pitchFamily="34" charset="0"/>
              </a:rPr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‹N›</a:t>
            </a:fld>
            <a:endParaRPr lang="it-IT" altLang="it-IT" sz="13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789966" y="974432"/>
            <a:ext cx="7560000" cy="69817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272B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11" name="Segnaposto contenuto 5"/>
          <p:cNvSpPr>
            <a:spLocks noGrp="1"/>
          </p:cNvSpPr>
          <p:nvPr>
            <p:ph sz="quarter" idx="11"/>
          </p:nvPr>
        </p:nvSpPr>
        <p:spPr>
          <a:xfrm>
            <a:off x="4355976" y="361453"/>
            <a:ext cx="4016802" cy="4572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  <p:sp>
        <p:nvSpPr>
          <p:cNvPr id="13" name="Segnaposto contenuto 2"/>
          <p:cNvSpPr>
            <a:spLocks noGrp="1"/>
          </p:cNvSpPr>
          <p:nvPr>
            <p:ph idx="12"/>
          </p:nvPr>
        </p:nvSpPr>
        <p:spPr>
          <a:xfrm>
            <a:off x="611560" y="1700808"/>
            <a:ext cx="3764559" cy="4440535"/>
          </a:xfrm>
        </p:spPr>
        <p:txBody>
          <a:bodyPr>
            <a:normAutofit/>
          </a:bodyPr>
          <a:lstStyle>
            <a:lvl1pPr marL="288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¤"/>
              <a:tabLst>
                <a:tab pos="35560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 marL="720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¦"/>
              <a:defRPr sz="1800" baseline="0">
                <a:latin typeface="Arial" pitchFamily="34" charset="0"/>
                <a:ea typeface="Tahoma" pitchFamily="34" charset="0"/>
                <a:cs typeface="Arial" pitchFamily="34" charset="0"/>
              </a:defRPr>
            </a:lvl2pPr>
            <a:lvl3pPr marL="972000" indent="-252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" pitchFamily="2" charset="2"/>
              <a:buChar char=""/>
              <a:defRPr sz="1800">
                <a:latin typeface="Arial" pitchFamily="34" charset="0"/>
                <a:cs typeface="Arial" pitchFamily="34" charset="0"/>
              </a:defRPr>
            </a:lvl3pPr>
            <a:lvl4pPr marL="1332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600">
                <a:latin typeface="Arial" pitchFamily="34" charset="0"/>
                <a:cs typeface="Arial" pitchFamily="34" charset="0"/>
              </a:defRPr>
            </a:lvl4pPr>
            <a:lvl5pPr marL="1656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14" name="Segnaposto contenuto 2"/>
          <p:cNvSpPr>
            <a:spLocks noGrp="1"/>
          </p:cNvSpPr>
          <p:nvPr>
            <p:ph idx="13"/>
          </p:nvPr>
        </p:nvSpPr>
        <p:spPr>
          <a:xfrm>
            <a:off x="4767881" y="1700808"/>
            <a:ext cx="3764559" cy="4440535"/>
          </a:xfrm>
        </p:spPr>
        <p:txBody>
          <a:bodyPr>
            <a:normAutofit/>
          </a:bodyPr>
          <a:lstStyle>
            <a:lvl1pPr marL="288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¤"/>
              <a:tabLst>
                <a:tab pos="35560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 marL="720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¦"/>
              <a:defRPr sz="1800" baseline="0">
                <a:latin typeface="Arial" pitchFamily="34" charset="0"/>
                <a:ea typeface="Tahoma" pitchFamily="34" charset="0"/>
                <a:cs typeface="Arial" pitchFamily="34" charset="0"/>
              </a:defRPr>
            </a:lvl2pPr>
            <a:lvl3pPr marL="972000" indent="-252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" pitchFamily="2" charset="2"/>
              <a:buChar char=""/>
              <a:defRPr sz="1800">
                <a:latin typeface="Arial" pitchFamily="34" charset="0"/>
                <a:cs typeface="Arial" pitchFamily="34" charset="0"/>
              </a:defRPr>
            </a:lvl3pPr>
            <a:lvl4pPr marL="1332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600">
                <a:latin typeface="Arial" pitchFamily="34" charset="0"/>
                <a:cs typeface="Arial" pitchFamily="34" charset="0"/>
              </a:defRPr>
            </a:lvl4pPr>
            <a:lvl5pPr marL="1656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415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5"/>
          <p:cNvSpPr>
            <a:spLocks noChangeArrowheads="1"/>
          </p:cNvSpPr>
          <p:nvPr userDrawn="1"/>
        </p:nvSpPr>
        <p:spPr bwMode="auto">
          <a:xfrm>
            <a:off x="417513" y="206375"/>
            <a:ext cx="8280400" cy="649288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9" name="CasellaDiTesto 7"/>
          <p:cNvSpPr txBox="1">
            <a:spLocks noChangeArrowheads="1"/>
          </p:cNvSpPr>
          <p:nvPr userDrawn="1"/>
        </p:nvSpPr>
        <p:spPr bwMode="auto">
          <a:xfrm>
            <a:off x="8372475" y="6465888"/>
            <a:ext cx="508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FDE27BF1-C68B-4BCE-834E-81D83C7D1A4F}" type="slidenum">
              <a:rPr lang="it-IT" altLang="it-IT" sz="1100">
                <a:latin typeface="Tahoma" pitchFamily="34" charset="0"/>
                <a:cs typeface="Tahoma" pitchFamily="34" charset="0"/>
              </a:rPr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‹N›</a:t>
            </a:fld>
            <a:endParaRPr lang="it-IT" altLang="it-IT" sz="13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Rettangolo 8"/>
          <p:cNvSpPr>
            <a:spLocks noChangeArrowheads="1"/>
          </p:cNvSpPr>
          <p:nvPr userDrawn="1"/>
        </p:nvSpPr>
        <p:spPr bwMode="auto">
          <a:xfrm>
            <a:off x="468313" y="6443663"/>
            <a:ext cx="82788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– 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March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, 2014</a:t>
            </a:r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789966" y="986958"/>
            <a:ext cx="7560000" cy="69817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272B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793154" y="1700808"/>
            <a:ext cx="7560000" cy="4440535"/>
          </a:xfrm>
        </p:spPr>
        <p:txBody>
          <a:bodyPr>
            <a:normAutofit/>
          </a:bodyPr>
          <a:lstStyle>
            <a:lvl1pPr marL="288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¤"/>
              <a:tabLst>
                <a:tab pos="35560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 marL="720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¦"/>
              <a:defRPr baseline="0">
                <a:latin typeface="Arial" pitchFamily="34" charset="0"/>
                <a:ea typeface="Tahoma" pitchFamily="34" charset="0"/>
                <a:cs typeface="Arial" pitchFamily="34" charset="0"/>
              </a:defRPr>
            </a:lvl2pPr>
            <a:lvl3pPr marL="972000" indent="-252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" pitchFamily="2" charset="2"/>
              <a:buChar char=""/>
              <a:defRPr sz="2200">
                <a:latin typeface="Arial" pitchFamily="34" charset="0"/>
                <a:cs typeface="Arial" pitchFamily="34" charset="0"/>
              </a:defRPr>
            </a:lvl3pPr>
            <a:lvl4pPr marL="1332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>
                <a:latin typeface="Arial" pitchFamily="34" charset="0"/>
                <a:cs typeface="Arial" pitchFamily="34" charset="0"/>
              </a:defRPr>
            </a:lvl4pPr>
            <a:lvl5pPr marL="1656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pic>
        <p:nvPicPr>
          <p:cNvPr id="14" name="Immagin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46" y="296704"/>
            <a:ext cx="3621181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gnaposto contenuto 5"/>
          <p:cNvSpPr>
            <a:spLocks noGrp="1"/>
          </p:cNvSpPr>
          <p:nvPr>
            <p:ph sz="quarter" idx="11"/>
          </p:nvPr>
        </p:nvSpPr>
        <p:spPr>
          <a:xfrm>
            <a:off x="4355976" y="361453"/>
            <a:ext cx="4016802" cy="4572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27869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vuota - conce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5"/>
          <p:cNvSpPr>
            <a:spLocks noChangeArrowheads="1"/>
          </p:cNvSpPr>
          <p:nvPr userDrawn="1"/>
        </p:nvSpPr>
        <p:spPr bwMode="auto">
          <a:xfrm>
            <a:off x="417513" y="206375"/>
            <a:ext cx="8280400" cy="649288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9" name="CasellaDiTesto 7"/>
          <p:cNvSpPr txBox="1">
            <a:spLocks noChangeArrowheads="1"/>
          </p:cNvSpPr>
          <p:nvPr userDrawn="1"/>
        </p:nvSpPr>
        <p:spPr bwMode="auto">
          <a:xfrm>
            <a:off x="8372475" y="6465888"/>
            <a:ext cx="508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A1535E38-94DF-4E72-8D06-DDF10A4B4629}" type="slidenum">
              <a:rPr lang="it-IT" altLang="it-IT" sz="1100">
                <a:latin typeface="Tahoma" pitchFamily="34" charset="0"/>
                <a:cs typeface="Tahoma" pitchFamily="34" charset="0"/>
              </a:rPr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‹N›</a:t>
            </a:fld>
            <a:endParaRPr lang="it-IT" altLang="it-IT" sz="13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Rettangolo 9"/>
          <p:cNvSpPr>
            <a:spLocks noChangeArrowheads="1"/>
          </p:cNvSpPr>
          <p:nvPr userDrawn="1"/>
        </p:nvSpPr>
        <p:spPr bwMode="auto">
          <a:xfrm>
            <a:off x="468313" y="6443663"/>
            <a:ext cx="82788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– March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, 2014</a:t>
            </a:r>
            <a:endParaRPr lang="it-IT" altLang="it-IT" sz="11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Rettangolo arrotondato 10"/>
          <p:cNvSpPr/>
          <p:nvPr userDrawn="1"/>
        </p:nvSpPr>
        <p:spPr bwMode="auto">
          <a:xfrm>
            <a:off x="800288" y="1755400"/>
            <a:ext cx="7560000" cy="15121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/>
          <a:lstStyle/>
          <a:p>
            <a:pPr algn="just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it-IT" sz="1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789966" y="986958"/>
            <a:ext cx="7560000" cy="69817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272B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793154" y="1700808"/>
            <a:ext cx="7560000" cy="4440535"/>
          </a:xfrm>
        </p:spPr>
        <p:txBody>
          <a:bodyPr/>
          <a:lstStyle>
            <a:lvl1pPr marL="0" indent="0">
              <a:buSzPct val="83000"/>
              <a:buFontTx/>
              <a:buNone/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800100" indent="-342900">
              <a:buClr>
                <a:schemeClr val="tx2">
                  <a:lumMod val="65000"/>
                  <a:lumOff val="35000"/>
                </a:schemeClr>
              </a:buClr>
              <a:buSzPct val="83000"/>
              <a:buFont typeface="Wingdings" pitchFamily="2" charset="2"/>
              <a:buChar char="§"/>
              <a:defRPr baseline="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it-IT" dirty="0" smtClean="0"/>
          </a:p>
        </p:txBody>
      </p:sp>
      <p:pic>
        <p:nvPicPr>
          <p:cNvPr id="14" name="Immagin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46" y="296704"/>
            <a:ext cx="3621181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gnaposto contenuto 5"/>
          <p:cNvSpPr>
            <a:spLocks noGrp="1"/>
          </p:cNvSpPr>
          <p:nvPr>
            <p:ph sz="quarter" idx="11"/>
          </p:nvPr>
        </p:nvSpPr>
        <p:spPr>
          <a:xfrm>
            <a:off x="4355976" y="361453"/>
            <a:ext cx="4016802" cy="4572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33754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992188"/>
            <a:ext cx="8278813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it-IT" smtClean="0"/>
              <a:t>Cliccate per modificare il formato del testo del titolo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524000" y="1397000"/>
            <a:ext cx="6096000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2276475"/>
            <a:ext cx="7916863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smtClean="0"/>
              <a:t>Cliccate per modificare il formato del testo della struttura</a:t>
            </a:r>
          </a:p>
          <a:p>
            <a:pPr lvl="1"/>
            <a:r>
              <a:rPr lang="en-US" altLang="it-IT" smtClean="0"/>
              <a:t>Secondo livello struttura</a:t>
            </a:r>
          </a:p>
          <a:p>
            <a:pPr lvl="2"/>
            <a:r>
              <a:rPr lang="en-US" altLang="it-IT" smtClean="0"/>
              <a:t>Terzo livello struttura</a:t>
            </a:r>
          </a:p>
          <a:p>
            <a:pPr lvl="3"/>
            <a:r>
              <a:rPr lang="en-US" altLang="it-IT" smtClean="0"/>
              <a:t>Quarto livello struttura</a:t>
            </a:r>
          </a:p>
          <a:p>
            <a:pPr lvl="4"/>
            <a:r>
              <a:rPr lang="en-US" altLang="it-IT" smtClean="0"/>
              <a:t>Quinto livello struttura</a:t>
            </a:r>
          </a:p>
          <a:p>
            <a:pPr lvl="4"/>
            <a:r>
              <a:rPr lang="en-US" altLang="it-IT" smtClean="0"/>
              <a:t>Sesto livello struttura</a:t>
            </a:r>
          </a:p>
          <a:p>
            <a:pPr lvl="4"/>
            <a:r>
              <a:rPr lang="en-US" altLang="it-IT" smtClean="0"/>
              <a:t>Settimo livello struttura</a:t>
            </a:r>
          </a:p>
          <a:p>
            <a:pPr lvl="4"/>
            <a:r>
              <a:rPr lang="en-US" altLang="it-IT" smtClean="0"/>
              <a:t>Ottavo livello struttura</a:t>
            </a:r>
          </a:p>
          <a:p>
            <a:pPr lvl="4"/>
            <a:r>
              <a:rPr lang="en-US" altLang="it-IT" smtClean="0"/>
              <a:t>Nono livello struttura</a:t>
            </a:r>
          </a:p>
        </p:txBody>
      </p:sp>
      <p:sp>
        <p:nvSpPr>
          <p:cNvPr id="1029" name="Rettangolo arrotondato 3"/>
          <p:cNvSpPr>
            <a:spLocks noChangeArrowheads="1"/>
          </p:cNvSpPr>
          <p:nvPr/>
        </p:nvSpPr>
        <p:spPr bwMode="auto">
          <a:xfrm>
            <a:off x="446088" y="6426200"/>
            <a:ext cx="8280400" cy="323850"/>
          </a:xfrm>
          <a:prstGeom prst="roundRect">
            <a:avLst>
              <a:gd name="adj" fmla="val 16667"/>
            </a:avLst>
          </a:prstGeom>
          <a:solidFill>
            <a:srgbClr val="0268A0"/>
          </a:solidFill>
          <a:ln w="9525">
            <a:solidFill>
              <a:srgbClr val="0272B2">
                <a:alpha val="90195"/>
              </a:srgbClr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altLang="it-IT" sz="1100">
              <a:latin typeface="Tahoma" pitchFamily="34" charset="0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+mj-lt"/>
          <a:ea typeface="ＭＳ Ｐゴシック" charset="0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9pPr>
    </p:titleStyle>
    <p:bodyStyle>
      <a:lvl1pPr marL="336550" indent="-33655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71000"/>
        <a:buFont typeface="Times New Roman" pitchFamily="18" charset="0"/>
        <a:buBlip>
          <a:blip r:embed="rId6"/>
        </a:buBlip>
        <a:tabLst>
          <a:tab pos="336550" algn="l"/>
          <a:tab pos="784225" algn="l"/>
          <a:tab pos="1233488" algn="l"/>
          <a:tab pos="1682750" algn="l"/>
          <a:tab pos="2132013" algn="l"/>
          <a:tab pos="2581275" algn="l"/>
          <a:tab pos="3030538" algn="l"/>
          <a:tab pos="3479800" algn="l"/>
          <a:tab pos="3929063" algn="l"/>
          <a:tab pos="4378325" algn="l"/>
          <a:tab pos="4827588" algn="l"/>
          <a:tab pos="5276850" algn="l"/>
          <a:tab pos="5726113" algn="l"/>
          <a:tab pos="6175375" algn="l"/>
          <a:tab pos="6624638" algn="l"/>
          <a:tab pos="7073900" algn="l"/>
          <a:tab pos="7523163" algn="l"/>
          <a:tab pos="7972425" algn="l"/>
          <a:tab pos="8421688" algn="l"/>
          <a:tab pos="8870950" algn="l"/>
          <a:tab pos="9320213" algn="l"/>
        </a:tabLst>
        <a:defRPr sz="26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736600" indent="-27940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71000"/>
        <a:buFont typeface="Times New Roman" pitchFamily="18" charset="0"/>
        <a:buBlip>
          <a:blip r:embed="rId7"/>
        </a:buBlip>
        <a:tabLst>
          <a:tab pos="336550" algn="l"/>
          <a:tab pos="784225" algn="l"/>
          <a:tab pos="1233488" algn="l"/>
          <a:tab pos="1682750" algn="l"/>
          <a:tab pos="2132013" algn="l"/>
          <a:tab pos="2581275" algn="l"/>
          <a:tab pos="3030538" algn="l"/>
          <a:tab pos="3479800" algn="l"/>
          <a:tab pos="3929063" algn="l"/>
          <a:tab pos="4378325" algn="l"/>
          <a:tab pos="4827588" algn="l"/>
          <a:tab pos="5276850" algn="l"/>
          <a:tab pos="5726113" algn="l"/>
          <a:tab pos="6175375" algn="l"/>
          <a:tab pos="6624638" algn="l"/>
          <a:tab pos="7073900" algn="l"/>
          <a:tab pos="7523163" algn="l"/>
          <a:tab pos="7972425" algn="l"/>
          <a:tab pos="8421688" algn="l"/>
          <a:tab pos="8870950" algn="l"/>
          <a:tab pos="9320213" algn="l"/>
        </a:tabLst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71000"/>
        <a:buFont typeface="Times New Roman" pitchFamily="18" charset="0"/>
        <a:buBlip>
          <a:blip r:embed="rId8"/>
        </a:buBlip>
        <a:tabLst>
          <a:tab pos="336550" algn="l"/>
          <a:tab pos="784225" algn="l"/>
          <a:tab pos="1233488" algn="l"/>
          <a:tab pos="1682750" algn="l"/>
          <a:tab pos="2132013" algn="l"/>
          <a:tab pos="2581275" algn="l"/>
          <a:tab pos="3030538" algn="l"/>
          <a:tab pos="3479800" algn="l"/>
          <a:tab pos="3929063" algn="l"/>
          <a:tab pos="4378325" algn="l"/>
          <a:tab pos="4827588" algn="l"/>
          <a:tab pos="5276850" algn="l"/>
          <a:tab pos="5726113" algn="l"/>
          <a:tab pos="6175375" algn="l"/>
          <a:tab pos="6624638" algn="l"/>
          <a:tab pos="7073900" algn="l"/>
          <a:tab pos="7523163" algn="l"/>
          <a:tab pos="7972425" algn="l"/>
          <a:tab pos="8421688" algn="l"/>
          <a:tab pos="8870950" algn="l"/>
          <a:tab pos="9320213" algn="l"/>
        </a:tabLst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gi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615" y="1413056"/>
            <a:ext cx="3150000" cy="25200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Technologies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it-IT" dirty="0" smtClean="0"/>
                  <a:t>Video </a:t>
                </a:r>
                <a:r>
                  <a:rPr lang="it-IT" dirty="0" err="1" smtClean="0"/>
                  <a:t>capture</a:t>
                </a:r>
                <a:r>
                  <a:rPr lang="it-IT" dirty="0" smtClean="0"/>
                  <a:t> with </a:t>
                </a:r>
                <a:r>
                  <a:rPr lang="it-IT" dirty="0" err="1" smtClean="0"/>
                  <a:t>Kinect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device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RGB camera:</a:t>
                </a:r>
              </a:p>
              <a:p>
                <a:pPr lvl="2"/>
                <a:r>
                  <a:rPr lang="it-IT" dirty="0"/>
                  <a:t>resolution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640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×480</m:t>
                    </m:r>
                  </m:oMath>
                </a14:m>
                <a:endParaRPr lang="it-IT" dirty="0" smtClean="0">
                  <a:ea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8</m:t>
                    </m:r>
                  </m:oMath>
                </a14:m>
                <a:r>
                  <a:rPr lang="it-IT" dirty="0" smtClean="0"/>
                  <a:t> bit </a:t>
                </a:r>
                <a:r>
                  <a:rPr lang="it-IT" dirty="0" err="1" smtClean="0"/>
                  <a:t>quantization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Depth </a:t>
                </a:r>
                <a:r>
                  <a:rPr lang="it-IT" dirty="0" err="1" smtClean="0"/>
                  <a:t>sensor</a:t>
                </a:r>
                <a:r>
                  <a:rPr lang="it-IT" dirty="0" smtClean="0"/>
                  <a:t>:</a:t>
                </a:r>
              </a:p>
              <a:p>
                <a:pPr lvl="2"/>
                <a:r>
                  <a:rPr lang="it-IT" dirty="0"/>
                  <a:t>resolution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640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×480</m:t>
                    </m:r>
                  </m:oMath>
                </a14:m>
                <a:endParaRPr lang="it-IT" dirty="0">
                  <a:ea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11</m:t>
                    </m:r>
                  </m:oMath>
                </a14:m>
                <a:r>
                  <a:rPr lang="it-IT" dirty="0"/>
                  <a:t> bit </a:t>
                </a:r>
                <a:r>
                  <a:rPr lang="it-IT" dirty="0" err="1" smtClean="0"/>
                  <a:t>quantization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USB 2.0 </a:t>
                </a:r>
                <a:r>
                  <a:rPr lang="it-IT" dirty="0" err="1" smtClean="0"/>
                  <a:t>interface</a:t>
                </a:r>
                <a:endParaRPr lang="it-IT" dirty="0" smtClean="0"/>
              </a:p>
              <a:p>
                <a:r>
                  <a:rPr lang="it-IT" dirty="0" err="1"/>
                  <a:t>OpenKinect</a:t>
                </a:r>
                <a:endParaRPr lang="it-IT" dirty="0"/>
              </a:p>
              <a:p>
                <a:pPr lvl="1"/>
                <a:r>
                  <a:rPr lang="it-IT" dirty="0"/>
                  <a:t>Open source </a:t>
                </a:r>
                <a:r>
                  <a:rPr lang="it-IT" dirty="0" err="1"/>
                  <a:t>library</a:t>
                </a:r>
                <a:endParaRPr lang="it-IT" dirty="0"/>
              </a:p>
              <a:p>
                <a:pPr lvl="1"/>
                <a:r>
                  <a:rPr lang="it-IT" dirty="0" err="1"/>
                  <a:t>Multiplatform</a:t>
                </a:r>
                <a:endParaRPr lang="it-IT" dirty="0"/>
              </a:p>
              <a:p>
                <a:r>
                  <a:rPr lang="it-IT" dirty="0" err="1" smtClean="0"/>
                  <a:t>OpenCV</a:t>
                </a:r>
                <a:endParaRPr lang="it-IT" dirty="0" smtClean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6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smtClean="0"/>
              <a:t>Technologies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16" y="3789040"/>
            <a:ext cx="2911396" cy="4680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754848"/>
            <a:ext cx="2877699" cy="9720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289" y="4725144"/>
            <a:ext cx="1169147" cy="1440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158" y="5333064"/>
            <a:ext cx="3680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9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Intensity</a:t>
            </a:r>
            <a:r>
              <a:rPr lang="it-IT" dirty="0" smtClean="0"/>
              <a:t> processing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it-IT" sz="3000" dirty="0" smtClean="0"/>
                  <a:t>We </a:t>
                </a:r>
                <a:r>
                  <a:rPr lang="it-IT" sz="3000" dirty="0" err="1" smtClean="0"/>
                  <a:t>implement</a:t>
                </a:r>
                <a:r>
                  <a:rPr lang="it-IT" sz="3000" dirty="0" smtClean="0"/>
                  <a:t> an </a:t>
                </a:r>
                <a:r>
                  <a:rPr lang="it-IT" sz="3000" dirty="0" err="1" smtClean="0"/>
                  <a:t>intensity</a:t>
                </a:r>
                <a:r>
                  <a:rPr lang="it-IT" sz="3000" dirty="0" smtClean="0"/>
                  <a:t> processing </a:t>
                </a:r>
                <a:r>
                  <a:rPr lang="it-IT" sz="3000" dirty="0" err="1" smtClean="0"/>
                  <a:t>module</a:t>
                </a:r>
                <a:r>
                  <a:rPr lang="it-IT" sz="3000" dirty="0" smtClean="0"/>
                  <a:t>.</a:t>
                </a:r>
              </a:p>
              <a:p>
                <a:r>
                  <a:rPr lang="en-US" sz="3000" dirty="0" smtClean="0"/>
                  <a:t>The </a:t>
                </a:r>
                <a:r>
                  <a:rPr lang="en-US" sz="3000" dirty="0"/>
                  <a:t>RGB </a:t>
                </a:r>
                <a:r>
                  <a:rPr lang="en-US" sz="3000" dirty="0" smtClean="0"/>
                  <a:t>processing </a:t>
                </a:r>
                <a:r>
                  <a:rPr lang="en-US" sz="3000" dirty="0"/>
                  <a:t>routine can be summed as </a:t>
                </a:r>
                <a:r>
                  <a:rPr lang="en-US" sz="3000" dirty="0" smtClean="0"/>
                  <a:t>following:</a:t>
                </a:r>
              </a:p>
              <a:p>
                <a:pPr marL="432000" lvl="1" indent="0">
                  <a:spcBef>
                    <a:spcPts val="0"/>
                  </a:spcBef>
                  <a:buNone/>
                </a:pPr>
                <a:endParaRPr lang="it-IT" sz="1000" dirty="0" smtClean="0">
                  <a:solidFill>
                    <a:srgbClr val="008000"/>
                  </a:solidFill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endParaRPr lang="en-US" sz="1000" dirty="0" smtClean="0">
                  <a:solidFill>
                    <a:srgbClr val="008000"/>
                  </a:solidFill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en-US" sz="1100" dirty="0" smtClean="0">
                    <a:solidFill>
                      <a:srgbClr val="008000"/>
                    </a:solidFill>
                    <a:latin typeface="Courier New"/>
                  </a:rPr>
                  <a:t># </a:t>
                </a:r>
                <a:r>
                  <a:rPr lang="en-US" sz="1100" dirty="0">
                    <a:solidFill>
                      <a:srgbClr val="008000"/>
                    </a:solidFill>
                    <a:latin typeface="Courier New"/>
                  </a:rPr>
                  <a:t>get next video </a:t>
                </a:r>
                <a:r>
                  <a:rPr lang="en-US" sz="1100" dirty="0" smtClean="0">
                    <a:solidFill>
                      <a:srgbClr val="008000"/>
                    </a:solidFill>
                    <a:latin typeface="Courier New"/>
                  </a:rPr>
                  <a:t>frame</a:t>
                </a:r>
                <a:endParaRPr lang="en-US" sz="1100" dirty="0" smtClean="0"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en-US" sz="1100" dirty="0" err="1" smtClean="0">
                    <a:latin typeface="Courier New"/>
                  </a:rPr>
                  <a:t>rgb</a:t>
                </a:r>
                <a:r>
                  <a:rPr lang="en-US" sz="1100" b="1" dirty="0" err="1" smtClean="0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en-US" sz="1100" dirty="0" err="1" smtClean="0">
                    <a:latin typeface="Courier New"/>
                  </a:rPr>
                  <a:t>current_frame</a:t>
                </a:r>
                <a:r>
                  <a:rPr lang="en-US" sz="1100" dirty="0" smtClean="0">
                    <a:latin typeface="Courier New"/>
                  </a:rPr>
                  <a:t> </a:t>
                </a:r>
                <a:r>
                  <a:rPr lang="en-US" sz="1100" b="1" dirty="0">
                    <a:solidFill>
                      <a:srgbClr val="000080"/>
                    </a:solidFill>
                    <a:latin typeface="Courier New"/>
                  </a:rPr>
                  <a:t>=</a:t>
                </a:r>
                <a:r>
                  <a:rPr lang="en-US" sz="1100" dirty="0">
                    <a:latin typeface="Courier New"/>
                  </a:rPr>
                  <a:t> </a:t>
                </a:r>
                <a:r>
                  <a:rPr lang="en-US" sz="1100" dirty="0" err="1">
                    <a:latin typeface="Courier New"/>
                  </a:rPr>
                  <a:t>cam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en-US" sz="1100" dirty="0" err="1">
                    <a:latin typeface="Courier New"/>
                  </a:rPr>
                  <a:t>get_image</a:t>
                </a:r>
                <a:r>
                  <a:rPr lang="en-US" sz="1100" b="1" dirty="0" smtClean="0">
                    <a:solidFill>
                      <a:srgbClr val="000080"/>
                    </a:solidFill>
                    <a:latin typeface="Courier New"/>
                  </a:rPr>
                  <a:t>()</a:t>
                </a:r>
              </a:p>
              <a:p>
                <a:pPr marL="684000" lvl="2" indent="0">
                  <a:spcBef>
                    <a:spcPts val="0"/>
                  </a:spcBef>
                  <a:buNone/>
                </a:pPr>
                <a:endParaRPr lang="en-US" sz="1100" dirty="0"/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it-IT" sz="1100" dirty="0" smtClean="0">
                    <a:solidFill>
                      <a:srgbClr val="008000"/>
                    </a:solidFill>
                    <a:latin typeface="Courier New"/>
                  </a:rPr>
                  <a:t># </a:t>
                </a:r>
                <a:r>
                  <a:rPr lang="it-IT" sz="1100" dirty="0" err="1">
                    <a:solidFill>
                      <a:srgbClr val="008000"/>
                    </a:solidFill>
                    <a:latin typeface="Courier New"/>
                  </a:rPr>
                  <a:t>get</a:t>
                </a:r>
                <a:r>
                  <a:rPr lang="it-IT" sz="1100" dirty="0">
                    <a:solidFill>
                      <a:srgbClr val="008000"/>
                    </a:solidFill>
                    <a:latin typeface="Courier New"/>
                  </a:rPr>
                  <a:t> </a:t>
                </a:r>
                <a:r>
                  <a:rPr lang="it-IT" sz="1100" dirty="0" err="1">
                    <a:solidFill>
                      <a:srgbClr val="008000"/>
                    </a:solidFill>
                    <a:latin typeface="Courier New"/>
                  </a:rPr>
                  <a:t>rgb</a:t>
                </a:r>
                <a:r>
                  <a:rPr lang="it-IT" sz="1100" dirty="0">
                    <a:solidFill>
                      <a:srgbClr val="008000"/>
                    </a:solidFill>
                    <a:latin typeface="Courier New"/>
                  </a:rPr>
                  <a:t> </a:t>
                </a:r>
                <a:r>
                  <a:rPr lang="it-IT" sz="1100" dirty="0" err="1">
                    <a:solidFill>
                      <a:srgbClr val="008000"/>
                    </a:solidFill>
                    <a:latin typeface="Courier New"/>
                  </a:rPr>
                  <a:t>dual</a:t>
                </a:r>
                <a:r>
                  <a:rPr lang="it-IT" sz="1100" dirty="0">
                    <a:solidFill>
                      <a:srgbClr val="008000"/>
                    </a:solidFill>
                    <a:latin typeface="Courier New"/>
                  </a:rPr>
                  <a:t> </a:t>
                </a:r>
                <a:r>
                  <a:rPr lang="it-IT" sz="1100" dirty="0" err="1" smtClean="0">
                    <a:solidFill>
                      <a:srgbClr val="008000"/>
                    </a:solidFill>
                    <a:latin typeface="Courier New"/>
                  </a:rPr>
                  <a:t>foreground</a:t>
                </a:r>
                <a:r>
                  <a:rPr lang="it-IT" sz="1100" dirty="0" smtClean="0">
                    <a:solidFill>
                      <a:srgbClr val="008000"/>
                    </a:solidFill>
                    <a:latin typeface="Courier New"/>
                  </a:rPr>
                  <a:t> (long </a:t>
                </a:r>
                <a:r>
                  <a:rPr lang="it-IT" sz="1100" dirty="0">
                    <a:solidFill>
                      <a:srgbClr val="008000"/>
                    </a:solidFill>
                    <a:latin typeface="Courier New"/>
                  </a:rPr>
                  <a:t>and short </a:t>
                </a:r>
                <a:r>
                  <a:rPr lang="it-IT" sz="1100" dirty="0" err="1" smtClean="0">
                    <a:solidFill>
                      <a:srgbClr val="008000"/>
                    </a:solidFill>
                    <a:latin typeface="Courier New"/>
                  </a:rPr>
                  <a:t>term</a:t>
                </a:r>
                <a:r>
                  <a:rPr lang="it-IT" sz="1100" dirty="0" smtClean="0">
                    <a:solidFill>
                      <a:srgbClr val="008000"/>
                    </a:solidFill>
                    <a:latin typeface="Courier New"/>
                  </a:rPr>
                  <a:t>)</a:t>
                </a:r>
                <a:endParaRPr lang="it-IT" sz="1100" dirty="0"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it-IT" sz="1100" dirty="0" err="1" smtClean="0">
                    <a:latin typeface="Courier New"/>
                  </a:rPr>
                  <a:t>rgb</a:t>
                </a:r>
                <a:r>
                  <a:rPr lang="it-IT" sz="1100" b="1" dirty="0" err="1" smtClean="0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it-IT" sz="1100" dirty="0" err="1" smtClean="0">
                    <a:latin typeface="Courier New"/>
                  </a:rPr>
                  <a:t>compute_foreground_masks</a:t>
                </a:r>
                <a:r>
                  <a:rPr lang="it-IT" sz="1100" b="1" dirty="0" smtClean="0">
                    <a:solidFill>
                      <a:srgbClr val="000080"/>
                    </a:solidFill>
                    <a:latin typeface="Courier New"/>
                  </a:rPr>
                  <a:t>(</a:t>
                </a:r>
                <a:r>
                  <a:rPr lang="it-IT" sz="1100" dirty="0" err="1" smtClean="0">
                    <a:latin typeface="Courier New"/>
                  </a:rPr>
                  <a:t>rgb</a:t>
                </a:r>
                <a:r>
                  <a:rPr lang="it-IT" sz="1100" b="1" dirty="0" err="1" smtClean="0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it-IT" sz="1100" dirty="0" err="1" smtClean="0">
                    <a:latin typeface="Courier New"/>
                  </a:rPr>
                  <a:t>current_frame</a:t>
                </a:r>
                <a:r>
                  <a:rPr lang="it-IT" sz="1100" b="1" dirty="0" smtClean="0">
                    <a:solidFill>
                      <a:srgbClr val="000080"/>
                    </a:solidFill>
                    <a:latin typeface="Courier New"/>
                  </a:rPr>
                  <a:t>)</a:t>
                </a:r>
              </a:p>
              <a:p>
                <a:pPr marL="684000" lvl="2" indent="0">
                  <a:spcBef>
                    <a:spcPts val="0"/>
                  </a:spcBef>
                  <a:buNone/>
                </a:pPr>
                <a:endParaRPr lang="it-IT" sz="1100" dirty="0"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it-IT" sz="1100" dirty="0">
                    <a:solidFill>
                      <a:srgbClr val="008000"/>
                    </a:solidFill>
                    <a:latin typeface="Courier New"/>
                  </a:rPr>
                  <a:t># update </a:t>
                </a:r>
                <a:r>
                  <a:rPr lang="it-IT" sz="1100" dirty="0" err="1">
                    <a:solidFill>
                      <a:srgbClr val="008000"/>
                    </a:solidFill>
                    <a:latin typeface="Courier New"/>
                  </a:rPr>
                  <a:t>rgb</a:t>
                </a:r>
                <a:r>
                  <a:rPr lang="it-IT" sz="1100" dirty="0">
                    <a:solidFill>
                      <a:srgbClr val="008000"/>
                    </a:solidFill>
                    <a:latin typeface="Courier New"/>
                  </a:rPr>
                  <a:t> </a:t>
                </a:r>
                <a:r>
                  <a:rPr lang="it-IT" sz="1100" dirty="0" err="1">
                    <a:solidFill>
                      <a:srgbClr val="008000"/>
                    </a:solidFill>
                    <a:latin typeface="Courier New"/>
                  </a:rPr>
                  <a:t>aggregator</a:t>
                </a:r>
                <a:endParaRPr lang="it-IT" sz="1100" dirty="0">
                  <a:solidFill>
                    <a:srgbClr val="008000"/>
                  </a:solidFill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it-IT" sz="1100" dirty="0" err="1">
                    <a:latin typeface="Courier New"/>
                  </a:rPr>
                  <a:t>rgb</a:t>
                </a:r>
                <a:r>
                  <a:rPr lang="it-IT" sz="1100" b="1" dirty="0" err="1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it-IT" sz="1100" dirty="0" err="1">
                    <a:latin typeface="Courier New"/>
                  </a:rPr>
                  <a:t>update_detection_aggregator</a:t>
                </a:r>
                <a:r>
                  <a:rPr lang="it-IT" sz="1100" b="1" dirty="0" smtClean="0">
                    <a:solidFill>
                      <a:srgbClr val="000080"/>
                    </a:solidFill>
                    <a:latin typeface="Courier New"/>
                  </a:rPr>
                  <a:t>()</a:t>
                </a:r>
              </a:p>
              <a:p>
                <a:pPr marL="684000" lvl="2" indent="0">
                  <a:spcBef>
                    <a:spcPts val="0"/>
                  </a:spcBef>
                  <a:buNone/>
                </a:pPr>
                <a:endParaRPr lang="it-IT" sz="1100" b="1" dirty="0">
                  <a:solidFill>
                    <a:srgbClr val="000080"/>
                  </a:solidFill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it-IT" sz="1100" dirty="0">
                    <a:solidFill>
                      <a:srgbClr val="008000"/>
                    </a:solidFill>
                    <a:latin typeface="Courier New"/>
                  </a:rPr>
                  <a:t># </a:t>
                </a:r>
                <a:r>
                  <a:rPr lang="it-IT" sz="1100" dirty="0" err="1">
                    <a:solidFill>
                      <a:srgbClr val="008000"/>
                    </a:solidFill>
                    <a:latin typeface="Courier New"/>
                  </a:rPr>
                  <a:t>extract</a:t>
                </a:r>
                <a:r>
                  <a:rPr lang="it-IT" sz="1100" dirty="0">
                    <a:solidFill>
                      <a:srgbClr val="008000"/>
                    </a:solidFill>
                    <a:latin typeface="Courier New"/>
                  </a:rPr>
                  <a:t> </a:t>
                </a:r>
                <a:r>
                  <a:rPr lang="it-IT" sz="1100" dirty="0" err="1">
                    <a:solidFill>
                      <a:srgbClr val="008000"/>
                    </a:solidFill>
                    <a:latin typeface="Courier New"/>
                  </a:rPr>
                  <a:t>bounding</a:t>
                </a:r>
                <a:r>
                  <a:rPr lang="it-IT" sz="1100" dirty="0">
                    <a:solidFill>
                      <a:srgbClr val="008000"/>
                    </a:solidFill>
                    <a:latin typeface="Courier New"/>
                  </a:rPr>
                  <a:t> box </a:t>
                </a:r>
                <a:r>
                  <a:rPr lang="it-IT" sz="1100" dirty="0" err="1">
                    <a:solidFill>
                      <a:srgbClr val="008000"/>
                    </a:solidFill>
                    <a:latin typeface="Courier New"/>
                  </a:rPr>
                  <a:t>proposals</a:t>
                </a:r>
                <a:endParaRPr lang="it-IT" sz="1100" dirty="0"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it-IT" sz="1100" dirty="0" err="1">
                    <a:latin typeface="Courier New"/>
                  </a:rPr>
                  <a:t>rgb_proposal_bbox</a:t>
                </a:r>
                <a:r>
                  <a:rPr lang="it-IT" sz="1100" dirty="0">
                    <a:latin typeface="Courier New"/>
                  </a:rPr>
                  <a:t> </a:t>
                </a:r>
                <a:r>
                  <a:rPr lang="it-IT" sz="1100" b="1" dirty="0">
                    <a:solidFill>
                      <a:srgbClr val="000080"/>
                    </a:solidFill>
                    <a:latin typeface="Courier New"/>
                  </a:rPr>
                  <a:t>=</a:t>
                </a:r>
                <a:r>
                  <a:rPr lang="it-IT" sz="1100" dirty="0">
                    <a:latin typeface="Courier New"/>
                  </a:rPr>
                  <a:t> </a:t>
                </a:r>
                <a:r>
                  <a:rPr lang="it-IT" sz="1100" dirty="0" err="1">
                    <a:latin typeface="Courier New"/>
                  </a:rPr>
                  <a:t>rgb</a:t>
                </a:r>
                <a:r>
                  <a:rPr lang="it-IT" sz="1100" b="1" dirty="0" err="1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it-IT" sz="1100" dirty="0" err="1">
                    <a:latin typeface="Courier New"/>
                  </a:rPr>
                  <a:t>extract_proposal_bbox</a:t>
                </a:r>
                <a:r>
                  <a:rPr lang="it-IT" sz="1100" b="1" dirty="0" smtClean="0">
                    <a:solidFill>
                      <a:srgbClr val="000080"/>
                    </a:solidFill>
                    <a:latin typeface="Courier New"/>
                  </a:rPr>
                  <a:t>()</a:t>
                </a:r>
              </a:p>
              <a:p>
                <a:pPr marL="684000" lvl="2" indent="0">
                  <a:spcBef>
                    <a:spcPts val="0"/>
                  </a:spcBef>
                  <a:buNone/>
                </a:pPr>
                <a:endParaRPr lang="en-US" sz="1000" dirty="0" smtClean="0"/>
              </a:p>
              <a:p>
                <a:r>
                  <a:rPr lang="en-US" sz="3000" dirty="0" smtClean="0"/>
                  <a:t>A bounding box contains a set of connected pixel which aggregator value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3000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sz="3000" i="1">
                            <a:latin typeface="Cambria Math"/>
                          </a:rPr>
                          <m:t>𝑚𝑎𝑥</m:t>
                        </m:r>
                      </m:e>
                      <m:sub>
                        <m:r>
                          <a:rPr lang="it-IT" sz="3000" i="1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it-IT" sz="30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3000" dirty="0" smtClean="0"/>
              </a:p>
              <a:p>
                <a:r>
                  <a:rPr lang="en-US" sz="3000" dirty="0" smtClean="0"/>
                  <a:t>The bounding boxes with area less than 50 pixel are filtered:</a:t>
                </a:r>
              </a:p>
              <a:p>
                <a:pPr lvl="1"/>
                <a:r>
                  <a:rPr lang="en-US" sz="2900" dirty="0" smtClean="0"/>
                  <a:t>So small objects are discarded.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" t="-824" b="-1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Development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896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Depth processing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smtClean="0"/>
              <a:t>depth processing </a:t>
            </a:r>
            <a:r>
              <a:rPr lang="en-US" sz="2800" dirty="0"/>
              <a:t>routine can be summed as following:</a:t>
            </a:r>
          </a:p>
          <a:p>
            <a:pPr marL="684000" lvl="2" indent="0">
              <a:spcBef>
                <a:spcPts val="0"/>
              </a:spcBef>
              <a:buNone/>
            </a:pPr>
            <a:endParaRPr lang="en-US" sz="800" dirty="0" smtClean="0">
              <a:solidFill>
                <a:srgbClr val="008000"/>
              </a:solidFill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008000"/>
                </a:solidFill>
                <a:latin typeface="Courier New"/>
              </a:rPr>
              <a:t># </a:t>
            </a:r>
            <a:r>
              <a:rPr lang="en-US" sz="800" dirty="0">
                <a:solidFill>
                  <a:srgbClr val="008000"/>
                </a:solidFill>
                <a:latin typeface="Courier New"/>
              </a:rPr>
              <a:t>get next depth frame (11-bit precision)</a:t>
            </a:r>
            <a:endParaRPr lang="en-US" sz="800" dirty="0"/>
          </a:p>
          <a:p>
            <a:pPr marL="684000" lvl="2" indent="0">
              <a:spcBef>
                <a:spcPts val="0"/>
              </a:spcBef>
              <a:buNone/>
            </a:pPr>
            <a:r>
              <a:rPr lang="it-IT" sz="800" dirty="0" err="1">
                <a:latin typeface="Courier New"/>
              </a:rPr>
              <a:t>depth</a:t>
            </a:r>
            <a:r>
              <a:rPr lang="it-IT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>
                <a:latin typeface="Courier New"/>
              </a:rPr>
              <a:t>current_frame</a:t>
            </a:r>
            <a:r>
              <a:rPr lang="it-IT" sz="800" dirty="0">
                <a:latin typeface="Courier New"/>
              </a:rPr>
              <a:t> 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it-IT" sz="800" dirty="0">
                <a:latin typeface="Courier New"/>
              </a:rPr>
              <a:t> </a:t>
            </a:r>
            <a:r>
              <a:rPr lang="it-IT" sz="800" dirty="0" err="1">
                <a:latin typeface="Courier New"/>
              </a:rPr>
              <a:t>cam</a:t>
            </a:r>
            <a:r>
              <a:rPr lang="it-IT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>
                <a:latin typeface="Courier New"/>
              </a:rPr>
              <a:t>get_depth_matrix</a:t>
            </a:r>
            <a:r>
              <a:rPr lang="it-IT" sz="800" b="1" dirty="0" smtClean="0">
                <a:solidFill>
                  <a:srgbClr val="000080"/>
                </a:solidFill>
                <a:latin typeface="Courier New"/>
              </a:rPr>
              <a:t>()</a:t>
            </a:r>
            <a:endParaRPr lang="it-IT" sz="800" dirty="0" smtClean="0"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800" dirty="0" err="1" smtClean="0">
                <a:latin typeface="Courier New"/>
              </a:rPr>
              <a:t>depth</a:t>
            </a:r>
            <a:r>
              <a:rPr lang="it-IT" sz="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 smtClean="0">
                <a:latin typeface="Courier New"/>
              </a:rPr>
              <a:t>current_frame_holes</a:t>
            </a:r>
            <a:r>
              <a:rPr lang="it-IT" sz="800" dirty="0" smtClean="0">
                <a:latin typeface="Courier New"/>
              </a:rPr>
              <a:t> 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it-IT" sz="800" dirty="0">
                <a:latin typeface="Courier New"/>
              </a:rPr>
              <a:t> </a:t>
            </a:r>
            <a:r>
              <a:rPr lang="it-IT" sz="800" dirty="0" err="1">
                <a:latin typeface="Courier New"/>
              </a:rPr>
              <a:t>bg_models</a:t>
            </a:r>
            <a:r>
              <a:rPr lang="it-IT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>
                <a:latin typeface="Courier New"/>
              </a:rPr>
              <a:t>compute_holes_mask_in_frame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it-IT" sz="800" dirty="0" err="1">
                <a:latin typeface="Courier New"/>
              </a:rPr>
              <a:t>depth</a:t>
            </a:r>
            <a:r>
              <a:rPr lang="it-IT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>
                <a:latin typeface="Courier New"/>
              </a:rPr>
              <a:t>current_frame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)</a:t>
            </a:r>
            <a:endParaRPr lang="it-IT" sz="800" dirty="0"/>
          </a:p>
          <a:p>
            <a:pPr marL="684000" lvl="2" indent="0">
              <a:spcBef>
                <a:spcPts val="0"/>
              </a:spcBef>
              <a:buNone/>
            </a:pPr>
            <a:endParaRPr lang="it-IT" sz="800" dirty="0" smtClean="0">
              <a:solidFill>
                <a:srgbClr val="008000"/>
              </a:solidFill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800" dirty="0" smtClean="0">
                <a:solidFill>
                  <a:srgbClr val="008000"/>
                </a:solidFill>
                <a:latin typeface="Courier New"/>
              </a:rPr>
              <a:t># </a:t>
            </a:r>
            <a:r>
              <a:rPr lang="it-IT" sz="800" dirty="0" err="1">
                <a:solidFill>
                  <a:srgbClr val="008000"/>
                </a:solidFill>
                <a:latin typeface="Courier New"/>
              </a:rPr>
              <a:t>get</a:t>
            </a:r>
            <a:r>
              <a:rPr lang="it-IT" sz="8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800" dirty="0" err="1">
                <a:solidFill>
                  <a:srgbClr val="008000"/>
                </a:solidFill>
                <a:latin typeface="Courier New"/>
              </a:rPr>
              <a:t>depth</a:t>
            </a:r>
            <a:r>
              <a:rPr lang="it-IT" sz="8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800" dirty="0" smtClean="0">
                <a:solidFill>
                  <a:srgbClr val="008000"/>
                </a:solidFill>
                <a:latin typeface="Courier New"/>
              </a:rPr>
              <a:t>background</a:t>
            </a:r>
            <a:endParaRPr lang="it-IT" sz="800" dirty="0" smtClean="0"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800" dirty="0" err="1" smtClean="0">
                <a:latin typeface="Courier New"/>
              </a:rPr>
              <a:t>depth</a:t>
            </a:r>
            <a:r>
              <a:rPr lang="it-IT" sz="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 smtClean="0">
                <a:latin typeface="Courier New"/>
              </a:rPr>
              <a:t>update_background_model</a:t>
            </a:r>
            <a:r>
              <a:rPr lang="it-IT" sz="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it-IT" sz="800" dirty="0" err="1" smtClean="0">
                <a:latin typeface="Courier New"/>
              </a:rPr>
              <a:t>depth</a:t>
            </a:r>
            <a:r>
              <a:rPr lang="it-IT" sz="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 smtClean="0">
                <a:latin typeface="Courier New"/>
              </a:rPr>
              <a:t>current_frame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it-IT" sz="800" dirty="0">
                <a:latin typeface="Courier New"/>
              </a:rPr>
              <a:t> </a:t>
            </a:r>
            <a:r>
              <a:rPr lang="it-IT" sz="800" dirty="0" err="1">
                <a:latin typeface="Courier New"/>
              </a:rPr>
              <a:t>depth</a:t>
            </a:r>
            <a:r>
              <a:rPr lang="it-IT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>
                <a:latin typeface="Courier New"/>
              </a:rPr>
              <a:t>current_frame_holes</a:t>
            </a:r>
            <a:r>
              <a:rPr lang="it-IT" sz="800" b="1" dirty="0" smtClean="0">
                <a:solidFill>
                  <a:srgbClr val="000080"/>
                </a:solidFill>
                <a:latin typeface="Courier New"/>
              </a:rPr>
              <a:t>)</a:t>
            </a:r>
            <a:endParaRPr lang="it-IT" sz="800" dirty="0" smtClean="0"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endParaRPr lang="it-IT" sz="800" dirty="0">
              <a:solidFill>
                <a:srgbClr val="008000"/>
              </a:solidFill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800" dirty="0" smtClean="0">
                <a:solidFill>
                  <a:srgbClr val="008000"/>
                </a:solidFill>
                <a:latin typeface="Courier New"/>
              </a:rPr>
              <a:t># </a:t>
            </a:r>
            <a:r>
              <a:rPr lang="it-IT" sz="800" dirty="0" err="1">
                <a:solidFill>
                  <a:srgbClr val="008000"/>
                </a:solidFill>
                <a:latin typeface="Courier New"/>
              </a:rPr>
              <a:t>get</a:t>
            </a:r>
            <a:r>
              <a:rPr lang="it-IT" sz="8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800" dirty="0" err="1">
                <a:solidFill>
                  <a:srgbClr val="008000"/>
                </a:solidFill>
                <a:latin typeface="Courier New"/>
              </a:rPr>
              <a:t>depth</a:t>
            </a:r>
            <a:r>
              <a:rPr lang="it-IT" sz="8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800" dirty="0" err="1" smtClean="0">
                <a:solidFill>
                  <a:srgbClr val="008000"/>
                </a:solidFill>
                <a:latin typeface="Courier New"/>
              </a:rPr>
              <a:t>foreground</a:t>
            </a:r>
            <a:endParaRPr lang="it-IT" sz="800" dirty="0" smtClean="0">
              <a:solidFill>
                <a:srgbClr val="008000"/>
              </a:solidFill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800" dirty="0" err="1" smtClean="0">
                <a:latin typeface="Courier New"/>
              </a:rPr>
              <a:t>depth</a:t>
            </a:r>
            <a:r>
              <a:rPr lang="it-IT" sz="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 smtClean="0">
                <a:latin typeface="Courier New"/>
              </a:rPr>
              <a:t>extract_foreground_mask_from_run_avg</a:t>
            </a:r>
            <a:r>
              <a:rPr lang="it-IT" sz="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it-IT" sz="800" dirty="0" err="1" smtClean="0">
                <a:latin typeface="Courier New"/>
              </a:rPr>
              <a:t>depth</a:t>
            </a:r>
            <a:r>
              <a:rPr lang="it-IT" sz="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 smtClean="0">
                <a:latin typeface="Courier New"/>
              </a:rPr>
              <a:t>current_frame</a:t>
            </a:r>
            <a:r>
              <a:rPr lang="it-IT" sz="800" b="1" dirty="0" smtClean="0">
                <a:solidFill>
                  <a:srgbClr val="000080"/>
                </a:solidFill>
                <a:latin typeface="Courier New"/>
              </a:rPr>
              <a:t>)</a:t>
            </a:r>
            <a:endParaRPr lang="it-IT" sz="800" dirty="0" smtClean="0"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endParaRPr lang="it-IT" sz="800" dirty="0">
              <a:solidFill>
                <a:srgbClr val="008000"/>
              </a:solidFill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800" dirty="0" smtClean="0">
                <a:solidFill>
                  <a:srgbClr val="008000"/>
                </a:solidFill>
                <a:latin typeface="Courier New"/>
              </a:rPr>
              <a:t># </a:t>
            </a:r>
            <a:r>
              <a:rPr lang="it-IT" sz="800" dirty="0" err="1">
                <a:solidFill>
                  <a:srgbClr val="008000"/>
                </a:solidFill>
                <a:latin typeface="Courier New"/>
              </a:rPr>
              <a:t>apply</a:t>
            </a:r>
            <a:r>
              <a:rPr lang="it-IT" sz="800" dirty="0">
                <a:solidFill>
                  <a:srgbClr val="008000"/>
                </a:solidFill>
                <a:latin typeface="Courier New"/>
              </a:rPr>
              <a:t> opening to </a:t>
            </a:r>
            <a:r>
              <a:rPr lang="it-IT" sz="800" dirty="0" err="1">
                <a:solidFill>
                  <a:srgbClr val="008000"/>
                </a:solidFill>
                <a:latin typeface="Courier New"/>
              </a:rPr>
              <a:t>remove</a:t>
            </a:r>
            <a:r>
              <a:rPr lang="it-IT" sz="8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800" dirty="0" err="1" smtClean="0">
                <a:solidFill>
                  <a:srgbClr val="008000"/>
                </a:solidFill>
                <a:latin typeface="Courier New"/>
              </a:rPr>
              <a:t>noise</a:t>
            </a:r>
            <a:endParaRPr lang="it-IT" sz="800" dirty="0" smtClean="0"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800" dirty="0" err="1" smtClean="0">
                <a:latin typeface="Courier New"/>
              </a:rPr>
              <a:t>depth</a:t>
            </a:r>
            <a:r>
              <a:rPr lang="it-IT" sz="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 smtClean="0">
                <a:latin typeface="Courier New"/>
              </a:rPr>
              <a:t>foreground_mask</a:t>
            </a:r>
            <a:r>
              <a:rPr lang="it-IT" sz="800" dirty="0" smtClean="0">
                <a:latin typeface="Courier New"/>
              </a:rPr>
              <a:t> 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it-IT" sz="800" dirty="0">
                <a:latin typeface="Courier New"/>
              </a:rPr>
              <a:t> </a:t>
            </a:r>
            <a:r>
              <a:rPr lang="it-IT" sz="800" dirty="0" err="1">
                <a:latin typeface="Courier New"/>
              </a:rPr>
              <a:t>bg_models</a:t>
            </a:r>
            <a:r>
              <a:rPr lang="it-IT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>
                <a:latin typeface="Courier New"/>
              </a:rPr>
              <a:t>apply_opening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it-IT" sz="800" dirty="0" err="1">
                <a:latin typeface="Courier New"/>
              </a:rPr>
              <a:t>depth</a:t>
            </a:r>
            <a:r>
              <a:rPr lang="it-IT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>
                <a:latin typeface="Courier New"/>
              </a:rPr>
              <a:t>foreground_mask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it-IT" sz="800" dirty="0">
                <a:latin typeface="Courier New"/>
              </a:rPr>
              <a:t> BG_OPEN_KSIZE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it-IT" sz="800" dirty="0">
                <a:latin typeface="Courier New"/>
              </a:rPr>
              <a:t> cv2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>
                <a:latin typeface="Courier New"/>
              </a:rPr>
              <a:t>MORPH_ELLIPSE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it-IT" sz="800" dirty="0">
                <a:latin typeface="Courier New"/>
              </a:rPr>
              <a:t> </a:t>
            </a:r>
            <a:r>
              <a:rPr lang="it-IT" sz="800" dirty="0" err="1">
                <a:latin typeface="Courier New"/>
              </a:rPr>
              <a:t>depth_proposal_bbox</a:t>
            </a:r>
            <a:r>
              <a:rPr lang="it-IT" sz="800" dirty="0">
                <a:latin typeface="Courier New"/>
              </a:rPr>
              <a:t> 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it-IT" sz="800" dirty="0">
                <a:latin typeface="Courier New"/>
              </a:rPr>
              <a:t> </a:t>
            </a:r>
            <a:r>
              <a:rPr lang="it-IT" sz="800" dirty="0" err="1">
                <a:latin typeface="Courier New"/>
              </a:rPr>
              <a:t>depth</a:t>
            </a:r>
            <a:r>
              <a:rPr lang="it-IT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>
                <a:latin typeface="Courier New"/>
              </a:rPr>
              <a:t>extract_proposal_bbox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it-IT" sz="800" dirty="0" err="1">
                <a:latin typeface="Courier New"/>
              </a:rPr>
              <a:t>depth</a:t>
            </a:r>
            <a:r>
              <a:rPr lang="it-IT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>
                <a:latin typeface="Courier New"/>
              </a:rPr>
              <a:t>ACCUMULATOR</a:t>
            </a:r>
            <a:r>
              <a:rPr lang="it-IT" sz="800" b="1" dirty="0" smtClean="0">
                <a:solidFill>
                  <a:srgbClr val="000080"/>
                </a:solidFill>
                <a:latin typeface="Courier New"/>
              </a:rPr>
              <a:t>)</a:t>
            </a:r>
          </a:p>
          <a:p>
            <a:pPr marL="684000" lvl="2" indent="0">
              <a:spcBef>
                <a:spcPts val="0"/>
              </a:spcBef>
              <a:buNone/>
            </a:pPr>
            <a:endParaRPr lang="it-IT" sz="800" b="1" dirty="0">
              <a:solidFill>
                <a:srgbClr val="000080"/>
              </a:solidFill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800" dirty="0" smtClean="0">
                <a:solidFill>
                  <a:srgbClr val="008000"/>
                </a:solidFill>
                <a:latin typeface="Courier New"/>
              </a:rPr>
              <a:t># </a:t>
            </a:r>
            <a:r>
              <a:rPr lang="it-IT" sz="800" dirty="0" err="1">
                <a:solidFill>
                  <a:srgbClr val="008000"/>
                </a:solidFill>
                <a:latin typeface="Courier New"/>
              </a:rPr>
              <a:t>cut</a:t>
            </a:r>
            <a:r>
              <a:rPr lang="it-IT" sz="8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800" dirty="0" err="1">
                <a:solidFill>
                  <a:srgbClr val="008000"/>
                </a:solidFill>
                <a:latin typeface="Courier New"/>
              </a:rPr>
              <a:t>foreground</a:t>
            </a:r>
            <a:r>
              <a:rPr lang="it-IT" sz="800" dirty="0">
                <a:solidFill>
                  <a:srgbClr val="008000"/>
                </a:solidFill>
                <a:latin typeface="Courier New"/>
              </a:rPr>
              <a:t> with </a:t>
            </a:r>
            <a:r>
              <a:rPr lang="it-IT" sz="800" dirty="0" err="1">
                <a:solidFill>
                  <a:srgbClr val="008000"/>
                </a:solidFill>
                <a:latin typeface="Courier New"/>
              </a:rPr>
              <a:t>real</a:t>
            </a:r>
            <a:r>
              <a:rPr lang="it-IT" sz="8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800" dirty="0" err="1" smtClean="0">
                <a:solidFill>
                  <a:srgbClr val="008000"/>
                </a:solidFill>
                <a:latin typeface="Courier New"/>
              </a:rPr>
              <a:t>values</a:t>
            </a:r>
            <a:endParaRPr lang="it-IT" sz="800" dirty="0" smtClean="0"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800" dirty="0" err="1" smtClean="0">
                <a:latin typeface="Courier New"/>
              </a:rPr>
              <a:t>foreground_depth_proposal</a:t>
            </a:r>
            <a:r>
              <a:rPr lang="it-IT" sz="800" dirty="0" smtClean="0">
                <a:latin typeface="Courier New"/>
              </a:rPr>
              <a:t> 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it-IT" sz="800" dirty="0">
                <a:latin typeface="Courier New"/>
              </a:rPr>
              <a:t> </a:t>
            </a:r>
            <a:r>
              <a:rPr lang="it-IT" sz="800" dirty="0" err="1">
                <a:latin typeface="Courier New"/>
              </a:rPr>
              <a:t>bg_models</a:t>
            </a:r>
            <a:r>
              <a:rPr lang="it-IT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>
                <a:latin typeface="Courier New"/>
              </a:rPr>
              <a:t>cut_foreground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it-IT" sz="800" dirty="0" err="1">
                <a:latin typeface="Courier New"/>
              </a:rPr>
              <a:t>depth</a:t>
            </a:r>
            <a:r>
              <a:rPr lang="it-IT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>
                <a:latin typeface="Courier New"/>
              </a:rPr>
              <a:t>current_frame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it-IT" sz="800" dirty="0">
                <a:latin typeface="Courier New"/>
              </a:rPr>
              <a:t> </a:t>
            </a:r>
            <a:r>
              <a:rPr lang="it-IT" sz="800" dirty="0" err="1">
                <a:latin typeface="Courier New"/>
              </a:rPr>
              <a:t>depth</a:t>
            </a:r>
            <a:r>
              <a:rPr lang="it-IT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800" dirty="0" err="1">
                <a:latin typeface="Courier New"/>
              </a:rPr>
              <a:t>foreground_mask</a:t>
            </a:r>
            <a:r>
              <a:rPr lang="it-IT" sz="800" b="1" dirty="0">
                <a:solidFill>
                  <a:srgbClr val="000080"/>
                </a:solidFill>
                <a:latin typeface="Courier New"/>
              </a:rPr>
              <a:t>)</a:t>
            </a:r>
            <a:endParaRPr lang="it-IT" sz="800" dirty="0"/>
          </a:p>
          <a:p>
            <a:r>
              <a:rPr lang="it-IT" dirty="0" err="1" smtClean="0"/>
              <a:t>It’s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simple</a:t>
            </a:r>
            <a:r>
              <a:rPr lang="it-IT" dirty="0" smtClean="0"/>
              <a:t>?</a:t>
            </a:r>
            <a:r>
              <a:rPr lang="it-IT" dirty="0"/>
              <a:t>	</a:t>
            </a:r>
            <a:r>
              <a:rPr lang="it-IT" dirty="0" smtClean="0"/>
              <a:t>	</a:t>
            </a:r>
            <a:r>
              <a:rPr lang="it-IT" dirty="0" err="1" smtClean="0"/>
              <a:t>Would</a:t>
            </a:r>
            <a:r>
              <a:rPr lang="it-IT" dirty="0" smtClean="0"/>
              <a:t> be </a:t>
            </a:r>
            <a:r>
              <a:rPr lang="it-IT" dirty="0" err="1" smtClean="0"/>
              <a:t>nice</a:t>
            </a:r>
            <a:r>
              <a:rPr lang="it-IT" dirty="0" smtClean="0"/>
              <a:t>!!!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325492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Depth </a:t>
            </a:r>
            <a:r>
              <a:rPr lang="it-IT" dirty="0" err="1" smtClean="0"/>
              <a:t>challenge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depth </a:t>
            </a:r>
            <a:r>
              <a:rPr lang="en-US" dirty="0"/>
              <a:t>video stream is </a:t>
            </a:r>
            <a:r>
              <a:rPr lang="en-US" b="1" dirty="0"/>
              <a:t>not</a:t>
            </a:r>
            <a:r>
              <a:rPr lang="en-US" dirty="0"/>
              <a:t> defined </a:t>
            </a:r>
            <a:r>
              <a:rPr lang="en-US" dirty="0" smtClean="0"/>
              <a:t>everywhere: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t’s available </a:t>
            </a:r>
            <a:r>
              <a:rPr lang="en-US" dirty="0"/>
              <a:t>for the image regions that are close enough to the </a:t>
            </a:r>
            <a:r>
              <a:rPr lang="en-US" dirty="0" smtClean="0"/>
              <a:t>device;</a:t>
            </a:r>
          </a:p>
          <a:p>
            <a:pPr lvl="1"/>
            <a:r>
              <a:rPr lang="en-US" dirty="0"/>
              <a:t>for black objects the sensor can’t measure the depth </a:t>
            </a:r>
            <a:r>
              <a:rPr lang="en-US" dirty="0" smtClean="0"/>
              <a:t>value</a:t>
            </a:r>
            <a:r>
              <a:rPr lang="en-US" dirty="0"/>
              <a:t>;</a:t>
            </a:r>
            <a:endParaRPr lang="en-US" dirty="0" smtClean="0"/>
          </a:p>
          <a:p>
            <a:pPr lvl="1"/>
            <a:r>
              <a:rPr lang="en-US" dirty="0" smtClean="0"/>
              <a:t>A proper </a:t>
            </a:r>
            <a:r>
              <a:rPr lang="en-US" b="1" dirty="0" smtClean="0"/>
              <a:t>management</a:t>
            </a:r>
            <a:r>
              <a:rPr lang="en-US" dirty="0" smtClean="0"/>
              <a:t> of N/D pixel value is required:</a:t>
            </a:r>
          </a:p>
          <a:p>
            <a:pPr lvl="2"/>
            <a:r>
              <a:rPr lang="en-US" dirty="0" smtClean="0"/>
              <a:t>Per </a:t>
            </a:r>
            <a:r>
              <a:rPr lang="en-US" dirty="0" err="1" smtClean="0"/>
              <a:t>ogni</a:t>
            </a:r>
            <a:r>
              <a:rPr lang="en-US" dirty="0" smtClean="0"/>
              <a:t> frame …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endParaRPr lang="en-US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depth</a:t>
            </a:r>
            <a:r>
              <a:rPr lang="it-IT" dirty="0" smtClean="0"/>
              <a:t> video </a:t>
            </a:r>
            <a:r>
              <a:rPr lang="it-IT" dirty="0" err="1" smtClean="0"/>
              <a:t>stream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b="1" dirty="0" err="1" smtClean="0"/>
              <a:t>noisy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apply</a:t>
            </a:r>
            <a:r>
              <a:rPr lang="it-IT" dirty="0" smtClean="0"/>
              <a:t> the opening </a:t>
            </a:r>
            <a:r>
              <a:rPr lang="it-IT" dirty="0" err="1" smtClean="0"/>
              <a:t>morphological</a:t>
            </a:r>
            <a:r>
              <a:rPr lang="it-IT" dirty="0" smtClean="0"/>
              <a:t> operator.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24005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Depth-</a:t>
            </a:r>
            <a:r>
              <a:rPr lang="it-IT" dirty="0" err="1" smtClean="0"/>
              <a:t>based</a:t>
            </a:r>
            <a:r>
              <a:rPr lang="it-IT" dirty="0" smtClean="0"/>
              <a:t> </a:t>
            </a:r>
            <a:r>
              <a:rPr lang="it-IT" dirty="0" err="1" smtClean="0"/>
              <a:t>proposals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/>
                  <a:t>spatial changes over time are accumulated in an image </a:t>
                </a:r>
                <a:r>
                  <a:rPr lang="en-US" dirty="0" smtClean="0"/>
                  <a:t>aggregator:</a:t>
                </a:r>
              </a:p>
              <a:p>
                <a:pPr lvl="1"/>
                <a:r>
                  <a:rPr lang="en-US" dirty="0"/>
                  <a:t>If the aggregator exceeds a threshold is </a:t>
                </a:r>
                <a:r>
                  <a:rPr lang="en-US" dirty="0" smtClean="0"/>
                  <a:t>segmented</a:t>
                </a:r>
                <a:r>
                  <a:rPr lang="en-US" baseline="30000" dirty="0" smtClean="0"/>
                  <a:t>[4]</a:t>
                </a:r>
                <a:r>
                  <a:rPr lang="en-US" dirty="0" smtClean="0"/>
                  <a:t> </a:t>
                </a:r>
                <a:r>
                  <a:rPr lang="en-US" dirty="0"/>
                  <a:t>with a bounding </a:t>
                </a:r>
                <a:r>
                  <a:rPr lang="en-US" dirty="0" smtClean="0"/>
                  <a:t>box;</a:t>
                </a:r>
              </a:p>
              <a:p>
                <a:pPr lvl="1"/>
                <a:r>
                  <a:rPr lang="en-US" dirty="0" smtClean="0"/>
                  <a:t>The spatial region is marked </a:t>
                </a:r>
                <a:r>
                  <a:rPr lang="en-US" dirty="0"/>
                  <a:t>as left item proposal.</a:t>
                </a:r>
                <a:endParaRPr lang="en-US" dirty="0" smtClean="0"/>
              </a:p>
              <a:p>
                <a:r>
                  <a:rPr lang="it-IT" dirty="0" err="1" smtClean="0"/>
                  <a:t>We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provide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3</m:t>
                    </m:r>
                  </m:oMath>
                </a14:m>
                <a:r>
                  <a:rPr lang="it-IT" dirty="0" smtClean="0"/>
                  <a:t> methods</a:t>
                </a:r>
                <a:r>
                  <a:rPr lang="en-US" dirty="0"/>
                  <a:t> to accumulate the depth </a:t>
                </a:r>
                <a:r>
                  <a:rPr lang="en-US" dirty="0" smtClean="0"/>
                  <a:t>changes:</a:t>
                </a:r>
              </a:p>
              <a:p>
                <a:pPr lvl="1"/>
                <a:r>
                  <a:rPr lang="en-US" cap="small" dirty="0" smtClean="0"/>
                  <a:t>Image Accumulator</a:t>
                </a:r>
              </a:p>
              <a:p>
                <a:pPr lvl="1"/>
                <a:r>
                  <a:rPr lang="en-US" cap="small" dirty="0" smtClean="0"/>
                  <a:t>Bounding Box Accumulator</a:t>
                </a:r>
              </a:p>
              <a:p>
                <a:pPr lvl="1"/>
                <a:r>
                  <a:rPr lang="en-US" cap="small" dirty="0" smtClean="0"/>
                  <a:t>Best Bounding Box Accumulator</a:t>
                </a:r>
                <a:endParaRPr lang="it-IT" cap="small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42" t="-9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54517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smtClean="0"/>
              <a:t>Test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915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References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sz="2800" dirty="0" smtClean="0"/>
              <a:t>[1] </a:t>
            </a:r>
            <a:r>
              <a:rPr lang="it-IT" sz="2800" dirty="0"/>
              <a:t>C. </a:t>
            </a:r>
            <a:r>
              <a:rPr lang="it-IT" sz="2800" dirty="0" err="1"/>
              <a:t>Beleznai</a:t>
            </a:r>
            <a:r>
              <a:rPr lang="it-IT" sz="2800" dirty="0"/>
              <a:t>, P. </a:t>
            </a:r>
            <a:r>
              <a:rPr lang="it-IT" sz="2800" dirty="0" err="1"/>
              <a:t>Gemeiner</a:t>
            </a:r>
            <a:r>
              <a:rPr lang="it-IT" sz="2800" dirty="0"/>
              <a:t> and C. </a:t>
            </a:r>
            <a:r>
              <a:rPr lang="it-IT" sz="2800" dirty="0" err="1" smtClean="0"/>
              <a:t>Zinner</a:t>
            </a:r>
            <a:r>
              <a:rPr lang="it-IT" sz="2800" dirty="0" smtClean="0">
                <a:solidFill>
                  <a:schemeClr val="tx1"/>
                </a:solidFill>
              </a:rPr>
              <a:t>,</a:t>
            </a:r>
            <a:r>
              <a:rPr lang="it-IT" sz="2800" dirty="0" smtClean="0"/>
              <a:t> </a:t>
            </a:r>
            <a:r>
              <a:rPr lang="it-IT" sz="2800" dirty="0" err="1" smtClean="0"/>
              <a:t>Reliable</a:t>
            </a:r>
            <a:r>
              <a:rPr lang="it-IT" sz="2800" dirty="0" smtClean="0"/>
              <a:t> </a:t>
            </a:r>
            <a:r>
              <a:rPr lang="it-IT" sz="2800" dirty="0"/>
              <a:t>Left </a:t>
            </a:r>
            <a:r>
              <a:rPr lang="it-IT" sz="2800" dirty="0" err="1"/>
              <a:t>Luggage</a:t>
            </a:r>
            <a:r>
              <a:rPr lang="it-IT" sz="2800" dirty="0"/>
              <a:t> </a:t>
            </a:r>
            <a:r>
              <a:rPr lang="it-IT" sz="2800" dirty="0" err="1"/>
              <a:t>Detection</a:t>
            </a:r>
            <a:r>
              <a:rPr lang="it-IT" sz="2800" dirty="0"/>
              <a:t> Using Stereo Depth and </a:t>
            </a:r>
            <a:r>
              <a:rPr lang="it-IT" sz="2800" dirty="0" err="1"/>
              <a:t>Intensity</a:t>
            </a:r>
            <a:r>
              <a:rPr lang="it-IT" sz="2800" dirty="0"/>
              <a:t> </a:t>
            </a:r>
            <a:r>
              <a:rPr lang="it-IT" sz="2800" dirty="0" err="1" smtClean="0"/>
              <a:t>Cues</a:t>
            </a:r>
            <a:endParaRPr lang="it-IT" sz="2800" dirty="0" smtClean="0"/>
          </a:p>
          <a:p>
            <a:r>
              <a:rPr lang="it-IT" sz="2800" dirty="0" smtClean="0">
                <a:solidFill>
                  <a:schemeClr val="tx1"/>
                </a:solidFill>
              </a:rPr>
              <a:t>[2] </a:t>
            </a:r>
            <a:r>
              <a:rPr lang="it-IT" sz="2800" dirty="0">
                <a:solidFill>
                  <a:schemeClr val="tx1"/>
                </a:solidFill>
              </a:rPr>
              <a:t>Z. Zivkovic and F. </a:t>
            </a:r>
            <a:r>
              <a:rPr lang="it-IT" sz="2800" dirty="0" err="1">
                <a:solidFill>
                  <a:schemeClr val="tx1"/>
                </a:solidFill>
              </a:rPr>
              <a:t>Heijden</a:t>
            </a:r>
            <a:r>
              <a:rPr lang="it-IT" sz="2800" dirty="0">
                <a:solidFill>
                  <a:schemeClr val="tx1"/>
                </a:solidFill>
              </a:rPr>
              <a:t>, </a:t>
            </a:r>
            <a:r>
              <a:rPr lang="it-IT" sz="2800" dirty="0" err="1">
                <a:solidFill>
                  <a:schemeClr val="tx1"/>
                </a:solidFill>
              </a:rPr>
              <a:t>Efficient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adaptive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density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estimation</a:t>
            </a:r>
            <a:r>
              <a:rPr lang="it-IT" sz="2800" dirty="0">
                <a:solidFill>
                  <a:schemeClr val="tx1"/>
                </a:solidFill>
              </a:rPr>
              <a:t> per image pixel for the task of background </a:t>
            </a:r>
            <a:r>
              <a:rPr lang="it-IT" sz="2800" dirty="0" err="1">
                <a:solidFill>
                  <a:schemeClr val="tx1"/>
                </a:solidFill>
              </a:rPr>
              <a:t>subtraction</a:t>
            </a:r>
            <a:endParaRPr lang="it-IT" sz="2800" dirty="0">
              <a:solidFill>
                <a:schemeClr val="tx1"/>
              </a:solidFill>
            </a:endParaRPr>
          </a:p>
          <a:p>
            <a:r>
              <a:rPr lang="it-IT" sz="2800" dirty="0" smtClean="0">
                <a:solidFill>
                  <a:schemeClr val="tx1"/>
                </a:solidFill>
              </a:rPr>
              <a:t>[3] </a:t>
            </a:r>
            <a:r>
              <a:rPr lang="it-IT" sz="2800" dirty="0">
                <a:solidFill>
                  <a:schemeClr val="tx1"/>
                </a:solidFill>
              </a:rPr>
              <a:t>F. </a:t>
            </a:r>
            <a:r>
              <a:rPr lang="it-IT" sz="2800" dirty="0" err="1">
                <a:solidFill>
                  <a:schemeClr val="tx1"/>
                </a:solidFill>
              </a:rPr>
              <a:t>Porikli</a:t>
            </a:r>
            <a:r>
              <a:rPr lang="it-IT" sz="2800" dirty="0">
                <a:solidFill>
                  <a:schemeClr val="tx1"/>
                </a:solidFill>
              </a:rPr>
              <a:t>, Y. </a:t>
            </a:r>
            <a:r>
              <a:rPr lang="it-IT" sz="2800" dirty="0" err="1">
                <a:solidFill>
                  <a:schemeClr val="tx1"/>
                </a:solidFill>
              </a:rPr>
              <a:t>Ivanov</a:t>
            </a:r>
            <a:r>
              <a:rPr lang="it-IT" sz="2800" dirty="0">
                <a:solidFill>
                  <a:schemeClr val="tx1"/>
                </a:solidFill>
              </a:rPr>
              <a:t> and T. </a:t>
            </a:r>
            <a:r>
              <a:rPr lang="it-IT" sz="2800" dirty="0" err="1">
                <a:solidFill>
                  <a:schemeClr val="tx1"/>
                </a:solidFill>
              </a:rPr>
              <a:t>Haga</a:t>
            </a:r>
            <a:r>
              <a:rPr lang="it-IT" sz="2800" dirty="0">
                <a:solidFill>
                  <a:schemeClr val="tx1"/>
                </a:solidFill>
              </a:rPr>
              <a:t>, </a:t>
            </a:r>
            <a:r>
              <a:rPr lang="it-IT" sz="2800" dirty="0" err="1">
                <a:solidFill>
                  <a:schemeClr val="tx1"/>
                </a:solidFill>
              </a:rPr>
              <a:t>Robust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abandoned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object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detection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using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dual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 smtClean="0">
                <a:solidFill>
                  <a:schemeClr val="tx1"/>
                </a:solidFill>
              </a:rPr>
              <a:t>foregrounds</a:t>
            </a:r>
            <a:endParaRPr lang="it-IT" sz="2800" dirty="0" smtClean="0">
              <a:solidFill>
                <a:schemeClr val="tx1"/>
              </a:solidFill>
            </a:endParaRPr>
          </a:p>
          <a:p>
            <a:r>
              <a:rPr lang="en-US" sz="2800" dirty="0" smtClean="0"/>
              <a:t>[4] Suzuki</a:t>
            </a:r>
            <a:r>
              <a:rPr lang="en-US" sz="2800" dirty="0"/>
              <a:t>, S. and Abe, K., Topological Structural Analysis of Digitized Binary Images by Border Following. CVGIP 30 1, pp 32-46 (1985).</a:t>
            </a:r>
            <a:endParaRPr lang="it-IT" sz="2800" dirty="0">
              <a:solidFill>
                <a:schemeClr val="tx1"/>
              </a:solidFill>
            </a:endParaRPr>
          </a:p>
          <a:p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References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9"/>
          <p:cNvSpPr txBox="1">
            <a:spLocks noChangeArrowheads="1"/>
          </p:cNvSpPr>
          <p:nvPr/>
        </p:nvSpPr>
        <p:spPr bwMode="auto">
          <a:xfrm>
            <a:off x="436563" y="3166046"/>
            <a:ext cx="4140200" cy="1487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detection</a:t>
            </a:r>
            <a:endParaRPr lang="it-IT" altLang="it-IT" sz="32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March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3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2014</a:t>
            </a:r>
          </a:p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</a:pPr>
            <a:r>
              <a:rPr lang="it-IT" altLang="it-IT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Course </a:t>
            </a:r>
            <a:r>
              <a:rPr lang="it-IT" altLang="it-IT" sz="16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of Multimedia Databases – </a:t>
            </a:r>
            <a:r>
              <a:rPr lang="it-IT" altLang="it-IT" sz="16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a.a</a:t>
            </a:r>
            <a:r>
              <a:rPr lang="it-IT" altLang="it-IT" sz="16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. 2013-14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 sz="3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Thanks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Q &amp; A</a:t>
            </a:r>
          </a:p>
        </p:txBody>
      </p:sp>
      <p:sp>
        <p:nvSpPr>
          <p:cNvPr id="7" name="CasellaDiTesto 10"/>
          <p:cNvSpPr txBox="1">
            <a:spLocks noChangeArrowheads="1"/>
          </p:cNvSpPr>
          <p:nvPr/>
        </p:nvSpPr>
        <p:spPr bwMode="auto">
          <a:xfrm>
            <a:off x="2466975" y="5661248"/>
            <a:ext cx="4265613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2000" i="1" dirty="0" smtClean="0">
                <a:solidFill>
                  <a:schemeClr val="tx1"/>
                </a:solidFill>
              </a:rPr>
              <a:t>Andrea Rizzo,</a:t>
            </a:r>
            <a:r>
              <a:rPr lang="it-IT" altLang="it-IT" sz="2000" i="1" baseline="0" dirty="0" smtClean="0">
                <a:solidFill>
                  <a:schemeClr val="tx1"/>
                </a:solidFill>
              </a:rPr>
              <a:t> Matteo Bruni</a:t>
            </a:r>
            <a:endParaRPr lang="it-IT" altLang="it-IT" sz="2000" i="1" dirty="0">
              <a:solidFill>
                <a:schemeClr val="tx1"/>
              </a:solidFill>
            </a:endParaRPr>
          </a:p>
        </p:txBody>
      </p:sp>
      <p:pic>
        <p:nvPicPr>
          <p:cNvPr id="8" name="Immagin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4438" y="951878"/>
            <a:ext cx="4175125" cy="171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321176"/>
            <a:ext cx="1733125" cy="1692000"/>
          </a:xfrm>
        </p:spPr>
      </p:pic>
    </p:spTree>
    <p:extLst>
      <p:ext uri="{BB962C8B-B14F-4D97-AF65-F5344CB8AC3E}">
        <p14:creationId xmlns:p14="http://schemas.microsoft.com/office/powerpoint/2010/main" val="269486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Contents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Contents</a:t>
            </a:r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it-IT" dirty="0" err="1" smtClean="0"/>
              <a:t>Introduction</a:t>
            </a:r>
            <a:endParaRPr lang="it-IT" dirty="0" smtClean="0"/>
          </a:p>
          <a:p>
            <a:r>
              <a:rPr lang="it-IT" dirty="0" err="1" smtClean="0"/>
              <a:t>Approach</a:t>
            </a:r>
            <a:endParaRPr lang="it-IT" dirty="0" smtClean="0"/>
          </a:p>
          <a:p>
            <a:pPr lvl="1"/>
            <a:r>
              <a:rPr lang="it-IT" dirty="0" err="1" smtClean="0"/>
              <a:t>Intensity</a:t>
            </a:r>
            <a:r>
              <a:rPr lang="it-IT" dirty="0" smtClean="0"/>
              <a:t> processing</a:t>
            </a:r>
          </a:p>
          <a:p>
            <a:pPr lvl="1"/>
            <a:r>
              <a:rPr lang="it-IT" dirty="0" smtClean="0"/>
              <a:t>Depth processing</a:t>
            </a:r>
          </a:p>
          <a:p>
            <a:pPr lvl="1"/>
            <a:r>
              <a:rPr lang="it-IT" dirty="0" smtClean="0"/>
              <a:t>Combination of </a:t>
            </a:r>
            <a:r>
              <a:rPr lang="it-IT" dirty="0" err="1" smtClean="0"/>
              <a:t>proposals</a:t>
            </a:r>
            <a:endParaRPr lang="it-IT" dirty="0" smtClean="0"/>
          </a:p>
          <a:p>
            <a:r>
              <a:rPr lang="it-IT" dirty="0" smtClean="0"/>
              <a:t>Technologies</a:t>
            </a:r>
          </a:p>
          <a:p>
            <a:r>
              <a:rPr lang="it-IT" dirty="0"/>
              <a:t>Development</a:t>
            </a:r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9" name="Segnaposto contenuto 8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60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Left </a:t>
            </a:r>
            <a:r>
              <a:rPr lang="it-IT" dirty="0" err="1" smtClean="0"/>
              <a:t>luggage</a:t>
            </a:r>
            <a:r>
              <a:rPr lang="it-IT" dirty="0" smtClean="0"/>
              <a:t> </a:t>
            </a:r>
            <a:r>
              <a:rPr lang="it-IT" dirty="0" err="1" smtClean="0"/>
              <a:t>detection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Detection</a:t>
            </a:r>
            <a:r>
              <a:rPr lang="it-IT" dirty="0" smtClean="0"/>
              <a:t> of </a:t>
            </a:r>
            <a:r>
              <a:rPr lang="it-IT" dirty="0" err="1" smtClean="0"/>
              <a:t>abandoned</a:t>
            </a:r>
            <a:r>
              <a:rPr lang="it-IT" dirty="0" smtClean="0"/>
              <a:t> </a:t>
            </a:r>
            <a:r>
              <a:rPr lang="it-IT" dirty="0" err="1" smtClean="0"/>
              <a:t>items</a:t>
            </a:r>
            <a:r>
              <a:rPr lang="it-IT" dirty="0" smtClean="0"/>
              <a:t> in public </a:t>
            </a:r>
            <a:r>
              <a:rPr lang="it-IT" dirty="0" err="1" smtClean="0"/>
              <a:t>places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Airports</a:t>
            </a:r>
            <a:endParaRPr lang="it-IT" dirty="0" smtClean="0"/>
          </a:p>
          <a:p>
            <a:pPr lvl="1"/>
            <a:r>
              <a:rPr lang="it-IT" dirty="0" smtClean="0"/>
              <a:t>Train station</a:t>
            </a:r>
          </a:p>
          <a:p>
            <a:r>
              <a:rPr lang="it-IT" dirty="0" err="1" smtClean="0"/>
              <a:t>Issues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Shadows</a:t>
            </a:r>
            <a:endParaRPr lang="it-IT" dirty="0" smtClean="0"/>
          </a:p>
          <a:p>
            <a:pPr lvl="1"/>
            <a:r>
              <a:rPr lang="it-IT" dirty="0" err="1" smtClean="0"/>
              <a:t>Occlusions</a:t>
            </a:r>
            <a:endParaRPr lang="it-IT" dirty="0" smtClean="0"/>
          </a:p>
          <a:p>
            <a:pPr lvl="1"/>
            <a:r>
              <a:rPr lang="it-IT" dirty="0" err="1" smtClean="0"/>
              <a:t>Illumination</a:t>
            </a:r>
            <a:r>
              <a:rPr lang="it-IT" dirty="0" smtClean="0"/>
              <a:t> </a:t>
            </a:r>
            <a:r>
              <a:rPr lang="it-IT" dirty="0" err="1" smtClean="0"/>
              <a:t>changes</a:t>
            </a:r>
            <a:endParaRPr lang="it-IT" dirty="0" smtClean="0"/>
          </a:p>
          <a:p>
            <a:pPr lvl="1"/>
            <a:r>
              <a:rPr lang="it-IT" dirty="0" err="1" smtClean="0"/>
              <a:t>Clutter</a:t>
            </a:r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Introduction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796" y="3612769"/>
            <a:ext cx="2492636" cy="1900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68" y="2708920"/>
            <a:ext cx="2160000" cy="16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9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Pipeline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93154" y="1580753"/>
            <a:ext cx="7560000" cy="4440535"/>
          </a:xfrm>
        </p:spPr>
        <p:txBody>
          <a:bodyPr/>
          <a:lstStyle/>
          <a:p>
            <a:pPr algn="just"/>
            <a:r>
              <a:rPr lang="it-IT" sz="1500" dirty="0" err="1" smtClean="0"/>
              <a:t>It</a:t>
            </a:r>
            <a:r>
              <a:rPr lang="it-IT" sz="1500" dirty="0" smtClean="0"/>
              <a:t> </a:t>
            </a:r>
            <a:r>
              <a:rPr lang="it-IT" sz="1500" dirty="0" err="1" smtClean="0"/>
              <a:t>is</a:t>
            </a:r>
            <a:r>
              <a:rPr lang="it-IT" sz="1500" dirty="0" smtClean="0"/>
              <a:t> </a:t>
            </a:r>
            <a:r>
              <a:rPr lang="it-IT" sz="1500" dirty="0" err="1" smtClean="0"/>
              <a:t>based</a:t>
            </a:r>
            <a:r>
              <a:rPr lang="it-IT" sz="1500" dirty="0" smtClean="0"/>
              <a:t> on </a:t>
            </a:r>
            <a:r>
              <a:rPr lang="it-IT" sz="1500" b="1" i="1" dirty="0" err="1" smtClean="0"/>
              <a:t>Reliable</a:t>
            </a:r>
            <a:r>
              <a:rPr lang="it-IT" sz="1500" b="1" i="1" dirty="0" smtClean="0"/>
              <a:t> Left </a:t>
            </a:r>
            <a:r>
              <a:rPr lang="it-IT" sz="1500" b="1" i="1" dirty="0" err="1" smtClean="0"/>
              <a:t>Luggage</a:t>
            </a:r>
            <a:r>
              <a:rPr lang="it-IT" sz="1500" b="1" i="1" dirty="0" smtClean="0"/>
              <a:t> </a:t>
            </a:r>
            <a:r>
              <a:rPr lang="it-IT" sz="1500" b="1" i="1" dirty="0" err="1" smtClean="0"/>
              <a:t>Detection</a:t>
            </a:r>
            <a:r>
              <a:rPr lang="it-IT" sz="1500" b="1" i="1" dirty="0" smtClean="0"/>
              <a:t> Using Stereo Depth and </a:t>
            </a:r>
            <a:r>
              <a:rPr lang="it-IT" sz="1500" b="1" i="1" dirty="0" err="1" smtClean="0"/>
              <a:t>Intensity</a:t>
            </a:r>
            <a:r>
              <a:rPr lang="it-IT" sz="1500" b="1" i="1" dirty="0" smtClean="0"/>
              <a:t> </a:t>
            </a:r>
            <a:r>
              <a:rPr lang="it-IT" sz="1500" b="1" i="1" dirty="0" err="1" smtClean="0"/>
              <a:t>Cues</a:t>
            </a:r>
            <a:r>
              <a:rPr lang="it-IT" sz="1500" dirty="0" smtClean="0"/>
              <a:t> – C. </a:t>
            </a:r>
            <a:r>
              <a:rPr lang="it-IT" sz="1500" dirty="0" err="1" smtClean="0"/>
              <a:t>Beleznai</a:t>
            </a:r>
            <a:r>
              <a:rPr lang="it-IT" sz="1500" dirty="0" smtClean="0"/>
              <a:t>, P. </a:t>
            </a:r>
            <a:r>
              <a:rPr lang="it-IT" sz="1500" dirty="0" err="1" smtClean="0"/>
              <a:t>Gemeiner</a:t>
            </a:r>
            <a:r>
              <a:rPr lang="it-IT" sz="1500" dirty="0" smtClean="0"/>
              <a:t> and C. </a:t>
            </a:r>
            <a:r>
              <a:rPr lang="it-IT" sz="1500" dirty="0" err="1" smtClean="0"/>
              <a:t>Zinner</a:t>
            </a:r>
            <a:r>
              <a:rPr lang="it-IT" sz="1500" baseline="30000"/>
              <a:t>[1]</a:t>
            </a:r>
            <a:r>
              <a:rPr lang="it-IT" sz="1500"/>
              <a:t> of </a:t>
            </a:r>
            <a:r>
              <a:rPr lang="it-IT" sz="1500" dirty="0" err="1" smtClean="0"/>
              <a:t>Austrian</a:t>
            </a:r>
            <a:r>
              <a:rPr lang="it-IT" sz="1500" dirty="0" smtClean="0"/>
              <a:t> </a:t>
            </a:r>
            <a:r>
              <a:rPr lang="it-IT" sz="1500" dirty="0" err="1" smtClean="0"/>
              <a:t>Institute</a:t>
            </a:r>
            <a:r>
              <a:rPr lang="it-IT" sz="1500" dirty="0" smtClean="0"/>
              <a:t> of </a:t>
            </a:r>
            <a:r>
              <a:rPr lang="it-IT" sz="1500" dirty="0" smtClean="0"/>
              <a:t>Technology</a:t>
            </a:r>
          </a:p>
          <a:p>
            <a:pPr lvl="1"/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Approach</a:t>
            </a:r>
            <a:endParaRPr lang="it-IT" dirty="0"/>
          </a:p>
        </p:txBody>
      </p:sp>
      <p:grpSp>
        <p:nvGrpSpPr>
          <p:cNvPr id="23" name="Gruppo 22"/>
          <p:cNvGrpSpPr/>
          <p:nvPr/>
        </p:nvGrpSpPr>
        <p:grpSpPr>
          <a:xfrm>
            <a:off x="3491880" y="2470970"/>
            <a:ext cx="2268000" cy="3982366"/>
            <a:chOff x="3491880" y="2463276"/>
            <a:chExt cx="2268000" cy="3982366"/>
          </a:xfrm>
        </p:grpSpPr>
        <p:grpSp>
          <p:nvGrpSpPr>
            <p:cNvPr id="21" name="Gruppo 20"/>
            <p:cNvGrpSpPr/>
            <p:nvPr/>
          </p:nvGrpSpPr>
          <p:grpSpPr>
            <a:xfrm>
              <a:off x="3491880" y="2463276"/>
              <a:ext cx="2268000" cy="3689577"/>
              <a:chOff x="3491880" y="2463276"/>
              <a:chExt cx="2268000" cy="3689577"/>
            </a:xfrm>
          </p:grpSpPr>
          <p:grpSp>
            <p:nvGrpSpPr>
              <p:cNvPr id="19" name="Gruppo 18"/>
              <p:cNvGrpSpPr/>
              <p:nvPr/>
            </p:nvGrpSpPr>
            <p:grpSpPr>
              <a:xfrm>
                <a:off x="3491880" y="2780928"/>
                <a:ext cx="2268000" cy="3371925"/>
                <a:chOff x="3491880" y="2780928"/>
                <a:chExt cx="2268000" cy="3371925"/>
              </a:xfrm>
            </p:grpSpPr>
            <p:sp>
              <p:nvSpPr>
                <p:cNvPr id="16" name="Rettangolo 15"/>
                <p:cNvSpPr/>
                <p:nvPr/>
              </p:nvSpPr>
              <p:spPr bwMode="auto">
                <a:xfrm>
                  <a:off x="3491880" y="4532853"/>
                  <a:ext cx="2268000" cy="1620000"/>
                </a:xfrm>
                <a:prstGeom prst="rect">
                  <a:avLst/>
                </a:prstGeom>
                <a:solidFill>
                  <a:srgbClr val="DA4430"/>
                </a:solidFill>
                <a:ln w="9525" cap="flat" cmpd="sng" algn="ctr">
                  <a:solidFill>
                    <a:srgbClr val="DA443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it-IT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" name="Rettangolo 5"/>
                <p:cNvSpPr/>
                <p:nvPr/>
              </p:nvSpPr>
              <p:spPr bwMode="auto">
                <a:xfrm>
                  <a:off x="3491880" y="2780928"/>
                  <a:ext cx="2268000" cy="1620000"/>
                </a:xfrm>
                <a:prstGeom prst="rect">
                  <a:avLst/>
                </a:prstGeom>
                <a:solidFill>
                  <a:srgbClr val="176DED"/>
                </a:solidFill>
                <a:ln w="9525" cap="flat" cmpd="sng" algn="ctr">
                  <a:solidFill>
                    <a:srgbClr val="176DE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it-IT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10" name="Immagine 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15297" y="4635300"/>
                  <a:ext cx="2021166" cy="1440000"/>
                </a:xfrm>
                <a:prstGeom prst="rect">
                  <a:avLst/>
                </a:prstGeom>
              </p:spPr>
            </p:pic>
            <p:pic>
              <p:nvPicPr>
                <p:cNvPr id="12" name="Immagine 1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23906" y="2888928"/>
                  <a:ext cx="2028214" cy="1440000"/>
                </a:xfrm>
                <a:prstGeom prst="rect">
                  <a:avLst/>
                </a:prstGeom>
              </p:spPr>
            </p:pic>
          </p:grpSp>
          <p:sp>
            <p:nvSpPr>
              <p:cNvPr id="7" name="CasellaDiTesto 6"/>
              <p:cNvSpPr txBox="1"/>
              <p:nvPr/>
            </p:nvSpPr>
            <p:spPr bwMode="auto">
              <a:xfrm>
                <a:off x="3491880" y="2463276"/>
                <a:ext cx="2268000" cy="309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it-IT" sz="1400" b="1" cap="small" dirty="0" err="1" smtClean="0">
                    <a:solidFill>
                      <a:srgbClr val="595959"/>
                    </a:solidFill>
                  </a:rPr>
                  <a:t>Intensity</a:t>
                </a:r>
                <a:r>
                  <a:rPr lang="it-IT" sz="1400" b="1" cap="small" dirty="0" smtClean="0">
                    <a:solidFill>
                      <a:srgbClr val="595959"/>
                    </a:solidFill>
                  </a:rPr>
                  <a:t> processing</a:t>
                </a:r>
              </a:p>
            </p:txBody>
          </p:sp>
        </p:grpSp>
        <p:sp>
          <p:nvSpPr>
            <p:cNvPr id="18" name="CasellaDiTesto 17"/>
            <p:cNvSpPr txBox="1"/>
            <p:nvPr/>
          </p:nvSpPr>
          <p:spPr bwMode="auto">
            <a:xfrm>
              <a:off x="3491880" y="6135684"/>
              <a:ext cx="2268000" cy="30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it-IT" sz="1400" b="1" cap="small" dirty="0" smtClean="0">
                  <a:solidFill>
                    <a:srgbClr val="595959"/>
                  </a:solidFill>
                </a:rPr>
                <a:t>Depth processing</a:t>
              </a:r>
            </a:p>
          </p:txBody>
        </p:sp>
      </p:grpSp>
      <p:grpSp>
        <p:nvGrpSpPr>
          <p:cNvPr id="32" name="Gruppo 31"/>
          <p:cNvGrpSpPr/>
          <p:nvPr/>
        </p:nvGrpSpPr>
        <p:grpSpPr>
          <a:xfrm>
            <a:off x="5636463" y="3543396"/>
            <a:ext cx="531846" cy="1800200"/>
            <a:chOff x="5636463" y="3356992"/>
            <a:chExt cx="531846" cy="1800200"/>
          </a:xfrm>
        </p:grpSpPr>
        <p:cxnSp>
          <p:nvCxnSpPr>
            <p:cNvPr id="22" name="Connettore 4 21"/>
            <p:cNvCxnSpPr/>
            <p:nvPr/>
          </p:nvCxnSpPr>
          <p:spPr bwMode="auto">
            <a:xfrm flipV="1">
              <a:off x="5636463" y="4275008"/>
              <a:ext cx="531846" cy="882184"/>
            </a:xfrm>
            <a:prstGeom prst="bentConnector3">
              <a:avLst/>
            </a:prstGeom>
            <a:solidFill>
              <a:srgbClr val="00B8FF"/>
            </a:solidFill>
            <a:ln w="222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Connettore 4 25"/>
            <p:cNvCxnSpPr/>
            <p:nvPr/>
          </p:nvCxnSpPr>
          <p:spPr bwMode="auto">
            <a:xfrm>
              <a:off x="5652120" y="3356992"/>
              <a:ext cx="250266" cy="923925"/>
            </a:xfrm>
            <a:prstGeom prst="bentConnector2">
              <a:avLst/>
            </a:prstGeom>
            <a:solidFill>
              <a:srgbClr val="00B8FF"/>
            </a:solidFill>
            <a:ln w="222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uppo 24"/>
          <p:cNvGrpSpPr/>
          <p:nvPr/>
        </p:nvGrpSpPr>
        <p:grpSpPr>
          <a:xfrm>
            <a:off x="6042168" y="3372380"/>
            <a:ext cx="2520279" cy="1918430"/>
            <a:chOff x="6042168" y="3364686"/>
            <a:chExt cx="2520279" cy="1918430"/>
          </a:xfrm>
        </p:grpSpPr>
        <p:sp>
          <p:nvSpPr>
            <p:cNvPr id="17" name="Rettangolo 16"/>
            <p:cNvSpPr/>
            <p:nvPr/>
          </p:nvSpPr>
          <p:spPr bwMode="auto">
            <a:xfrm>
              <a:off x="6168309" y="3663116"/>
              <a:ext cx="2268000" cy="1620000"/>
            </a:xfrm>
            <a:prstGeom prst="rect">
              <a:avLst/>
            </a:prstGeom>
            <a:solidFill>
              <a:srgbClr val="00A05A"/>
            </a:solidFill>
            <a:ln w="9525" cap="flat" cmpd="sng" algn="ctr">
              <a:solidFill>
                <a:srgbClr val="00A05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8202" y="3753116"/>
              <a:ext cx="2028214" cy="1440000"/>
            </a:xfrm>
            <a:prstGeom prst="rect">
              <a:avLst/>
            </a:prstGeom>
          </p:spPr>
        </p:pic>
        <p:sp>
          <p:nvSpPr>
            <p:cNvPr id="28" name="CasellaDiTesto 27"/>
            <p:cNvSpPr txBox="1"/>
            <p:nvPr/>
          </p:nvSpPr>
          <p:spPr bwMode="auto">
            <a:xfrm>
              <a:off x="6042168" y="3364686"/>
              <a:ext cx="2520279" cy="30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it-IT" sz="1400" b="1" cap="small" dirty="0" smtClean="0">
                  <a:solidFill>
                    <a:srgbClr val="595959"/>
                  </a:solidFill>
                </a:rPr>
                <a:t>Left </a:t>
              </a:r>
              <a:r>
                <a:rPr lang="it-IT" sz="1400" b="1" cap="small" dirty="0" err="1" smtClean="0">
                  <a:solidFill>
                    <a:srgbClr val="595959"/>
                  </a:solidFill>
                </a:rPr>
                <a:t>luggage</a:t>
              </a:r>
              <a:r>
                <a:rPr lang="it-IT" sz="1400" b="1" cap="small" dirty="0" smtClean="0">
                  <a:solidFill>
                    <a:srgbClr val="595959"/>
                  </a:solidFill>
                </a:rPr>
                <a:t> </a:t>
              </a:r>
              <a:r>
                <a:rPr lang="it-IT" sz="1400" b="1" cap="small" dirty="0" err="1" smtClean="0">
                  <a:solidFill>
                    <a:srgbClr val="595959"/>
                  </a:solidFill>
                </a:rPr>
                <a:t>proposals</a:t>
              </a:r>
              <a:endParaRPr lang="it-IT" sz="1400" b="1" cap="small" dirty="0" smtClean="0">
                <a:solidFill>
                  <a:srgbClr val="595959"/>
                </a:solidFill>
              </a:endParaRPr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746484" y="2470970"/>
            <a:ext cx="2340000" cy="3702028"/>
            <a:chOff x="746484" y="2463276"/>
            <a:chExt cx="2340000" cy="3702028"/>
          </a:xfrm>
        </p:grpSpPr>
        <p:grpSp>
          <p:nvGrpSpPr>
            <p:cNvPr id="8" name="Gruppo 7"/>
            <p:cNvGrpSpPr/>
            <p:nvPr/>
          </p:nvGrpSpPr>
          <p:grpSpPr>
            <a:xfrm>
              <a:off x="746484" y="2780928"/>
              <a:ext cx="2340000" cy="3384376"/>
              <a:chOff x="746484" y="2780928"/>
              <a:chExt cx="2340000" cy="3384376"/>
            </a:xfrm>
          </p:grpSpPr>
          <p:sp>
            <p:nvSpPr>
              <p:cNvPr id="5" name="Rettangolo 4"/>
              <p:cNvSpPr/>
              <p:nvPr/>
            </p:nvSpPr>
            <p:spPr bwMode="auto">
              <a:xfrm>
                <a:off x="746484" y="2780928"/>
                <a:ext cx="2340000" cy="338437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it-IT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13" name="Immagine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592" y="2888928"/>
                <a:ext cx="2035200" cy="1440000"/>
              </a:xfrm>
              <a:prstGeom prst="rect">
                <a:avLst/>
              </a:prstGeom>
            </p:spPr>
          </p:pic>
          <p:pic>
            <p:nvPicPr>
              <p:cNvPr id="14" name="Immagin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592" y="4635460"/>
                <a:ext cx="2040901" cy="1440000"/>
              </a:xfrm>
              <a:prstGeom prst="rect">
                <a:avLst/>
              </a:prstGeom>
            </p:spPr>
          </p:pic>
        </p:grpSp>
        <p:sp>
          <p:nvSpPr>
            <p:cNvPr id="30" name="CasellaDiTesto 29"/>
            <p:cNvSpPr txBox="1"/>
            <p:nvPr/>
          </p:nvSpPr>
          <p:spPr bwMode="auto">
            <a:xfrm>
              <a:off x="786042" y="2463276"/>
              <a:ext cx="2268000" cy="30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it-IT" sz="1400" b="1" cap="small" dirty="0" smtClean="0">
                  <a:solidFill>
                    <a:srgbClr val="595959"/>
                  </a:solidFill>
                </a:rPr>
                <a:t>Video </a:t>
              </a:r>
              <a:r>
                <a:rPr lang="it-IT" sz="1400" b="1" cap="small" dirty="0" err="1" smtClean="0">
                  <a:solidFill>
                    <a:srgbClr val="595959"/>
                  </a:solidFill>
                </a:rPr>
                <a:t>stream</a:t>
              </a:r>
              <a:endParaRPr lang="it-IT" sz="1400" b="1" cap="small" dirty="0" smtClean="0">
                <a:solidFill>
                  <a:srgbClr val="595959"/>
                </a:solidFill>
              </a:endParaRPr>
            </a:p>
          </p:txBody>
        </p:sp>
      </p:grpSp>
      <p:grpSp>
        <p:nvGrpSpPr>
          <p:cNvPr id="24" name="Gruppo 23"/>
          <p:cNvGrpSpPr/>
          <p:nvPr/>
        </p:nvGrpSpPr>
        <p:grpSpPr>
          <a:xfrm>
            <a:off x="2934792" y="3624316"/>
            <a:ext cx="722570" cy="1739493"/>
            <a:chOff x="2934792" y="3616622"/>
            <a:chExt cx="722570" cy="1739493"/>
          </a:xfrm>
        </p:grpSpPr>
        <p:cxnSp>
          <p:nvCxnSpPr>
            <p:cNvPr id="9" name="Connettore 2 8"/>
            <p:cNvCxnSpPr>
              <a:endCxn id="12" idx="1"/>
            </p:cNvCxnSpPr>
            <p:nvPr/>
          </p:nvCxnSpPr>
          <p:spPr bwMode="auto">
            <a:xfrm>
              <a:off x="2934792" y="3616622"/>
              <a:ext cx="689114" cy="0"/>
            </a:xfrm>
            <a:prstGeom prst="straightConnector1">
              <a:avLst/>
            </a:prstGeom>
            <a:solidFill>
              <a:srgbClr val="00B8FF"/>
            </a:solidFill>
            <a:ln w="222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Connettore 2 19"/>
            <p:cNvCxnSpPr/>
            <p:nvPr/>
          </p:nvCxnSpPr>
          <p:spPr bwMode="auto">
            <a:xfrm>
              <a:off x="2968248" y="5356115"/>
              <a:ext cx="689114" cy="0"/>
            </a:xfrm>
            <a:prstGeom prst="straightConnector1">
              <a:avLst/>
            </a:prstGeom>
            <a:solidFill>
              <a:srgbClr val="00B8FF"/>
            </a:solidFill>
            <a:ln w="222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6757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Intensity</a:t>
            </a:r>
            <a:r>
              <a:rPr lang="it-IT" dirty="0" smtClean="0"/>
              <a:t> background </a:t>
            </a:r>
            <a:r>
              <a:rPr lang="it-IT" dirty="0" err="1" smtClean="0"/>
              <a:t>modelling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it-IT" dirty="0" smtClean="0"/>
                  <a:t>The background model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computed</a:t>
                </a:r>
                <a:r>
                  <a:rPr lang="it-IT" dirty="0" smtClean="0"/>
                  <a:t> by </a:t>
                </a:r>
                <a:r>
                  <a:rPr lang="it-IT" dirty="0" err="1" smtClean="0"/>
                  <a:t>using</a:t>
                </a:r>
                <a:r>
                  <a:rPr lang="it-IT" dirty="0" smtClean="0"/>
                  <a:t> the </a:t>
                </a:r>
                <a:r>
                  <a:rPr lang="it-IT" b="1" dirty="0" smtClean="0"/>
                  <a:t>Zivkovic </a:t>
                </a:r>
                <a:r>
                  <a:rPr lang="it-IT" b="1" dirty="0" err="1" smtClean="0"/>
                  <a:t>method</a:t>
                </a:r>
                <a:r>
                  <a:rPr lang="it-IT" b="1" dirty="0" smtClean="0"/>
                  <a:t> </a:t>
                </a:r>
                <a:r>
                  <a:rPr lang="it-IT" baseline="30000" dirty="0" smtClean="0"/>
                  <a:t>[2]</a:t>
                </a:r>
                <a:r>
                  <a:rPr lang="it-IT" dirty="0" smtClean="0"/>
                  <a:t>:</a:t>
                </a:r>
              </a:p>
              <a:p>
                <a:pPr lvl="1"/>
                <a:r>
                  <a:rPr lang="it-IT" dirty="0" err="1" smtClean="0"/>
                  <a:t>Gaussian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Mixture</a:t>
                </a:r>
                <a:r>
                  <a:rPr lang="it-IT" dirty="0" smtClean="0"/>
                  <a:t> Model (GMM)</a:t>
                </a:r>
              </a:p>
              <a:p>
                <a:pPr lvl="1"/>
                <a:r>
                  <a:rPr lang="it-IT" dirty="0" smtClean="0"/>
                  <a:t>Select </a:t>
                </a:r>
                <a:r>
                  <a:rPr lang="it-IT" dirty="0" err="1" smtClean="0"/>
                  <a:t>dynamically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number</a:t>
                </a:r>
                <a:r>
                  <a:rPr lang="it-IT" dirty="0" smtClean="0"/>
                  <a:t> of </a:t>
                </a:r>
                <a:r>
                  <a:rPr lang="it-IT" dirty="0" err="1" smtClean="0"/>
                  <a:t>components</a:t>
                </a:r>
                <a:endParaRPr lang="it-IT" dirty="0" smtClean="0"/>
              </a:p>
              <a:p>
                <a:r>
                  <a:rPr lang="it-IT" dirty="0" smtClean="0"/>
                  <a:t>The </a:t>
                </a:r>
                <a:r>
                  <a:rPr lang="it-IT" dirty="0" err="1" smtClean="0"/>
                  <a:t>left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luggage</a:t>
                </a:r>
                <a:r>
                  <a:rPr lang="it-IT" dirty="0" smtClean="0"/>
                  <a:t> are </a:t>
                </a:r>
                <a:r>
                  <a:rPr lang="it-IT" dirty="0" err="1" smtClean="0"/>
                  <a:t>detected</a:t>
                </a:r>
                <a:r>
                  <a:rPr lang="it-IT" dirty="0" smtClean="0"/>
                  <a:t> over time with the </a:t>
                </a:r>
                <a:r>
                  <a:rPr lang="it-IT" b="1" dirty="0" err="1" smtClean="0"/>
                  <a:t>dual</a:t>
                </a:r>
                <a:r>
                  <a:rPr lang="it-IT" b="1" dirty="0" smtClean="0"/>
                  <a:t> </a:t>
                </a:r>
                <a:r>
                  <a:rPr lang="it-IT" b="1" dirty="0" err="1" smtClean="0"/>
                  <a:t>foregrounds</a:t>
                </a:r>
                <a:r>
                  <a:rPr lang="it-IT" dirty="0" smtClean="0"/>
                  <a:t> </a:t>
                </a:r>
                <a:r>
                  <a:rPr lang="it-IT" b="1" dirty="0" smtClean="0"/>
                  <a:t>model</a:t>
                </a:r>
                <a:r>
                  <a:rPr lang="it-IT" dirty="0" smtClean="0"/>
                  <a:t> </a:t>
                </a:r>
                <a:r>
                  <a:rPr lang="it-IT" baseline="30000" dirty="0" smtClean="0"/>
                  <a:t>[3]</a:t>
                </a:r>
                <a:r>
                  <a:rPr lang="it-IT" dirty="0" smtClean="0"/>
                  <a:t>:</a:t>
                </a:r>
                <a:endParaRPr lang="it-IT" dirty="0"/>
              </a:p>
              <a:p>
                <a:pPr lvl="1"/>
                <a:r>
                  <a:rPr lang="it-IT" dirty="0" err="1" smtClean="0"/>
                  <a:t>Two</a:t>
                </a:r>
                <a:r>
                  <a:rPr lang="it-IT" dirty="0" smtClean="0"/>
                  <a:t> background </a:t>
                </a:r>
                <a:r>
                  <a:rPr lang="it-IT" dirty="0" err="1" smtClean="0"/>
                  <a:t>models</a:t>
                </a:r>
                <a:r>
                  <a:rPr lang="it-IT" dirty="0" smtClean="0"/>
                  <a:t> are </a:t>
                </a:r>
                <a:r>
                  <a:rPr lang="it-IT" dirty="0" err="1" smtClean="0"/>
                  <a:t>computed</a:t>
                </a:r>
                <a:endParaRPr lang="it-IT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it-IT" dirty="0" smtClean="0"/>
                  <a:t>: long-</a:t>
                </a:r>
                <a:r>
                  <a:rPr lang="it-IT" dirty="0" err="1" smtClean="0"/>
                  <a:t>term</a:t>
                </a:r>
                <a:r>
                  <a:rPr lang="it-IT" dirty="0" smtClean="0"/>
                  <a:t> background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endParaRPr lang="it-IT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dirty="0" smtClean="0"/>
                  <a:t>: short-</a:t>
                </a:r>
                <a:r>
                  <a:rPr lang="it-IT" dirty="0" err="1" smtClean="0"/>
                  <a:t>term</a:t>
                </a:r>
                <a:r>
                  <a:rPr lang="it-IT" dirty="0" smtClean="0"/>
                  <a:t> </a:t>
                </a:r>
                <a:r>
                  <a:rPr lang="it-IT" dirty="0"/>
                  <a:t>background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it-IT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it-IT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it-IT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</m:sSub>
                  </m:oMath>
                </a14:m>
                <a:endParaRPr lang="it-IT" dirty="0" smtClean="0"/>
              </a:p>
              <a:p>
                <a:pPr lvl="3"/>
                <a:r>
                  <a:rPr lang="it-IT" dirty="0" smtClean="0"/>
                  <a:t>e.g.: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it-IT" b="0" i="1" smtClean="0">
                        <a:latin typeface="Cambria Math"/>
                      </a:rPr>
                      <m:t>=0.001</m:t>
                    </m:r>
                  </m:oMath>
                </a14:m>
                <a:r>
                  <a:rPr lang="it-IT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=0.0</m:t>
                    </m:r>
                    <m:r>
                      <a:rPr lang="it-IT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it-IT" dirty="0"/>
                  <a:t> </a:t>
                </a:r>
              </a:p>
              <a:p>
                <a:pPr lvl="3"/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" t="-6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Intensity</a:t>
            </a:r>
            <a:r>
              <a:rPr lang="it-IT" dirty="0" smtClean="0"/>
              <a:t> processing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887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Dual </a:t>
            </a:r>
            <a:r>
              <a:rPr lang="it-IT" dirty="0" err="1" smtClean="0"/>
              <a:t>foreground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793154" y="1700808"/>
                <a:ext cx="7560000" cy="453650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it-IT" sz="2500" dirty="0" smtClean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5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it-IT" sz="25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it-IT" sz="25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5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it-IT" sz="25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sz="2500" dirty="0" smtClean="0"/>
                  <a:t> </a:t>
                </a:r>
                <a:r>
                  <a:rPr lang="it-IT" sz="2500" dirty="0" err="1" smtClean="0"/>
                  <a:t>we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have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four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cases</a:t>
                </a:r>
                <a:r>
                  <a:rPr lang="it-IT" sz="2500" dirty="0" smtClean="0"/>
                  <a:t> for </a:t>
                </a:r>
                <a:r>
                  <a:rPr lang="it-IT" sz="2500" dirty="0" err="1" smtClean="0"/>
                  <a:t>each</a:t>
                </a:r>
                <a:r>
                  <a:rPr lang="it-IT" sz="2500" dirty="0" smtClean="0"/>
                  <a:t> pixel:</a:t>
                </a:r>
              </a:p>
              <a:p>
                <a:endParaRPr lang="it-IT" sz="2500" dirty="0" smtClean="0"/>
              </a:p>
              <a:p>
                <a:endParaRPr lang="it-IT" sz="2500" dirty="0" smtClean="0"/>
              </a:p>
              <a:p>
                <a:endParaRPr lang="it-IT" sz="2500" dirty="0" smtClean="0"/>
              </a:p>
              <a:p>
                <a:endParaRPr lang="it-IT" sz="2500" dirty="0"/>
              </a:p>
              <a:p>
                <a:endParaRPr lang="it-IT" sz="2500" dirty="0" smtClean="0"/>
              </a:p>
              <a:p>
                <a:endParaRPr lang="it-IT" sz="2500" dirty="0" smtClean="0"/>
              </a:p>
              <a:p>
                <a:endParaRPr lang="it-IT" sz="2500" dirty="0"/>
              </a:p>
              <a:p>
                <a:r>
                  <a:rPr lang="it-IT" sz="2500" dirty="0" err="1" smtClean="0"/>
                  <a:t>We</a:t>
                </a:r>
                <a:r>
                  <a:rPr lang="it-IT" sz="2500" dirty="0" smtClean="0"/>
                  <a:t> aggregate the </a:t>
                </a:r>
                <a:r>
                  <a:rPr lang="it-IT" sz="2500" dirty="0" err="1" smtClean="0"/>
                  <a:t>detection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into</a:t>
                </a:r>
                <a:r>
                  <a:rPr lang="it-IT" sz="2500" dirty="0" smtClean="0"/>
                  <a:t> an image </a:t>
                </a:r>
                <a14:m>
                  <m:oMath xmlns:m="http://schemas.openxmlformats.org/officeDocument/2006/math">
                    <m:r>
                      <a:rPr lang="it-IT" sz="2500" b="0" i="1" smtClean="0">
                        <a:latin typeface="Cambria Math"/>
                      </a:rPr>
                      <m:t>𝐸</m:t>
                    </m:r>
                    <m:r>
                      <a:rPr lang="it-IT" sz="2500" b="0" i="1" smtClean="0">
                        <a:latin typeface="Cambria Math"/>
                      </a:rPr>
                      <m:t>(</m:t>
                    </m:r>
                    <m:r>
                      <a:rPr lang="it-IT" sz="2500" b="0" i="1" smtClean="0">
                        <a:latin typeface="Cambria Math"/>
                      </a:rPr>
                      <m:t>𝑥</m:t>
                    </m:r>
                    <m:r>
                      <a:rPr lang="it-IT" sz="2500" b="0" i="1" smtClean="0">
                        <a:latin typeface="Cambria Math"/>
                      </a:rPr>
                      <m:t>,</m:t>
                    </m:r>
                    <m:r>
                      <a:rPr lang="it-IT" sz="2500" b="0" i="1" smtClean="0">
                        <a:latin typeface="Cambria Math"/>
                      </a:rPr>
                      <m:t>𝑦</m:t>
                    </m:r>
                    <m:r>
                      <a:rPr lang="it-IT" sz="2500" b="0" i="1" smtClean="0">
                        <a:latin typeface="Cambria Math"/>
                      </a:rPr>
                      <m:t>)</m:t>
                    </m:r>
                  </m:oMath>
                </a14:m>
                <a:endParaRPr lang="it-IT" sz="2500" dirty="0" smtClean="0"/>
              </a:p>
              <a:p>
                <a:pPr lvl="1"/>
                <a:r>
                  <a:rPr lang="it-IT" sz="2500" dirty="0" err="1" smtClean="0"/>
                  <a:t>It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aims</a:t>
                </a:r>
                <a:r>
                  <a:rPr lang="it-IT" sz="2500" dirty="0" smtClean="0"/>
                  <a:t> to </a:t>
                </a:r>
                <a:r>
                  <a:rPr lang="it-IT" sz="2500" dirty="0" err="1" smtClean="0"/>
                  <a:t>remove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noise</a:t>
                </a:r>
                <a:r>
                  <a:rPr lang="it-IT" sz="2500" dirty="0" smtClean="0"/>
                  <a:t> in the </a:t>
                </a:r>
                <a:r>
                  <a:rPr lang="it-IT" sz="2500" dirty="0" err="1" smtClean="0"/>
                  <a:t>detection</a:t>
                </a:r>
                <a:r>
                  <a:rPr lang="it-IT" sz="2500" dirty="0" smtClean="0"/>
                  <a:t>;</a:t>
                </a:r>
              </a:p>
              <a:p>
                <a:pPr lvl="1"/>
                <a:r>
                  <a:rPr lang="it-IT" sz="2500" dirty="0" err="1" smtClean="0"/>
                  <a:t>If</a:t>
                </a:r>
                <a:r>
                  <a:rPr lang="it-IT" sz="2500" dirty="0" smtClean="0"/>
                  <a:t> </a:t>
                </a:r>
                <a14:m>
                  <m:oMath xmlns:m="http://schemas.openxmlformats.org/officeDocument/2006/math">
                    <m:r>
                      <a:rPr lang="it-IT" sz="25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it-IT" sz="2500" i="1">
                            <a:latin typeface="Cambria Math"/>
                          </a:rPr>
                        </m:ctrlPr>
                      </m:dPr>
                      <m:e>
                        <m:r>
                          <a:rPr lang="it-IT" sz="2500" i="1">
                            <a:latin typeface="Cambria Math"/>
                          </a:rPr>
                          <m:t>𝑥</m:t>
                        </m:r>
                        <m:r>
                          <a:rPr lang="it-IT" sz="2500" i="1">
                            <a:latin typeface="Cambria Math"/>
                          </a:rPr>
                          <m:t>,</m:t>
                        </m:r>
                        <m:r>
                          <a:rPr lang="it-IT" sz="25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it-IT" sz="2500" b="0" i="1" smtClean="0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it-IT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500" b="0" i="1" smtClean="0">
                            <a:latin typeface="Cambria Math"/>
                          </a:rPr>
                          <m:t>𝑚𝑎𝑥</m:t>
                        </m:r>
                      </m:e>
                      <m:sub>
                        <m:r>
                          <a:rPr lang="it-IT" sz="2500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it-IT" sz="2500" dirty="0" smtClean="0"/>
                  <a:t>, the pixel </a:t>
                </a:r>
                <a:r>
                  <a:rPr lang="it-IT" sz="2500" dirty="0" err="1" smtClean="0"/>
                  <a:t>is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marked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as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abandoned</a:t>
                </a:r>
                <a:r>
                  <a:rPr lang="it-IT" sz="2500" dirty="0" smtClean="0"/>
                  <a:t> item.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154" y="1700808"/>
                <a:ext cx="7560000" cy="4536504"/>
              </a:xfrm>
              <a:blipFill rotWithShape="1">
                <a:blip r:embed="rId2"/>
                <a:stretch>
                  <a:fillRect t="-8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/>
              <a:t>Intensity</a:t>
            </a:r>
            <a:r>
              <a:rPr lang="it-IT" dirty="0"/>
              <a:t> processing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801347"/>
                  </p:ext>
                </p:extLst>
              </p:nvPr>
            </p:nvGraphicFramePr>
            <p:xfrm>
              <a:off x="1979712" y="2469334"/>
              <a:ext cx="5472608" cy="1751754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1008112"/>
                    <a:gridCol w="936104"/>
                    <a:gridCol w="3528392"/>
                  </a:tblGrid>
                  <a:tr h="3421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>
                                        <a:latin typeface="Cambria Math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b="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</a:tr>
                  <a:tr h="3502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smtClean="0"/>
                            <a:t>Background</a:t>
                          </a:r>
                          <a:endParaRPr lang="it-IT" sz="1600" dirty="0"/>
                        </a:p>
                      </a:txBody>
                      <a:tcPr/>
                    </a:tc>
                  </a:tr>
                  <a:tr h="3502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smtClean="0"/>
                            <a:t>Background pixel </a:t>
                          </a:r>
                          <a:r>
                            <a:rPr lang="it-IT" sz="1600" dirty="0" err="1" smtClean="0"/>
                            <a:t>that</a:t>
                          </a:r>
                          <a:r>
                            <a:rPr lang="it-IT" sz="1600" dirty="0" smtClean="0"/>
                            <a:t> </a:t>
                          </a:r>
                          <a:r>
                            <a:rPr lang="it-IT" sz="1600" dirty="0" err="1" smtClean="0"/>
                            <a:t>was</a:t>
                          </a:r>
                          <a:r>
                            <a:rPr lang="it-IT" sz="1600" dirty="0" smtClean="0"/>
                            <a:t> </a:t>
                          </a:r>
                          <a:r>
                            <a:rPr lang="it-IT" sz="1600" dirty="0" err="1" smtClean="0"/>
                            <a:t>occluded</a:t>
                          </a:r>
                          <a:endParaRPr lang="it-IT" sz="1600" dirty="0"/>
                        </a:p>
                      </a:txBody>
                      <a:tcPr/>
                    </a:tc>
                  </a:tr>
                  <a:tr h="3502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b="1" dirty="0" err="1" smtClean="0"/>
                            <a:t>Static</a:t>
                          </a:r>
                          <a:r>
                            <a:rPr lang="it-IT" sz="1600" b="1" dirty="0" smtClean="0"/>
                            <a:t> </a:t>
                          </a:r>
                          <a:r>
                            <a:rPr lang="it-IT" sz="1600" b="1" dirty="0" err="1" smtClean="0"/>
                            <a:t>object</a:t>
                          </a:r>
                          <a:endParaRPr lang="it-IT" sz="1600" b="1" dirty="0"/>
                        </a:p>
                      </a:txBody>
                      <a:tcPr/>
                    </a:tc>
                  </a:tr>
                  <a:tr h="1963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err="1" smtClean="0"/>
                            <a:t>Foreground</a:t>
                          </a:r>
                          <a:endParaRPr lang="it-IT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801347"/>
                  </p:ext>
                </p:extLst>
              </p:nvPr>
            </p:nvGraphicFramePr>
            <p:xfrm>
              <a:off x="1979712" y="2469334"/>
              <a:ext cx="5472608" cy="1751754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1008112"/>
                    <a:gridCol w="936104"/>
                    <a:gridCol w="3528392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6" r="-44424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7792" r="-3759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</a:tr>
                  <a:tr h="35023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6" t="-105263" r="-444242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7792" t="-105263" r="-375974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smtClean="0"/>
                            <a:t>Background</a:t>
                          </a:r>
                          <a:endParaRPr lang="it-IT" sz="1600" dirty="0"/>
                        </a:p>
                      </a:txBody>
                      <a:tcPr/>
                    </a:tc>
                  </a:tr>
                  <a:tr h="35023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6" t="-201724" r="-444242" b="-21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7792" t="-201724" r="-375974" b="-21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smtClean="0"/>
                            <a:t>Background pixel </a:t>
                          </a:r>
                          <a:r>
                            <a:rPr lang="it-IT" sz="1600" dirty="0" err="1" smtClean="0"/>
                            <a:t>that</a:t>
                          </a:r>
                          <a:r>
                            <a:rPr lang="it-IT" sz="1600" dirty="0" smtClean="0"/>
                            <a:t> </a:t>
                          </a:r>
                          <a:r>
                            <a:rPr lang="it-IT" sz="1600" dirty="0" err="1" smtClean="0"/>
                            <a:t>was</a:t>
                          </a:r>
                          <a:r>
                            <a:rPr lang="it-IT" sz="1600" dirty="0" smtClean="0"/>
                            <a:t> </a:t>
                          </a:r>
                          <a:r>
                            <a:rPr lang="it-IT" sz="1600" dirty="0" err="1" smtClean="0"/>
                            <a:t>occluded</a:t>
                          </a:r>
                          <a:endParaRPr lang="it-IT" sz="1600" dirty="0"/>
                        </a:p>
                      </a:txBody>
                      <a:tcPr/>
                    </a:tc>
                  </a:tr>
                  <a:tr h="35023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6" t="-307018" r="-444242" b="-1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7792" t="-307018" r="-375974" b="-1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b="1" dirty="0" err="1" smtClean="0"/>
                            <a:t>Static</a:t>
                          </a:r>
                          <a:r>
                            <a:rPr lang="it-IT" sz="1600" b="1" dirty="0" smtClean="0"/>
                            <a:t> </a:t>
                          </a:r>
                          <a:r>
                            <a:rPr lang="it-IT" sz="1600" b="1" dirty="0" err="1" smtClean="0"/>
                            <a:t>object</a:t>
                          </a:r>
                          <a:endParaRPr lang="it-IT" sz="1600" b="1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6" t="-421818" r="-444242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7792" t="-421818" r="-375974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err="1" smtClean="0"/>
                            <a:t>Foreground</a:t>
                          </a:r>
                          <a:endParaRPr lang="it-IT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6254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Aggregator</a:t>
            </a:r>
            <a:r>
              <a:rPr lang="it-IT" dirty="0" smtClean="0"/>
              <a:t> </a:t>
            </a:r>
            <a:r>
              <a:rPr lang="it-IT" dirty="0"/>
              <a:t>update </a:t>
            </a:r>
            <a:r>
              <a:rPr lang="it-IT" dirty="0" err="1"/>
              <a:t>rule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/>
              <a:t>The </a:t>
            </a:r>
            <a:r>
              <a:rPr lang="it-IT" sz="2800" dirty="0" err="1"/>
              <a:t>aggregator</a:t>
            </a:r>
            <a:r>
              <a:rPr lang="it-IT" sz="2800" dirty="0"/>
              <a:t> update </a:t>
            </a:r>
            <a:r>
              <a:rPr lang="it-IT" sz="2800" dirty="0" err="1"/>
              <a:t>rule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the </a:t>
            </a:r>
            <a:r>
              <a:rPr lang="it-IT" sz="2800" dirty="0" err="1"/>
              <a:t>following</a:t>
            </a:r>
            <a:r>
              <a:rPr lang="it-IT" sz="2800" dirty="0" smtClean="0"/>
              <a:t>:</a:t>
            </a:r>
          </a:p>
          <a:p>
            <a:endParaRPr lang="it-IT" sz="2800" dirty="0"/>
          </a:p>
          <a:p>
            <a:endParaRPr lang="it-IT" sz="2800" dirty="0" smtClean="0"/>
          </a:p>
          <a:p>
            <a:endParaRPr lang="it-IT" sz="2800" dirty="0"/>
          </a:p>
          <a:p>
            <a:endParaRPr lang="it-IT" sz="2800" dirty="0" smtClean="0"/>
          </a:p>
          <a:p>
            <a:r>
              <a:rPr lang="it-IT" sz="2800" dirty="0"/>
              <a:t>A set of </a:t>
            </a:r>
            <a:r>
              <a:rPr lang="it-IT" sz="2800" dirty="0" err="1"/>
              <a:t>bounding</a:t>
            </a:r>
            <a:r>
              <a:rPr lang="it-IT" sz="2800" dirty="0"/>
              <a:t> box of </a:t>
            </a:r>
            <a:r>
              <a:rPr lang="it-IT" sz="2800" dirty="0" err="1"/>
              <a:t>intensity-based</a:t>
            </a:r>
            <a:r>
              <a:rPr lang="it-IT" sz="2800" dirty="0"/>
              <a:t> </a:t>
            </a:r>
            <a:r>
              <a:rPr lang="it-IT" sz="2800" dirty="0" err="1"/>
              <a:t>proposals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obtained</a:t>
            </a:r>
            <a:r>
              <a:rPr lang="it-IT" sz="2800" dirty="0"/>
              <a:t>.</a:t>
            </a:r>
          </a:p>
          <a:p>
            <a:pPr marL="0" indent="0">
              <a:buNone/>
            </a:pPr>
            <a:endParaRPr lang="it-IT" dirty="0"/>
          </a:p>
          <a:p>
            <a:endParaRPr lang="it-IT" dirty="0" smtClean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Intensity</a:t>
            </a:r>
            <a:r>
              <a:rPr lang="it-IT" dirty="0" smtClean="0"/>
              <a:t> processing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1282363"/>
                  </p:ext>
                </p:extLst>
              </p:nvPr>
            </p:nvGraphicFramePr>
            <p:xfrm>
              <a:off x="1547664" y="2564904"/>
              <a:ext cx="6096000" cy="1854200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2520280"/>
                    <a:gridCol w="357572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1" dirty="0" smtClean="0"/>
                            <a:t>Update</a:t>
                          </a:r>
                          <a:r>
                            <a:rPr lang="it-IT" b="1" baseline="0" dirty="0" smtClean="0"/>
                            <a:t> </a:t>
                          </a:r>
                          <a:r>
                            <a:rPr lang="it-IT" b="1" baseline="0" dirty="0" err="1" smtClean="0"/>
                            <a:t>rule</a:t>
                          </a:r>
                          <a:r>
                            <a:rPr lang="it-IT" b="1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it-IT" b="1" i="1" smtClean="0">
                                  <a:latin typeface="Cambria Math"/>
                                </a:rPr>
                                <m:t>𝑬</m:t>
                              </m:r>
                              <m:d>
                                <m:dPr>
                                  <m:ctrlPr>
                                    <a:rPr lang="it-IT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it-IT" b="1" i="1" smtClean="0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it-IT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it-IT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</m:d>
                            </m:oMath>
                          </a14:m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 smtClean="0"/>
                            <a:t>Condition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𝐿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=1</m:t>
                                </m:r>
                                <m:r>
                                  <a:rPr lang="it-IT" b="0" i="1" smtClean="0">
                                    <a:latin typeface="Cambria Math"/>
                                    <a:ea typeface="Cambria Math"/>
                                  </a:rPr>
                                  <m:t>∧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𝑃𝐸𝑁𝐴𝐿𝑇𝑌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𝐿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  <a:ea typeface="Cambria Math"/>
                                  </a:rPr>
                                  <m:t>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/>
                                    <a:ea typeface="Cambria Math"/>
                                  </a:rPr>
                                  <m:t>∨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  <a:ea typeface="Cambria Math"/>
                                  </a:rPr>
                                  <m:t>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𝑚𝑎𝑥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𝑚𝑎𝑥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1282363"/>
                  </p:ext>
                </p:extLst>
              </p:nvPr>
            </p:nvGraphicFramePr>
            <p:xfrm>
              <a:off x="1547664" y="2564904"/>
              <a:ext cx="6096000" cy="1854200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2520280"/>
                    <a:gridCol w="357572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2" t="-8197" r="-142131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 smtClean="0"/>
                            <a:t>Condition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2" t="-108197" r="-142131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0528" t="-108197" b="-30491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2" t="-211667" r="-142131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0528" t="-211667" b="-21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2" t="-306557" r="-142131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0528" t="-306557" b="-1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2" t="-406557" r="-142131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0528" t="-406557" b="-655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810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Depth processing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sz="1600" dirty="0" smtClean="0"/>
                  <a:t>Background model </a:t>
                </a:r>
                <a:r>
                  <a:rPr lang="it-IT" sz="1600" dirty="0" err="1" smtClean="0"/>
                  <a:t>is</a:t>
                </a:r>
                <a:r>
                  <a:rPr lang="it-IT" sz="1600" dirty="0" smtClean="0"/>
                  <a:t> </a:t>
                </a:r>
                <a:r>
                  <a:rPr lang="it-IT" sz="1600" dirty="0" err="1" smtClean="0"/>
                  <a:t>built</a:t>
                </a:r>
                <a:r>
                  <a:rPr lang="it-IT" sz="1600" dirty="0" smtClean="0"/>
                  <a:t> over time </a:t>
                </a:r>
                <a:r>
                  <a:rPr lang="it-IT" sz="1600" dirty="0" err="1" smtClean="0"/>
                  <a:t>using</a:t>
                </a:r>
                <a:r>
                  <a:rPr lang="it-IT" sz="1600" dirty="0" smtClean="0"/>
                  <a:t> the</a:t>
                </a:r>
                <a:r>
                  <a:rPr lang="it-IT" sz="1600" b="1" dirty="0" smtClean="0"/>
                  <a:t> accumulate </a:t>
                </a:r>
                <a:r>
                  <a:rPr lang="it-IT" sz="1600" b="1" dirty="0" err="1" smtClean="0"/>
                  <a:t>running</a:t>
                </a:r>
                <a:r>
                  <a:rPr lang="it-IT" sz="1600" b="1" dirty="0" smtClean="0"/>
                  <a:t> </a:t>
                </a:r>
                <a:r>
                  <a:rPr lang="it-IT" sz="1600" b="1" dirty="0" err="1" smtClean="0"/>
                  <a:t>average</a:t>
                </a:r>
                <a:r>
                  <a:rPr lang="it-IT" sz="1600" b="1" dirty="0" smtClean="0"/>
                  <a:t> </a:t>
                </a:r>
                <a:r>
                  <a:rPr lang="it-IT" sz="1600" b="1" dirty="0" err="1" smtClean="0"/>
                  <a:t>method</a:t>
                </a:r>
                <a:r>
                  <a:rPr lang="it-IT" sz="1600" b="1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it-IT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d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t-IT" sz="1600" dirty="0" smtClean="0"/>
              </a:p>
              <a:p>
                <a:r>
                  <a:rPr lang="it-IT" sz="1600" dirty="0" smtClean="0"/>
                  <a:t>The </a:t>
                </a:r>
                <a:r>
                  <a:rPr lang="it-IT" sz="1600" dirty="0" err="1" smtClean="0"/>
                  <a:t>spatial</a:t>
                </a:r>
                <a:r>
                  <a:rPr lang="it-IT" sz="1600" dirty="0" smtClean="0"/>
                  <a:t> </a:t>
                </a:r>
                <a:r>
                  <a:rPr lang="it-IT" sz="1600" dirty="0" err="1" smtClean="0"/>
                  <a:t>changes</a:t>
                </a:r>
                <a:r>
                  <a:rPr lang="it-IT" sz="1600" dirty="0" smtClean="0"/>
                  <a:t> are </a:t>
                </a:r>
                <a:r>
                  <a:rPr lang="it-IT" sz="1600" dirty="0" err="1" smtClean="0"/>
                  <a:t>accumulated</a:t>
                </a:r>
                <a:r>
                  <a:rPr lang="it-IT" sz="1600" dirty="0" smtClean="0"/>
                  <a:t> in an </a:t>
                </a:r>
                <a:r>
                  <a:rPr lang="it-IT" sz="1600" dirty="0" err="1" smtClean="0"/>
                  <a:t>aggregator</a:t>
                </a:r>
                <a:r>
                  <a:rPr lang="it-IT" sz="1600" dirty="0" smtClean="0"/>
                  <a:t>.</a:t>
                </a:r>
              </a:p>
              <a:p>
                <a:r>
                  <a:rPr lang="it-IT" sz="1600" dirty="0" smtClean="0"/>
                  <a:t>The accumulator entry </a:t>
                </a:r>
                <a:r>
                  <a:rPr lang="it-IT" sz="1600" dirty="0" err="1" smtClean="0"/>
                  <a:t>that</a:t>
                </a:r>
                <a:r>
                  <a:rPr lang="it-IT" sz="1600" dirty="0" smtClean="0"/>
                  <a:t> </a:t>
                </a:r>
                <a:r>
                  <a:rPr lang="it-IT" sz="1600" dirty="0" err="1" smtClean="0"/>
                  <a:t>have</a:t>
                </a:r>
                <a:r>
                  <a:rPr lang="it-IT" sz="1600" dirty="0" smtClean="0"/>
                  <a:t> a </a:t>
                </a:r>
                <a:r>
                  <a:rPr lang="it-IT" sz="1600" dirty="0" err="1" smtClean="0"/>
                  <a:t>number</a:t>
                </a:r>
                <a:r>
                  <a:rPr lang="it-IT" sz="1600" dirty="0" smtClean="0"/>
                  <a:t> of </a:t>
                </a:r>
                <a:r>
                  <a:rPr lang="it-IT" sz="1600" dirty="0" err="1" smtClean="0"/>
                  <a:t>observations</a:t>
                </a:r>
                <a:r>
                  <a:rPr lang="it-IT" sz="1600" dirty="0" smtClean="0"/>
                  <a:t> </a:t>
                </a:r>
                <a:r>
                  <a:rPr lang="it-IT" sz="1600" dirty="0" err="1" smtClean="0"/>
                  <a:t>above</a:t>
                </a:r>
                <a:r>
                  <a:rPr lang="it-IT" sz="1600" dirty="0" smtClean="0"/>
                  <a:t> a </a:t>
                </a:r>
                <a:r>
                  <a:rPr lang="it-IT" sz="1600" dirty="0" err="1" smtClean="0"/>
                  <a:t>threshold</a:t>
                </a:r>
                <a:r>
                  <a:rPr lang="it-IT" sz="1600" dirty="0" smtClean="0"/>
                  <a:t>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marked</a:t>
                </a:r>
                <a:r>
                  <a:rPr lang="it-IT" sz="1600" dirty="0"/>
                  <a:t> </a:t>
                </a:r>
                <a:r>
                  <a:rPr lang="it-IT" sz="1600" dirty="0" err="1"/>
                  <a:t>as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abandoned</a:t>
                </a:r>
                <a:r>
                  <a:rPr lang="it-IT" sz="1600" dirty="0"/>
                  <a:t> </a:t>
                </a:r>
                <a:r>
                  <a:rPr lang="it-IT" sz="1600" dirty="0" smtClean="0"/>
                  <a:t>item.</a:t>
                </a:r>
              </a:p>
              <a:p>
                <a:r>
                  <a:rPr lang="it-IT" sz="1600" dirty="0" smtClean="0"/>
                  <a:t>A set of </a:t>
                </a:r>
                <a:r>
                  <a:rPr lang="it-IT" sz="1600" dirty="0" err="1" smtClean="0"/>
                  <a:t>bounding</a:t>
                </a:r>
                <a:r>
                  <a:rPr lang="it-IT" sz="1600" dirty="0" smtClean="0"/>
                  <a:t> box of </a:t>
                </a:r>
                <a:r>
                  <a:rPr lang="it-IT" sz="1600" dirty="0" err="1" smtClean="0"/>
                  <a:t>depth-based</a:t>
                </a:r>
                <a:r>
                  <a:rPr lang="it-IT" sz="1600" dirty="0"/>
                  <a:t> </a:t>
                </a:r>
                <a:r>
                  <a:rPr lang="it-IT" sz="1600" dirty="0" err="1"/>
                  <a:t>proposals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</a:t>
                </a:r>
                <a:r>
                  <a:rPr lang="it-IT" sz="1600" dirty="0" err="1" smtClean="0"/>
                  <a:t>obtained</a:t>
                </a:r>
                <a:r>
                  <a:rPr lang="it-IT" sz="1600" dirty="0" smtClean="0"/>
                  <a:t>.</a:t>
                </a:r>
                <a:endParaRPr lang="it-IT" sz="1600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Approach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365264"/>
            <a:ext cx="5895469" cy="144000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 bwMode="auto">
          <a:xfrm>
            <a:off x="1648754" y="5788564"/>
            <a:ext cx="1938255" cy="294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300" b="1" cap="small" dirty="0" err="1" smtClean="0">
                <a:solidFill>
                  <a:srgbClr val="595959"/>
                </a:solidFill>
              </a:rPr>
              <a:t>Original</a:t>
            </a:r>
            <a:r>
              <a:rPr lang="it-IT" sz="1300" b="1" cap="small" dirty="0" smtClean="0">
                <a:solidFill>
                  <a:srgbClr val="595959"/>
                </a:solidFill>
              </a:rPr>
              <a:t> Frame</a:t>
            </a:r>
            <a:endParaRPr lang="it-IT" sz="1300" b="1" cap="small" dirty="0">
              <a:solidFill>
                <a:srgbClr val="59595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 bwMode="auto">
              <a:xfrm>
                <a:off x="3607701" y="5788565"/>
                <a:ext cx="1938255" cy="294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it-IT" sz="1300" b="1" cap="small" dirty="0">
                  <a:solidFill>
                    <a:srgbClr val="595959"/>
                  </a:solidFill>
                </a:endParaRPr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7701" y="5788565"/>
                <a:ext cx="1938255" cy="2945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 bwMode="auto">
              <a:xfrm>
                <a:off x="5585978" y="5788566"/>
                <a:ext cx="1938255" cy="294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𝟎𝟏</m:t>
                      </m:r>
                    </m:oMath>
                  </m:oMathPara>
                </a14:m>
                <a:endParaRPr lang="it-IT" sz="1300" b="1" cap="small" dirty="0">
                  <a:solidFill>
                    <a:srgbClr val="595959"/>
                  </a:solidFill>
                </a:endParaRPr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5978" y="5788566"/>
                <a:ext cx="1938255" cy="2945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86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Combination of </a:t>
            </a:r>
            <a:r>
              <a:rPr lang="it-IT" dirty="0" err="1" smtClean="0"/>
              <a:t>proposals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 smtClean="0"/>
                  <a:t>The </a:t>
                </a:r>
                <a:r>
                  <a:rPr lang="it-IT" dirty="0" err="1" smtClean="0"/>
                  <a:t>two</a:t>
                </a:r>
                <a:r>
                  <a:rPr lang="it-IT" dirty="0" smtClean="0"/>
                  <a:t> sets of </a:t>
                </a:r>
                <a:r>
                  <a:rPr lang="it-IT" dirty="0" err="1" smtClean="0"/>
                  <a:t>proposals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generated</a:t>
                </a:r>
                <a:r>
                  <a:rPr lang="it-IT" dirty="0" smtClean="0"/>
                  <a:t> by </a:t>
                </a:r>
                <a:r>
                  <a:rPr lang="it-IT" dirty="0" err="1" smtClean="0"/>
                  <a:t>intensity</a:t>
                </a:r>
                <a:r>
                  <a:rPr lang="it-IT" dirty="0" smtClean="0"/>
                  <a:t> and </a:t>
                </a:r>
                <a:r>
                  <a:rPr lang="it-IT" dirty="0" err="1" smtClean="0"/>
                  <a:t>depth-based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detection</a:t>
                </a:r>
                <a:r>
                  <a:rPr lang="it-IT" dirty="0" smtClean="0"/>
                  <a:t> are </a:t>
                </a:r>
                <a:r>
                  <a:rPr lang="it-IT" dirty="0" err="1" smtClean="0"/>
                  <a:t>merged</a:t>
                </a:r>
                <a:r>
                  <a:rPr lang="it-IT" dirty="0" smtClean="0"/>
                  <a:t> by </a:t>
                </a:r>
                <a:r>
                  <a:rPr lang="it-IT" dirty="0" err="1" smtClean="0"/>
                  <a:t>using</a:t>
                </a:r>
                <a:r>
                  <a:rPr lang="it-IT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𝑅</m:t>
                      </m:r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/>
                            </a:rPr>
                            <m:t>#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𝑝𝑖𝑥𝑒𝑙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it-IT" b="0" i="1" smtClean="0">
                              <a:latin typeface="Cambria Math"/>
                            </a:rPr>
                            <m:t>#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𝑝𝑖𝑥𝑒𝑙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i="1" smtClean="0">
                                  <a:latin typeface="Cambria Math"/>
                                  <a:ea typeface="Cambria Math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it-IT" b="0" dirty="0" smtClean="0"/>
              </a:p>
              <a:p>
                <a:r>
                  <a:rPr lang="it-IT" dirty="0" err="1" smtClean="0"/>
                  <a:t>where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it-IT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 smtClean="0"/>
                  <a:t> are </a:t>
                </a:r>
                <a:r>
                  <a:rPr lang="it-IT" dirty="0" err="1" smtClean="0"/>
                  <a:t>two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overlapping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bounding</a:t>
                </a:r>
                <a:r>
                  <a:rPr lang="it-IT" dirty="0" smtClean="0"/>
                  <a:t> boxes in </a:t>
                </a:r>
                <a:r>
                  <a:rPr lang="it-IT" dirty="0" err="1" smtClean="0"/>
                  <a:t>depth</a:t>
                </a:r>
                <a:r>
                  <a:rPr lang="it-IT" dirty="0" smtClean="0"/>
                  <a:t> and </a:t>
                </a:r>
                <a:r>
                  <a:rPr lang="it-IT" dirty="0" err="1" smtClean="0"/>
                  <a:t>intensity</a:t>
                </a:r>
                <a:r>
                  <a:rPr lang="it-IT" dirty="0"/>
                  <a:t>.</a:t>
                </a:r>
                <a:endParaRPr lang="it-IT" dirty="0" smtClean="0"/>
              </a:p>
              <a:p>
                <a:r>
                  <a:rPr lang="it-IT" dirty="0" err="1" smtClean="0"/>
                  <a:t>If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𝑅</m:t>
                    </m:r>
                    <m:r>
                      <a:rPr lang="it-IT" b="0" i="1" smtClean="0">
                        <a:latin typeface="Cambria Math"/>
                        <a:ea typeface="Cambria Math"/>
                      </a:rPr>
                      <m:t>≥50%</m:t>
                    </m:r>
                  </m:oMath>
                </a14:m>
                <a:r>
                  <a:rPr lang="it-IT" dirty="0" smtClean="0"/>
                  <a:t> an </a:t>
                </a:r>
                <a:r>
                  <a:rPr lang="it-IT" dirty="0" err="1" smtClean="0"/>
                  <a:t>abandoned</a:t>
                </a:r>
                <a:r>
                  <a:rPr lang="it-IT" dirty="0" smtClean="0"/>
                  <a:t> item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detected</a:t>
                </a:r>
                <a:r>
                  <a:rPr lang="it-IT" dirty="0" smtClean="0"/>
                  <a:t>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23" t="-412" r="-3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Approach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090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Trebuchet MS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9130</TotalTime>
  <Words>1024</Words>
  <Application>Microsoft Office PowerPoint</Application>
  <PresentationFormat>Presentazione su schermo (4:3)</PresentationFormat>
  <Paragraphs>185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18" baseType="lpstr">
      <vt:lpstr>Tema di Office</vt:lpstr>
      <vt:lpstr>Presentazione standard di PowerPoint</vt:lpstr>
      <vt:lpstr>Contents</vt:lpstr>
      <vt:lpstr>Left luggage detection</vt:lpstr>
      <vt:lpstr>Pipeline</vt:lpstr>
      <vt:lpstr>Intensity background modelling</vt:lpstr>
      <vt:lpstr>Dual foreground</vt:lpstr>
      <vt:lpstr>Aggregator update rule</vt:lpstr>
      <vt:lpstr>Depth processing</vt:lpstr>
      <vt:lpstr>Combination of proposals</vt:lpstr>
      <vt:lpstr>Technologies</vt:lpstr>
      <vt:lpstr>Intensity processing</vt:lpstr>
      <vt:lpstr>Depth processing</vt:lpstr>
      <vt:lpstr>Depth challenge</vt:lpstr>
      <vt:lpstr>Depth-based proposals</vt:lpstr>
      <vt:lpstr>Test</vt:lpstr>
      <vt:lpstr>References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Francis</dc:creator>
  <cp:lastModifiedBy>Andrea Rizzo</cp:lastModifiedBy>
  <cp:revision>935</cp:revision>
  <cp:lastPrinted>1601-01-01T00:00:00Z</cp:lastPrinted>
  <dcterms:created xsi:type="dcterms:W3CDTF">1601-01-01T00:00:00Z</dcterms:created>
  <dcterms:modified xsi:type="dcterms:W3CDTF">2014-03-15T21:22:17Z</dcterms:modified>
</cp:coreProperties>
</file>