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0" r:id="rId2"/>
    <p:sldId id="382" r:id="rId3"/>
    <p:sldId id="375" r:id="rId4"/>
    <p:sldId id="377" r:id="rId5"/>
    <p:sldId id="379" r:id="rId6"/>
    <p:sldId id="381" r:id="rId7"/>
    <p:sldId id="386" r:id="rId8"/>
    <p:sldId id="380" r:id="rId9"/>
    <p:sldId id="384" r:id="rId10"/>
    <p:sldId id="376" r:id="rId11"/>
    <p:sldId id="385" r:id="rId12"/>
    <p:sldId id="387" r:id="rId13"/>
    <p:sldId id="388" r:id="rId14"/>
    <p:sldId id="389" r:id="rId15"/>
    <p:sldId id="391" r:id="rId16"/>
    <p:sldId id="393" r:id="rId17"/>
    <p:sldId id="390" r:id="rId18"/>
    <p:sldId id="392" r:id="rId19"/>
    <p:sldId id="383" r:id="rId20"/>
    <p:sldId id="374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4430"/>
    <a:srgbClr val="00A05A"/>
    <a:srgbClr val="0272B2"/>
    <a:srgbClr val="595959"/>
    <a:srgbClr val="176DED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>
        <p:scale>
          <a:sx n="70" d="100"/>
          <a:sy n="70" d="100"/>
        </p:scale>
        <p:origin x="-228" y="-7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12/06/2014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00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0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50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21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88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1399838" y="695325"/>
            <a:ext cx="22799676" cy="171005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5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210230" y="6453336"/>
            <a:ext cx="27526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13th,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eft-luggage-detection.readthedocs.org/en/latest/datase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1413056"/>
            <a:ext cx="3150000" cy="2520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  <a:p>
                <a:r>
                  <a:rPr lang="it-IT" dirty="0" err="1"/>
                  <a:t>OpenKinect</a:t>
                </a:r>
                <a:endParaRPr lang="it-IT" dirty="0"/>
              </a:p>
              <a:p>
                <a:pPr lvl="1"/>
                <a:r>
                  <a:rPr lang="it-IT" dirty="0"/>
                  <a:t>Open source </a:t>
                </a:r>
                <a:r>
                  <a:rPr lang="it-IT" dirty="0" err="1"/>
                  <a:t>library</a:t>
                </a:r>
                <a:endParaRPr lang="it-IT" dirty="0"/>
              </a:p>
              <a:p>
                <a:pPr lvl="1"/>
                <a:r>
                  <a:rPr lang="it-IT" dirty="0" err="1"/>
                  <a:t>Multiplatform</a:t>
                </a:r>
                <a:endParaRPr lang="it-IT" dirty="0"/>
              </a:p>
              <a:p>
                <a:r>
                  <a:rPr lang="it-IT" dirty="0" err="1" smtClean="0"/>
                  <a:t>OpenCV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6" y="3789040"/>
            <a:ext cx="2911396" cy="468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17" y="4545312"/>
            <a:ext cx="2877699" cy="972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9" y="4725144"/>
            <a:ext cx="1169147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40" y="5517312"/>
            <a:ext cx="320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sz="3000" dirty="0" smtClean="0"/>
                  <a:t>We </a:t>
                </a:r>
                <a:r>
                  <a:rPr lang="it-IT" sz="3000" dirty="0" err="1" smtClean="0"/>
                  <a:t>implement</a:t>
                </a:r>
                <a:r>
                  <a:rPr lang="it-IT" sz="3000" dirty="0" smtClean="0"/>
                  <a:t> an </a:t>
                </a:r>
                <a:r>
                  <a:rPr lang="it-IT" sz="3000" dirty="0" err="1" smtClean="0"/>
                  <a:t>intensity</a:t>
                </a:r>
                <a:r>
                  <a:rPr lang="it-IT" sz="3000" dirty="0" smtClean="0"/>
                  <a:t> processing </a:t>
                </a:r>
                <a:r>
                  <a:rPr lang="it-IT" sz="3000" dirty="0" err="1" smtClean="0"/>
                  <a:t>module</a:t>
                </a:r>
                <a:r>
                  <a:rPr lang="it-IT" sz="3000" dirty="0" smtClean="0"/>
                  <a:t>.</a:t>
                </a:r>
              </a:p>
              <a:p>
                <a:r>
                  <a:rPr lang="en-US" sz="3000" dirty="0" smtClean="0"/>
                  <a:t>The </a:t>
                </a:r>
                <a:r>
                  <a:rPr lang="en-US" sz="3000" dirty="0"/>
                  <a:t>RGB </a:t>
                </a:r>
                <a:r>
                  <a:rPr lang="en-US" sz="3000" dirty="0" smtClean="0"/>
                  <a:t>processing </a:t>
                </a:r>
                <a:r>
                  <a:rPr lang="en-US" sz="3000" dirty="0"/>
                  <a:t>routine can be summed as </a:t>
                </a:r>
                <a:r>
                  <a:rPr lang="en-US" sz="3000" dirty="0" smtClean="0"/>
                  <a:t>following:</a:t>
                </a:r>
              </a:p>
              <a:p>
                <a:pPr marL="432000" lvl="1" indent="0">
                  <a:spcBef>
                    <a:spcPts val="0"/>
                  </a:spcBef>
                  <a:buNone/>
                </a:pPr>
                <a:endParaRPr lang="it-IT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en-US" sz="1300" dirty="0">
                    <a:solidFill>
                      <a:srgbClr val="008000"/>
                    </a:solidFill>
                    <a:latin typeface="Courier New"/>
                  </a:rPr>
                  <a:t>get next video </a:t>
                </a:r>
                <a:r>
                  <a:rPr lang="en-US" sz="1300" dirty="0" smtClean="0">
                    <a:solidFill>
                      <a:srgbClr val="008000"/>
                    </a:solidFill>
                    <a:latin typeface="Courier New"/>
                  </a:rPr>
                  <a:t>frame</a:t>
                </a:r>
                <a:endParaRPr lang="en-US" sz="1300" dirty="0" smtClean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en-US" sz="1300" dirty="0" err="1" smtClean="0">
                    <a:latin typeface="Courier New"/>
                  </a:rPr>
                  <a:t>rgb</a:t>
                </a:r>
                <a:r>
                  <a:rPr lang="en-US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 smtClean="0">
                    <a:latin typeface="Courier New"/>
                  </a:rPr>
                  <a:t>current_frame</a:t>
                </a:r>
                <a:r>
                  <a:rPr lang="en-US" sz="1300" dirty="0" smtClean="0">
                    <a:latin typeface="Courier New"/>
                  </a:rPr>
                  <a:t> </a:t>
                </a:r>
                <a:r>
                  <a:rPr lang="en-US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en-US" sz="1300" dirty="0">
                    <a:latin typeface="Courier New"/>
                  </a:rPr>
                  <a:t> </a:t>
                </a:r>
                <a:r>
                  <a:rPr lang="en-US" sz="1300" dirty="0" err="1">
                    <a:latin typeface="Courier New"/>
                  </a:rPr>
                  <a:t>cam</a:t>
                </a:r>
                <a:r>
                  <a:rPr lang="en-US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en-US" sz="1300" dirty="0" err="1">
                    <a:latin typeface="Courier New"/>
                  </a:rPr>
                  <a:t>get_image</a:t>
                </a:r>
                <a:r>
                  <a:rPr lang="en-US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en-US" sz="1300" dirty="0"/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get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dual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foreground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 (long 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and short </a:t>
                </a:r>
                <a:r>
                  <a:rPr lang="it-IT" sz="1300" dirty="0" err="1" smtClean="0">
                    <a:solidFill>
                      <a:srgbClr val="008000"/>
                    </a:solidFill>
                    <a:latin typeface="Courier New"/>
                  </a:rPr>
                  <a:t>term</a:t>
                </a:r>
                <a:r>
                  <a:rPr lang="it-IT" sz="1300" dirty="0" smtClean="0">
                    <a:solidFill>
                      <a:srgbClr val="00800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compute_foreground_masks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</a:t>
                </a:r>
                <a:r>
                  <a:rPr lang="it-IT" sz="1300" dirty="0" err="1" smtClean="0">
                    <a:latin typeface="Courier New"/>
                  </a:rPr>
                  <a:t>rgb</a:t>
                </a:r>
                <a:r>
                  <a:rPr lang="it-IT" sz="1300" b="1" dirty="0" err="1" smtClean="0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 smtClean="0">
                    <a:latin typeface="Courier New"/>
                  </a:rPr>
                  <a:t>current_frame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)</a:t>
                </a:r>
                <a:endParaRPr lang="it-IT" sz="1300" dirty="0"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update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rgb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aggregator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update_detection_aggregator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  <a:endParaRPr lang="it-IT" sz="1300" b="1" dirty="0">
                  <a:solidFill>
                    <a:srgbClr val="00008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600"/>
                  </a:spcBef>
                  <a:buNone/>
                </a:pP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#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extract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bounding</a:t>
                </a:r>
                <a:r>
                  <a:rPr lang="it-IT" sz="1300" dirty="0">
                    <a:solidFill>
                      <a:srgbClr val="008000"/>
                    </a:solidFill>
                    <a:latin typeface="Courier New"/>
                  </a:rPr>
                  <a:t> box </a:t>
                </a:r>
                <a:r>
                  <a:rPr lang="it-IT" sz="1300" dirty="0" err="1">
                    <a:solidFill>
                      <a:srgbClr val="008000"/>
                    </a:solidFill>
                    <a:latin typeface="Courier New"/>
                  </a:rPr>
                  <a:t>proposals</a:t>
                </a:r>
                <a:endParaRPr lang="it-IT" sz="1300" dirty="0">
                  <a:solidFill>
                    <a:srgbClr val="008000"/>
                  </a:solidFill>
                  <a:latin typeface="Courier New"/>
                </a:endParaRPr>
              </a:p>
              <a:p>
                <a:pPr marL="684000" lvl="2" indent="0">
                  <a:spcBef>
                    <a:spcPts val="0"/>
                  </a:spcBef>
                  <a:buNone/>
                </a:pPr>
                <a:r>
                  <a:rPr lang="it-IT" sz="1300" dirty="0" err="1">
                    <a:latin typeface="Courier New"/>
                  </a:rPr>
                  <a:t>rgb_proposal_bbox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b="1" dirty="0">
                    <a:solidFill>
                      <a:srgbClr val="000080"/>
                    </a:solidFill>
                    <a:latin typeface="Courier New"/>
                  </a:rPr>
                  <a:t>=</a:t>
                </a:r>
                <a:r>
                  <a:rPr lang="it-IT" sz="1300" dirty="0">
                    <a:latin typeface="Courier New"/>
                  </a:rPr>
                  <a:t> </a:t>
                </a:r>
                <a:r>
                  <a:rPr lang="it-IT" sz="1300" dirty="0" err="1">
                    <a:latin typeface="Courier New"/>
                  </a:rPr>
                  <a:t>rgb</a:t>
                </a:r>
                <a:r>
                  <a:rPr lang="it-IT" sz="1300" b="1" dirty="0" err="1">
                    <a:solidFill>
                      <a:srgbClr val="000080"/>
                    </a:solidFill>
                    <a:latin typeface="Courier New"/>
                  </a:rPr>
                  <a:t>.</a:t>
                </a:r>
                <a:r>
                  <a:rPr lang="it-IT" sz="1300" dirty="0" err="1">
                    <a:latin typeface="Courier New"/>
                  </a:rPr>
                  <a:t>extract_proposal_bbox</a:t>
                </a:r>
                <a:r>
                  <a:rPr lang="it-IT" sz="1300" b="1" dirty="0" smtClean="0">
                    <a:solidFill>
                      <a:srgbClr val="000080"/>
                    </a:solidFill>
                    <a:latin typeface="Courier New"/>
                  </a:rPr>
                  <a:t>()</a:t>
                </a:r>
              </a:p>
              <a:p>
                <a:pPr marL="684000" lvl="2" indent="0">
                  <a:spcBef>
                    <a:spcPts val="0"/>
                  </a:spcBef>
                  <a:buNone/>
                </a:pPr>
                <a:endParaRPr lang="en-US" sz="1000" dirty="0" smtClean="0"/>
              </a:p>
              <a:p>
                <a:r>
                  <a:rPr lang="en-US" sz="3000" dirty="0" smtClean="0"/>
                  <a:t>A bounding box contains a set of connected pixel in which the aggregator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0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000" i="1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30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it-IT" sz="3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 bounding boxes with area less than 50 pixel are filtered:</a:t>
                </a:r>
              </a:p>
              <a:p>
                <a:pPr lvl="1"/>
                <a:r>
                  <a:rPr lang="en-US" sz="2900" dirty="0" smtClean="0"/>
                  <a:t>So small objects are discarded.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9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depth processing </a:t>
            </a:r>
            <a:r>
              <a:rPr lang="en-US" sz="2800" dirty="0"/>
              <a:t>routine can be summed as following:</a:t>
            </a:r>
          </a:p>
          <a:p>
            <a:pPr marL="684000" lvl="2" indent="0">
              <a:spcBef>
                <a:spcPts val="0"/>
              </a:spcBef>
              <a:buNone/>
            </a:pPr>
            <a:endParaRPr lang="en-US" sz="8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900" dirty="0">
                <a:solidFill>
                  <a:srgbClr val="008000"/>
                </a:solidFill>
                <a:latin typeface="Courier New"/>
              </a:rPr>
              <a:t>get next depth frame (11-bit precision)</a:t>
            </a:r>
            <a:endParaRPr lang="en-US" sz="900" dirty="0"/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dirty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cam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get_depth_matrix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current_frame_holes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compute_holes_mask_in_frame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background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update_background_model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current_frame_holes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get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depth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foreground</a:t>
            </a:r>
            <a:endParaRPr lang="it-IT" sz="900" dirty="0" smtClean="0">
              <a:solidFill>
                <a:srgbClr val="008000"/>
              </a:solidFill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extract_foreground_mask_from_run_avg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current_frame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apply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opening to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remove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noise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</a:t>
            </a:r>
            <a:r>
              <a:rPr lang="it-IT" sz="9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 smtClean="0">
                <a:latin typeface="Courier New"/>
              </a:rPr>
              <a:t>foreground_mask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apply_opening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BG_OPEN_KSIZE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smtClean="0">
                <a:latin typeface="Courier New"/>
              </a:rPr>
              <a:t>												cv2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smtClean="0">
                <a:latin typeface="Courier New"/>
              </a:rPr>
              <a:t>MORPH_ELLIPSE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depth_proposal_bbox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extract_proposal_bbox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ACCUMULATOR</a:t>
            </a:r>
            <a:r>
              <a:rPr lang="it-IT" sz="900" b="1" dirty="0" smtClean="0">
                <a:solidFill>
                  <a:srgbClr val="000080"/>
                </a:solidFill>
                <a:latin typeface="Courier New"/>
              </a:rPr>
              <a:t>)</a:t>
            </a:r>
          </a:p>
          <a:p>
            <a:pPr marL="684000" lvl="2" indent="0">
              <a:spcBef>
                <a:spcPts val="600"/>
              </a:spcBef>
              <a:buNone/>
            </a:pPr>
            <a:r>
              <a:rPr lang="it-IT" sz="900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cut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foreground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with </a:t>
            </a:r>
            <a:r>
              <a:rPr lang="it-IT" sz="900" dirty="0" err="1">
                <a:solidFill>
                  <a:srgbClr val="008000"/>
                </a:solidFill>
                <a:latin typeface="Courier New"/>
              </a:rPr>
              <a:t>real</a:t>
            </a:r>
            <a:r>
              <a:rPr lang="it-IT" sz="9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it-IT" sz="900" dirty="0" err="1" smtClean="0">
                <a:solidFill>
                  <a:srgbClr val="008000"/>
                </a:solidFill>
                <a:latin typeface="Courier New"/>
              </a:rPr>
              <a:t>values</a:t>
            </a:r>
            <a:endParaRPr lang="it-IT" sz="900" dirty="0" smtClean="0">
              <a:latin typeface="Courier New"/>
            </a:endParaRPr>
          </a:p>
          <a:p>
            <a:pPr marL="684000" lvl="2" indent="0">
              <a:spcBef>
                <a:spcPts val="0"/>
              </a:spcBef>
              <a:buNone/>
            </a:pPr>
            <a:r>
              <a:rPr lang="it-IT" sz="900" dirty="0" err="1" smtClean="0">
                <a:latin typeface="Courier New"/>
              </a:rPr>
              <a:t>foreground_depth_proposal</a:t>
            </a:r>
            <a:r>
              <a:rPr lang="it-IT" sz="900" dirty="0" smtClean="0">
                <a:latin typeface="Courier New"/>
              </a:rPr>
              <a:t> 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bg_models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cut_foreground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current_frame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it-IT" sz="900" dirty="0">
                <a:latin typeface="Courier New"/>
              </a:rPr>
              <a:t> </a:t>
            </a:r>
            <a:r>
              <a:rPr lang="it-IT" sz="900" dirty="0" err="1">
                <a:latin typeface="Courier New"/>
              </a:rPr>
              <a:t>depth</a:t>
            </a:r>
            <a:r>
              <a:rPr lang="it-IT" sz="9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it-IT" sz="900" dirty="0" err="1">
                <a:latin typeface="Courier New"/>
              </a:rPr>
              <a:t>foreground_mask</a:t>
            </a:r>
            <a:r>
              <a:rPr lang="it-IT" sz="900" b="1" dirty="0">
                <a:solidFill>
                  <a:srgbClr val="000080"/>
                </a:solidFill>
                <a:latin typeface="Courier New"/>
              </a:rPr>
              <a:t>)</a:t>
            </a:r>
            <a:endParaRPr lang="it-IT" sz="900" dirty="0"/>
          </a:p>
          <a:p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?</a:t>
            </a: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Would</a:t>
            </a:r>
            <a:r>
              <a:rPr lang="it-IT" dirty="0" smtClean="0"/>
              <a:t> be </a:t>
            </a:r>
            <a:r>
              <a:rPr lang="it-IT" dirty="0" err="1" smtClean="0"/>
              <a:t>nice</a:t>
            </a:r>
            <a:r>
              <a:rPr lang="it-IT" dirty="0" smtClean="0"/>
              <a:t>!!!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4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The </a:t>
            </a:r>
            <a:r>
              <a:rPr lang="it-IT" dirty="0" err="1"/>
              <a:t>depth</a:t>
            </a:r>
            <a:r>
              <a:rPr lang="it-IT" dirty="0"/>
              <a:t> video </a:t>
            </a: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noisy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the opening </a:t>
            </a:r>
            <a:r>
              <a:rPr lang="it-IT" dirty="0" err="1"/>
              <a:t>morphological</a:t>
            </a:r>
            <a:r>
              <a:rPr lang="it-IT" dirty="0"/>
              <a:t> operator</a:t>
            </a:r>
            <a:r>
              <a:rPr lang="it-IT" dirty="0" smtClean="0"/>
              <a:t>.</a:t>
            </a:r>
            <a:endParaRPr lang="en-US" dirty="0" smtClean="0"/>
          </a:p>
          <a:p>
            <a:r>
              <a:rPr lang="en-US" dirty="0" smtClean="0"/>
              <a:t>The depth video stream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defined </a:t>
            </a:r>
            <a:r>
              <a:rPr lang="en-US" dirty="0" smtClean="0"/>
              <a:t>everywhere: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available </a:t>
            </a:r>
            <a:r>
              <a:rPr lang="en-US" dirty="0"/>
              <a:t>for the image regions that are close enough to the </a:t>
            </a:r>
            <a:r>
              <a:rPr lang="en-US" dirty="0" smtClean="0"/>
              <a:t>device;</a:t>
            </a:r>
          </a:p>
          <a:p>
            <a:pPr lvl="1"/>
            <a:r>
              <a:rPr lang="en-US" dirty="0"/>
              <a:t>for black objects the sensor can’t measure the depth </a:t>
            </a:r>
            <a:r>
              <a:rPr lang="en-US" dirty="0" smtClean="0"/>
              <a:t>value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proper </a:t>
            </a:r>
            <a:r>
              <a:rPr lang="en-US" b="1" dirty="0" smtClean="0"/>
              <a:t>management</a:t>
            </a:r>
            <a:r>
              <a:rPr lang="en-US" dirty="0" smtClean="0"/>
              <a:t> of N/D pixel has been implemented.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2400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spatial changes over time are accumulated in an image </a:t>
                </a:r>
                <a:r>
                  <a:rPr lang="en-US" dirty="0" smtClean="0"/>
                  <a:t>aggregator:</a:t>
                </a:r>
              </a:p>
              <a:p>
                <a:pPr lvl="1"/>
                <a:r>
                  <a:rPr lang="en-US" dirty="0"/>
                  <a:t>If the aggregator exceeds a threshold is </a:t>
                </a:r>
                <a:r>
                  <a:rPr lang="en-US" dirty="0" smtClean="0"/>
                  <a:t>segmented</a:t>
                </a:r>
                <a:r>
                  <a:rPr lang="en-US" baseline="30000" dirty="0" smtClean="0"/>
                  <a:t>[4]</a:t>
                </a:r>
                <a:r>
                  <a:rPr lang="en-US" dirty="0" smtClean="0"/>
                  <a:t> </a:t>
                </a:r>
                <a:r>
                  <a:rPr lang="en-US" dirty="0"/>
                  <a:t>with a bounding </a:t>
                </a:r>
                <a:r>
                  <a:rPr lang="en-US" dirty="0" smtClean="0"/>
                  <a:t>box;</a:t>
                </a:r>
              </a:p>
              <a:p>
                <a:pPr lvl="1"/>
                <a:r>
                  <a:rPr lang="en-US" dirty="0" smtClean="0"/>
                  <a:t>The spatial region is marked </a:t>
                </a:r>
                <a:r>
                  <a:rPr lang="en-US" dirty="0"/>
                  <a:t>as left item proposal.</a:t>
                </a:r>
                <a:endParaRPr lang="en-US" dirty="0" smtClean="0"/>
              </a:p>
              <a:p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provide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it-IT" dirty="0" smtClean="0"/>
                  <a:t> methods</a:t>
                </a:r>
                <a:r>
                  <a:rPr lang="en-US" dirty="0"/>
                  <a:t> to accumulate the depth </a:t>
                </a:r>
                <a:r>
                  <a:rPr lang="en-US" dirty="0" smtClean="0"/>
                  <a:t>changes:</a:t>
                </a:r>
              </a:p>
              <a:p>
                <a:pPr lvl="1"/>
                <a:r>
                  <a:rPr lang="en-US" cap="small" dirty="0" smtClean="0"/>
                  <a:t>Image Accumulator</a:t>
                </a:r>
              </a:p>
              <a:p>
                <a:pPr lvl="1"/>
                <a:r>
                  <a:rPr lang="en-US" cap="small" dirty="0" smtClean="0"/>
                  <a:t>Bounding Box Accumulator</a:t>
                </a:r>
              </a:p>
              <a:p>
                <a:pPr lvl="1"/>
                <a:r>
                  <a:rPr lang="en-US" cap="small" dirty="0" smtClean="0"/>
                  <a:t>Best Bounding Box Accumulator</a:t>
                </a:r>
                <a:endParaRPr lang="it-IT" cap="small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2" t="-9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54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Combination of </a:t>
            </a:r>
            <a:r>
              <a:rPr lang="it-IT" dirty="0" err="1"/>
              <a:t>proposals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</a:t>
                </a:r>
                <a:r>
                  <a:rPr lang="it-IT" dirty="0"/>
                  <a:t>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sets are </a:t>
                </a:r>
                <a:r>
                  <a:rPr lang="it-IT" dirty="0" err="1"/>
                  <a:t>merged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𝑅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/>
                            </a:rPr>
                            <m:t>#</m:t>
                          </m:r>
                          <m:r>
                            <a:rPr lang="it-IT" i="1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0.50</m:t>
                    </m:r>
                  </m:oMath>
                </a14:m>
                <a:r>
                  <a:rPr lang="it-IT" dirty="0"/>
                  <a:t> an </a:t>
                </a:r>
                <a:r>
                  <a:rPr lang="it-IT" dirty="0" err="1"/>
                  <a:t>abandoned</a:t>
                </a:r>
                <a:r>
                  <a:rPr lang="it-IT" dirty="0"/>
                  <a:t> item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The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saved</a:t>
                </a:r>
                <a:r>
                  <a:rPr lang="it-IT" dirty="0" smtClean="0"/>
                  <a:t>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349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Combination of </a:t>
            </a:r>
            <a:r>
              <a:rPr lang="it-IT" dirty="0" err="1" smtClean="0"/>
              <a:t>proposals</a:t>
            </a:r>
            <a:r>
              <a:rPr lang="it-IT" dirty="0" smtClean="0"/>
              <a:t> - </a:t>
            </a:r>
            <a:r>
              <a:rPr lang="it-IT" dirty="0" err="1" smtClean="0"/>
              <a:t>improvements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 smtClean="0"/>
                  <a:t>Since in the RGB </a:t>
                </a:r>
                <a:r>
                  <a:rPr lang="it-IT" dirty="0" err="1"/>
                  <a:t>foreground</a:t>
                </a:r>
                <a:r>
                  <a:rPr lang="it-IT" dirty="0"/>
                  <a:t> model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 smtClean="0"/>
                  <a:t>luggage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eventually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become</a:t>
                </a:r>
                <a:r>
                  <a:rPr lang="it-IT" dirty="0" smtClean="0"/>
                  <a:t> background </a:t>
                </a:r>
                <a:r>
                  <a:rPr lang="it-IT" dirty="0"/>
                  <a:t>in the long </a:t>
                </a:r>
                <a:r>
                  <a:rPr lang="it-IT" dirty="0" err="1"/>
                  <a:t>run</a:t>
                </a:r>
                <a:r>
                  <a:rPr lang="it-IT" dirty="0"/>
                  <a:t> the </a:t>
                </a:r>
                <a:r>
                  <a:rPr lang="it-IT" dirty="0" err="1"/>
                  <a:t>intensity-based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discarded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The last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1"/>
                <a:r>
                  <a:rPr lang="it-IT" dirty="0"/>
                  <a:t>The last set of </a:t>
                </a:r>
                <a:r>
                  <a:rPr lang="it-IT" dirty="0" err="1"/>
                  <a:t>bounding</a:t>
                </a:r>
                <a:r>
                  <a:rPr lang="it-IT" dirty="0"/>
                  <a:t> boxes of </a:t>
                </a:r>
                <a:r>
                  <a:rPr lang="it-IT" dirty="0" err="1"/>
                  <a:t>proposals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saved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 err="1"/>
                  <a:t>If</a:t>
                </a:r>
                <a:r>
                  <a:rPr lang="it-IT" dirty="0"/>
                  <a:t> the ratio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</m:oMath>
                </a14:m>
                <a:r>
                  <a:rPr lang="it-IT" dirty="0"/>
                  <a:t> between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and a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∈ </m:t>
                    </m:r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𝑅𝑒𝑠𝑢𝑙𝑡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over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</a:rPr>
                      <m:t>0.50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bounding</a:t>
                </a:r>
                <a:r>
                  <a:rPr lang="it-IT" dirty="0"/>
                  <a:t> box are </a:t>
                </a:r>
                <a:r>
                  <a:rPr lang="it-IT" dirty="0" err="1"/>
                  <a:t>considered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;</a:t>
                </a:r>
              </a:p>
              <a:p>
                <a:pPr lvl="2"/>
                <a:r>
                  <a:rPr lang="it-IT" dirty="0"/>
                  <a:t>Else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𝑅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&lt;50%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compute the </a:t>
                </a:r>
                <a:r>
                  <a:rPr lang="it-IT" b="1" dirty="0" err="1"/>
                  <a:t>Normalized</a:t>
                </a:r>
                <a:r>
                  <a:rPr lang="it-IT" b="1" dirty="0"/>
                  <a:t> Cross-</a:t>
                </a:r>
                <a:r>
                  <a:rPr lang="it-IT" b="1" dirty="0" err="1"/>
                  <a:t>Correlation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bounded</a:t>
                </a:r>
                <a:r>
                  <a:rPr lang="it-IT" dirty="0"/>
                  <a:t> by the </a:t>
                </a:r>
                <a:r>
                  <a:rPr lang="it-IT" dirty="0" err="1"/>
                  <a:t>bounding</a:t>
                </a:r>
                <a:r>
                  <a:rPr lang="it-IT" dirty="0"/>
                  <a:t> box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and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𝑓𝑟𝑎𝑚𝑒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  <a:p>
                <a:pPr lvl="3"/>
                <a:r>
                  <a:rPr lang="it-IT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it-IT">
                        <a:latin typeface="Cambria Math"/>
                      </a:rPr>
                      <m:t>&gt;0.90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regions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;</a:t>
                </a:r>
              </a:p>
              <a:p>
                <a:pPr lvl="3"/>
                <a:r>
                  <a:rPr lang="it-IT" dirty="0"/>
                  <a:t>Else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discard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𝑏𝑏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𝑡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final</a:t>
                </a:r>
                <a:r>
                  <a:rPr lang="it-IT" dirty="0"/>
                  <a:t> </a:t>
                </a:r>
                <a:r>
                  <a:rPr lang="it-IT" dirty="0" err="1"/>
                  <a:t>proposals</a:t>
                </a:r>
                <a:r>
                  <a:rPr lang="it-IT" dirty="0"/>
                  <a:t> are </a:t>
                </a:r>
                <a:r>
                  <a:rPr lang="it-IT" dirty="0" err="1"/>
                  <a:t>segmented</a:t>
                </a:r>
                <a:r>
                  <a:rPr lang="it-IT" dirty="0"/>
                  <a:t> by </a:t>
                </a:r>
                <a:r>
                  <a:rPr lang="it-IT" dirty="0" err="1"/>
                  <a:t>using</a:t>
                </a:r>
                <a:r>
                  <a:rPr lang="it-IT" dirty="0"/>
                  <a:t> </a:t>
                </a:r>
                <a:r>
                  <a:rPr lang="it-IT" dirty="0" err="1"/>
                  <a:t>watershed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instead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growing</a:t>
                </a:r>
                <a:r>
                  <a:rPr lang="it-IT" dirty="0"/>
                  <a:t> </a:t>
                </a:r>
                <a:r>
                  <a:rPr lang="it-IT" dirty="0" err="1" smtClean="0"/>
                  <a:t>algorithm</a:t>
                </a:r>
                <a:r>
                  <a:rPr lang="it-IT" dirty="0" smtClean="0"/>
                  <a:t>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87" r="-403" b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9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20 </a:t>
            </a:r>
            <a:r>
              <a:rPr lang="it-IT" dirty="0" err="1"/>
              <a:t>videos</a:t>
            </a:r>
            <a:r>
              <a:rPr lang="it-IT" dirty="0"/>
              <a:t>;</a:t>
            </a:r>
          </a:p>
          <a:p>
            <a:r>
              <a:rPr lang="it-IT" dirty="0"/>
              <a:t>The </a:t>
            </a:r>
            <a:r>
              <a:rPr lang="it-IT" dirty="0" err="1"/>
              <a:t>videos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r>
              <a:rPr lang="it-IT" dirty="0"/>
              <a:t> for download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>
                <a:solidFill>
                  <a:srgbClr val="0272B2"/>
                </a:solidFill>
                <a:hlinkClick r:id="rId3"/>
              </a:rPr>
              <a:t>link</a:t>
            </a:r>
            <a:r>
              <a:rPr lang="it-IT" dirty="0"/>
              <a:t>;</a:t>
            </a:r>
          </a:p>
          <a:p>
            <a:pPr lvl="1"/>
            <a:r>
              <a:rPr lang="it-IT" sz="2500" dirty="0"/>
              <a:t>Video04: no </a:t>
            </a:r>
            <a:r>
              <a:rPr lang="it-IT" sz="2500" dirty="0" err="1"/>
              <a:t>clutter</a:t>
            </a:r>
            <a:r>
              <a:rPr lang="it-IT" sz="2500" dirty="0"/>
              <a:t>, no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 smtClean="0"/>
              <a:t>one</a:t>
            </a:r>
            <a:r>
              <a:rPr lang="it-IT" sz="2500" dirty="0" smtClean="0"/>
              <a:t> </a:t>
            </a:r>
            <a:r>
              <a:rPr lang="it-IT" sz="2500" dirty="0" err="1"/>
              <a:t>person</a:t>
            </a:r>
            <a:r>
              <a:rPr lang="it-IT" sz="2500" dirty="0"/>
              <a:t>, </a:t>
            </a:r>
            <a:r>
              <a:rPr lang="it-IT" sz="2500" dirty="0" err="1"/>
              <a:t>one</a:t>
            </a:r>
            <a:r>
              <a:rPr lang="it-IT" sz="2500" dirty="0"/>
              <a:t> </a:t>
            </a:r>
            <a:r>
              <a:rPr lang="it-IT" sz="2500" dirty="0" err="1"/>
              <a:t>left</a:t>
            </a:r>
            <a:r>
              <a:rPr lang="it-IT" sz="2500" dirty="0"/>
              <a:t> </a:t>
            </a:r>
            <a:r>
              <a:rPr lang="it-IT" sz="2500" dirty="0" err="1"/>
              <a:t>luggage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✔✔✔</a:t>
            </a:r>
            <a:endParaRPr lang="it-IT" sz="2500" dirty="0">
              <a:solidFill>
                <a:srgbClr val="00A05A"/>
              </a:solidFill>
            </a:endParaRPr>
          </a:p>
          <a:p>
            <a:pPr lvl="1"/>
            <a:r>
              <a:rPr lang="it-IT" sz="2500" dirty="0"/>
              <a:t>Video05: no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smtClean="0"/>
              <a:t>standing </a:t>
            </a:r>
            <a:r>
              <a:rPr lang="it-IT" sz="2500" dirty="0" err="1" smtClean="0"/>
              <a:t>people</a:t>
            </a:r>
            <a:r>
              <a:rPr lang="it-IT" sz="2500" dirty="0" smtClean="0"/>
              <a:t>; </a:t>
            </a:r>
            <a:r>
              <a:rPr lang="it-IT" sz="2500" dirty="0" smtClean="0">
                <a:solidFill>
                  <a:srgbClr val="00A05A"/>
                </a:solidFill>
              </a:rPr>
              <a:t>✔✔✔</a:t>
            </a:r>
            <a:endParaRPr lang="it-IT" sz="2500" dirty="0"/>
          </a:p>
          <a:p>
            <a:pPr lvl="1"/>
            <a:r>
              <a:rPr lang="it-IT" sz="2500" dirty="0"/>
              <a:t>Video12: no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three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illumination</a:t>
            </a:r>
            <a:r>
              <a:rPr lang="it-IT" sz="2500" dirty="0" smtClean="0"/>
              <a:t>;</a:t>
            </a:r>
            <a:r>
              <a:rPr lang="it-IT" sz="2500" dirty="0"/>
              <a:t> </a:t>
            </a:r>
            <a:r>
              <a:rPr lang="it-IT" sz="2500" dirty="0" smtClean="0">
                <a:solidFill>
                  <a:srgbClr val="00A05A"/>
                </a:solidFill>
              </a:rPr>
              <a:t>✔✔</a:t>
            </a:r>
            <a:r>
              <a:rPr lang="it-IT" sz="2500" dirty="0" smtClean="0">
                <a:solidFill>
                  <a:srgbClr val="DA4430"/>
                </a:solidFill>
              </a:rPr>
              <a:t>✘</a:t>
            </a:r>
            <a:endParaRPr lang="it-IT" sz="2500" dirty="0">
              <a:solidFill>
                <a:srgbClr val="DA4430"/>
              </a:solidFill>
            </a:endParaRPr>
          </a:p>
          <a:p>
            <a:pPr lvl="1"/>
            <a:r>
              <a:rPr lang="it-IT" sz="2500" dirty="0"/>
              <a:t>Video13: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/>
              <a:t>illumination</a:t>
            </a:r>
            <a:r>
              <a:rPr lang="it-IT" sz="2500" dirty="0" smtClean="0"/>
              <a:t>; </a:t>
            </a:r>
            <a:r>
              <a:rPr lang="it-IT" sz="2500" dirty="0">
                <a:solidFill>
                  <a:srgbClr val="00A05A"/>
                </a:solidFill>
              </a:rPr>
              <a:t>✔✔</a:t>
            </a:r>
            <a:r>
              <a:rPr lang="it-IT" sz="2500" dirty="0" smtClean="0">
                <a:solidFill>
                  <a:srgbClr val="DA4430"/>
                </a:solidFill>
              </a:rPr>
              <a:t>✘</a:t>
            </a:r>
            <a:endParaRPr lang="it-IT" sz="2500" dirty="0"/>
          </a:p>
          <a:p>
            <a:pPr lvl="1"/>
            <a:r>
              <a:rPr lang="it-IT" sz="2500" dirty="0"/>
              <a:t>Video16: </a:t>
            </a:r>
            <a:r>
              <a:rPr lang="it-IT" sz="2500" dirty="0" err="1"/>
              <a:t>clutter</a:t>
            </a:r>
            <a:r>
              <a:rPr lang="it-IT" sz="2500" dirty="0"/>
              <a:t>, </a:t>
            </a:r>
            <a:r>
              <a:rPr lang="it-IT" sz="2500" dirty="0" err="1"/>
              <a:t>two</a:t>
            </a:r>
            <a:r>
              <a:rPr lang="it-IT" sz="2500" dirty="0"/>
              <a:t> </a:t>
            </a:r>
            <a:r>
              <a:rPr lang="it-IT" sz="2500" dirty="0" err="1"/>
              <a:t>luggages</a:t>
            </a:r>
            <a:r>
              <a:rPr lang="it-IT" sz="2500" dirty="0"/>
              <a:t>, </a:t>
            </a:r>
            <a:r>
              <a:rPr lang="it-IT" sz="2500" dirty="0" err="1"/>
              <a:t>occlusions</a:t>
            </a:r>
            <a:r>
              <a:rPr lang="it-IT" sz="2500" dirty="0"/>
              <a:t>, </a:t>
            </a:r>
            <a:r>
              <a:rPr lang="it-IT" sz="2500" dirty="0" err="1">
                <a:latin typeface="Arial" charset="0"/>
                <a:cs typeface="Arial" charset="0"/>
              </a:rPr>
              <a:t>illumination</a:t>
            </a:r>
            <a:r>
              <a:rPr lang="it-IT" sz="2500" dirty="0" smtClean="0"/>
              <a:t>;</a:t>
            </a:r>
            <a:r>
              <a:rPr lang="it-IT" sz="2500" dirty="0">
                <a:solidFill>
                  <a:srgbClr val="DA4430"/>
                </a:solidFill>
              </a:rPr>
              <a:t> </a:t>
            </a:r>
            <a:r>
              <a:rPr lang="it-IT" sz="2500" dirty="0">
                <a:solidFill>
                  <a:srgbClr val="00A05A"/>
                </a:solidFill>
              </a:rPr>
              <a:t>✔✔</a:t>
            </a:r>
            <a:r>
              <a:rPr lang="it-IT" sz="2500" dirty="0" smtClean="0">
                <a:solidFill>
                  <a:srgbClr val="DA4430"/>
                </a:solidFill>
              </a:rPr>
              <a:t>✘</a:t>
            </a:r>
            <a:endParaRPr lang="it-IT" sz="250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1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The approach used in this application is demanding in term of performance. The proposed framework runs at 5 fps on a modern </a:t>
            </a:r>
            <a:r>
              <a:rPr lang="en-US" dirty="0" smtClean="0"/>
              <a:t>notebook, </a:t>
            </a:r>
            <a:r>
              <a:rPr lang="en-US" dirty="0"/>
              <a:t>just like the one proposed in the paper from which the authors were inspired.</a:t>
            </a:r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709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[1] </a:t>
            </a:r>
            <a:r>
              <a:rPr lang="it-IT" sz="2800" dirty="0"/>
              <a:t>C. </a:t>
            </a:r>
            <a:r>
              <a:rPr lang="it-IT" sz="2800" dirty="0" err="1"/>
              <a:t>Beleznai</a:t>
            </a:r>
            <a:r>
              <a:rPr lang="it-IT" sz="2800" dirty="0"/>
              <a:t>, P. </a:t>
            </a:r>
            <a:r>
              <a:rPr lang="it-IT" sz="2800" dirty="0" err="1"/>
              <a:t>Gemeiner</a:t>
            </a:r>
            <a:r>
              <a:rPr lang="it-IT" sz="2800" dirty="0"/>
              <a:t> and C. </a:t>
            </a:r>
            <a:r>
              <a:rPr lang="it-IT" sz="2800" dirty="0" err="1" smtClean="0"/>
              <a:t>Zinner</a:t>
            </a:r>
            <a:r>
              <a:rPr lang="it-IT" sz="2800" dirty="0" smtClean="0">
                <a:solidFill>
                  <a:schemeClr val="tx1"/>
                </a:solidFill>
              </a:rPr>
              <a:t>,</a:t>
            </a:r>
            <a:r>
              <a:rPr lang="it-IT" sz="2800" dirty="0" smtClean="0"/>
              <a:t> </a:t>
            </a:r>
            <a:r>
              <a:rPr lang="it-IT" sz="2800" dirty="0" err="1" smtClean="0"/>
              <a:t>Reliable</a:t>
            </a:r>
            <a:r>
              <a:rPr lang="it-IT" sz="2800" dirty="0" smtClean="0"/>
              <a:t> </a:t>
            </a:r>
            <a:r>
              <a:rPr lang="it-IT" sz="2800" dirty="0"/>
              <a:t>Left </a:t>
            </a:r>
            <a:r>
              <a:rPr lang="it-IT" sz="2800" dirty="0" err="1"/>
              <a:t>Luggage</a:t>
            </a:r>
            <a:r>
              <a:rPr lang="it-IT" sz="2800" dirty="0"/>
              <a:t> </a:t>
            </a:r>
            <a:r>
              <a:rPr lang="it-IT" sz="2800" dirty="0" err="1"/>
              <a:t>Detection</a:t>
            </a:r>
            <a:r>
              <a:rPr lang="it-IT" sz="2800" dirty="0"/>
              <a:t> Using Stereo Depth and </a:t>
            </a:r>
            <a:r>
              <a:rPr lang="it-IT" sz="2800" dirty="0" err="1"/>
              <a:t>Intensity</a:t>
            </a:r>
            <a:r>
              <a:rPr lang="it-IT" sz="2800" dirty="0"/>
              <a:t> </a:t>
            </a:r>
            <a:r>
              <a:rPr lang="it-IT" sz="2800" dirty="0" err="1" smtClean="0"/>
              <a:t>Cues</a:t>
            </a:r>
            <a:endParaRPr lang="it-IT" sz="2800" dirty="0" smtClean="0"/>
          </a:p>
          <a:p>
            <a:r>
              <a:rPr lang="it-IT" sz="2800" dirty="0" smtClean="0">
                <a:solidFill>
                  <a:schemeClr val="tx1"/>
                </a:solidFill>
              </a:rPr>
              <a:t>[2] </a:t>
            </a:r>
            <a:r>
              <a:rPr lang="it-IT" sz="2800" dirty="0">
                <a:solidFill>
                  <a:schemeClr val="tx1"/>
                </a:solidFill>
              </a:rPr>
              <a:t>Z. Zivkovic and F. </a:t>
            </a:r>
            <a:r>
              <a:rPr lang="it-IT" sz="2800" dirty="0" err="1">
                <a:solidFill>
                  <a:schemeClr val="tx1"/>
                </a:solidFill>
              </a:rPr>
              <a:t>Heijden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Efficient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adaptive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density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estimation</a:t>
            </a:r>
            <a:r>
              <a:rPr lang="it-IT" sz="2800" dirty="0">
                <a:solidFill>
                  <a:schemeClr val="tx1"/>
                </a:solidFill>
              </a:rPr>
              <a:t> per image pixel for the task of background </a:t>
            </a:r>
            <a:r>
              <a:rPr lang="it-IT" sz="2800" dirty="0" err="1">
                <a:solidFill>
                  <a:schemeClr val="tx1"/>
                </a:solidFill>
              </a:rPr>
              <a:t>subtraction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 smtClean="0">
                <a:solidFill>
                  <a:schemeClr val="tx1"/>
                </a:solidFill>
              </a:rPr>
              <a:t>[3] </a:t>
            </a:r>
            <a:r>
              <a:rPr lang="it-IT" sz="2800" dirty="0">
                <a:solidFill>
                  <a:schemeClr val="tx1"/>
                </a:solidFill>
              </a:rPr>
              <a:t>F. </a:t>
            </a:r>
            <a:r>
              <a:rPr lang="it-IT" sz="2800" dirty="0" err="1">
                <a:solidFill>
                  <a:schemeClr val="tx1"/>
                </a:solidFill>
              </a:rPr>
              <a:t>Porikli</a:t>
            </a:r>
            <a:r>
              <a:rPr lang="it-IT" sz="2800" dirty="0">
                <a:solidFill>
                  <a:schemeClr val="tx1"/>
                </a:solidFill>
              </a:rPr>
              <a:t>, Y. </a:t>
            </a:r>
            <a:r>
              <a:rPr lang="it-IT" sz="2800" dirty="0" err="1">
                <a:solidFill>
                  <a:schemeClr val="tx1"/>
                </a:solidFill>
              </a:rPr>
              <a:t>Ivanov</a:t>
            </a:r>
            <a:r>
              <a:rPr lang="it-IT" sz="2800" dirty="0">
                <a:solidFill>
                  <a:schemeClr val="tx1"/>
                </a:solidFill>
              </a:rPr>
              <a:t> and T. </a:t>
            </a:r>
            <a:r>
              <a:rPr lang="it-IT" sz="2800" dirty="0" err="1">
                <a:solidFill>
                  <a:schemeClr val="tx1"/>
                </a:solidFill>
              </a:rPr>
              <a:t>Haga</a:t>
            </a:r>
            <a:r>
              <a:rPr lang="it-IT" sz="2800" dirty="0">
                <a:solidFill>
                  <a:schemeClr val="tx1"/>
                </a:solidFill>
              </a:rPr>
              <a:t>, </a:t>
            </a:r>
            <a:r>
              <a:rPr lang="it-IT" sz="2800" dirty="0" err="1">
                <a:solidFill>
                  <a:schemeClr val="tx1"/>
                </a:solidFill>
              </a:rPr>
              <a:t>Robust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abandoned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object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detection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dual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 smtClean="0">
                <a:solidFill>
                  <a:schemeClr val="tx1"/>
                </a:solidFill>
              </a:rPr>
              <a:t>foregrounds</a:t>
            </a:r>
            <a:endParaRPr lang="it-IT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[4] Suzuki</a:t>
            </a:r>
            <a:r>
              <a:rPr lang="en-US" sz="2800" dirty="0"/>
              <a:t>, S. and Abe, K., Topological Structural Analysis of Digitized Binary Images by Border Following. CVGIP 30 1, pp 32-46 (1985).</a:t>
            </a:r>
            <a:endParaRPr lang="it-IT" sz="28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Contents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 smtClean="0"/>
          </a:p>
          <a:p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Depth processing</a:t>
            </a:r>
          </a:p>
          <a:p>
            <a:pPr lvl="1"/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 smtClean="0"/>
          </a:p>
          <a:p>
            <a:r>
              <a:rPr lang="it-IT" dirty="0" smtClean="0"/>
              <a:t>Technologies</a:t>
            </a:r>
          </a:p>
          <a:p>
            <a:r>
              <a:rPr lang="it-IT" dirty="0" smtClean="0"/>
              <a:t>Development</a:t>
            </a:r>
          </a:p>
          <a:p>
            <a:r>
              <a:rPr lang="it-IT" dirty="0" smtClean="0"/>
              <a:t>Test</a:t>
            </a:r>
          </a:p>
          <a:p>
            <a:r>
              <a:rPr lang="it-IT" dirty="0" smtClean="0"/>
              <a:t>Performance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2584385"/>
            <a:ext cx="3765550" cy="267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9"/>
          <p:cNvSpPr txBox="1">
            <a:spLocks noChangeArrowheads="1"/>
          </p:cNvSpPr>
          <p:nvPr/>
        </p:nvSpPr>
        <p:spPr bwMode="auto">
          <a:xfrm>
            <a:off x="436563" y="3166046"/>
            <a:ext cx="4140200" cy="148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June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13th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of Multimedia Databases – </a:t>
            </a:r>
            <a:r>
              <a:rPr lang="it-IT" altLang="it-IT" sz="16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sz="3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/>
              <a:t>Q &amp; A</a:t>
            </a:r>
          </a:p>
        </p:txBody>
      </p:sp>
      <p:sp>
        <p:nvSpPr>
          <p:cNvPr id="7" name="CasellaDiTesto 10"/>
          <p:cNvSpPr txBox="1">
            <a:spLocks noChangeArrowheads="1"/>
          </p:cNvSpPr>
          <p:nvPr/>
        </p:nvSpPr>
        <p:spPr bwMode="auto">
          <a:xfrm>
            <a:off x="2466975" y="5661248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8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21176"/>
            <a:ext cx="1733125" cy="1692000"/>
          </a:xfrm>
        </p:spPr>
      </p:pic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3154" y="1580753"/>
            <a:ext cx="7560000" cy="4440535"/>
          </a:xfrm>
        </p:spPr>
        <p:txBody>
          <a:bodyPr/>
          <a:lstStyle/>
          <a:p>
            <a:pPr algn="just"/>
            <a:r>
              <a:rPr lang="it-IT" sz="1500" dirty="0" err="1" smtClean="0"/>
              <a:t>It</a:t>
            </a:r>
            <a:r>
              <a:rPr lang="it-IT" sz="1500" dirty="0" smtClean="0"/>
              <a:t> </a:t>
            </a:r>
            <a:r>
              <a:rPr lang="it-IT" sz="1500" dirty="0" err="1" smtClean="0"/>
              <a:t>is</a:t>
            </a:r>
            <a:r>
              <a:rPr lang="it-IT" sz="1500" dirty="0" smtClean="0"/>
              <a:t> </a:t>
            </a:r>
            <a:r>
              <a:rPr lang="it-IT" sz="1500" dirty="0" err="1" smtClean="0"/>
              <a:t>based</a:t>
            </a:r>
            <a:r>
              <a:rPr lang="it-IT" sz="1500" dirty="0" smtClean="0"/>
              <a:t> on </a:t>
            </a:r>
            <a:r>
              <a:rPr lang="it-IT" sz="1500" b="1" i="1" dirty="0" err="1" smtClean="0"/>
              <a:t>Reliable</a:t>
            </a:r>
            <a:r>
              <a:rPr lang="it-IT" sz="1500" b="1" i="1" dirty="0" smtClean="0"/>
              <a:t> Left </a:t>
            </a:r>
            <a:r>
              <a:rPr lang="it-IT" sz="1500" b="1" i="1" dirty="0" err="1" smtClean="0"/>
              <a:t>Luggage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Detection</a:t>
            </a:r>
            <a:r>
              <a:rPr lang="it-IT" sz="1500" b="1" i="1" dirty="0" smtClean="0"/>
              <a:t> Using Stereo Depth and </a:t>
            </a:r>
            <a:r>
              <a:rPr lang="it-IT" sz="1500" b="1" i="1" dirty="0" err="1" smtClean="0"/>
              <a:t>Intensity</a:t>
            </a:r>
            <a:r>
              <a:rPr lang="it-IT" sz="1500" b="1" i="1" dirty="0" smtClean="0"/>
              <a:t> </a:t>
            </a:r>
            <a:r>
              <a:rPr lang="it-IT" sz="1500" b="1" i="1" dirty="0" err="1" smtClean="0"/>
              <a:t>Cues</a:t>
            </a:r>
            <a:r>
              <a:rPr lang="it-IT" sz="1500" dirty="0" smtClean="0"/>
              <a:t> – C. </a:t>
            </a:r>
            <a:r>
              <a:rPr lang="it-IT" sz="1500" dirty="0" err="1" smtClean="0"/>
              <a:t>Beleznai</a:t>
            </a:r>
            <a:r>
              <a:rPr lang="it-IT" sz="1500" dirty="0" smtClean="0"/>
              <a:t>, P. </a:t>
            </a:r>
            <a:r>
              <a:rPr lang="it-IT" sz="1500" dirty="0" err="1" smtClean="0"/>
              <a:t>Gemeiner</a:t>
            </a:r>
            <a:r>
              <a:rPr lang="it-IT" sz="1500" dirty="0" smtClean="0"/>
              <a:t> and C. </a:t>
            </a:r>
            <a:r>
              <a:rPr lang="it-IT" sz="1500" dirty="0" err="1" smtClean="0"/>
              <a:t>Zinner</a:t>
            </a:r>
            <a:r>
              <a:rPr lang="it-IT" sz="1500" baseline="30000"/>
              <a:t>[1]</a:t>
            </a:r>
            <a:r>
              <a:rPr lang="it-IT" sz="1500"/>
              <a:t> of </a:t>
            </a:r>
            <a:r>
              <a:rPr lang="it-IT" sz="1500" dirty="0" err="1" smtClean="0"/>
              <a:t>Austrian</a:t>
            </a:r>
            <a:r>
              <a:rPr lang="it-IT" sz="1500" dirty="0" smtClean="0"/>
              <a:t> </a:t>
            </a:r>
            <a:r>
              <a:rPr lang="it-IT" sz="1500" dirty="0" err="1" smtClean="0"/>
              <a:t>Institute</a:t>
            </a:r>
            <a:r>
              <a:rPr lang="it-IT" sz="1500" dirty="0" smtClean="0"/>
              <a:t> of Technology</a:t>
            </a:r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grpSp>
        <p:nvGrpSpPr>
          <p:cNvPr id="23" name="Gruppo 22"/>
          <p:cNvGrpSpPr/>
          <p:nvPr/>
        </p:nvGrpSpPr>
        <p:grpSpPr>
          <a:xfrm>
            <a:off x="3491880" y="2470970"/>
            <a:ext cx="2268000" cy="3982366"/>
            <a:chOff x="3491880" y="2463276"/>
            <a:chExt cx="2268000" cy="3982366"/>
          </a:xfrm>
        </p:grpSpPr>
        <p:grpSp>
          <p:nvGrpSpPr>
            <p:cNvPr id="21" name="Gruppo 20"/>
            <p:cNvGrpSpPr/>
            <p:nvPr/>
          </p:nvGrpSpPr>
          <p:grpSpPr>
            <a:xfrm>
              <a:off x="3491880" y="2463276"/>
              <a:ext cx="2268000" cy="3689577"/>
              <a:chOff x="3491880" y="2463276"/>
              <a:chExt cx="2268000" cy="3689577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3491880" y="2780928"/>
                <a:ext cx="2268000" cy="3371925"/>
                <a:chOff x="3491880" y="2780928"/>
                <a:chExt cx="2268000" cy="3371925"/>
              </a:xfrm>
            </p:grpSpPr>
            <p:sp>
              <p:nvSpPr>
                <p:cNvPr id="16" name="Rettangolo 15"/>
                <p:cNvSpPr/>
                <p:nvPr/>
              </p:nvSpPr>
              <p:spPr bwMode="auto">
                <a:xfrm>
                  <a:off x="3491880" y="4532853"/>
                  <a:ext cx="2268000" cy="1620000"/>
                </a:xfrm>
                <a:prstGeom prst="rect">
                  <a:avLst/>
                </a:prstGeom>
                <a:solidFill>
                  <a:srgbClr val="DA4430"/>
                </a:solidFill>
                <a:ln w="9525" cap="flat" cmpd="sng" algn="ctr">
                  <a:solidFill>
                    <a:srgbClr val="DA443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" name="Rettangolo 5"/>
                <p:cNvSpPr/>
                <p:nvPr/>
              </p:nvSpPr>
              <p:spPr bwMode="auto">
                <a:xfrm>
                  <a:off x="3491880" y="2780928"/>
                  <a:ext cx="2268000" cy="1620000"/>
                </a:xfrm>
                <a:prstGeom prst="rect">
                  <a:avLst/>
                </a:prstGeom>
                <a:solidFill>
                  <a:srgbClr val="176DED"/>
                </a:solidFill>
                <a:ln w="9525" cap="flat" cmpd="sng" algn="ctr">
                  <a:solidFill>
                    <a:srgbClr val="176DE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it-IT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" name="Immagin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5297" y="4635300"/>
                  <a:ext cx="2021166" cy="1440000"/>
                </a:xfrm>
                <a:prstGeom prst="rect">
                  <a:avLst/>
                </a:prstGeom>
              </p:spPr>
            </p:pic>
            <p:pic>
              <p:nvPicPr>
                <p:cNvPr id="12" name="Immagin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3906" y="2888928"/>
                  <a:ext cx="2028214" cy="1440000"/>
                </a:xfrm>
                <a:prstGeom prst="rect">
                  <a:avLst/>
                </a:prstGeom>
              </p:spPr>
            </p:pic>
          </p:grpSp>
          <p:sp>
            <p:nvSpPr>
              <p:cNvPr id="7" name="CasellaDiTesto 6"/>
              <p:cNvSpPr txBox="1"/>
              <p:nvPr/>
            </p:nvSpPr>
            <p:spPr bwMode="auto">
              <a:xfrm>
                <a:off x="3491880" y="2463276"/>
                <a:ext cx="2268000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it-IT" sz="1400" b="1" cap="small" dirty="0" err="1" smtClean="0">
                    <a:solidFill>
                      <a:srgbClr val="595959"/>
                    </a:solidFill>
                  </a:rPr>
                  <a:t>Intensity</a:t>
                </a:r>
                <a:r>
                  <a:rPr lang="it-IT" sz="1400" b="1" cap="small" dirty="0" smtClean="0">
                    <a:solidFill>
                      <a:srgbClr val="595959"/>
                    </a:solidFill>
                  </a:rPr>
                  <a:t> processing</a:t>
                </a:r>
              </a:p>
            </p:txBody>
          </p:sp>
        </p:grpSp>
        <p:sp>
          <p:nvSpPr>
            <p:cNvPr id="18" name="CasellaDiTesto 17"/>
            <p:cNvSpPr txBox="1"/>
            <p:nvPr/>
          </p:nvSpPr>
          <p:spPr bwMode="auto">
            <a:xfrm>
              <a:off x="3491880" y="6135684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Depth processing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636463" y="3543396"/>
            <a:ext cx="531846" cy="1800200"/>
            <a:chOff x="5636463" y="3356992"/>
            <a:chExt cx="531846" cy="1800200"/>
          </a:xfrm>
        </p:grpSpPr>
        <p:cxnSp>
          <p:nvCxnSpPr>
            <p:cNvPr id="22" name="Connettore 4 21"/>
            <p:cNvCxnSpPr/>
            <p:nvPr/>
          </p:nvCxnSpPr>
          <p:spPr bwMode="auto">
            <a:xfrm flipV="1">
              <a:off x="5636463" y="4275008"/>
              <a:ext cx="531846" cy="882184"/>
            </a:xfrm>
            <a:prstGeom prst="bentConnector3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Connettore 4 25"/>
            <p:cNvCxnSpPr/>
            <p:nvPr/>
          </p:nvCxnSpPr>
          <p:spPr bwMode="auto">
            <a:xfrm>
              <a:off x="5652120" y="3356992"/>
              <a:ext cx="250266" cy="923925"/>
            </a:xfrm>
            <a:prstGeom prst="bentConnector2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po 24"/>
          <p:cNvGrpSpPr/>
          <p:nvPr/>
        </p:nvGrpSpPr>
        <p:grpSpPr>
          <a:xfrm>
            <a:off x="6042168" y="3372380"/>
            <a:ext cx="2520279" cy="1918430"/>
            <a:chOff x="6042168" y="3364686"/>
            <a:chExt cx="2520279" cy="1918430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6168309" y="3663116"/>
              <a:ext cx="2268000" cy="1620000"/>
            </a:xfrm>
            <a:prstGeom prst="rect">
              <a:avLst/>
            </a:prstGeom>
            <a:solidFill>
              <a:srgbClr val="00A05A"/>
            </a:solidFill>
            <a:ln w="9525" cap="flat" cmpd="sng" algn="ctr">
              <a:solidFill>
                <a:srgbClr val="00A05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202" y="3753116"/>
              <a:ext cx="2028214" cy="1440000"/>
            </a:xfrm>
            <a:prstGeom prst="rect">
              <a:avLst/>
            </a:prstGeom>
          </p:spPr>
        </p:pic>
        <p:sp>
          <p:nvSpPr>
            <p:cNvPr id="28" name="CasellaDiTesto 27"/>
            <p:cNvSpPr txBox="1"/>
            <p:nvPr/>
          </p:nvSpPr>
          <p:spPr bwMode="auto">
            <a:xfrm>
              <a:off x="6042168" y="3364686"/>
              <a:ext cx="2520279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Left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luggage</a:t>
              </a:r>
              <a:r>
                <a:rPr lang="it-IT" sz="1400" b="1" cap="small" dirty="0" smtClean="0">
                  <a:solidFill>
                    <a:srgbClr val="595959"/>
                  </a:solidFill>
                </a:rPr>
                <a:t>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proposals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746484" y="2470970"/>
            <a:ext cx="2340000" cy="3702028"/>
            <a:chOff x="746484" y="2463276"/>
            <a:chExt cx="2340000" cy="3702028"/>
          </a:xfrm>
        </p:grpSpPr>
        <p:grpSp>
          <p:nvGrpSpPr>
            <p:cNvPr id="8" name="Gruppo 7"/>
            <p:cNvGrpSpPr/>
            <p:nvPr/>
          </p:nvGrpSpPr>
          <p:grpSpPr>
            <a:xfrm>
              <a:off x="746484" y="2780928"/>
              <a:ext cx="2340000" cy="3384376"/>
              <a:chOff x="746484" y="2780928"/>
              <a:chExt cx="2340000" cy="3384376"/>
            </a:xfrm>
          </p:grpSpPr>
          <p:sp>
            <p:nvSpPr>
              <p:cNvPr id="5" name="Rettangolo 4"/>
              <p:cNvSpPr/>
              <p:nvPr/>
            </p:nvSpPr>
            <p:spPr bwMode="auto">
              <a:xfrm>
                <a:off x="746484" y="2780928"/>
                <a:ext cx="2340000" cy="338437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it-IT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888928"/>
                <a:ext cx="2035200" cy="1440000"/>
              </a:xfrm>
              <a:prstGeom prst="rect">
                <a:avLst/>
              </a:prstGeom>
            </p:spPr>
          </p:pic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4635460"/>
                <a:ext cx="2040901" cy="1440000"/>
              </a:xfrm>
              <a:prstGeom prst="rect">
                <a:avLst/>
              </a:prstGeom>
            </p:spPr>
          </p:pic>
        </p:grpSp>
        <p:sp>
          <p:nvSpPr>
            <p:cNvPr id="30" name="CasellaDiTesto 29"/>
            <p:cNvSpPr txBox="1"/>
            <p:nvPr/>
          </p:nvSpPr>
          <p:spPr bwMode="auto">
            <a:xfrm>
              <a:off x="786042" y="2463276"/>
              <a:ext cx="2268000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it-IT" sz="1400" b="1" cap="small" dirty="0" smtClean="0">
                  <a:solidFill>
                    <a:srgbClr val="595959"/>
                  </a:solidFill>
                </a:rPr>
                <a:t>Video </a:t>
              </a:r>
              <a:r>
                <a:rPr lang="it-IT" sz="1400" b="1" cap="small" dirty="0" err="1" smtClean="0">
                  <a:solidFill>
                    <a:srgbClr val="595959"/>
                  </a:solidFill>
                </a:rPr>
                <a:t>stream</a:t>
              </a:r>
              <a:endParaRPr lang="it-IT" sz="1400" b="1" cap="small" dirty="0" smtClean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2934792" y="3624316"/>
            <a:ext cx="722570" cy="1739493"/>
            <a:chOff x="2934792" y="3616622"/>
            <a:chExt cx="722570" cy="1739493"/>
          </a:xfrm>
        </p:grpSpPr>
        <p:cxnSp>
          <p:nvCxnSpPr>
            <p:cNvPr id="9" name="Connettore 2 8"/>
            <p:cNvCxnSpPr>
              <a:endCxn id="12" idx="1"/>
            </p:cNvCxnSpPr>
            <p:nvPr/>
          </p:nvCxnSpPr>
          <p:spPr bwMode="auto">
            <a:xfrm>
              <a:off x="2934792" y="3616622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Connettore 2 19"/>
            <p:cNvCxnSpPr/>
            <p:nvPr/>
          </p:nvCxnSpPr>
          <p:spPr bwMode="auto">
            <a:xfrm>
              <a:off x="2968248" y="5356115"/>
              <a:ext cx="689114" cy="0"/>
            </a:xfrm>
            <a:prstGeom prst="straightConnector1">
              <a:avLst/>
            </a:prstGeom>
            <a:solidFill>
              <a:srgbClr val="00B8FF"/>
            </a:solidFill>
            <a:ln w="222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background </a:t>
            </a:r>
            <a:r>
              <a:rPr lang="it-IT" dirty="0" err="1" smtClean="0"/>
              <a:t>modelling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it-IT" dirty="0" smtClean="0"/>
                  <a:t>The background model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</a:t>
                </a:r>
                <a:r>
                  <a:rPr lang="it-IT" b="1" dirty="0" smtClean="0"/>
                  <a:t>Zivkovic </a:t>
                </a:r>
                <a:r>
                  <a:rPr lang="it-IT" b="1" dirty="0" err="1" smtClean="0"/>
                  <a:t>method</a:t>
                </a:r>
                <a:r>
                  <a:rPr lang="it-IT" b="1" dirty="0" smtClean="0"/>
                  <a:t> </a:t>
                </a:r>
                <a:r>
                  <a:rPr lang="it-IT" baseline="30000" dirty="0" smtClean="0"/>
                  <a:t>[2]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err="1" smtClean="0"/>
                  <a:t>Gaussian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Mixture</a:t>
                </a:r>
                <a:r>
                  <a:rPr lang="it-IT" dirty="0" smtClean="0"/>
                  <a:t> Model (GMM)</a:t>
                </a:r>
              </a:p>
              <a:p>
                <a:pPr lvl="1"/>
                <a:r>
                  <a:rPr lang="it-IT" dirty="0" smtClean="0"/>
                  <a:t>Select </a:t>
                </a:r>
                <a:r>
                  <a:rPr lang="it-IT" dirty="0" err="1" smtClean="0"/>
                  <a:t>dynamically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number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components</a:t>
                </a:r>
                <a:endParaRPr lang="it-IT" dirty="0" smtClean="0"/>
              </a:p>
              <a:p>
                <a:r>
                  <a:rPr lang="it-IT" dirty="0" smtClean="0"/>
                  <a:t>Left </a:t>
                </a:r>
                <a:r>
                  <a:rPr lang="it-IT" dirty="0" err="1" smtClean="0"/>
                  <a:t>luggages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 over time with the </a:t>
                </a:r>
                <a:r>
                  <a:rPr lang="it-IT" b="1" dirty="0" err="1" smtClean="0"/>
                  <a:t>dual</a:t>
                </a:r>
                <a:r>
                  <a:rPr lang="it-IT" b="1" dirty="0" smtClean="0"/>
                  <a:t> </a:t>
                </a:r>
                <a:r>
                  <a:rPr lang="it-IT" b="1" dirty="0" err="1" smtClean="0"/>
                  <a:t>foregrounds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model</a:t>
                </a:r>
                <a:r>
                  <a:rPr lang="it-IT" dirty="0" smtClean="0"/>
                  <a:t> </a:t>
                </a:r>
                <a:r>
                  <a:rPr lang="it-IT" baseline="30000" dirty="0" smtClean="0"/>
                  <a:t>[3]</a:t>
                </a:r>
                <a:r>
                  <a:rPr lang="it-IT" dirty="0" smtClean="0"/>
                  <a:t>:</a:t>
                </a:r>
                <a:endParaRPr lang="it-IT" dirty="0"/>
              </a:p>
              <a:p>
                <a:pPr lvl="1"/>
                <a:r>
                  <a:rPr lang="it-IT" dirty="0" err="1" smtClean="0"/>
                  <a:t>Two</a:t>
                </a:r>
                <a:r>
                  <a:rPr lang="it-IT" dirty="0" smtClean="0"/>
                  <a:t> background </a:t>
                </a:r>
                <a:r>
                  <a:rPr lang="it-IT" dirty="0" err="1" smtClean="0"/>
                  <a:t>models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computed</a:t>
                </a:r>
                <a:r>
                  <a:rPr lang="it-IT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 smtClean="0"/>
                  <a:t>: long-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it-IT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 smtClean="0"/>
                  <a:t>: short-</a:t>
                </a:r>
                <a:r>
                  <a:rPr lang="it-IT" dirty="0" err="1" smtClean="0"/>
                  <a:t>term</a:t>
                </a:r>
                <a:r>
                  <a:rPr lang="it-IT" dirty="0" smtClean="0"/>
                  <a:t> </a:t>
                </a:r>
                <a:r>
                  <a:rPr lang="it-IT" dirty="0"/>
                  <a:t>background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lvl="3"/>
                <a:r>
                  <a:rPr lang="it-IT" dirty="0" smtClean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=0.001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=0.0</m:t>
                    </m:r>
                    <m:r>
                      <a:rPr lang="it-IT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3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" t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Dual </a:t>
            </a:r>
            <a:r>
              <a:rPr lang="it-IT" dirty="0" err="1" smtClean="0"/>
              <a:t>foreground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it-IT" sz="2500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500" dirty="0" smtClean="0"/>
                  <a:t> </a:t>
                </a:r>
                <a:r>
                  <a:rPr lang="it-IT" sz="2500" dirty="0" err="1" smtClean="0"/>
                  <a:t>we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have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four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cases</a:t>
                </a:r>
                <a:r>
                  <a:rPr lang="it-IT" sz="2500" dirty="0" smtClean="0"/>
                  <a:t> for </a:t>
                </a:r>
                <a:r>
                  <a:rPr lang="it-IT" sz="2500" dirty="0" err="1" smtClean="0"/>
                  <a:t>each</a:t>
                </a:r>
                <a:r>
                  <a:rPr lang="it-IT" sz="2500" dirty="0" smtClean="0"/>
                  <a:t> pixel:</a:t>
                </a:r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endParaRPr lang="it-IT" sz="2500" dirty="0" smtClean="0"/>
              </a:p>
              <a:p>
                <a:endParaRPr lang="it-IT" sz="2500" dirty="0" smtClean="0"/>
              </a:p>
              <a:p>
                <a:endParaRPr lang="it-IT" sz="2500" dirty="0"/>
              </a:p>
              <a:p>
                <a:r>
                  <a:rPr lang="it-IT" sz="2500" dirty="0" err="1" smtClean="0"/>
                  <a:t>We</a:t>
                </a:r>
                <a:r>
                  <a:rPr lang="it-IT" sz="2500" dirty="0" smtClean="0"/>
                  <a:t> aggregate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into</a:t>
                </a:r>
                <a:r>
                  <a:rPr lang="it-IT" sz="2500" dirty="0" smtClean="0"/>
                  <a:t> an image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/>
                      </a:rPr>
                      <m:t>𝐸</m:t>
                    </m:r>
                    <m:r>
                      <a:rPr lang="it-IT" sz="2500" b="0" i="1" smtClean="0">
                        <a:latin typeface="Cambria Math"/>
                      </a:rPr>
                      <m:t>(</m:t>
                    </m:r>
                    <m:r>
                      <a:rPr lang="it-IT" sz="2500" b="0" i="1" smtClean="0">
                        <a:latin typeface="Cambria Math"/>
                      </a:rPr>
                      <m:t>𝑥</m:t>
                    </m:r>
                    <m:r>
                      <a:rPr lang="it-IT" sz="2500" b="0" i="1" smtClean="0">
                        <a:latin typeface="Cambria Math"/>
                      </a:rPr>
                      <m:t>,</m:t>
                    </m:r>
                    <m:r>
                      <a:rPr lang="it-IT" sz="2500" b="0" i="1" smtClean="0">
                        <a:latin typeface="Cambria Math"/>
                      </a:rPr>
                      <m:t>𝑦</m:t>
                    </m:r>
                    <m:r>
                      <a:rPr lang="it-IT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it-IT" sz="2500" dirty="0" smtClean="0"/>
              </a:p>
              <a:p>
                <a:pPr lvl="1"/>
                <a:r>
                  <a:rPr lang="it-IT" sz="2500" dirty="0" err="1" smtClean="0"/>
                  <a:t>It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aims</a:t>
                </a:r>
                <a:r>
                  <a:rPr lang="it-IT" sz="2500" dirty="0" smtClean="0"/>
                  <a:t> to </a:t>
                </a:r>
                <a:r>
                  <a:rPr lang="it-IT" sz="2500" dirty="0" err="1" smtClean="0"/>
                  <a:t>remove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noise</a:t>
                </a:r>
                <a:r>
                  <a:rPr lang="it-IT" sz="2500" dirty="0" smtClean="0"/>
                  <a:t> in the </a:t>
                </a:r>
                <a:r>
                  <a:rPr lang="it-IT" sz="2500" dirty="0" err="1" smtClean="0"/>
                  <a:t>detection</a:t>
                </a:r>
                <a:r>
                  <a:rPr lang="it-IT" sz="2500" dirty="0" smtClean="0"/>
                  <a:t>;</a:t>
                </a:r>
              </a:p>
              <a:p>
                <a:pPr lvl="1"/>
                <a:r>
                  <a:rPr lang="it-IT" sz="2500" dirty="0" err="1" smtClean="0"/>
                  <a:t>If</a:t>
                </a:r>
                <a:r>
                  <a:rPr lang="it-IT" sz="2500" dirty="0" smtClean="0"/>
                  <a:t> </a:t>
                </a:r>
                <a14:m>
                  <m:oMath xmlns:m="http://schemas.openxmlformats.org/officeDocument/2006/math">
                    <m:r>
                      <a:rPr lang="it-IT" sz="25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t-IT" sz="25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2500" i="1">
                            <a:latin typeface="Cambria Math"/>
                          </a:rPr>
                          <m:t>𝑥</m:t>
                        </m:r>
                        <m:r>
                          <a:rPr lang="it-IT" sz="2500" i="1">
                            <a:latin typeface="Cambria Math"/>
                          </a:rPr>
                          <m:t>,</m:t>
                        </m:r>
                        <m:r>
                          <a:rPr lang="it-IT" sz="25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it-IT" sz="2500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it-IT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it-IT" sz="25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sz="2500" dirty="0" smtClean="0"/>
                  <a:t>, the pixel </a:t>
                </a:r>
                <a:r>
                  <a:rPr lang="it-IT" sz="2500" dirty="0" err="1" smtClean="0"/>
                  <a:t>is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marked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as</a:t>
                </a:r>
                <a:r>
                  <a:rPr lang="it-IT" sz="2500" dirty="0" smtClean="0"/>
                  <a:t> </a:t>
                </a:r>
                <a:r>
                  <a:rPr lang="it-IT" sz="2500" dirty="0" err="1" smtClean="0"/>
                  <a:t>abandoned</a:t>
                </a:r>
                <a:r>
                  <a:rPr lang="it-IT" sz="2500" dirty="0" smtClean="0"/>
                  <a:t> item.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54" y="1700808"/>
                <a:ext cx="7560000" cy="4536504"/>
              </a:xfrm>
              <a:blipFill rotWithShape="1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/>
              <a:t>Intensity</a:t>
            </a:r>
            <a:r>
              <a:rPr lang="it-IT" dirty="0"/>
              <a:t> processing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xmlns="" val="2457669749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xmlns="" val="2540206956"/>
                        </a:ext>
                      </a:extLst>
                    </a:gridCol>
                    <a:gridCol w="3528392">
                      <a:extLst>
                        <a:ext uri="{9D8B030D-6E8A-4147-A177-3AD203B41FA5}">
                          <a16:colId xmlns:a16="http://schemas.microsoft.com/office/drawing/2014/main" xmlns="" val="2761354390"/>
                        </a:ext>
                      </a:extLst>
                    </a:gridCol>
                  </a:tblGrid>
                  <a:tr h="342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4018375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5921146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85509636"/>
                      </a:ext>
                    </a:extLst>
                  </a:tr>
                  <a:tr h="3502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60943000"/>
                      </a:ext>
                    </a:extLst>
                  </a:tr>
                  <a:tr h="1963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65237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01347"/>
                  </p:ext>
                </p:extLst>
              </p:nvPr>
            </p:nvGraphicFramePr>
            <p:xfrm>
              <a:off x="1979712" y="2469334"/>
              <a:ext cx="5472608" cy="1751754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008112"/>
                    <a:gridCol w="936104"/>
                    <a:gridCol w="352839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r="-44424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r="-3759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105263" r="-444242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105263" r="-375974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201724" r="-444242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201724" r="-375974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smtClean="0"/>
                            <a:t>Background pixel </a:t>
                          </a:r>
                          <a:r>
                            <a:rPr lang="it-IT" sz="1600" dirty="0" err="1" smtClean="0"/>
                            <a:t>that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was</a:t>
                          </a:r>
                          <a:r>
                            <a:rPr lang="it-IT" sz="1600" dirty="0" smtClean="0"/>
                            <a:t> </a:t>
                          </a:r>
                          <a:r>
                            <a:rPr lang="it-IT" sz="1600" dirty="0" err="1" smtClean="0"/>
                            <a:t>occluded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  <a:tr h="35023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307018" r="-444242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307018" r="-375974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b="1" dirty="0" err="1" smtClean="0"/>
                            <a:t>Static</a:t>
                          </a:r>
                          <a:r>
                            <a:rPr lang="it-IT" sz="1600" b="1" dirty="0" smtClean="0"/>
                            <a:t> </a:t>
                          </a:r>
                          <a:r>
                            <a:rPr lang="it-IT" sz="1600" b="1" dirty="0" err="1" smtClean="0"/>
                            <a:t>object</a:t>
                          </a:r>
                          <a:endParaRPr lang="it-IT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6" t="-421818" r="-44424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7792" t="-421818" r="-37597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 err="1" smtClean="0"/>
                            <a:t>Foreground</a:t>
                          </a:r>
                          <a:endParaRPr lang="it-IT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25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Aggregator</a:t>
            </a:r>
            <a:r>
              <a:rPr lang="it-IT" dirty="0" smtClean="0"/>
              <a:t> </a:t>
            </a:r>
            <a:r>
              <a:rPr lang="it-IT" dirty="0"/>
              <a:t>update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The </a:t>
            </a:r>
            <a:r>
              <a:rPr lang="it-IT" sz="2800" dirty="0" err="1"/>
              <a:t>aggregator</a:t>
            </a:r>
            <a:r>
              <a:rPr lang="it-IT" sz="2800" dirty="0"/>
              <a:t> update </a:t>
            </a:r>
            <a:r>
              <a:rPr lang="it-IT" sz="2800" dirty="0" err="1"/>
              <a:t>rule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dirty="0" err="1"/>
              <a:t>following</a:t>
            </a:r>
            <a:r>
              <a:rPr lang="it-IT" sz="2800" dirty="0" smtClean="0"/>
              <a:t>: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endParaRPr lang="it-IT" sz="2800" dirty="0" smtClean="0"/>
          </a:p>
          <a:p>
            <a:r>
              <a:rPr lang="it-IT" sz="2800" dirty="0"/>
              <a:t>A set of </a:t>
            </a:r>
            <a:r>
              <a:rPr lang="it-IT" sz="2800" dirty="0" err="1"/>
              <a:t>bounding</a:t>
            </a:r>
            <a:r>
              <a:rPr lang="it-IT" sz="2800" dirty="0"/>
              <a:t> box of </a:t>
            </a:r>
            <a:r>
              <a:rPr lang="it-IT" sz="2800" dirty="0" err="1"/>
              <a:t>intensity-based</a:t>
            </a:r>
            <a:r>
              <a:rPr lang="it-IT" sz="2800" dirty="0"/>
              <a:t> </a:t>
            </a:r>
            <a:r>
              <a:rPr lang="it-IT" sz="2800" dirty="0" err="1"/>
              <a:t>proposals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obtained</a:t>
            </a:r>
            <a:r>
              <a:rPr lang="it-IT" sz="28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Intensity</a:t>
            </a:r>
            <a:r>
              <a:rPr lang="it-IT" dirty="0" smtClean="0"/>
              <a:t>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xmlns="" val="115081271"/>
                        </a:ext>
                      </a:extLst>
                    </a:gridCol>
                    <a:gridCol w="3575720">
                      <a:extLst>
                        <a:ext uri="{9D8B030D-6E8A-4147-A177-3AD203B41FA5}">
                          <a16:colId xmlns:a16="http://schemas.microsoft.com/office/drawing/2014/main" xmlns="" val="3263495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smtClean="0"/>
                            <a:t>Update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rule</a:t>
                          </a:r>
                          <a:r>
                            <a:rPr lang="it-IT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oMath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8686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7188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𝑃𝐸𝑁𝐴𝐿𝑇𝑌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1215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59516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29257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82363"/>
                  </p:ext>
                </p:extLst>
              </p:nvPr>
            </p:nvGraphicFramePr>
            <p:xfrm>
              <a:off x="1547664" y="2564904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520280"/>
                    <a:gridCol w="35757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8197" r="-1421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 smtClean="0"/>
                            <a:t>Condition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108197" r="-1421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108197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211667" r="-14213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211667" b="-2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306557" r="-14213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306557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" t="-406557" r="-142131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528" t="-406557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Depth 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600" dirty="0" smtClean="0"/>
                  <a:t>Background model </a:t>
                </a:r>
                <a:r>
                  <a:rPr lang="it-IT" sz="1600" dirty="0" err="1" smtClean="0"/>
                  <a:t>is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built</a:t>
                </a:r>
                <a:r>
                  <a:rPr lang="it-IT" sz="1600" dirty="0" smtClean="0"/>
                  <a:t> over time </a:t>
                </a:r>
                <a:r>
                  <a:rPr lang="it-IT" sz="1600" dirty="0" err="1" smtClean="0"/>
                  <a:t>using</a:t>
                </a:r>
                <a:r>
                  <a:rPr lang="it-IT" sz="1600" dirty="0" smtClean="0"/>
                  <a:t> the</a:t>
                </a:r>
                <a:r>
                  <a:rPr lang="it-IT" sz="1600" b="1" dirty="0" smtClean="0"/>
                  <a:t> accumulate </a:t>
                </a:r>
                <a:r>
                  <a:rPr lang="it-IT" sz="1600" b="1" dirty="0" err="1" smtClean="0"/>
                  <a:t>running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average</a:t>
                </a:r>
                <a:r>
                  <a:rPr lang="it-IT" sz="1600" b="1" dirty="0" smtClean="0"/>
                  <a:t> </a:t>
                </a:r>
                <a:r>
                  <a:rPr lang="it-IT" sz="1600" b="1" dirty="0" err="1" smtClean="0"/>
                  <a:t>method</a:t>
                </a:r>
                <a:r>
                  <a:rPr lang="it-IT" sz="1600" b="1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 smtClean="0"/>
              </a:p>
              <a:p>
                <a:r>
                  <a:rPr lang="it-IT" sz="1600" dirty="0" smtClean="0"/>
                  <a:t>The </a:t>
                </a:r>
                <a:r>
                  <a:rPr lang="it-IT" sz="1600" dirty="0" err="1" smtClean="0"/>
                  <a:t>spatial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changes</a:t>
                </a:r>
                <a:r>
                  <a:rPr lang="it-IT" sz="1600" dirty="0" smtClean="0"/>
                  <a:t> are </a:t>
                </a:r>
                <a:r>
                  <a:rPr lang="it-IT" sz="1600" dirty="0" err="1" smtClean="0"/>
                  <a:t>accumulated</a:t>
                </a:r>
                <a:r>
                  <a:rPr lang="it-IT" sz="1600" dirty="0" smtClean="0"/>
                  <a:t> in an </a:t>
                </a:r>
                <a:r>
                  <a:rPr lang="it-IT" sz="1600" dirty="0" err="1" smtClean="0"/>
                  <a:t>aggregator</a:t>
                </a:r>
                <a:r>
                  <a:rPr lang="it-IT" sz="1600" dirty="0" smtClean="0"/>
                  <a:t>.</a:t>
                </a:r>
              </a:p>
              <a:p>
                <a:r>
                  <a:rPr lang="it-IT" sz="1600" dirty="0" smtClean="0"/>
                  <a:t>The accumulator entry </a:t>
                </a:r>
                <a:r>
                  <a:rPr lang="it-IT" sz="1600" dirty="0" err="1" smtClean="0"/>
                  <a:t>that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have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number</a:t>
                </a:r>
                <a:r>
                  <a:rPr lang="it-IT" sz="1600" dirty="0" smtClean="0"/>
                  <a:t> of </a:t>
                </a:r>
                <a:r>
                  <a:rPr lang="it-IT" sz="1600" dirty="0" err="1" smtClean="0"/>
                  <a:t>observations</a:t>
                </a:r>
                <a:r>
                  <a:rPr lang="it-IT" sz="1600" dirty="0" smtClean="0"/>
                  <a:t> </a:t>
                </a:r>
                <a:r>
                  <a:rPr lang="it-IT" sz="1600" dirty="0" err="1" smtClean="0"/>
                  <a:t>above</a:t>
                </a:r>
                <a:r>
                  <a:rPr lang="it-IT" sz="1600" dirty="0" smtClean="0"/>
                  <a:t> a </a:t>
                </a:r>
                <a:r>
                  <a:rPr lang="it-IT" sz="1600" dirty="0" err="1" smtClean="0"/>
                  <a:t>threshold</a:t>
                </a:r>
                <a:r>
                  <a:rPr lang="it-IT" sz="1600" dirty="0" smtClean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marked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abandoned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item.</a:t>
                </a:r>
              </a:p>
              <a:p>
                <a:r>
                  <a:rPr lang="it-IT" sz="1600" dirty="0" smtClean="0"/>
                  <a:t>A set of </a:t>
                </a:r>
                <a:r>
                  <a:rPr lang="it-IT" sz="1600" dirty="0" err="1" smtClean="0"/>
                  <a:t>bounding</a:t>
                </a:r>
                <a:r>
                  <a:rPr lang="it-IT" sz="1600" dirty="0" smtClean="0"/>
                  <a:t> box of </a:t>
                </a:r>
                <a:r>
                  <a:rPr lang="it-IT" sz="1600" dirty="0" err="1" smtClean="0"/>
                  <a:t>depth-based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proposals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 smtClean="0"/>
                  <a:t>obtained</a:t>
                </a:r>
                <a:r>
                  <a:rPr lang="it-IT" sz="1600" dirty="0" smtClean="0"/>
                  <a:t>.</a:t>
                </a:r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65264"/>
            <a:ext cx="5895469" cy="144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 bwMode="auto">
          <a:xfrm>
            <a:off x="1648754" y="5788564"/>
            <a:ext cx="1938255" cy="2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300" b="1" cap="small" dirty="0" err="1" smtClean="0">
                <a:solidFill>
                  <a:srgbClr val="595959"/>
                </a:solidFill>
              </a:rPr>
              <a:t>Original</a:t>
            </a:r>
            <a:r>
              <a:rPr lang="it-IT" sz="1300" b="1" cap="small" dirty="0" smtClean="0">
                <a:solidFill>
                  <a:srgbClr val="595959"/>
                </a:solidFill>
              </a:rPr>
              <a:t> Frame</a:t>
            </a:r>
            <a:endParaRPr lang="it-IT" sz="1300" b="1" cap="small" dirty="0">
              <a:solidFill>
                <a:srgbClr val="59595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701" y="5788565"/>
                <a:ext cx="1938255" cy="2945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it-IT" sz="1300" b="1" i="1" cap="small" dirty="0" smtClean="0">
                          <a:solidFill>
                            <a:srgbClr val="595959"/>
                          </a:solidFill>
                          <a:latin typeface="Cambria Math"/>
                          <a:ea typeface="Cambria Math"/>
                        </a:rPr>
                        <m:t>𝟎𝟏</m:t>
                      </m:r>
                    </m:oMath>
                  </m:oMathPara>
                </a14:m>
                <a:endParaRPr lang="it-IT" sz="1300" b="1" cap="small" dirty="0">
                  <a:solidFill>
                    <a:srgbClr val="595959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978" y="5788566"/>
                <a:ext cx="1938255" cy="294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Combination of </a:t>
            </a:r>
            <a:r>
              <a:rPr lang="it-IT" dirty="0" err="1" smtClean="0"/>
              <a:t>proposals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sets of </a:t>
                </a:r>
                <a:r>
                  <a:rPr lang="it-IT" dirty="0" err="1" smtClean="0"/>
                  <a:t>proposals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generated</a:t>
                </a:r>
                <a:r>
                  <a:rPr lang="it-IT" dirty="0" smtClean="0"/>
                  <a:t> by </a:t>
                </a:r>
                <a:r>
                  <a:rPr lang="it-IT" dirty="0" err="1" smtClean="0"/>
                  <a:t>intensity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depth-based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detection</a:t>
                </a:r>
                <a:r>
                  <a:rPr lang="it-IT" dirty="0" smtClean="0"/>
                  <a:t> are </a:t>
                </a:r>
                <a:r>
                  <a:rPr lang="it-IT" dirty="0" err="1" smtClean="0"/>
                  <a:t>merged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#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𝑝𝑖𝑥𝑒𝑙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are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overlapping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bounding</a:t>
                </a:r>
                <a:r>
                  <a:rPr lang="it-IT" dirty="0" smtClean="0"/>
                  <a:t> boxes in </a:t>
                </a:r>
                <a:r>
                  <a:rPr lang="it-IT" dirty="0" err="1" smtClean="0"/>
                  <a:t>depth</a:t>
                </a:r>
                <a:r>
                  <a:rPr lang="it-IT" dirty="0" smtClean="0"/>
                  <a:t> and </a:t>
                </a:r>
                <a:r>
                  <a:rPr lang="it-IT" dirty="0" err="1" smtClean="0"/>
                  <a:t>intensity</a:t>
                </a:r>
                <a:r>
                  <a:rPr lang="it-IT" dirty="0"/>
                  <a:t>.</a:t>
                </a:r>
                <a:endParaRPr lang="it-IT" dirty="0" smtClean="0"/>
              </a:p>
              <a:p>
                <a:r>
                  <a:rPr lang="it-IT" dirty="0" err="1" smtClean="0"/>
                  <a:t>If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𝑅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≥0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.50</m:t>
                    </m:r>
                  </m:oMath>
                </a14:m>
                <a:r>
                  <a:rPr lang="it-IT" dirty="0" smtClean="0"/>
                  <a:t> an </a:t>
                </a:r>
                <a:r>
                  <a:rPr lang="it-IT" dirty="0" err="1" smtClean="0"/>
                  <a:t>abandoned</a:t>
                </a:r>
                <a:r>
                  <a:rPr lang="it-IT" dirty="0" smtClean="0"/>
                  <a:t> item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detected</a:t>
                </a:r>
                <a:r>
                  <a:rPr lang="it-IT" dirty="0" smtClean="0"/>
                  <a:t>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 r="-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9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9486</TotalTime>
  <Words>1393</Words>
  <Application>Microsoft Office PowerPoint</Application>
  <PresentationFormat>Presentazione su schermo (4:3)</PresentationFormat>
  <Paragraphs>206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Presentazione standard di PowerPoint</vt:lpstr>
      <vt:lpstr>Contents</vt:lpstr>
      <vt:lpstr>Left luggage detection</vt:lpstr>
      <vt:lpstr>Pipeline</vt:lpstr>
      <vt:lpstr>Intensity background modelling</vt:lpstr>
      <vt:lpstr>Dual foreground</vt:lpstr>
      <vt:lpstr>Aggregator update rule</vt:lpstr>
      <vt:lpstr>Depth processing</vt:lpstr>
      <vt:lpstr>Combination of proposals</vt:lpstr>
      <vt:lpstr>Technologies</vt:lpstr>
      <vt:lpstr>Intensity processing</vt:lpstr>
      <vt:lpstr>Depth processing</vt:lpstr>
      <vt:lpstr>Depth challenge</vt:lpstr>
      <vt:lpstr>Depth-based proposals</vt:lpstr>
      <vt:lpstr>Combination of proposals</vt:lpstr>
      <vt:lpstr>Combination of proposals - improvements</vt:lpstr>
      <vt:lpstr>Test</vt:lpstr>
      <vt:lpstr>Performance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971</cp:revision>
  <cp:lastPrinted>1601-01-01T00:00:00Z</cp:lastPrinted>
  <dcterms:created xsi:type="dcterms:W3CDTF">1601-01-01T00:00:00Z</dcterms:created>
  <dcterms:modified xsi:type="dcterms:W3CDTF">2014-06-12T20:33:16Z</dcterms:modified>
</cp:coreProperties>
</file>