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87" r:id="rId13"/>
    <p:sldId id="388" r:id="rId14"/>
    <p:sldId id="389" r:id="rId15"/>
    <p:sldId id="391" r:id="rId16"/>
    <p:sldId id="393" r:id="rId17"/>
    <p:sldId id="390" r:id="rId18"/>
    <p:sldId id="392" r:id="rId19"/>
    <p:sldId id="383" r:id="rId20"/>
    <p:sldId id="374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4430"/>
    <a:srgbClr val="00A05A"/>
    <a:srgbClr val="0272B2"/>
    <a:srgbClr val="595959"/>
    <a:srgbClr val="176DED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>
        <p:scale>
          <a:sx n="70" d="100"/>
          <a:sy n="70" d="100"/>
        </p:scale>
        <p:origin x="-2694" y="-8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12/06/2014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00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0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50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21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88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5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210230" y="6453336"/>
            <a:ext cx="27526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eft-luggage-detection.readthedocs.org/en/latest/datase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17" y="4545312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40" y="5517312"/>
            <a:ext cx="3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sz="3000" dirty="0" smtClean="0"/>
                  <a:t>We </a:t>
                </a:r>
                <a:r>
                  <a:rPr lang="it-IT" sz="3000" dirty="0" err="1" smtClean="0"/>
                  <a:t>implement</a:t>
                </a:r>
                <a:r>
                  <a:rPr lang="it-IT" sz="3000" dirty="0" smtClean="0"/>
                  <a:t> an </a:t>
                </a:r>
                <a:r>
                  <a:rPr lang="it-IT" sz="3000" dirty="0" err="1" smtClean="0"/>
                  <a:t>intensity</a:t>
                </a:r>
                <a:r>
                  <a:rPr lang="it-IT" sz="3000" dirty="0" smtClean="0"/>
                  <a:t> processing </a:t>
                </a:r>
                <a:r>
                  <a:rPr lang="it-IT" sz="3000" dirty="0" err="1" smtClean="0"/>
                  <a:t>module</a:t>
                </a:r>
                <a:r>
                  <a:rPr lang="it-IT" sz="3000" dirty="0" smtClean="0"/>
                  <a:t>.</a:t>
                </a:r>
              </a:p>
              <a:p>
                <a:r>
                  <a:rPr lang="en-US" sz="3000" dirty="0" smtClean="0"/>
                  <a:t>The </a:t>
                </a:r>
                <a:r>
                  <a:rPr lang="en-US" sz="3000" dirty="0"/>
                  <a:t>RGB </a:t>
                </a:r>
                <a:r>
                  <a:rPr lang="en-US" sz="3000" dirty="0" smtClean="0"/>
                  <a:t>processing </a:t>
                </a:r>
                <a:r>
                  <a:rPr lang="en-US" sz="3000" dirty="0"/>
                  <a:t>routine can be summed as </a:t>
                </a:r>
                <a:r>
                  <a:rPr lang="en-US" sz="3000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en-US" sz="1300" dirty="0">
                    <a:solidFill>
                      <a:srgbClr val="008000"/>
                    </a:solidFill>
                    <a:latin typeface="Courier New"/>
                  </a:rPr>
                  <a:t>get next video </a:t>
                </a: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frame</a:t>
                </a:r>
                <a:endParaRPr lang="en-US" sz="1300" dirty="0" smtClean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err="1" smtClean="0">
                    <a:latin typeface="Courier New"/>
                  </a:rPr>
                  <a:t>rgb</a:t>
                </a:r>
                <a:r>
                  <a:rPr lang="en-US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 smtClean="0">
                    <a:latin typeface="Courier New"/>
                  </a:rPr>
                  <a:t>current_frame</a:t>
                </a:r>
                <a:r>
                  <a:rPr lang="en-US" sz="1300" dirty="0" smtClean="0">
                    <a:latin typeface="Courier New"/>
                  </a:rPr>
                  <a:t> </a:t>
                </a:r>
                <a:r>
                  <a:rPr lang="en-US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en-US" sz="1300" dirty="0">
                    <a:latin typeface="Courier New"/>
                  </a:rPr>
                  <a:t> </a:t>
                </a:r>
                <a:r>
                  <a:rPr lang="en-US" sz="1300" dirty="0" err="1">
                    <a:latin typeface="Courier New"/>
                  </a:rPr>
                  <a:t>cam</a:t>
                </a:r>
                <a:r>
                  <a:rPr lang="en-US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>
                    <a:latin typeface="Courier New"/>
                  </a:rPr>
                  <a:t>get_image</a:t>
                </a:r>
                <a:r>
                  <a:rPr lang="en-US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en-US" sz="1300" dirty="0"/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compute_foreground_masks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current_frame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update_detection_aggregator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it-IT" sz="13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rgb_proposal_bbox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extract_proposal_bbox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r>
                  <a:rPr lang="en-US" sz="3000" dirty="0" smtClean="0"/>
                  <a:t>A bounding box contains a set of connected pixel in which the aggregator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0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3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3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 bounding boxes with area less than 50 pixel are filtered:</a:t>
                </a:r>
              </a:p>
              <a:p>
                <a:pPr lvl="1"/>
                <a:r>
                  <a:rPr lang="en-US" sz="2900" dirty="0" smtClean="0"/>
                  <a:t>So small objects are discarded.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depth processing </a:t>
            </a:r>
            <a:r>
              <a:rPr lang="en-US" sz="2800" dirty="0"/>
              <a:t>routine can be summed as following:</a:t>
            </a:r>
          </a:p>
          <a:p>
            <a:pPr marL="684000" lvl="2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900" dirty="0">
                <a:solidFill>
                  <a:srgbClr val="008000"/>
                </a:solidFill>
                <a:latin typeface="Courier New"/>
              </a:rPr>
              <a:t>get next depth frame (11-bit precision)</a:t>
            </a:r>
            <a:endParaRPr lang="en-US" sz="900" dirty="0"/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dirty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cam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get_depth_matrix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current_frame_holes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compute_holes_mask_in_frame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background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update_background_model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current_frame_holes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foreground</a:t>
            </a:r>
            <a:endParaRPr lang="it-IT" sz="9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extract_foreground_mask_from_run_avg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apply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opening to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remove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noise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foreground_mask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apply_opening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BG_OPEN_KSIZE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smtClean="0">
                <a:latin typeface="Courier New"/>
              </a:rPr>
              <a:t>												cv2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smtClean="0">
                <a:latin typeface="Courier New"/>
              </a:rPr>
              <a:t>MORPH_ELLIPSE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depth_proposal_bbox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extract_proposal_bbox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ACCUMULATOR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cut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foreground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with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real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values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foreground_depth_proposal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cut_foreground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?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Would</a:t>
            </a:r>
            <a:r>
              <a:rPr lang="it-IT" dirty="0" smtClean="0"/>
              <a:t> be </a:t>
            </a:r>
            <a:r>
              <a:rPr lang="it-IT" dirty="0" err="1" smtClean="0"/>
              <a:t>nice</a:t>
            </a:r>
            <a:r>
              <a:rPr lang="it-IT" dirty="0" smtClean="0"/>
              <a:t>!!!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4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depth</a:t>
            </a:r>
            <a:r>
              <a:rPr lang="it-IT" dirty="0"/>
              <a:t> video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noisy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opening </a:t>
            </a:r>
            <a:r>
              <a:rPr lang="it-IT" dirty="0" err="1"/>
              <a:t>morphological</a:t>
            </a:r>
            <a:r>
              <a:rPr lang="it-IT" dirty="0"/>
              <a:t> operator</a:t>
            </a:r>
            <a:r>
              <a:rPr lang="it-IT" dirty="0" smtClean="0"/>
              <a:t>.</a:t>
            </a:r>
            <a:endParaRPr lang="en-US" dirty="0" smtClean="0"/>
          </a:p>
          <a:p>
            <a:r>
              <a:rPr lang="en-US" dirty="0" smtClean="0"/>
              <a:t>The depth video stream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defined </a:t>
            </a:r>
            <a:r>
              <a:rPr lang="en-US" dirty="0" smtClean="0"/>
              <a:t>everywhere: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available </a:t>
            </a:r>
            <a:r>
              <a:rPr lang="en-US" dirty="0"/>
              <a:t>for the image regions that are close enough to the </a:t>
            </a:r>
            <a:r>
              <a:rPr lang="en-US" dirty="0" smtClean="0"/>
              <a:t>device;</a:t>
            </a:r>
          </a:p>
          <a:p>
            <a:pPr lvl="1"/>
            <a:r>
              <a:rPr lang="en-US" dirty="0"/>
              <a:t>for black objects the sensor can’t measure the depth </a:t>
            </a:r>
            <a:r>
              <a:rPr lang="en-US" dirty="0" smtClean="0"/>
              <a:t>value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proper </a:t>
            </a:r>
            <a:r>
              <a:rPr lang="en-US" b="1" dirty="0" smtClean="0"/>
              <a:t>management</a:t>
            </a:r>
            <a:r>
              <a:rPr lang="en-US" dirty="0" smtClean="0"/>
              <a:t> of N/D pixel has been implemented.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240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spatial changes over time are accumulated in an image </a:t>
                </a:r>
                <a:r>
                  <a:rPr lang="en-US" dirty="0" smtClean="0"/>
                  <a:t>aggregator:</a:t>
                </a:r>
              </a:p>
              <a:p>
                <a:pPr lvl="1"/>
                <a:r>
                  <a:rPr lang="en-US" dirty="0"/>
                  <a:t>If the aggregator exceeds a threshold is </a:t>
                </a:r>
                <a:r>
                  <a:rPr lang="en-US" dirty="0" smtClean="0"/>
                  <a:t>segmented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r>
                  <a:rPr lang="en-US" dirty="0"/>
                  <a:t>with a bounding </a:t>
                </a:r>
                <a:r>
                  <a:rPr lang="en-US" dirty="0" smtClean="0"/>
                  <a:t>box;</a:t>
                </a:r>
              </a:p>
              <a:p>
                <a:pPr lvl="1"/>
                <a:r>
                  <a:rPr lang="en-US" dirty="0" smtClean="0"/>
                  <a:t>The spatial region is marked </a:t>
                </a:r>
                <a:r>
                  <a:rPr lang="en-US" dirty="0"/>
                  <a:t>as left item proposal.</a:t>
                </a:r>
                <a:endParaRPr lang="en-US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it-IT" dirty="0" smtClean="0"/>
                  <a:t> methods</a:t>
                </a:r>
                <a:r>
                  <a:rPr lang="en-US" dirty="0"/>
                  <a:t> to accumulate the depth </a:t>
                </a:r>
                <a:r>
                  <a:rPr lang="en-US" dirty="0" smtClean="0"/>
                  <a:t>changes:</a:t>
                </a:r>
              </a:p>
              <a:p>
                <a:pPr lvl="1"/>
                <a:r>
                  <a:rPr lang="en-US" cap="small" dirty="0" smtClean="0"/>
                  <a:t>Image Accumulator</a:t>
                </a:r>
              </a:p>
              <a:p>
                <a:pPr lvl="1"/>
                <a:r>
                  <a:rPr lang="en-US" cap="small" dirty="0" smtClean="0"/>
                  <a:t>Bounding Box Accumulator</a:t>
                </a:r>
              </a:p>
              <a:p>
                <a:pPr lvl="1"/>
                <a:r>
                  <a:rPr lang="en-US" cap="small" dirty="0" smtClean="0"/>
                  <a:t>Best Bounding Box Accumulator</a:t>
                </a:r>
                <a:endParaRPr lang="it-IT" cap="small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54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Combination of </a:t>
            </a:r>
            <a:r>
              <a:rPr lang="it-IT" dirty="0" err="1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</a:t>
                </a:r>
                <a:r>
                  <a:rPr lang="it-IT" dirty="0"/>
                  <a:t>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sets are </a:t>
                </a:r>
                <a:r>
                  <a:rPr lang="it-IT" dirty="0" err="1"/>
                  <a:t>merged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𝑅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/>
                  <a:t> an </a:t>
                </a:r>
                <a:r>
                  <a:rPr lang="it-IT" dirty="0" err="1"/>
                  <a:t>abandoned</a:t>
                </a:r>
                <a:r>
                  <a:rPr lang="it-IT" dirty="0"/>
                  <a:t> item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The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349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Combination of </a:t>
            </a:r>
            <a:r>
              <a:rPr lang="it-IT" dirty="0" err="1" smtClean="0"/>
              <a:t>proposals</a:t>
            </a:r>
            <a:r>
              <a:rPr lang="it-IT" dirty="0" smtClean="0"/>
              <a:t> - </a:t>
            </a:r>
            <a:r>
              <a:rPr lang="it-IT" dirty="0" err="1" smtClean="0"/>
              <a:t>improvements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/>
                  <a:t>Since in the RGB </a:t>
                </a:r>
                <a:r>
                  <a:rPr lang="it-IT" dirty="0" err="1"/>
                  <a:t>foreground</a:t>
                </a:r>
                <a:r>
                  <a:rPr lang="it-IT" dirty="0"/>
                  <a:t> model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eventually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become</a:t>
                </a:r>
                <a:r>
                  <a:rPr lang="it-IT" dirty="0" smtClean="0"/>
                  <a:t> background </a:t>
                </a:r>
                <a:r>
                  <a:rPr lang="it-IT" dirty="0"/>
                  <a:t>in the long </a:t>
                </a:r>
                <a:r>
                  <a:rPr lang="it-IT" dirty="0" err="1"/>
                  <a:t>run</a:t>
                </a:r>
                <a:r>
                  <a:rPr lang="it-IT" dirty="0"/>
                  <a:t> the </a:t>
                </a:r>
                <a:r>
                  <a:rPr lang="it-IT" dirty="0" err="1"/>
                  <a:t>intensity-based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discarded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The last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1"/>
                <a:r>
                  <a:rPr lang="it-IT" dirty="0"/>
                  <a:t>The last set of </a:t>
                </a:r>
                <a:r>
                  <a:rPr lang="it-IT" dirty="0" err="1"/>
                  <a:t>bounding</a:t>
                </a:r>
                <a:r>
                  <a:rPr lang="it-IT" dirty="0"/>
                  <a:t> boxes of </a:t>
                </a:r>
                <a:r>
                  <a:rPr lang="it-IT" dirty="0" err="1"/>
                  <a:t>proposals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 err="1"/>
                  <a:t>If</a:t>
                </a:r>
                <a:r>
                  <a:rPr lang="it-IT" dirty="0"/>
                  <a:t> the ratio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</m:oMath>
                </a14:m>
                <a:r>
                  <a:rPr lang="it-IT" dirty="0"/>
                  <a:t> between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and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over </a:t>
                </a:r>
                <a14:m>
                  <m:oMath xmlns:m="http://schemas.openxmlformats.org/officeDocument/2006/math">
                    <m:r>
                      <a:rPr lang="it-IT">
                        <a:latin typeface="Cambria Math"/>
                        <a:ea typeface="Cambria Math"/>
                      </a:rPr>
                      <m:t>50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bounding</a:t>
                </a:r>
                <a:r>
                  <a:rPr lang="it-IT" dirty="0"/>
                  <a:t> box are </a:t>
                </a:r>
                <a:r>
                  <a:rPr lang="it-IT" dirty="0" err="1"/>
                  <a:t>considered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/>
                  <a:t>Else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&lt;50%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compute the </a:t>
                </a:r>
                <a:r>
                  <a:rPr lang="it-IT" b="1" dirty="0" err="1"/>
                  <a:t>Normalized</a:t>
                </a:r>
                <a:r>
                  <a:rPr lang="it-IT" b="1" dirty="0"/>
                  <a:t> Cross-</a:t>
                </a:r>
                <a:r>
                  <a:rPr lang="it-IT" b="1" dirty="0" err="1"/>
                  <a:t>Correlation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bounded</a:t>
                </a:r>
                <a:r>
                  <a:rPr lang="it-IT" dirty="0"/>
                  <a:t> by the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and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  <a:p>
                <a:pPr lvl="3"/>
                <a:r>
                  <a:rPr lang="it-IT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it-IT">
                        <a:latin typeface="Cambria Math"/>
                      </a:rPr>
                      <m:t>&gt;0.90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regions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;</a:t>
                </a:r>
              </a:p>
              <a:p>
                <a:pPr lvl="3"/>
                <a:r>
                  <a:rPr lang="it-IT" dirty="0"/>
                  <a:t>Else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discard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final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segmented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 </a:t>
                </a:r>
                <a:r>
                  <a:rPr lang="it-IT" dirty="0" err="1"/>
                  <a:t>watershed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instead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growing</a:t>
                </a:r>
                <a:r>
                  <a:rPr lang="it-IT" dirty="0"/>
                  <a:t>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87" r="-403" b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9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20 </a:t>
            </a:r>
            <a:r>
              <a:rPr lang="it-IT" dirty="0" err="1"/>
              <a:t>videos</a:t>
            </a:r>
            <a:r>
              <a:rPr lang="it-IT" dirty="0"/>
              <a:t>;</a:t>
            </a:r>
          </a:p>
          <a:p>
            <a:r>
              <a:rPr lang="it-IT" dirty="0"/>
              <a:t>The </a:t>
            </a:r>
            <a:r>
              <a:rPr lang="it-IT" dirty="0" err="1"/>
              <a:t>videos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r>
              <a:rPr lang="it-IT" dirty="0"/>
              <a:t> for download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>
                <a:solidFill>
                  <a:srgbClr val="0272B2"/>
                </a:solidFill>
                <a:hlinkClick r:id="rId3"/>
              </a:rPr>
              <a:t>link</a:t>
            </a:r>
            <a:r>
              <a:rPr lang="it-IT" dirty="0"/>
              <a:t>;</a:t>
            </a:r>
          </a:p>
          <a:p>
            <a:pPr lvl="1"/>
            <a:r>
              <a:rPr lang="it-IT" sz="2500" dirty="0"/>
              <a:t>Video04: no </a:t>
            </a:r>
            <a:r>
              <a:rPr lang="it-IT" sz="2500" dirty="0" err="1"/>
              <a:t>clutter</a:t>
            </a:r>
            <a:r>
              <a:rPr lang="it-IT" sz="2500" dirty="0"/>
              <a:t>, no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 smtClean="0"/>
              <a:t>one</a:t>
            </a:r>
            <a:r>
              <a:rPr lang="it-IT" sz="2500" dirty="0" smtClean="0"/>
              <a:t> </a:t>
            </a:r>
            <a:r>
              <a:rPr lang="it-IT" sz="2500" dirty="0" err="1"/>
              <a:t>person</a:t>
            </a:r>
            <a:r>
              <a:rPr lang="it-IT" sz="2500" dirty="0"/>
              <a:t>, </a:t>
            </a:r>
            <a:r>
              <a:rPr lang="it-IT" sz="2500" dirty="0" err="1"/>
              <a:t>one</a:t>
            </a:r>
            <a:r>
              <a:rPr lang="it-IT" sz="2500" dirty="0"/>
              <a:t> </a:t>
            </a:r>
            <a:r>
              <a:rPr lang="it-IT" sz="2500" dirty="0" err="1"/>
              <a:t>left</a:t>
            </a:r>
            <a:r>
              <a:rPr lang="it-IT" sz="2500" dirty="0"/>
              <a:t> </a:t>
            </a:r>
            <a:r>
              <a:rPr lang="it-IT" sz="2500" dirty="0" err="1"/>
              <a:t>luggage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✔✔✔</a:t>
            </a:r>
            <a:endParaRPr lang="it-IT" sz="2500" dirty="0">
              <a:solidFill>
                <a:srgbClr val="00A05A"/>
              </a:solidFill>
            </a:endParaRPr>
          </a:p>
          <a:p>
            <a:pPr lvl="1"/>
            <a:r>
              <a:rPr lang="it-IT" sz="2500" dirty="0"/>
              <a:t>Video05: no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smtClean="0"/>
              <a:t>standing </a:t>
            </a:r>
            <a:r>
              <a:rPr lang="it-IT" sz="2500" dirty="0" err="1" smtClean="0"/>
              <a:t>people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✔✔✔</a:t>
            </a:r>
            <a:endParaRPr lang="it-IT" sz="2500" dirty="0"/>
          </a:p>
          <a:p>
            <a:pPr lvl="1"/>
            <a:r>
              <a:rPr lang="it-IT" sz="2500" dirty="0"/>
              <a:t>Video12: no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three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illumination</a:t>
            </a:r>
            <a:r>
              <a:rPr lang="it-IT" sz="2500" dirty="0" smtClean="0"/>
              <a:t>;</a:t>
            </a:r>
            <a:r>
              <a:rPr lang="it-IT" sz="2500" dirty="0"/>
              <a:t> </a:t>
            </a:r>
            <a:r>
              <a:rPr lang="it-IT" sz="2500" dirty="0" smtClean="0">
                <a:solidFill>
                  <a:srgbClr val="00A05A"/>
                </a:solidFill>
              </a:rPr>
              <a:t>✔✔</a:t>
            </a:r>
            <a:r>
              <a:rPr lang="it-IT" sz="2500" dirty="0" smtClean="0">
                <a:solidFill>
                  <a:srgbClr val="DA4430"/>
                </a:solidFill>
              </a:rPr>
              <a:t>✘</a:t>
            </a:r>
            <a:endParaRPr lang="it-IT" sz="2500" dirty="0">
              <a:solidFill>
                <a:srgbClr val="DA4430"/>
              </a:solidFill>
            </a:endParaRPr>
          </a:p>
          <a:p>
            <a:pPr lvl="1"/>
            <a:r>
              <a:rPr lang="it-IT" sz="2500" dirty="0"/>
              <a:t>Video13: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/>
              <a:t>illumination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</a:t>
            </a:r>
            <a:r>
              <a:rPr lang="it-IT" sz="2500" dirty="0" smtClean="0">
                <a:solidFill>
                  <a:srgbClr val="DA4430"/>
                </a:solidFill>
              </a:rPr>
              <a:t>✘✘</a:t>
            </a:r>
            <a:endParaRPr lang="it-IT" sz="2500" dirty="0"/>
          </a:p>
          <a:p>
            <a:pPr lvl="1"/>
            <a:r>
              <a:rPr lang="it-IT" sz="2500" dirty="0"/>
              <a:t>Video16: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>
                <a:latin typeface="Arial" charset="0"/>
                <a:cs typeface="Arial" charset="0"/>
              </a:rPr>
              <a:t>illumination</a:t>
            </a:r>
            <a:r>
              <a:rPr lang="it-IT" sz="2500" dirty="0" smtClean="0"/>
              <a:t>;</a:t>
            </a:r>
            <a:r>
              <a:rPr lang="it-IT" sz="2500" dirty="0">
                <a:solidFill>
                  <a:srgbClr val="DA4430"/>
                </a:solidFill>
              </a:rPr>
              <a:t> </a:t>
            </a:r>
            <a:r>
              <a:rPr lang="it-IT" sz="2500" dirty="0">
                <a:solidFill>
                  <a:srgbClr val="00A05A"/>
                </a:solidFill>
              </a:rPr>
              <a:t>✔</a:t>
            </a:r>
            <a:r>
              <a:rPr lang="it-IT" sz="2500" dirty="0" smtClean="0">
                <a:solidFill>
                  <a:srgbClr val="DA4430"/>
                </a:solidFill>
              </a:rPr>
              <a:t>✘✘</a:t>
            </a:r>
            <a:endParaRPr lang="it-IT" sz="250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The approach used in this application is demanding in term of performance. The proposed framework runs at 5 fps on a modern </a:t>
            </a:r>
            <a:r>
              <a:rPr lang="en-US" dirty="0" smtClean="0"/>
              <a:t>notebook, </a:t>
            </a:r>
            <a:r>
              <a:rPr lang="en-US" dirty="0"/>
              <a:t>just like the one proposed in the paper from which the authors were inspired.</a:t>
            </a:r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709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[1] </a:t>
            </a:r>
            <a:r>
              <a:rPr lang="it-IT" sz="2800" dirty="0"/>
              <a:t>C. </a:t>
            </a:r>
            <a:r>
              <a:rPr lang="it-IT" sz="2800" dirty="0" err="1"/>
              <a:t>Beleznai</a:t>
            </a:r>
            <a:r>
              <a:rPr lang="it-IT" sz="2800" dirty="0"/>
              <a:t>, P. </a:t>
            </a:r>
            <a:r>
              <a:rPr lang="it-IT" sz="2800" dirty="0" err="1"/>
              <a:t>Gemeiner</a:t>
            </a:r>
            <a:r>
              <a:rPr lang="it-IT" sz="2800" dirty="0"/>
              <a:t> and C. </a:t>
            </a:r>
            <a:r>
              <a:rPr lang="it-IT" sz="2800" dirty="0" err="1" smtClean="0"/>
              <a:t>Zinner</a:t>
            </a:r>
            <a:r>
              <a:rPr lang="it-IT" sz="2800" dirty="0" smtClean="0">
                <a:solidFill>
                  <a:schemeClr val="tx1"/>
                </a:solidFill>
              </a:rPr>
              <a:t>,</a:t>
            </a:r>
            <a:r>
              <a:rPr lang="it-IT" sz="2800" dirty="0" smtClean="0"/>
              <a:t> </a:t>
            </a:r>
            <a:r>
              <a:rPr lang="it-IT" sz="2800" dirty="0" err="1" smtClean="0"/>
              <a:t>Reliable</a:t>
            </a:r>
            <a:r>
              <a:rPr lang="it-IT" sz="2800" dirty="0" smtClean="0"/>
              <a:t> </a:t>
            </a:r>
            <a:r>
              <a:rPr lang="it-IT" sz="2800" dirty="0"/>
              <a:t>Left </a:t>
            </a:r>
            <a:r>
              <a:rPr lang="it-IT" sz="2800" dirty="0" err="1"/>
              <a:t>Luggage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r>
              <a:rPr lang="it-IT" sz="2800" dirty="0"/>
              <a:t> Using Stereo Depth and </a:t>
            </a:r>
            <a:r>
              <a:rPr lang="it-IT" sz="2800" dirty="0" err="1"/>
              <a:t>Intensity</a:t>
            </a:r>
            <a:r>
              <a:rPr lang="it-IT" sz="2800" dirty="0"/>
              <a:t> </a:t>
            </a:r>
            <a:r>
              <a:rPr lang="it-IT" sz="2800" dirty="0" err="1" smtClean="0"/>
              <a:t>Cues</a:t>
            </a:r>
            <a:endParaRPr lang="it-IT" sz="2800" dirty="0" smtClean="0"/>
          </a:p>
          <a:p>
            <a:r>
              <a:rPr lang="it-IT" sz="2800" dirty="0" smtClean="0">
                <a:solidFill>
                  <a:schemeClr val="tx1"/>
                </a:solidFill>
              </a:rPr>
              <a:t>[2] </a:t>
            </a:r>
            <a:r>
              <a:rPr lang="it-IT" sz="2800" dirty="0">
                <a:solidFill>
                  <a:schemeClr val="tx1"/>
                </a:solidFill>
              </a:rPr>
              <a:t>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 smtClean="0">
                <a:solidFill>
                  <a:schemeClr val="tx1"/>
                </a:solidFill>
              </a:rPr>
              <a:t>[3] </a:t>
            </a:r>
            <a:r>
              <a:rPr lang="it-IT" sz="2800" dirty="0">
                <a:solidFill>
                  <a:schemeClr val="tx1"/>
                </a:solidFill>
              </a:rPr>
              <a:t>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</a:rPr>
              <a:t>foregrounds</a:t>
            </a:r>
            <a:endParaRPr lang="it-IT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[4] Suzuki</a:t>
            </a:r>
            <a:r>
              <a:rPr lang="en-US" sz="2800" dirty="0"/>
              <a:t>, S. and Abe, K., Topological Structural Analysis of Digitized Binary Images by Border Following. CVGIP 30 1, pp 32-46 (1985).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 smtClean="0"/>
              <a:t>Development</a:t>
            </a:r>
          </a:p>
          <a:p>
            <a:r>
              <a:rPr lang="it-IT" dirty="0" smtClean="0"/>
              <a:t>Test</a:t>
            </a:r>
          </a:p>
          <a:p>
            <a:r>
              <a:rPr lang="it-IT" dirty="0" smtClean="0"/>
              <a:t>Performance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2584385"/>
            <a:ext cx="3765550" cy="267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Q &amp; A</a:t>
            </a:r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baseline="30000"/>
              <a:t>[1]</a:t>
            </a:r>
            <a:r>
              <a:rPr lang="it-IT" sz="150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baseline="30000" dirty="0" smtClean="0"/>
                  <a:t>[2]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Left </a:t>
                </a:r>
                <a:r>
                  <a:rPr lang="it-IT" dirty="0" err="1" smtClean="0"/>
                  <a:t>luggages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over time with 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</a:t>
                </a:r>
                <a:r>
                  <a:rPr lang="it-IT" baseline="30000" dirty="0" smtClean="0"/>
                  <a:t>[3]</a:t>
                </a:r>
                <a:r>
                  <a:rPr lang="it-IT" dirty="0" smtClean="0"/>
                  <a:t>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>
                      <a:extLst>
                        <a:ext uri="{9D8B030D-6E8A-4147-A177-3AD203B41FA5}">
                          <a16:colId xmlns="" xmlns:a16="http://schemas.microsoft.com/office/drawing/2014/main" val="2457669749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val="2540206956"/>
                        </a:ext>
                      </a:extLst>
                    </a:gridCol>
                    <a:gridCol w="3528392">
                      <a:extLst>
                        <a:ext uri="{9D8B030D-6E8A-4147-A177-3AD203B41FA5}">
                          <a16:colId xmlns="" xmlns:a16="http://schemas.microsoft.com/office/drawing/2014/main" val="2761354390"/>
                        </a:ext>
                      </a:extLst>
                    </a:gridCol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94018375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5921146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85509636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660943000"/>
                      </a:ext>
                    </a:extLst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65237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>
                      <a:extLst>
                        <a:ext uri="{9D8B030D-6E8A-4147-A177-3AD203B41FA5}">
                          <a16:colId xmlns="" xmlns:a16="http://schemas.microsoft.com/office/drawing/2014/main" val="115081271"/>
                        </a:ext>
                      </a:extLst>
                    </a:gridCol>
                    <a:gridCol w="3575720">
                      <a:extLst>
                        <a:ext uri="{9D8B030D-6E8A-4147-A177-3AD203B41FA5}">
                          <a16:colId xmlns="" xmlns:a16="http://schemas.microsoft.com/office/drawing/2014/main" val="3263495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48686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7188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1215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59516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29257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9457</TotalTime>
  <Words>1396</Words>
  <Application>Microsoft Office PowerPoint</Application>
  <PresentationFormat>Presentazione su schermo (4:3)</PresentationFormat>
  <Paragraphs>206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Depth processing</vt:lpstr>
      <vt:lpstr>Depth challenge</vt:lpstr>
      <vt:lpstr>Depth-based proposals</vt:lpstr>
      <vt:lpstr>Combination of proposals</vt:lpstr>
      <vt:lpstr>Combination of proposals - improvements</vt:lpstr>
      <vt:lpstr>Test</vt:lpstr>
      <vt:lpstr>Performance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967</cp:revision>
  <cp:lastPrinted>1601-01-01T00:00:00Z</cp:lastPrinted>
  <dcterms:created xsi:type="dcterms:W3CDTF">1601-01-01T00:00:00Z</dcterms:created>
  <dcterms:modified xsi:type="dcterms:W3CDTF">2014-06-12T16:04:51Z</dcterms:modified>
</cp:coreProperties>
</file>