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0" r:id="rId2"/>
    <p:sldId id="375" r:id="rId3"/>
    <p:sldId id="376" r:id="rId4"/>
    <p:sldId id="377" r:id="rId5"/>
    <p:sldId id="378" r:id="rId6"/>
    <p:sldId id="374" r:id="rId7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72B2"/>
    <a:srgbClr val="0268A0"/>
    <a:srgbClr val="00CC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04" autoAdjust="0"/>
  </p:normalViewPr>
  <p:slideViewPr>
    <p:cSldViewPr>
      <p:cViewPr varScale="1">
        <p:scale>
          <a:sx n="101" d="100"/>
          <a:sy n="101" d="100"/>
        </p:scale>
        <p:origin x="-21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4D6EE51-A2B7-425C-A9CD-EB71347698E3}" type="datetimeFigureOut">
              <a:rPr lang="it-IT" altLang="it-IT"/>
              <a:pPr>
                <a:defRPr/>
              </a:pPr>
              <a:t>03/03/2014</a:t>
            </a:fld>
            <a:endParaRPr lang="it-IT" alt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E07847D1-3984-4086-9582-6E0662809A5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120303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171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noProof="0" smtClean="0"/>
          </a:p>
        </p:txBody>
      </p:sp>
    </p:spTree>
    <p:extLst>
      <p:ext uri="{BB962C8B-B14F-4D97-AF65-F5344CB8AC3E}">
        <p14:creationId xmlns:p14="http://schemas.microsoft.com/office/powerpoint/2010/main" val="15411779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7"/>
          <p:cNvSpPr txBox="1">
            <a:spLocks noChangeArrowheads="1"/>
          </p:cNvSpPr>
          <p:nvPr userDrawn="1"/>
        </p:nvSpPr>
        <p:spPr bwMode="auto">
          <a:xfrm>
            <a:off x="3161337" y="6453336"/>
            <a:ext cx="28504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– 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3" name="Rettangolo arrotondato 8"/>
          <p:cNvSpPr>
            <a:spLocks noChangeArrowheads="1"/>
          </p:cNvSpPr>
          <p:nvPr userDrawn="1"/>
        </p:nvSpPr>
        <p:spPr bwMode="auto">
          <a:xfrm>
            <a:off x="436563" y="239713"/>
            <a:ext cx="8280400" cy="323850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4" name="CasellaDiTesto 9"/>
          <p:cNvSpPr txBox="1">
            <a:spLocks noChangeArrowheads="1"/>
          </p:cNvSpPr>
          <p:nvPr userDrawn="1"/>
        </p:nvSpPr>
        <p:spPr bwMode="auto">
          <a:xfrm>
            <a:off x="436563" y="3094038"/>
            <a:ext cx="82804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detection</a:t>
            </a:r>
            <a:endParaRPr lang="it-IT" altLang="it-IT" sz="3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3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2014</a:t>
            </a:r>
          </a:p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Course of Multimedia Databases – </a:t>
            </a:r>
            <a:r>
              <a:rPr lang="it-IT" altLang="it-IT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a.a</a:t>
            </a: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 2013-14</a:t>
            </a:r>
            <a:endParaRPr lang="it-IT" altLang="it-IT" sz="16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CasellaDiTesto 10"/>
          <p:cNvSpPr txBox="1">
            <a:spLocks noChangeArrowheads="1"/>
          </p:cNvSpPr>
          <p:nvPr userDrawn="1"/>
        </p:nvSpPr>
        <p:spPr bwMode="auto">
          <a:xfrm>
            <a:off x="2466975" y="4991100"/>
            <a:ext cx="42656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2000" i="1" dirty="0" smtClean="0">
                <a:solidFill>
                  <a:schemeClr val="tx1"/>
                </a:solidFill>
              </a:rPr>
              <a:t>Andrea Rizzo,</a:t>
            </a:r>
            <a:r>
              <a:rPr lang="it-IT" altLang="it-IT" sz="2000" i="1" baseline="0" dirty="0" smtClean="0">
                <a:solidFill>
                  <a:schemeClr val="tx1"/>
                </a:solidFill>
              </a:rPr>
              <a:t> Matteo Bruni</a:t>
            </a:r>
            <a:endParaRPr lang="it-IT" altLang="it-IT" sz="2000" i="1" dirty="0">
              <a:solidFill>
                <a:schemeClr val="tx1"/>
              </a:solidFill>
            </a:endParaRPr>
          </a:p>
        </p:txBody>
      </p:sp>
      <p:pic>
        <p:nvPicPr>
          <p:cNvPr id="6" name="Immagin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4438" y="951878"/>
            <a:ext cx="4175125" cy="171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85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7" name="Rettangolo arrotondato 6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sellaDiTesto 8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A24FB71-865B-427E-AA38-8B764751D03C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789966" y="974432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11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13" name="Segnaposto contenuto 2"/>
          <p:cNvSpPr>
            <a:spLocks noGrp="1"/>
          </p:cNvSpPr>
          <p:nvPr>
            <p:ph idx="12"/>
          </p:nvPr>
        </p:nvSpPr>
        <p:spPr>
          <a:xfrm>
            <a:off x="611560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4" name="Segnaposto contenuto 2"/>
          <p:cNvSpPr>
            <a:spLocks noGrp="1"/>
          </p:cNvSpPr>
          <p:nvPr>
            <p:ph idx="13"/>
          </p:nvPr>
        </p:nvSpPr>
        <p:spPr>
          <a:xfrm>
            <a:off x="4767881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415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FDE27BF1-C68B-4BCE-834E-81D83C7D1A4F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8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22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7869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 - conc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1535E38-94DF-4E72-8D06-DDF10A4B4629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9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– 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, 2014</a:t>
            </a:r>
            <a:endParaRPr lang="it-IT" altLang="it-IT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Rettangolo arrotondato 10"/>
          <p:cNvSpPr/>
          <p:nvPr userDrawn="1"/>
        </p:nvSpPr>
        <p:spPr bwMode="auto">
          <a:xfrm>
            <a:off x="800288" y="1755400"/>
            <a:ext cx="7560000" cy="15121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algn="just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it-IT" sz="1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/>
          <a:lstStyle>
            <a:lvl1pPr marL="0" indent="0">
              <a:buSzPct val="83000"/>
              <a:buFontTx/>
              <a:buNone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800100" indent="-342900">
              <a:buClr>
                <a:schemeClr val="tx2">
                  <a:lumMod val="65000"/>
                  <a:lumOff val="35000"/>
                </a:schemeClr>
              </a:buClr>
              <a:buSzPct val="83000"/>
              <a:buFont typeface="Wingdings" pitchFamily="2" charset="2"/>
              <a:buChar char="§"/>
              <a:defRPr baseline="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it-IT" dirty="0" smtClean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3754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92188"/>
            <a:ext cx="8278813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 smtClean="0"/>
              <a:t>Cliccate per modificare il formato del testo del titolo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2276475"/>
            <a:ext cx="7916863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Cliccate per modificare il formato del testo della struttura</a:t>
            </a:r>
          </a:p>
          <a:p>
            <a:pPr lvl="1"/>
            <a:r>
              <a:rPr lang="en-US" altLang="it-IT" smtClean="0"/>
              <a:t>Secondo livello struttura</a:t>
            </a:r>
          </a:p>
          <a:p>
            <a:pPr lvl="2"/>
            <a:r>
              <a:rPr lang="en-US" altLang="it-IT" smtClean="0"/>
              <a:t>Terzo livello struttura</a:t>
            </a:r>
          </a:p>
          <a:p>
            <a:pPr lvl="3"/>
            <a:r>
              <a:rPr lang="en-US" altLang="it-IT" smtClean="0"/>
              <a:t>Quarto livello struttura</a:t>
            </a:r>
          </a:p>
          <a:p>
            <a:pPr lvl="4"/>
            <a:r>
              <a:rPr lang="en-US" altLang="it-IT" smtClean="0"/>
              <a:t>Quinto livello struttura</a:t>
            </a:r>
          </a:p>
          <a:p>
            <a:pPr lvl="4"/>
            <a:r>
              <a:rPr lang="en-US" altLang="it-IT" smtClean="0"/>
              <a:t>Sesto livello struttura</a:t>
            </a:r>
          </a:p>
          <a:p>
            <a:pPr lvl="4"/>
            <a:r>
              <a:rPr lang="en-US" altLang="it-IT" smtClean="0"/>
              <a:t>Settimo livello struttura</a:t>
            </a:r>
          </a:p>
          <a:p>
            <a:pPr lvl="4"/>
            <a:r>
              <a:rPr lang="en-US" altLang="it-IT" smtClean="0"/>
              <a:t>Ottavo livello struttura</a:t>
            </a:r>
          </a:p>
          <a:p>
            <a:pPr lvl="4"/>
            <a:r>
              <a:rPr lang="en-US" altLang="it-IT" smtClean="0"/>
              <a:t>Nono livello struttura</a:t>
            </a:r>
          </a:p>
        </p:txBody>
      </p:sp>
      <p:sp>
        <p:nvSpPr>
          <p:cNvPr id="1029" name="Rettangolo arrotondato 3"/>
          <p:cNvSpPr>
            <a:spLocks noChangeArrowheads="1"/>
          </p:cNvSpPr>
          <p:nvPr/>
        </p:nvSpPr>
        <p:spPr bwMode="auto">
          <a:xfrm>
            <a:off x="446088" y="6426200"/>
            <a:ext cx="8280400" cy="323850"/>
          </a:xfrm>
          <a:prstGeom prst="roundRect">
            <a:avLst>
              <a:gd name="adj" fmla="val 16667"/>
            </a:avLst>
          </a:prstGeom>
          <a:solidFill>
            <a:srgbClr val="0268A0"/>
          </a:solidFill>
          <a:ln w="9525">
            <a:solidFill>
              <a:srgbClr val="0272B2">
                <a:alpha val="90195"/>
              </a:srgbClr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it-IT" sz="1100"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9pPr>
    </p:titleStyle>
    <p:bodyStyle>
      <a:lvl1pPr marL="336550" indent="-33655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6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6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36600" indent="-2794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7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8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Left </a:t>
            </a:r>
            <a:r>
              <a:rPr lang="it-IT" dirty="0" err="1" smtClean="0"/>
              <a:t>luggage</a:t>
            </a:r>
            <a:r>
              <a:rPr lang="it-IT" dirty="0" smtClean="0"/>
              <a:t> </a:t>
            </a:r>
            <a:r>
              <a:rPr lang="it-IT" dirty="0" err="1" smtClean="0"/>
              <a:t>detection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Detection</a:t>
            </a:r>
            <a:r>
              <a:rPr lang="it-IT" dirty="0" smtClean="0"/>
              <a:t> of </a:t>
            </a:r>
            <a:r>
              <a:rPr lang="it-IT" dirty="0" err="1" smtClean="0"/>
              <a:t>abandoned</a:t>
            </a:r>
            <a:r>
              <a:rPr lang="it-IT" dirty="0" smtClean="0"/>
              <a:t> </a:t>
            </a:r>
            <a:r>
              <a:rPr lang="it-IT" dirty="0" err="1" smtClean="0"/>
              <a:t>items</a:t>
            </a:r>
            <a:r>
              <a:rPr lang="it-IT" dirty="0" smtClean="0"/>
              <a:t> in public </a:t>
            </a:r>
            <a:r>
              <a:rPr lang="it-IT" dirty="0" err="1" smtClean="0"/>
              <a:t>places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Airports</a:t>
            </a:r>
            <a:endParaRPr lang="it-IT" dirty="0" smtClean="0"/>
          </a:p>
          <a:p>
            <a:pPr lvl="1"/>
            <a:r>
              <a:rPr lang="it-IT" dirty="0" smtClean="0"/>
              <a:t>Train station</a:t>
            </a:r>
          </a:p>
          <a:p>
            <a:r>
              <a:rPr lang="it-IT" dirty="0" err="1" smtClean="0"/>
              <a:t>Issues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Shadows</a:t>
            </a:r>
            <a:endParaRPr lang="it-IT" dirty="0" smtClean="0"/>
          </a:p>
          <a:p>
            <a:pPr lvl="1"/>
            <a:r>
              <a:rPr lang="it-IT" dirty="0" err="1" smtClean="0"/>
              <a:t>Occlusions</a:t>
            </a:r>
            <a:endParaRPr lang="it-IT" dirty="0" smtClean="0"/>
          </a:p>
          <a:p>
            <a:pPr lvl="1"/>
            <a:r>
              <a:rPr lang="it-IT" dirty="0" err="1" smtClean="0"/>
              <a:t>Illumination</a:t>
            </a:r>
            <a:r>
              <a:rPr lang="it-IT" dirty="0" smtClean="0"/>
              <a:t> </a:t>
            </a:r>
            <a:r>
              <a:rPr lang="it-IT" dirty="0" err="1" smtClean="0"/>
              <a:t>changes</a:t>
            </a:r>
            <a:endParaRPr lang="it-IT" dirty="0" smtClean="0"/>
          </a:p>
          <a:p>
            <a:pPr lvl="1"/>
            <a:r>
              <a:rPr lang="it-IT" dirty="0" err="1" smtClean="0"/>
              <a:t>Clutter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96" y="3612769"/>
            <a:ext cx="2492636" cy="1900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68" y="2708920"/>
            <a:ext cx="2160000" cy="16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Kinect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 smtClean="0"/>
                  <a:t>Video </a:t>
                </a:r>
                <a:r>
                  <a:rPr lang="it-IT" dirty="0" err="1" smtClean="0"/>
                  <a:t>capture</a:t>
                </a:r>
                <a:r>
                  <a:rPr lang="it-IT" dirty="0" smtClean="0"/>
                  <a:t> with </a:t>
                </a:r>
                <a:r>
                  <a:rPr lang="it-IT" dirty="0" err="1" smtClean="0"/>
                  <a:t>Kinect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device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RGB camera:</a:t>
                </a:r>
              </a:p>
              <a:p>
                <a:pPr lvl="2"/>
                <a:r>
                  <a:rPr lang="it-IT" dirty="0"/>
                  <a:t>resolution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640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×480</m:t>
                    </m:r>
                  </m:oMath>
                </a14:m>
                <a:endParaRPr lang="it-IT" dirty="0" smtClean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8</m:t>
                    </m:r>
                  </m:oMath>
                </a14:m>
                <a:r>
                  <a:rPr lang="it-IT" dirty="0" smtClean="0"/>
                  <a:t> bit </a:t>
                </a:r>
                <a:r>
                  <a:rPr lang="it-IT" dirty="0" err="1" smtClean="0"/>
                  <a:t>quantization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Depth </a:t>
                </a:r>
                <a:r>
                  <a:rPr lang="it-IT" dirty="0" err="1" smtClean="0"/>
                  <a:t>sensor</a:t>
                </a:r>
                <a:r>
                  <a:rPr lang="it-IT" dirty="0" smtClean="0"/>
                  <a:t>:</a:t>
                </a:r>
              </a:p>
              <a:p>
                <a:pPr lvl="2"/>
                <a:r>
                  <a:rPr lang="it-IT" dirty="0"/>
                  <a:t>resolution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640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×480</m:t>
                    </m:r>
                  </m:oMath>
                </a14:m>
                <a:endParaRPr lang="it-IT" dirty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11</m:t>
                    </m:r>
                  </m:oMath>
                </a14:m>
                <a:r>
                  <a:rPr lang="it-IT" dirty="0"/>
                  <a:t> bit </a:t>
                </a:r>
                <a:r>
                  <a:rPr lang="it-IT" dirty="0" err="1" smtClean="0"/>
                  <a:t>quantization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USB 2.0 </a:t>
                </a:r>
                <a:r>
                  <a:rPr lang="it-IT" dirty="0" err="1" smtClean="0"/>
                  <a:t>interface</a:t>
                </a:r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3" t="-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615" y="2276872"/>
            <a:ext cx="315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Pipeline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RGB and </a:t>
            </a:r>
            <a:r>
              <a:rPr lang="it-IT" dirty="0" err="1" smtClean="0"/>
              <a:t>depth</a:t>
            </a:r>
            <a:r>
              <a:rPr lang="it-IT" dirty="0" smtClean="0"/>
              <a:t> video are </a:t>
            </a:r>
            <a:r>
              <a:rPr lang="it-IT" dirty="0" err="1" smtClean="0"/>
              <a:t>analyzed</a:t>
            </a:r>
            <a:r>
              <a:rPr lang="it-IT" dirty="0" smtClean="0"/>
              <a:t> </a:t>
            </a:r>
            <a:r>
              <a:rPr lang="it-IT" dirty="0" err="1" smtClean="0"/>
              <a:t>independently</a:t>
            </a:r>
            <a:endParaRPr lang="it-IT" dirty="0" smtClean="0"/>
          </a:p>
          <a:p>
            <a:pPr lvl="1"/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54" y="4581128"/>
            <a:ext cx="2021166" cy="144000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02" y="3782321"/>
            <a:ext cx="2028214" cy="14400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06" y="2933685"/>
            <a:ext cx="2028214" cy="144000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30101"/>
            <a:ext cx="2035200" cy="144000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581128"/>
            <a:ext cx="2040901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OpenKinect</a:t>
            </a:r>
            <a:endParaRPr lang="it-IT" dirty="0"/>
          </a:p>
          <a:p>
            <a:pPr lvl="1"/>
            <a:r>
              <a:rPr lang="it-IT" dirty="0"/>
              <a:t>Open source </a:t>
            </a:r>
            <a:r>
              <a:rPr lang="it-IT" dirty="0" err="1"/>
              <a:t>library</a:t>
            </a:r>
            <a:endParaRPr lang="it-IT" dirty="0"/>
          </a:p>
          <a:p>
            <a:pPr lvl="1"/>
            <a:r>
              <a:rPr lang="it-IT" dirty="0" err="1"/>
              <a:t>Multiplatform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Development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17" y="5170136"/>
            <a:ext cx="2911396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502" y="3043374"/>
            <a:ext cx="1798171" cy="1755503"/>
          </a:xfrm>
        </p:spPr>
      </p:pic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48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Trebuchet MS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8511</TotalTime>
  <Words>66</Words>
  <Application>Microsoft Office PowerPoint</Application>
  <PresentationFormat>Presentazione su schermo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Presentazione standard di PowerPoint</vt:lpstr>
      <vt:lpstr>Left luggage detection</vt:lpstr>
      <vt:lpstr>Kinect</vt:lpstr>
      <vt:lpstr>Pipeline</vt:lpstr>
      <vt:lpstr>Technologies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Francis</dc:creator>
  <cp:lastModifiedBy>Andrea Rizzo</cp:lastModifiedBy>
  <cp:revision>891</cp:revision>
  <cp:lastPrinted>1601-01-01T00:00:00Z</cp:lastPrinted>
  <dcterms:created xsi:type="dcterms:W3CDTF">1601-01-01T00:00:00Z</dcterms:created>
  <dcterms:modified xsi:type="dcterms:W3CDTF">2014-03-02T23:40:33Z</dcterms:modified>
</cp:coreProperties>
</file>