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0" r:id="rId2"/>
    <p:sldId id="382" r:id="rId3"/>
    <p:sldId id="375" r:id="rId4"/>
    <p:sldId id="377" r:id="rId5"/>
    <p:sldId id="379" r:id="rId6"/>
    <p:sldId id="381" r:id="rId7"/>
    <p:sldId id="386" r:id="rId8"/>
    <p:sldId id="380" r:id="rId9"/>
    <p:sldId id="384" r:id="rId10"/>
    <p:sldId id="376" r:id="rId11"/>
    <p:sldId id="385" r:id="rId12"/>
    <p:sldId id="387" r:id="rId13"/>
    <p:sldId id="388" r:id="rId14"/>
    <p:sldId id="389" r:id="rId15"/>
    <p:sldId id="391" r:id="rId16"/>
    <p:sldId id="393" r:id="rId17"/>
    <p:sldId id="390" r:id="rId18"/>
    <p:sldId id="392" r:id="rId19"/>
    <p:sldId id="383" r:id="rId20"/>
    <p:sldId id="374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72B2"/>
    <a:srgbClr val="595959"/>
    <a:srgbClr val="00A05A"/>
    <a:srgbClr val="DA4430"/>
    <a:srgbClr val="176DED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04" autoAdjust="0"/>
  </p:normalViewPr>
  <p:slideViewPr>
    <p:cSldViewPr>
      <p:cViewPr varScale="1">
        <p:scale>
          <a:sx n="74" d="100"/>
          <a:sy n="74" d="100"/>
        </p:scale>
        <p:origin x="-108" y="-6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03/06/2014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210230" y="6453336"/>
            <a:ext cx="27526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eft-luggage-detection.readthedocs.org/en/latest/dataset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1413056"/>
            <a:ext cx="3150000" cy="2520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  <a:p>
                <a:r>
                  <a:rPr lang="it-IT" dirty="0" err="1"/>
                  <a:t>OpenKinect</a:t>
                </a:r>
                <a:endParaRPr lang="it-IT" dirty="0"/>
              </a:p>
              <a:p>
                <a:pPr lvl="1"/>
                <a:r>
                  <a:rPr lang="it-IT" dirty="0"/>
                  <a:t>Open source </a:t>
                </a:r>
                <a:r>
                  <a:rPr lang="it-IT" dirty="0" err="1"/>
                  <a:t>library</a:t>
                </a:r>
                <a:endParaRPr lang="it-IT" dirty="0"/>
              </a:p>
              <a:p>
                <a:pPr lvl="1"/>
                <a:r>
                  <a:rPr lang="it-IT" dirty="0" err="1"/>
                  <a:t>Multiplatform</a:t>
                </a:r>
                <a:endParaRPr lang="it-IT" dirty="0"/>
              </a:p>
              <a:p>
                <a:r>
                  <a:rPr lang="it-IT" dirty="0" err="1" smtClean="0"/>
                  <a:t>OpenCV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6" y="3789040"/>
            <a:ext cx="2911396" cy="468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17" y="4545312"/>
            <a:ext cx="2877699" cy="97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9" y="4725144"/>
            <a:ext cx="1169147" cy="144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40" y="5517312"/>
            <a:ext cx="3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sz="3000" dirty="0" smtClean="0"/>
                  <a:t>We </a:t>
                </a:r>
                <a:r>
                  <a:rPr lang="it-IT" sz="3000" dirty="0" err="1" smtClean="0"/>
                  <a:t>implement</a:t>
                </a:r>
                <a:r>
                  <a:rPr lang="it-IT" sz="3000" dirty="0" smtClean="0"/>
                  <a:t> an </a:t>
                </a:r>
                <a:r>
                  <a:rPr lang="it-IT" sz="3000" dirty="0" err="1" smtClean="0"/>
                  <a:t>intensity</a:t>
                </a:r>
                <a:r>
                  <a:rPr lang="it-IT" sz="3000" dirty="0" smtClean="0"/>
                  <a:t> processing </a:t>
                </a:r>
                <a:r>
                  <a:rPr lang="it-IT" sz="3000" dirty="0" err="1" smtClean="0"/>
                  <a:t>module</a:t>
                </a:r>
                <a:r>
                  <a:rPr lang="it-IT" sz="3000" dirty="0" smtClean="0"/>
                  <a:t>.</a:t>
                </a:r>
              </a:p>
              <a:p>
                <a:r>
                  <a:rPr lang="en-US" sz="3000" dirty="0" smtClean="0"/>
                  <a:t>The </a:t>
                </a:r>
                <a:r>
                  <a:rPr lang="en-US" sz="3000" dirty="0"/>
                  <a:t>RGB </a:t>
                </a:r>
                <a:r>
                  <a:rPr lang="en-US" sz="3000" dirty="0" smtClean="0"/>
                  <a:t>processing </a:t>
                </a:r>
                <a:r>
                  <a:rPr lang="en-US" sz="3000" dirty="0"/>
                  <a:t>routine can be summed as </a:t>
                </a:r>
                <a:r>
                  <a:rPr lang="en-US" sz="3000" dirty="0" smtClean="0"/>
                  <a:t>following:</a:t>
                </a:r>
              </a:p>
              <a:p>
                <a:pPr marL="432000" lvl="1" indent="0">
                  <a:spcBef>
                    <a:spcPts val="0"/>
                  </a:spcBef>
                  <a:buNone/>
                </a:pPr>
                <a:endParaRPr lang="it-IT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3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en-US" sz="1300" dirty="0">
                    <a:solidFill>
                      <a:srgbClr val="008000"/>
                    </a:solidFill>
                    <a:latin typeface="Courier New"/>
                  </a:rPr>
                  <a:t>get next video </a:t>
                </a:r>
                <a:r>
                  <a:rPr lang="en-US" sz="1300" dirty="0" smtClean="0">
                    <a:solidFill>
                      <a:srgbClr val="008000"/>
                    </a:solidFill>
                    <a:latin typeface="Courier New"/>
                  </a:rPr>
                  <a:t>frame</a:t>
                </a:r>
                <a:endParaRPr lang="en-US" sz="1300" dirty="0" smtClean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300" dirty="0" err="1" smtClean="0">
                    <a:latin typeface="Courier New"/>
                  </a:rPr>
                  <a:t>rgb</a:t>
                </a:r>
                <a:r>
                  <a:rPr lang="en-US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300" dirty="0" err="1" smtClean="0">
                    <a:latin typeface="Courier New"/>
                  </a:rPr>
                  <a:t>current_frame</a:t>
                </a:r>
                <a:r>
                  <a:rPr lang="en-US" sz="1300" dirty="0" smtClean="0">
                    <a:latin typeface="Courier New"/>
                  </a:rPr>
                  <a:t> </a:t>
                </a:r>
                <a:r>
                  <a:rPr lang="en-US" sz="13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en-US" sz="1300" dirty="0">
                    <a:latin typeface="Courier New"/>
                  </a:rPr>
                  <a:t> </a:t>
                </a:r>
                <a:r>
                  <a:rPr lang="en-US" sz="1300" dirty="0" err="1">
                    <a:latin typeface="Courier New"/>
                  </a:rPr>
                  <a:t>cam</a:t>
                </a:r>
                <a:r>
                  <a:rPr lang="en-US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300" dirty="0" err="1">
                    <a:latin typeface="Courier New"/>
                  </a:rPr>
                  <a:t>get_image</a:t>
                </a:r>
                <a:r>
                  <a:rPr lang="en-US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en-US" sz="1300" dirty="0"/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get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dual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 smtClean="0">
                    <a:solidFill>
                      <a:srgbClr val="008000"/>
                    </a:solidFill>
                    <a:latin typeface="Courier New"/>
                  </a:rPr>
                  <a:t>foreground</a:t>
                </a: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 (long 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and short </a:t>
                </a:r>
                <a:r>
                  <a:rPr lang="it-IT" sz="1300" dirty="0" err="1" smtClean="0">
                    <a:solidFill>
                      <a:srgbClr val="008000"/>
                    </a:solidFill>
                    <a:latin typeface="Courier New"/>
                  </a:rPr>
                  <a:t>term</a:t>
                </a: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)</a:t>
                </a:r>
                <a:endParaRPr lang="it-IT" sz="13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 smtClean="0">
                    <a:latin typeface="Courier New"/>
                  </a:rPr>
                  <a:t>rgb</a:t>
                </a:r>
                <a:r>
                  <a:rPr lang="it-IT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 smtClean="0">
                    <a:latin typeface="Courier New"/>
                  </a:rPr>
                  <a:t>compute_foreground_masks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it-IT" sz="1300" dirty="0" err="1" smtClean="0">
                    <a:latin typeface="Courier New"/>
                  </a:rPr>
                  <a:t>rgb</a:t>
                </a:r>
                <a:r>
                  <a:rPr lang="it-IT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 smtClean="0">
                    <a:latin typeface="Courier New"/>
                  </a:rPr>
                  <a:t>current_frame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)</a:t>
                </a:r>
                <a:endParaRPr lang="it-IT" sz="1300" dirty="0">
                  <a:latin typeface="Courier New"/>
                </a:endParaRPr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# update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aggregator</a:t>
                </a:r>
                <a:endParaRPr lang="it-IT" sz="13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>
                    <a:latin typeface="Courier New"/>
                  </a:rPr>
                  <a:t>rgb</a:t>
                </a:r>
                <a:r>
                  <a:rPr lang="it-IT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>
                    <a:latin typeface="Courier New"/>
                  </a:rPr>
                  <a:t>update_detection_aggregator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it-IT" sz="1300" b="1" dirty="0">
                  <a:solidFill>
                    <a:srgbClr val="00008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extract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bounding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box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proposals</a:t>
                </a:r>
                <a:endParaRPr lang="it-IT" sz="13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>
                    <a:latin typeface="Courier New"/>
                  </a:rPr>
                  <a:t>rgb_proposal_bbox</a:t>
                </a:r>
                <a:r>
                  <a:rPr lang="it-IT" sz="1300" dirty="0">
                    <a:latin typeface="Courier New"/>
                  </a:rPr>
                  <a:t> </a:t>
                </a:r>
                <a:r>
                  <a:rPr lang="it-IT" sz="13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it-IT" sz="1300" dirty="0">
                    <a:latin typeface="Courier New"/>
                  </a:rPr>
                  <a:t> </a:t>
                </a:r>
                <a:r>
                  <a:rPr lang="it-IT" sz="1300" dirty="0" err="1">
                    <a:latin typeface="Courier New"/>
                  </a:rPr>
                  <a:t>rgb</a:t>
                </a:r>
                <a:r>
                  <a:rPr lang="it-IT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>
                    <a:latin typeface="Courier New"/>
                  </a:rPr>
                  <a:t>extract_proposal_bbox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/>
              </a:p>
              <a:p>
                <a:r>
                  <a:rPr lang="en-US" sz="3000" dirty="0" smtClean="0"/>
                  <a:t>A bounding box contains a set of connected pixel which aggregator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0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3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it-IT" sz="3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The bounding boxes with area less than 50 pixel are filtered:</a:t>
                </a:r>
              </a:p>
              <a:p>
                <a:pPr lvl="1"/>
                <a:r>
                  <a:rPr lang="en-US" sz="2900" dirty="0" smtClean="0"/>
                  <a:t>So small objects are discarded.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depth processing </a:t>
            </a:r>
            <a:r>
              <a:rPr lang="en-US" sz="2800" dirty="0"/>
              <a:t>routine can be summed as following:</a:t>
            </a:r>
          </a:p>
          <a:p>
            <a:pPr marL="684000" lvl="2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900" dirty="0">
                <a:solidFill>
                  <a:srgbClr val="008000"/>
                </a:solidFill>
                <a:latin typeface="Courier New"/>
              </a:rPr>
              <a:t>get next depth frame (11-bit precision)</a:t>
            </a:r>
            <a:endParaRPr lang="en-US" sz="900" dirty="0"/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dirty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cam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get_depth_matrix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current_frame_holes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compute_holes_mask_in_frame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/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background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update_background_model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current_frame_holes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foreground</a:t>
            </a:r>
            <a:endParaRPr lang="it-IT" sz="9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extract_foreground_mask_from_run_avg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apply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opening to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remove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noise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foreground_mask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apply_opening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foreground_mask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BG_OPEN_KSIZE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smtClean="0">
                <a:latin typeface="Courier New"/>
              </a:rPr>
              <a:t>												cv2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smtClean="0">
                <a:latin typeface="Courier New"/>
              </a:rPr>
              <a:t>MORPH_ELLIPSE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depth_proposal_bbox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extract_proposal_bbox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ACCUMULATOR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cut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foreground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with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real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values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foreground_depth_proposal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cut_foreground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foreground_mask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/>
          </a:p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?</a:t>
            </a: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Would</a:t>
            </a:r>
            <a:r>
              <a:rPr lang="it-IT" dirty="0" smtClean="0"/>
              <a:t> be </a:t>
            </a:r>
            <a:r>
              <a:rPr lang="it-IT" dirty="0" err="1" smtClean="0"/>
              <a:t>nice</a:t>
            </a:r>
            <a:r>
              <a:rPr lang="it-IT" dirty="0" smtClean="0"/>
              <a:t>!!!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54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The </a:t>
            </a:r>
            <a:r>
              <a:rPr lang="it-IT" dirty="0" err="1"/>
              <a:t>depth</a:t>
            </a:r>
            <a:r>
              <a:rPr lang="it-IT" dirty="0"/>
              <a:t> video </a:t>
            </a: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noisy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the opening </a:t>
            </a:r>
            <a:r>
              <a:rPr lang="it-IT" dirty="0" err="1"/>
              <a:t>morphological</a:t>
            </a:r>
            <a:r>
              <a:rPr lang="it-IT" dirty="0"/>
              <a:t> operator</a:t>
            </a:r>
            <a:r>
              <a:rPr lang="it-IT" dirty="0" smtClean="0"/>
              <a:t>.</a:t>
            </a:r>
            <a:endParaRPr lang="en-US" dirty="0" smtClean="0"/>
          </a:p>
          <a:p>
            <a:r>
              <a:rPr lang="en-US" dirty="0" smtClean="0"/>
              <a:t>The depth video stream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defined </a:t>
            </a:r>
            <a:r>
              <a:rPr lang="en-US" dirty="0" smtClean="0"/>
              <a:t>everywhere: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available </a:t>
            </a:r>
            <a:r>
              <a:rPr lang="en-US" dirty="0"/>
              <a:t>for the image regions that are close enough to the </a:t>
            </a:r>
            <a:r>
              <a:rPr lang="en-US" dirty="0" smtClean="0"/>
              <a:t>device;</a:t>
            </a:r>
          </a:p>
          <a:p>
            <a:pPr lvl="1"/>
            <a:r>
              <a:rPr lang="en-US" dirty="0"/>
              <a:t>for black objects the sensor can’t measure the depth </a:t>
            </a:r>
            <a:r>
              <a:rPr lang="en-US" dirty="0" smtClean="0"/>
              <a:t>value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proper </a:t>
            </a:r>
            <a:r>
              <a:rPr lang="en-US" b="1" dirty="0" smtClean="0"/>
              <a:t>management</a:t>
            </a:r>
            <a:r>
              <a:rPr lang="en-US" dirty="0" smtClean="0"/>
              <a:t> of N/D pixel </a:t>
            </a:r>
            <a:r>
              <a:rPr lang="en-US" dirty="0" smtClean="0"/>
              <a:t>has been implemented.</a:t>
            </a:r>
            <a:endParaRPr lang="en-US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2400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spatial changes over time are accumulated in an image </a:t>
                </a:r>
                <a:r>
                  <a:rPr lang="en-US" dirty="0" smtClean="0"/>
                  <a:t>aggregator:</a:t>
                </a:r>
              </a:p>
              <a:p>
                <a:pPr lvl="1"/>
                <a:r>
                  <a:rPr lang="en-US" dirty="0"/>
                  <a:t>If the aggregator exceeds a threshold is </a:t>
                </a:r>
                <a:r>
                  <a:rPr lang="en-US" dirty="0" smtClean="0"/>
                  <a:t>segmented</a:t>
                </a:r>
                <a:r>
                  <a:rPr lang="en-US" baseline="30000" dirty="0" smtClean="0"/>
                  <a:t>[4]</a:t>
                </a:r>
                <a:r>
                  <a:rPr lang="en-US" dirty="0" smtClean="0"/>
                  <a:t> </a:t>
                </a:r>
                <a:r>
                  <a:rPr lang="en-US" dirty="0"/>
                  <a:t>with a bounding </a:t>
                </a:r>
                <a:r>
                  <a:rPr lang="en-US" dirty="0" smtClean="0"/>
                  <a:t>box;</a:t>
                </a:r>
              </a:p>
              <a:p>
                <a:pPr lvl="1"/>
                <a:r>
                  <a:rPr lang="en-US" dirty="0" smtClean="0"/>
                  <a:t>The spatial region is marked </a:t>
                </a:r>
                <a:r>
                  <a:rPr lang="en-US" dirty="0"/>
                  <a:t>as left item proposal.</a:t>
                </a:r>
                <a:endParaRPr lang="en-US" dirty="0" smtClean="0"/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it-IT" dirty="0" smtClean="0"/>
                  <a:t> methods</a:t>
                </a:r>
                <a:r>
                  <a:rPr lang="en-US" dirty="0"/>
                  <a:t> to accumulate the depth </a:t>
                </a:r>
                <a:r>
                  <a:rPr lang="en-US" dirty="0" smtClean="0"/>
                  <a:t>changes:</a:t>
                </a:r>
              </a:p>
              <a:p>
                <a:pPr lvl="1"/>
                <a:r>
                  <a:rPr lang="en-US" cap="small" dirty="0" smtClean="0"/>
                  <a:t>Image Accumulator</a:t>
                </a:r>
              </a:p>
              <a:p>
                <a:pPr lvl="1"/>
                <a:r>
                  <a:rPr lang="en-US" cap="small" dirty="0" smtClean="0"/>
                  <a:t>Bounding Box Accumulator</a:t>
                </a:r>
              </a:p>
              <a:p>
                <a:pPr lvl="1"/>
                <a:r>
                  <a:rPr lang="en-US" cap="small" dirty="0" smtClean="0"/>
                  <a:t>Best Bounding Box Accumulator</a:t>
                </a:r>
                <a:endParaRPr lang="it-IT" cap="small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2" t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54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Combination of </a:t>
            </a:r>
            <a:r>
              <a:rPr lang="it-IT" dirty="0" err="1"/>
              <a:t>proposals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</a:t>
                </a:r>
                <a:r>
                  <a:rPr lang="it-IT" dirty="0"/>
                  <a:t>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sets are </a:t>
                </a:r>
                <a:r>
                  <a:rPr lang="it-IT" dirty="0" err="1"/>
                  <a:t>merged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𝑅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If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/>
                  <a:t> an </a:t>
                </a:r>
                <a:r>
                  <a:rPr lang="it-IT" dirty="0" err="1"/>
                  <a:t>abandoned</a:t>
                </a:r>
                <a:r>
                  <a:rPr lang="it-IT" dirty="0"/>
                  <a:t> item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smtClean="0"/>
                  <a:t>The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r>
                  <a:rPr lang="it-IT" dirty="0" smtClean="0"/>
                  <a:t>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349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Combination of </a:t>
            </a:r>
            <a:r>
              <a:rPr lang="it-IT" dirty="0" err="1" smtClean="0"/>
              <a:t>proposals</a:t>
            </a:r>
            <a:r>
              <a:rPr lang="it-IT" dirty="0" smtClean="0"/>
              <a:t> - </a:t>
            </a:r>
            <a:r>
              <a:rPr lang="it-IT" dirty="0" err="1" smtClean="0"/>
              <a:t>improvements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/>
                  <a:t>Since in the RGB </a:t>
                </a:r>
                <a:r>
                  <a:rPr lang="it-IT" dirty="0" err="1"/>
                  <a:t>foreground</a:t>
                </a:r>
                <a:r>
                  <a:rPr lang="it-IT" dirty="0"/>
                  <a:t> model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luggage</a:t>
                </a:r>
                <a:r>
                  <a:rPr lang="it-IT" dirty="0"/>
                  <a:t> </a:t>
                </a:r>
                <a:r>
                  <a:rPr lang="it-IT" dirty="0" err="1"/>
                  <a:t>become</a:t>
                </a:r>
                <a:r>
                  <a:rPr lang="it-IT" dirty="0"/>
                  <a:t> background </a:t>
                </a:r>
                <a:r>
                  <a:rPr lang="it-IT" dirty="0"/>
                  <a:t>in the long </a:t>
                </a:r>
                <a:r>
                  <a:rPr lang="it-IT" dirty="0" err="1"/>
                  <a:t>run</a:t>
                </a:r>
                <a:r>
                  <a:rPr lang="it-IT" dirty="0"/>
                  <a:t> the </a:t>
                </a:r>
                <a:r>
                  <a:rPr lang="it-IT" dirty="0" err="1"/>
                  <a:t>intensity-based</a:t>
                </a:r>
                <a:r>
                  <a:rPr lang="it-IT" dirty="0"/>
                  <a:t> </a:t>
                </a:r>
                <a:r>
                  <a:rPr lang="it-IT" dirty="0" err="1"/>
                  <a:t>proposals</a:t>
                </a:r>
                <a:r>
                  <a:rPr lang="it-IT" dirty="0"/>
                  <a:t> are </a:t>
                </a:r>
                <a:r>
                  <a:rPr lang="it-IT" dirty="0" err="1"/>
                  <a:t>discarded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The last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saved</a:t>
                </a:r>
                <a:r>
                  <a:rPr lang="it-IT" dirty="0"/>
                  <a:t>;</a:t>
                </a:r>
              </a:p>
              <a:p>
                <a:pPr lvl="1"/>
                <a:r>
                  <a:rPr lang="it-IT" dirty="0"/>
                  <a:t>The last set of </a:t>
                </a:r>
                <a:r>
                  <a:rPr lang="it-IT" dirty="0" err="1"/>
                  <a:t>bounding</a:t>
                </a:r>
                <a:r>
                  <a:rPr lang="it-IT" dirty="0"/>
                  <a:t> boxes of </a:t>
                </a:r>
                <a:r>
                  <a:rPr lang="it-IT" dirty="0" err="1"/>
                  <a:t>proposals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saved</a:t>
                </a:r>
                <a:r>
                  <a:rPr lang="it-IT" dirty="0"/>
                  <a:t>;</a:t>
                </a:r>
              </a:p>
              <a:p>
                <a:pPr lvl="2"/>
                <a:r>
                  <a:rPr lang="it-IT" dirty="0" err="1"/>
                  <a:t>If</a:t>
                </a:r>
                <a:r>
                  <a:rPr lang="it-IT" dirty="0"/>
                  <a:t> the ratio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</m:oMath>
                </a14:m>
                <a:r>
                  <a:rPr lang="it-IT" dirty="0"/>
                  <a:t> between a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and a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over </a:t>
                </a:r>
                <a14:m>
                  <m:oMath xmlns:m="http://schemas.openxmlformats.org/officeDocument/2006/math">
                    <m:r>
                      <a:rPr lang="it-IT">
                        <a:latin typeface="Cambria Math"/>
                        <a:ea typeface="Cambria Math"/>
                      </a:rPr>
                      <m:t>50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bounding</a:t>
                </a:r>
                <a:r>
                  <a:rPr lang="it-IT" dirty="0"/>
                  <a:t> box are </a:t>
                </a:r>
                <a:r>
                  <a:rPr lang="it-IT" dirty="0" err="1"/>
                  <a:t>considered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;</a:t>
                </a:r>
              </a:p>
              <a:p>
                <a:pPr lvl="2"/>
                <a:r>
                  <a:rPr lang="it-IT" dirty="0"/>
                  <a:t>Else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&lt;50%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compute the </a:t>
                </a:r>
                <a:r>
                  <a:rPr lang="it-IT" b="1" dirty="0" err="1"/>
                  <a:t>Normalized</a:t>
                </a:r>
                <a:r>
                  <a:rPr lang="it-IT" b="1" dirty="0"/>
                  <a:t> Cross-</a:t>
                </a:r>
                <a:r>
                  <a:rPr lang="it-IT" b="1" dirty="0" err="1"/>
                  <a:t>Correlation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region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bounded</a:t>
                </a:r>
                <a:r>
                  <a:rPr lang="it-IT" dirty="0"/>
                  <a:t> by the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and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endParaRPr lang="it-IT" dirty="0"/>
              </a:p>
              <a:p>
                <a:pPr lvl="3"/>
                <a:r>
                  <a:rPr lang="it-IT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it-IT">
                        <a:latin typeface="Cambria Math"/>
                      </a:rPr>
                      <m:t>&gt;0.90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means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regions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keep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;</a:t>
                </a:r>
              </a:p>
              <a:p>
                <a:pPr lvl="3"/>
                <a:r>
                  <a:rPr lang="it-IT" dirty="0"/>
                  <a:t>Else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discard</a:t>
                </a:r>
                <a:r>
                  <a:rPr lang="it-IT" dirty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final</a:t>
                </a:r>
                <a:r>
                  <a:rPr lang="it-IT" dirty="0"/>
                  <a:t> </a:t>
                </a:r>
                <a:r>
                  <a:rPr lang="it-IT" dirty="0" err="1"/>
                  <a:t>proposals</a:t>
                </a:r>
                <a:r>
                  <a:rPr lang="it-IT" dirty="0"/>
                  <a:t> are </a:t>
                </a:r>
                <a:r>
                  <a:rPr lang="it-IT" dirty="0" err="1"/>
                  <a:t>segmented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 </a:t>
                </a:r>
                <a:r>
                  <a:rPr lang="it-IT" dirty="0" err="1"/>
                  <a:t>watershed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instead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growing</a:t>
                </a:r>
                <a:r>
                  <a:rPr lang="it-IT" dirty="0"/>
                  <a:t>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.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87" b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49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tested</a:t>
            </a:r>
            <a:r>
              <a:rPr lang="it-IT" dirty="0" smtClean="0"/>
              <a:t> the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20 </a:t>
            </a:r>
            <a:r>
              <a:rPr lang="it-IT" dirty="0" err="1" smtClean="0"/>
              <a:t>videos</a:t>
            </a:r>
            <a:r>
              <a:rPr lang="it-IT" dirty="0" smtClean="0"/>
              <a:t>;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videos</a:t>
            </a:r>
            <a:r>
              <a:rPr lang="it-IT" dirty="0" smtClean="0"/>
              <a:t> of </a:t>
            </a:r>
            <a:r>
              <a:rPr lang="it-IT" dirty="0" err="1" smtClean="0"/>
              <a:t>interest</a:t>
            </a:r>
            <a:r>
              <a:rPr lang="it-IT" dirty="0"/>
              <a:t> </a:t>
            </a:r>
            <a:r>
              <a:rPr lang="it-IT" dirty="0" smtClean="0"/>
              <a:t>are </a:t>
            </a:r>
            <a:r>
              <a:rPr lang="it-IT" dirty="0" err="1" smtClean="0"/>
              <a:t>available</a:t>
            </a:r>
            <a:r>
              <a:rPr lang="it-IT" dirty="0"/>
              <a:t> </a:t>
            </a:r>
            <a:r>
              <a:rPr lang="it-IT" dirty="0" smtClean="0"/>
              <a:t>for download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0272B2"/>
                </a:solidFill>
                <a:hlinkClick r:id="rId2"/>
              </a:rPr>
              <a:t>link</a:t>
            </a:r>
            <a:r>
              <a:rPr lang="it-IT" dirty="0" smtClean="0"/>
              <a:t>;</a:t>
            </a:r>
            <a:endParaRPr lang="it-IT" dirty="0" smtClean="0"/>
          </a:p>
          <a:p>
            <a:pPr lvl="1"/>
            <a:r>
              <a:rPr lang="it-IT" dirty="0" smtClean="0"/>
              <a:t>Video04: no </a:t>
            </a:r>
            <a:r>
              <a:rPr lang="it-IT" dirty="0" err="1" smtClean="0"/>
              <a:t>clutter</a:t>
            </a:r>
            <a:r>
              <a:rPr lang="it-IT" dirty="0" smtClean="0"/>
              <a:t>, no </a:t>
            </a:r>
            <a:r>
              <a:rPr lang="it-IT" dirty="0" err="1" smtClean="0"/>
              <a:t>occlusions</a:t>
            </a:r>
            <a:r>
              <a:rPr lang="it-IT" dirty="0" smtClean="0"/>
              <a:t>,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person</a:t>
            </a:r>
            <a:r>
              <a:rPr lang="it-IT" dirty="0" smtClean="0"/>
              <a:t>,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left</a:t>
            </a:r>
            <a:r>
              <a:rPr lang="it-IT" dirty="0" smtClean="0"/>
              <a:t> </a:t>
            </a:r>
            <a:r>
              <a:rPr lang="it-IT" dirty="0" err="1" smtClean="0"/>
              <a:t>luggage</a:t>
            </a:r>
            <a:r>
              <a:rPr lang="it-IT" dirty="0" smtClean="0"/>
              <a:t>;</a:t>
            </a:r>
          </a:p>
          <a:p>
            <a:pPr lvl="1"/>
            <a:r>
              <a:rPr lang="it-IT" dirty="0" smtClean="0"/>
              <a:t>Video05: no </a:t>
            </a:r>
            <a:r>
              <a:rPr lang="it-IT" dirty="0" err="1" smtClean="0"/>
              <a:t>clutter</a:t>
            </a:r>
            <a:r>
              <a:rPr lang="it-IT" dirty="0" smtClean="0"/>
              <a:t>,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lef</a:t>
            </a:r>
            <a:r>
              <a:rPr lang="it-IT" dirty="0" err="1" smtClean="0"/>
              <a:t>t</a:t>
            </a:r>
            <a:r>
              <a:rPr lang="it-IT" dirty="0" smtClean="0"/>
              <a:t> </a:t>
            </a:r>
            <a:r>
              <a:rPr lang="it-IT" dirty="0" err="1" smtClean="0"/>
              <a:t>luggages</a:t>
            </a:r>
            <a:r>
              <a:rPr lang="it-IT" dirty="0" smtClean="0"/>
              <a:t>, </a:t>
            </a:r>
            <a:r>
              <a:rPr lang="it-IT" dirty="0" err="1" smtClean="0"/>
              <a:t>occlusions</a:t>
            </a:r>
            <a:r>
              <a:rPr lang="it-IT" dirty="0" smtClean="0"/>
              <a:t>, more </a:t>
            </a:r>
            <a:r>
              <a:rPr lang="it-IT" dirty="0" err="1" smtClean="0"/>
              <a:t>people</a:t>
            </a:r>
            <a:r>
              <a:rPr lang="it-IT" dirty="0" smtClean="0"/>
              <a:t>, </a:t>
            </a:r>
            <a:r>
              <a:rPr lang="it-IT" dirty="0" err="1" smtClean="0"/>
              <a:t>movement</a:t>
            </a:r>
            <a:r>
              <a:rPr lang="it-IT" dirty="0" smtClean="0"/>
              <a:t>;</a:t>
            </a:r>
          </a:p>
          <a:p>
            <a:pPr lvl="1"/>
            <a:r>
              <a:rPr lang="it-IT" dirty="0" smtClean="0"/>
              <a:t>Video12: no </a:t>
            </a:r>
            <a:r>
              <a:rPr lang="it-IT" dirty="0" err="1" smtClean="0"/>
              <a:t>clutter</a:t>
            </a:r>
            <a:r>
              <a:rPr lang="it-IT" dirty="0" smtClean="0"/>
              <a:t>,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left</a:t>
            </a:r>
            <a:r>
              <a:rPr lang="it-IT" dirty="0" smtClean="0"/>
              <a:t> </a:t>
            </a:r>
            <a:r>
              <a:rPr lang="it-IT" dirty="0" err="1" smtClean="0"/>
              <a:t>luggages</a:t>
            </a:r>
            <a:r>
              <a:rPr lang="it-IT" dirty="0" smtClean="0"/>
              <a:t>;</a:t>
            </a:r>
          </a:p>
          <a:p>
            <a:pPr lvl="1"/>
            <a:r>
              <a:rPr lang="it-IT" dirty="0" smtClean="0"/>
              <a:t>Video13: </a:t>
            </a:r>
            <a:r>
              <a:rPr lang="it-IT" dirty="0" err="1" smtClean="0"/>
              <a:t>clutter</a:t>
            </a:r>
            <a:r>
              <a:rPr lang="it-IT" dirty="0"/>
              <a:t>;</a:t>
            </a:r>
            <a:endParaRPr lang="it-IT" dirty="0" smtClean="0"/>
          </a:p>
          <a:p>
            <a:pPr lvl="1"/>
            <a:r>
              <a:rPr lang="it-IT" dirty="0" smtClean="0"/>
              <a:t>Video16: </a:t>
            </a:r>
            <a:r>
              <a:rPr lang="it-IT" dirty="0" err="1" smtClean="0"/>
              <a:t>clutter</a:t>
            </a:r>
            <a:r>
              <a:rPr lang="it-IT" dirty="0" smtClean="0"/>
              <a:t>;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1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used in this application is demanding in term of performance. The proposed framework runs at 5 fps on a modern </a:t>
            </a:r>
            <a:r>
              <a:rPr lang="en-US" dirty="0" smtClean="0"/>
              <a:t>notebook, </a:t>
            </a:r>
            <a:r>
              <a:rPr lang="en-US" dirty="0"/>
              <a:t>just like the one proposed in the paper from which the authors were inspired.</a:t>
            </a:r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709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[1] </a:t>
            </a:r>
            <a:r>
              <a:rPr lang="it-IT" sz="2800" dirty="0"/>
              <a:t>C. </a:t>
            </a:r>
            <a:r>
              <a:rPr lang="it-IT" sz="2800" dirty="0" err="1"/>
              <a:t>Beleznai</a:t>
            </a:r>
            <a:r>
              <a:rPr lang="it-IT" sz="2800" dirty="0"/>
              <a:t>, P. </a:t>
            </a:r>
            <a:r>
              <a:rPr lang="it-IT" sz="2800" dirty="0" err="1"/>
              <a:t>Gemeiner</a:t>
            </a:r>
            <a:r>
              <a:rPr lang="it-IT" sz="2800" dirty="0"/>
              <a:t> and C. </a:t>
            </a:r>
            <a:r>
              <a:rPr lang="it-IT" sz="2800" dirty="0" err="1" smtClean="0"/>
              <a:t>Zinner</a:t>
            </a:r>
            <a:r>
              <a:rPr lang="it-IT" sz="2800" dirty="0" smtClean="0">
                <a:solidFill>
                  <a:schemeClr val="tx1"/>
                </a:solidFill>
              </a:rPr>
              <a:t>,</a:t>
            </a:r>
            <a:r>
              <a:rPr lang="it-IT" sz="2800" dirty="0" smtClean="0"/>
              <a:t> </a:t>
            </a:r>
            <a:r>
              <a:rPr lang="it-IT" sz="2800" dirty="0" err="1" smtClean="0"/>
              <a:t>Reliable</a:t>
            </a:r>
            <a:r>
              <a:rPr lang="it-IT" sz="2800" dirty="0" smtClean="0"/>
              <a:t> </a:t>
            </a:r>
            <a:r>
              <a:rPr lang="it-IT" sz="2800" dirty="0"/>
              <a:t>Left </a:t>
            </a:r>
            <a:r>
              <a:rPr lang="it-IT" sz="2800" dirty="0" err="1"/>
              <a:t>Luggage</a:t>
            </a:r>
            <a:r>
              <a:rPr lang="it-IT" sz="2800" dirty="0"/>
              <a:t> </a:t>
            </a:r>
            <a:r>
              <a:rPr lang="it-IT" sz="2800" dirty="0" err="1"/>
              <a:t>Detection</a:t>
            </a:r>
            <a:r>
              <a:rPr lang="it-IT" sz="2800" dirty="0"/>
              <a:t> Using Stereo Depth and </a:t>
            </a:r>
            <a:r>
              <a:rPr lang="it-IT" sz="2800" dirty="0" err="1"/>
              <a:t>Intensity</a:t>
            </a:r>
            <a:r>
              <a:rPr lang="it-IT" sz="2800" dirty="0"/>
              <a:t> </a:t>
            </a:r>
            <a:r>
              <a:rPr lang="it-IT" sz="2800" dirty="0" err="1" smtClean="0"/>
              <a:t>Cues</a:t>
            </a:r>
            <a:endParaRPr lang="it-IT" sz="2800" dirty="0" smtClean="0"/>
          </a:p>
          <a:p>
            <a:r>
              <a:rPr lang="it-IT" sz="2800" dirty="0" smtClean="0">
                <a:solidFill>
                  <a:schemeClr val="tx1"/>
                </a:solidFill>
              </a:rPr>
              <a:t>[2] </a:t>
            </a:r>
            <a:r>
              <a:rPr lang="it-IT" sz="2800" dirty="0">
                <a:solidFill>
                  <a:schemeClr val="tx1"/>
                </a:solidFill>
              </a:rPr>
              <a:t>Z. Zivkovic and F. </a:t>
            </a:r>
            <a:r>
              <a:rPr lang="it-IT" sz="2800" dirty="0" err="1">
                <a:solidFill>
                  <a:schemeClr val="tx1"/>
                </a:solidFill>
              </a:rPr>
              <a:t>Heijden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Efficient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adaptive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density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estimation</a:t>
            </a:r>
            <a:r>
              <a:rPr lang="it-IT" sz="2800" dirty="0">
                <a:solidFill>
                  <a:schemeClr val="tx1"/>
                </a:solidFill>
              </a:rPr>
              <a:t> per image pixel for the task of background </a:t>
            </a:r>
            <a:r>
              <a:rPr lang="it-IT" sz="2800" dirty="0" err="1">
                <a:solidFill>
                  <a:schemeClr val="tx1"/>
                </a:solidFill>
              </a:rPr>
              <a:t>subtraction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 smtClean="0">
                <a:solidFill>
                  <a:schemeClr val="tx1"/>
                </a:solidFill>
              </a:rPr>
              <a:t>[3] </a:t>
            </a:r>
            <a:r>
              <a:rPr lang="it-IT" sz="2800" dirty="0">
                <a:solidFill>
                  <a:schemeClr val="tx1"/>
                </a:solidFill>
              </a:rPr>
              <a:t>F. </a:t>
            </a:r>
            <a:r>
              <a:rPr lang="it-IT" sz="2800" dirty="0" err="1">
                <a:solidFill>
                  <a:schemeClr val="tx1"/>
                </a:solidFill>
              </a:rPr>
              <a:t>Porikli</a:t>
            </a:r>
            <a:r>
              <a:rPr lang="it-IT" sz="2800" dirty="0">
                <a:solidFill>
                  <a:schemeClr val="tx1"/>
                </a:solidFill>
              </a:rPr>
              <a:t>, Y. </a:t>
            </a:r>
            <a:r>
              <a:rPr lang="it-IT" sz="2800" dirty="0" err="1">
                <a:solidFill>
                  <a:schemeClr val="tx1"/>
                </a:solidFill>
              </a:rPr>
              <a:t>Ivanov</a:t>
            </a:r>
            <a:r>
              <a:rPr lang="it-IT" sz="2800" dirty="0">
                <a:solidFill>
                  <a:schemeClr val="tx1"/>
                </a:solidFill>
              </a:rPr>
              <a:t> and T. </a:t>
            </a:r>
            <a:r>
              <a:rPr lang="it-IT" sz="2800" dirty="0" err="1">
                <a:solidFill>
                  <a:schemeClr val="tx1"/>
                </a:solidFill>
              </a:rPr>
              <a:t>Haga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Robust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abandoned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object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detection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dual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</a:rPr>
              <a:t>foregrounds</a:t>
            </a:r>
            <a:endParaRPr lang="it-IT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[4] Suzuki</a:t>
            </a:r>
            <a:r>
              <a:rPr lang="en-US" sz="2800" dirty="0"/>
              <a:t>, S. and Abe, K., Topological Structural Analysis of Digitized Binary Images by Border Following. CVGIP 30 1, pp 32-46 (1985).</a:t>
            </a:r>
            <a:endParaRPr lang="it-IT" sz="28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 smtClean="0"/>
          </a:p>
          <a:p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Depth processing</a:t>
            </a:r>
          </a:p>
          <a:p>
            <a:pPr lvl="1"/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 smtClean="0"/>
          </a:p>
          <a:p>
            <a:r>
              <a:rPr lang="it-IT" dirty="0" smtClean="0"/>
              <a:t>Technologies</a:t>
            </a:r>
          </a:p>
          <a:p>
            <a:r>
              <a:rPr lang="it-IT" dirty="0" smtClean="0"/>
              <a:t>Development</a:t>
            </a:r>
          </a:p>
          <a:p>
            <a:r>
              <a:rPr lang="it-IT" dirty="0" smtClean="0"/>
              <a:t>Test</a:t>
            </a:r>
          </a:p>
          <a:p>
            <a:r>
              <a:rPr lang="it-IT" dirty="0" smtClean="0"/>
              <a:t>Performance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3" y="2584385"/>
            <a:ext cx="3765550" cy="267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9"/>
          <p:cNvSpPr txBox="1">
            <a:spLocks noChangeArrowheads="1"/>
          </p:cNvSpPr>
          <p:nvPr/>
        </p:nvSpPr>
        <p:spPr bwMode="auto">
          <a:xfrm>
            <a:off x="436563" y="3166046"/>
            <a:ext cx="4140200" cy="14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of Multimedia Databases – </a:t>
            </a:r>
            <a:r>
              <a:rPr lang="it-IT" altLang="it-IT" sz="16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Q &amp; A</a:t>
            </a:r>
          </a:p>
        </p:txBody>
      </p:sp>
      <p:sp>
        <p:nvSpPr>
          <p:cNvPr id="7" name="CasellaDiTesto 10"/>
          <p:cNvSpPr txBox="1">
            <a:spLocks noChangeArrowheads="1"/>
          </p:cNvSpPr>
          <p:nvPr/>
        </p:nvSpPr>
        <p:spPr bwMode="auto">
          <a:xfrm>
            <a:off x="2466975" y="5661248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8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1176"/>
            <a:ext cx="1733125" cy="1692000"/>
          </a:xfrm>
        </p:spPr>
      </p:pic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154" y="1580753"/>
            <a:ext cx="7560000" cy="4440535"/>
          </a:xfrm>
        </p:spPr>
        <p:txBody>
          <a:bodyPr/>
          <a:lstStyle/>
          <a:p>
            <a:pPr algn="just"/>
            <a:r>
              <a:rPr lang="it-IT" sz="1500" dirty="0" err="1" smtClean="0"/>
              <a:t>It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</a:t>
            </a:r>
            <a:r>
              <a:rPr lang="it-IT" sz="1500" dirty="0" err="1" smtClean="0"/>
              <a:t>based</a:t>
            </a:r>
            <a:r>
              <a:rPr lang="it-IT" sz="1500" dirty="0" smtClean="0"/>
              <a:t> on </a:t>
            </a:r>
            <a:r>
              <a:rPr lang="it-IT" sz="1500" b="1" i="1" dirty="0" err="1" smtClean="0"/>
              <a:t>Reliable</a:t>
            </a:r>
            <a:r>
              <a:rPr lang="it-IT" sz="1500" b="1" i="1" dirty="0" smtClean="0"/>
              <a:t> Left </a:t>
            </a:r>
            <a:r>
              <a:rPr lang="it-IT" sz="1500" b="1" i="1" dirty="0" err="1" smtClean="0"/>
              <a:t>Luggage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Detection</a:t>
            </a:r>
            <a:r>
              <a:rPr lang="it-IT" sz="1500" b="1" i="1" dirty="0" smtClean="0"/>
              <a:t> Using Stereo Depth and </a:t>
            </a:r>
            <a:r>
              <a:rPr lang="it-IT" sz="1500" b="1" i="1" dirty="0" err="1" smtClean="0"/>
              <a:t>Intensity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Cues</a:t>
            </a:r>
            <a:r>
              <a:rPr lang="it-IT" sz="1500" dirty="0" smtClean="0"/>
              <a:t> – C. </a:t>
            </a:r>
            <a:r>
              <a:rPr lang="it-IT" sz="1500" dirty="0" err="1" smtClean="0"/>
              <a:t>Beleznai</a:t>
            </a:r>
            <a:r>
              <a:rPr lang="it-IT" sz="1500" dirty="0" smtClean="0"/>
              <a:t>, P. </a:t>
            </a:r>
            <a:r>
              <a:rPr lang="it-IT" sz="1500" dirty="0" err="1" smtClean="0"/>
              <a:t>Gemeiner</a:t>
            </a:r>
            <a:r>
              <a:rPr lang="it-IT" sz="1500" dirty="0" smtClean="0"/>
              <a:t> and C. </a:t>
            </a:r>
            <a:r>
              <a:rPr lang="it-IT" sz="1500" dirty="0" err="1" smtClean="0"/>
              <a:t>Zinner</a:t>
            </a:r>
            <a:r>
              <a:rPr lang="it-IT" sz="1500" baseline="30000"/>
              <a:t>[1]</a:t>
            </a:r>
            <a:r>
              <a:rPr lang="it-IT" sz="1500"/>
              <a:t> of </a:t>
            </a:r>
            <a:r>
              <a:rPr lang="it-IT" sz="1500" dirty="0" err="1" smtClean="0"/>
              <a:t>Austrian</a:t>
            </a:r>
            <a:r>
              <a:rPr lang="it-IT" sz="1500" dirty="0" smtClean="0"/>
              <a:t> </a:t>
            </a:r>
            <a:r>
              <a:rPr lang="it-IT" sz="1500" dirty="0" err="1" smtClean="0"/>
              <a:t>Institute</a:t>
            </a:r>
            <a:r>
              <a:rPr lang="it-IT" sz="1500" dirty="0" smtClean="0"/>
              <a:t> of Technology</a:t>
            </a:r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3491880" y="2470970"/>
            <a:ext cx="2268000" cy="3982366"/>
            <a:chOff x="3491880" y="2463276"/>
            <a:chExt cx="2268000" cy="3982366"/>
          </a:xfrm>
        </p:grpSpPr>
        <p:grpSp>
          <p:nvGrpSpPr>
            <p:cNvPr id="21" name="Gruppo 20"/>
            <p:cNvGrpSpPr/>
            <p:nvPr/>
          </p:nvGrpSpPr>
          <p:grpSpPr>
            <a:xfrm>
              <a:off x="3491880" y="2463276"/>
              <a:ext cx="2268000" cy="3689577"/>
              <a:chOff x="3491880" y="2463276"/>
              <a:chExt cx="2268000" cy="3689577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3491880" y="2780928"/>
                <a:ext cx="2268000" cy="3371925"/>
                <a:chOff x="3491880" y="2780928"/>
                <a:chExt cx="2268000" cy="3371925"/>
              </a:xfrm>
            </p:grpSpPr>
            <p:sp>
              <p:nvSpPr>
                <p:cNvPr id="16" name="Rettangolo 15"/>
                <p:cNvSpPr/>
                <p:nvPr/>
              </p:nvSpPr>
              <p:spPr bwMode="auto">
                <a:xfrm>
                  <a:off x="3491880" y="4532853"/>
                  <a:ext cx="2268000" cy="1620000"/>
                </a:xfrm>
                <a:prstGeom prst="rect">
                  <a:avLst/>
                </a:prstGeom>
                <a:solidFill>
                  <a:srgbClr val="DA4430"/>
                </a:solidFill>
                <a:ln w="9525" cap="flat" cmpd="sng" algn="ctr">
                  <a:solidFill>
                    <a:srgbClr val="DA443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Rettangolo 5"/>
                <p:cNvSpPr/>
                <p:nvPr/>
              </p:nvSpPr>
              <p:spPr bwMode="auto">
                <a:xfrm>
                  <a:off x="3491880" y="2780928"/>
                  <a:ext cx="2268000" cy="1620000"/>
                </a:xfrm>
                <a:prstGeom prst="rect">
                  <a:avLst/>
                </a:prstGeom>
                <a:solidFill>
                  <a:srgbClr val="176DED"/>
                </a:solidFill>
                <a:ln w="9525" cap="flat" cmpd="sng" algn="ctr">
                  <a:solidFill>
                    <a:srgbClr val="176DE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" name="Immagin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5297" y="4635300"/>
                  <a:ext cx="2021166" cy="1440000"/>
                </a:xfrm>
                <a:prstGeom prst="rect">
                  <a:avLst/>
                </a:prstGeom>
              </p:spPr>
            </p:pic>
            <p:pic>
              <p:nvPicPr>
                <p:cNvPr id="12" name="Immagin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906" y="2888928"/>
                  <a:ext cx="2028214" cy="1440000"/>
                </a:xfrm>
                <a:prstGeom prst="rect">
                  <a:avLst/>
                </a:prstGeom>
              </p:spPr>
            </p:pic>
          </p:grpSp>
          <p:sp>
            <p:nvSpPr>
              <p:cNvPr id="7" name="CasellaDiTesto 6"/>
              <p:cNvSpPr txBox="1"/>
              <p:nvPr/>
            </p:nvSpPr>
            <p:spPr bwMode="auto">
              <a:xfrm>
                <a:off x="3491880" y="2463276"/>
                <a:ext cx="2268000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400" b="1" cap="small" dirty="0" err="1" smtClean="0">
                    <a:solidFill>
                      <a:srgbClr val="595959"/>
                    </a:solidFill>
                  </a:rPr>
                  <a:t>Intensity</a:t>
                </a:r>
                <a:r>
                  <a:rPr lang="it-IT" sz="1400" b="1" cap="small" dirty="0" smtClean="0">
                    <a:solidFill>
                      <a:srgbClr val="595959"/>
                    </a:solidFill>
                  </a:rPr>
                  <a:t> processing</a:t>
                </a:r>
              </a:p>
            </p:txBody>
          </p:sp>
        </p:grpSp>
        <p:sp>
          <p:nvSpPr>
            <p:cNvPr id="18" name="CasellaDiTesto 17"/>
            <p:cNvSpPr txBox="1"/>
            <p:nvPr/>
          </p:nvSpPr>
          <p:spPr bwMode="auto">
            <a:xfrm>
              <a:off x="3491880" y="6135684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Depth processing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636463" y="3543396"/>
            <a:ext cx="531846" cy="1800200"/>
            <a:chOff x="5636463" y="3356992"/>
            <a:chExt cx="531846" cy="1800200"/>
          </a:xfrm>
        </p:grpSpPr>
        <p:cxnSp>
          <p:nvCxnSpPr>
            <p:cNvPr id="22" name="Connettore 4 21"/>
            <p:cNvCxnSpPr/>
            <p:nvPr/>
          </p:nvCxnSpPr>
          <p:spPr bwMode="auto">
            <a:xfrm flipV="1">
              <a:off x="5636463" y="4275008"/>
              <a:ext cx="531846" cy="882184"/>
            </a:xfrm>
            <a:prstGeom prst="bentConnector3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nettore 4 25"/>
            <p:cNvCxnSpPr/>
            <p:nvPr/>
          </p:nvCxnSpPr>
          <p:spPr bwMode="auto">
            <a:xfrm>
              <a:off x="5652120" y="3356992"/>
              <a:ext cx="250266" cy="923925"/>
            </a:xfrm>
            <a:prstGeom prst="bentConnector2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o 24"/>
          <p:cNvGrpSpPr/>
          <p:nvPr/>
        </p:nvGrpSpPr>
        <p:grpSpPr>
          <a:xfrm>
            <a:off x="6042168" y="3372380"/>
            <a:ext cx="2520279" cy="1918430"/>
            <a:chOff x="6042168" y="3364686"/>
            <a:chExt cx="2520279" cy="1918430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6168309" y="3663116"/>
              <a:ext cx="2268000" cy="1620000"/>
            </a:xfrm>
            <a:prstGeom prst="rect">
              <a:avLst/>
            </a:prstGeom>
            <a:solidFill>
              <a:srgbClr val="00A05A"/>
            </a:solidFill>
            <a:ln w="9525" cap="flat" cmpd="sng" algn="ctr">
              <a:solidFill>
                <a:srgbClr val="00A05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202" y="3753116"/>
              <a:ext cx="2028214" cy="144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 bwMode="auto">
            <a:xfrm>
              <a:off x="6042168" y="3364686"/>
              <a:ext cx="2520279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Left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luggage</a:t>
              </a:r>
              <a:r>
                <a:rPr lang="it-IT" sz="1400" b="1" cap="small" dirty="0" smtClean="0">
                  <a:solidFill>
                    <a:srgbClr val="595959"/>
                  </a:solidFill>
                </a:rPr>
                <a:t>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proposals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746484" y="2470970"/>
            <a:ext cx="2340000" cy="3702028"/>
            <a:chOff x="746484" y="2463276"/>
            <a:chExt cx="2340000" cy="3702028"/>
          </a:xfrm>
        </p:grpSpPr>
        <p:grpSp>
          <p:nvGrpSpPr>
            <p:cNvPr id="8" name="Gruppo 7"/>
            <p:cNvGrpSpPr/>
            <p:nvPr/>
          </p:nvGrpSpPr>
          <p:grpSpPr>
            <a:xfrm>
              <a:off x="746484" y="2780928"/>
              <a:ext cx="2340000" cy="3384376"/>
              <a:chOff x="746484" y="2780928"/>
              <a:chExt cx="2340000" cy="3384376"/>
            </a:xfrm>
          </p:grpSpPr>
          <p:sp>
            <p:nvSpPr>
              <p:cNvPr id="5" name="Rettangolo 4"/>
              <p:cNvSpPr/>
              <p:nvPr/>
            </p:nvSpPr>
            <p:spPr bwMode="auto">
              <a:xfrm>
                <a:off x="746484" y="2780928"/>
                <a:ext cx="2340000" cy="338437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it-IT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888928"/>
                <a:ext cx="2035200" cy="1440000"/>
              </a:xfrm>
              <a:prstGeom prst="rect">
                <a:avLst/>
              </a:prstGeom>
            </p:spPr>
          </p:pic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635460"/>
                <a:ext cx="2040901" cy="1440000"/>
              </a:xfrm>
              <a:prstGeom prst="rect">
                <a:avLst/>
              </a:prstGeom>
            </p:spPr>
          </p:pic>
        </p:grpSp>
        <p:sp>
          <p:nvSpPr>
            <p:cNvPr id="30" name="CasellaDiTesto 29"/>
            <p:cNvSpPr txBox="1"/>
            <p:nvPr/>
          </p:nvSpPr>
          <p:spPr bwMode="auto">
            <a:xfrm>
              <a:off x="786042" y="2463276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Video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stream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34792" y="3624316"/>
            <a:ext cx="722570" cy="1739493"/>
            <a:chOff x="2934792" y="3616622"/>
            <a:chExt cx="722570" cy="1739493"/>
          </a:xfrm>
        </p:grpSpPr>
        <p:cxnSp>
          <p:nvCxnSpPr>
            <p:cNvPr id="9" name="Connettore 2 8"/>
            <p:cNvCxnSpPr>
              <a:endCxn id="12" idx="1"/>
            </p:cNvCxnSpPr>
            <p:nvPr/>
          </p:nvCxnSpPr>
          <p:spPr bwMode="auto">
            <a:xfrm>
              <a:off x="2934792" y="3616622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ttore 2 19"/>
            <p:cNvCxnSpPr/>
            <p:nvPr/>
          </p:nvCxnSpPr>
          <p:spPr bwMode="auto">
            <a:xfrm>
              <a:off x="2968248" y="5356115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background </a:t>
            </a:r>
            <a:r>
              <a:rPr lang="it-IT" dirty="0" err="1" smtClean="0"/>
              <a:t>modelling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The background model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</a:t>
                </a:r>
                <a:r>
                  <a:rPr lang="it-IT" b="1" dirty="0" smtClean="0"/>
                  <a:t>Zivkovic </a:t>
                </a:r>
                <a:r>
                  <a:rPr lang="it-IT" b="1" dirty="0" err="1" smtClean="0"/>
                  <a:t>method</a:t>
                </a:r>
                <a:r>
                  <a:rPr lang="it-IT" b="1" dirty="0" smtClean="0"/>
                  <a:t> </a:t>
                </a:r>
                <a:r>
                  <a:rPr lang="it-IT" baseline="30000" dirty="0" smtClean="0"/>
                  <a:t>[2]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err="1" smtClean="0"/>
                  <a:t>Gaussian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Mixture</a:t>
                </a:r>
                <a:r>
                  <a:rPr lang="it-IT" dirty="0" smtClean="0"/>
                  <a:t> Model (GMM)</a:t>
                </a:r>
              </a:p>
              <a:p>
                <a:pPr lvl="1"/>
                <a:r>
                  <a:rPr lang="it-IT" dirty="0" smtClean="0"/>
                  <a:t>Select </a:t>
                </a:r>
                <a:r>
                  <a:rPr lang="it-IT" dirty="0" err="1" smtClean="0"/>
                  <a:t>dynamically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components</a:t>
                </a:r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 over time with the </a:t>
                </a:r>
                <a:r>
                  <a:rPr lang="it-IT" b="1" dirty="0" err="1" smtClean="0"/>
                  <a:t>dual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foregrounds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model</a:t>
                </a:r>
                <a:r>
                  <a:rPr lang="it-IT" dirty="0" smtClean="0"/>
                  <a:t> </a:t>
                </a:r>
                <a:r>
                  <a:rPr lang="it-IT" baseline="30000" dirty="0" smtClean="0"/>
                  <a:t>[3]</a:t>
                </a:r>
                <a:r>
                  <a:rPr lang="it-IT" dirty="0" smtClean="0"/>
                  <a:t>:</a:t>
                </a:r>
                <a:endParaRPr lang="it-IT" dirty="0"/>
              </a:p>
              <a:p>
                <a:pPr lvl="1"/>
                <a:r>
                  <a:rPr lang="it-IT" dirty="0" err="1" smtClean="0"/>
                  <a:t>Two</a:t>
                </a:r>
                <a:r>
                  <a:rPr lang="it-IT" dirty="0" smtClean="0"/>
                  <a:t> background </a:t>
                </a:r>
                <a:r>
                  <a:rPr lang="it-IT" dirty="0" err="1" smtClean="0"/>
                  <a:t>models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computed</a:t>
                </a:r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 smtClean="0"/>
                  <a:t>: long-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it-IT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: short-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</a:t>
                </a:r>
                <a:r>
                  <a:rPr lang="it-IT" dirty="0"/>
                  <a:t>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3"/>
                <a:r>
                  <a:rPr lang="it-IT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=0.001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=0.0</m:t>
                    </m:r>
                    <m:r>
                      <a:rPr lang="it-IT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3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 </a:t>
            </a:r>
            <a:r>
              <a:rPr lang="it-IT" dirty="0" err="1" smtClean="0"/>
              <a:t>foreground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2500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500" dirty="0" smtClean="0"/>
                  <a:t> </a:t>
                </a:r>
                <a:r>
                  <a:rPr lang="it-IT" sz="2500" dirty="0" err="1" smtClean="0"/>
                  <a:t>we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have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four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cases</a:t>
                </a:r>
                <a:r>
                  <a:rPr lang="it-IT" sz="2500" dirty="0" smtClean="0"/>
                  <a:t> for </a:t>
                </a:r>
                <a:r>
                  <a:rPr lang="it-IT" sz="2500" dirty="0" err="1" smtClean="0"/>
                  <a:t>each</a:t>
                </a:r>
                <a:r>
                  <a:rPr lang="it-IT" sz="2500" dirty="0" smtClean="0"/>
                  <a:t> pixel:</a:t>
                </a:r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r>
                  <a:rPr lang="it-IT" sz="2500" dirty="0" err="1" smtClean="0"/>
                  <a:t>We</a:t>
                </a:r>
                <a:r>
                  <a:rPr lang="it-IT" sz="2500" dirty="0" smtClean="0"/>
                  <a:t> aggregate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into</a:t>
                </a:r>
                <a:r>
                  <a:rPr lang="it-IT" sz="2500" dirty="0" smtClean="0"/>
                  <a:t> an image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/>
                      </a:rPr>
                      <m:t>𝐸</m:t>
                    </m:r>
                    <m:r>
                      <a:rPr lang="it-IT" sz="2500" b="0" i="1" smtClean="0">
                        <a:latin typeface="Cambria Math"/>
                      </a:rPr>
                      <m:t>(</m:t>
                    </m:r>
                    <m:r>
                      <a:rPr lang="it-IT" sz="2500" b="0" i="1" smtClean="0">
                        <a:latin typeface="Cambria Math"/>
                      </a:rPr>
                      <m:t>𝑥</m:t>
                    </m:r>
                    <m:r>
                      <a:rPr lang="it-IT" sz="2500" b="0" i="1" smtClean="0">
                        <a:latin typeface="Cambria Math"/>
                      </a:rPr>
                      <m:t>,</m:t>
                    </m:r>
                    <m:r>
                      <a:rPr lang="it-IT" sz="2500" b="0" i="1" smtClean="0">
                        <a:latin typeface="Cambria Math"/>
                      </a:rPr>
                      <m:t>𝑦</m:t>
                    </m:r>
                    <m:r>
                      <a:rPr lang="it-IT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It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aims</a:t>
                </a:r>
                <a:r>
                  <a:rPr lang="it-IT" sz="2500" dirty="0" smtClean="0"/>
                  <a:t> to </a:t>
                </a:r>
                <a:r>
                  <a:rPr lang="it-IT" sz="2500" dirty="0" err="1" smtClean="0"/>
                  <a:t>remove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noise</a:t>
                </a:r>
                <a:r>
                  <a:rPr lang="it-IT" sz="2500" dirty="0" smtClean="0"/>
                  <a:t> in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;</a:t>
                </a:r>
              </a:p>
              <a:p>
                <a:pPr lvl="1"/>
                <a:r>
                  <a:rPr lang="it-IT" sz="2500" dirty="0" err="1" smtClean="0"/>
                  <a:t>If</a:t>
                </a:r>
                <a:r>
                  <a:rPr lang="it-IT" sz="2500" dirty="0" smtClean="0"/>
                  <a:t> </a:t>
                </a:r>
                <a14:m>
                  <m:oMath xmlns:m="http://schemas.openxmlformats.org/officeDocument/2006/math">
                    <m:r>
                      <a:rPr lang="it-IT" sz="25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t-IT" sz="25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2500" i="1">
                            <a:latin typeface="Cambria Math"/>
                          </a:rPr>
                          <m:t>𝑥</m:t>
                        </m:r>
                        <m:r>
                          <a:rPr lang="it-IT" sz="2500" i="1">
                            <a:latin typeface="Cambria Math"/>
                          </a:rPr>
                          <m:t>,</m:t>
                        </m:r>
                        <m:r>
                          <a:rPr lang="it-IT" sz="25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it-IT" sz="25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it-IT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500" dirty="0" smtClean="0"/>
                  <a:t>, the pixel </a:t>
                </a:r>
                <a:r>
                  <a:rPr lang="it-IT" sz="2500" dirty="0" err="1" smtClean="0"/>
                  <a:t>is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marked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abandoned</a:t>
                </a:r>
                <a:r>
                  <a:rPr lang="it-IT" sz="2500" dirty="0" smtClean="0"/>
                  <a:t> item.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/>
              <a:t>Intensity</a:t>
            </a:r>
            <a:r>
              <a:rPr lang="it-IT" dirty="0"/>
              <a:t> processing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42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1963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r="-44424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r="-375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105263" r="-44424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105263" r="-375974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201724" r="-444242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201724" r="-37597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307018" r="-44424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307018" r="-37597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421818" r="-44424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421818" r="-37597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5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Aggregator</a:t>
            </a:r>
            <a:r>
              <a:rPr lang="it-IT" dirty="0" smtClean="0"/>
              <a:t> </a:t>
            </a:r>
            <a:r>
              <a:rPr lang="it-IT" dirty="0"/>
              <a:t>update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aggregator</a:t>
            </a:r>
            <a:r>
              <a:rPr lang="it-IT" sz="2800" dirty="0"/>
              <a:t> update </a:t>
            </a:r>
            <a:r>
              <a:rPr lang="it-IT" sz="2800" dirty="0" err="1"/>
              <a:t>rule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following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endParaRPr lang="it-IT" sz="2800" dirty="0" smtClean="0"/>
          </a:p>
          <a:p>
            <a:r>
              <a:rPr lang="it-IT" sz="2800" dirty="0"/>
              <a:t>A set of </a:t>
            </a:r>
            <a:r>
              <a:rPr lang="it-IT" sz="2800" dirty="0" err="1"/>
              <a:t>bounding</a:t>
            </a:r>
            <a:r>
              <a:rPr lang="it-IT" sz="2800" dirty="0"/>
              <a:t> box of </a:t>
            </a:r>
            <a:r>
              <a:rPr lang="it-IT" sz="2800" dirty="0" err="1"/>
              <a:t>intensity-based</a:t>
            </a:r>
            <a:r>
              <a:rPr lang="it-IT" sz="2800" dirty="0"/>
              <a:t> </a:t>
            </a:r>
            <a:r>
              <a:rPr lang="it-IT" sz="2800" dirty="0" err="1"/>
              <a:t>proposals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obtained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smtClean="0"/>
                            <a:t>Update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rule</a:t>
                          </a:r>
                          <a:r>
                            <a:rPr lang="it-IT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oMath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𝑃𝐸𝑁𝐴𝐿𝑇𝑌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8197" r="-1421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108197" r="-1421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108197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211667" r="-1421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211667" b="-2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306557" r="-14213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306557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406557" r="-14213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406557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600" dirty="0" smtClean="0"/>
                  <a:t>Background model </a:t>
                </a:r>
                <a:r>
                  <a:rPr lang="it-IT" sz="1600" dirty="0" err="1" smtClean="0"/>
                  <a:t>is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built</a:t>
                </a:r>
                <a:r>
                  <a:rPr lang="it-IT" sz="1600" dirty="0" smtClean="0"/>
                  <a:t> over time </a:t>
                </a:r>
                <a:r>
                  <a:rPr lang="it-IT" sz="1600" dirty="0" err="1" smtClean="0"/>
                  <a:t>using</a:t>
                </a:r>
                <a:r>
                  <a:rPr lang="it-IT" sz="1600" dirty="0" smtClean="0"/>
                  <a:t> the</a:t>
                </a:r>
                <a:r>
                  <a:rPr lang="it-IT" sz="1600" b="1" dirty="0" smtClean="0"/>
                  <a:t> accumulate </a:t>
                </a:r>
                <a:r>
                  <a:rPr lang="it-IT" sz="1600" b="1" dirty="0" err="1" smtClean="0"/>
                  <a:t>running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average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method</a:t>
                </a:r>
                <a:r>
                  <a:rPr lang="it-IT" sz="1600" b="1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 smtClean="0"/>
              </a:p>
              <a:p>
                <a:r>
                  <a:rPr lang="it-IT" sz="1600" dirty="0" smtClean="0"/>
                  <a:t>The </a:t>
                </a:r>
                <a:r>
                  <a:rPr lang="it-IT" sz="1600" dirty="0" err="1" smtClean="0"/>
                  <a:t>spatial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changes</a:t>
                </a:r>
                <a:r>
                  <a:rPr lang="it-IT" sz="1600" dirty="0" smtClean="0"/>
                  <a:t> are </a:t>
                </a:r>
                <a:r>
                  <a:rPr lang="it-IT" sz="1600" dirty="0" err="1" smtClean="0"/>
                  <a:t>accumulated</a:t>
                </a:r>
                <a:r>
                  <a:rPr lang="it-IT" sz="1600" dirty="0" smtClean="0"/>
                  <a:t> in an </a:t>
                </a:r>
                <a:r>
                  <a:rPr lang="it-IT" sz="1600" dirty="0" err="1" smtClean="0"/>
                  <a:t>aggregator</a:t>
                </a:r>
                <a:r>
                  <a:rPr lang="it-IT" sz="1600" dirty="0" smtClean="0"/>
                  <a:t>.</a:t>
                </a:r>
              </a:p>
              <a:p>
                <a:r>
                  <a:rPr lang="it-IT" sz="1600" dirty="0" smtClean="0"/>
                  <a:t>The accumulator entry </a:t>
                </a:r>
                <a:r>
                  <a:rPr lang="it-IT" sz="1600" dirty="0" err="1" smtClean="0"/>
                  <a:t>that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have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number</a:t>
                </a:r>
                <a:r>
                  <a:rPr lang="it-IT" sz="1600" dirty="0" smtClean="0"/>
                  <a:t> of </a:t>
                </a:r>
                <a:r>
                  <a:rPr lang="it-IT" sz="1600" dirty="0" err="1" smtClean="0"/>
                  <a:t>observations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above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threshold</a:t>
                </a:r>
                <a:r>
                  <a:rPr lang="it-IT" sz="1600" dirty="0" smtClean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marked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abandoned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item.</a:t>
                </a:r>
              </a:p>
              <a:p>
                <a:r>
                  <a:rPr lang="it-IT" sz="1600" dirty="0" smtClean="0"/>
                  <a:t>A set of </a:t>
                </a:r>
                <a:r>
                  <a:rPr lang="it-IT" sz="1600" dirty="0" err="1" smtClean="0"/>
                  <a:t>bounding</a:t>
                </a:r>
                <a:r>
                  <a:rPr lang="it-IT" sz="1600" dirty="0" smtClean="0"/>
                  <a:t> box of </a:t>
                </a:r>
                <a:r>
                  <a:rPr lang="it-IT" sz="1600" dirty="0" err="1" smtClean="0"/>
                  <a:t>depth-based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proposals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 smtClean="0"/>
                  <a:t>obtained</a:t>
                </a:r>
                <a:r>
                  <a:rPr lang="it-IT" sz="1600" dirty="0" smtClean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264"/>
            <a:ext cx="5895469" cy="144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 bwMode="auto">
          <a:xfrm>
            <a:off x="1648754" y="5788564"/>
            <a:ext cx="1938255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300" b="1" cap="small" dirty="0" err="1" smtClean="0">
                <a:solidFill>
                  <a:srgbClr val="595959"/>
                </a:solidFill>
              </a:rPr>
              <a:t>Original</a:t>
            </a:r>
            <a:r>
              <a:rPr lang="it-IT" sz="1300" b="1" cap="small" dirty="0" smtClean="0">
                <a:solidFill>
                  <a:srgbClr val="595959"/>
                </a:solidFill>
              </a:rPr>
              <a:t> Frame</a:t>
            </a:r>
            <a:endParaRPr lang="it-IT" sz="1300" b="1" cap="small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generated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detection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merged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are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overlapping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in </a:t>
                </a:r>
                <a:r>
                  <a:rPr lang="it-IT" dirty="0" err="1" smtClean="0"/>
                  <a:t>depth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intensity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abandoned</a:t>
                </a:r>
                <a:r>
                  <a:rPr lang="it-IT" dirty="0" smtClean="0"/>
                  <a:t> item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 r="-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9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0070C0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9435</TotalTime>
  <Words>1378</Words>
  <Application>Microsoft Office PowerPoint</Application>
  <PresentationFormat>Presentazione su schermo (4:3)</PresentationFormat>
  <Paragraphs>206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Presentazione standard di PowerPoint</vt:lpstr>
      <vt:lpstr>Contents</vt:lpstr>
      <vt:lpstr>Left luggage detection</vt:lpstr>
      <vt:lpstr>Pipeline</vt:lpstr>
      <vt:lpstr>Intensity background modelling</vt:lpstr>
      <vt:lpstr>Dual foreground</vt:lpstr>
      <vt:lpstr>Aggregator update rule</vt:lpstr>
      <vt:lpstr>Depth processing</vt:lpstr>
      <vt:lpstr>Combination of proposals</vt:lpstr>
      <vt:lpstr>Technologies</vt:lpstr>
      <vt:lpstr>Intensity processing</vt:lpstr>
      <vt:lpstr>Depth processing</vt:lpstr>
      <vt:lpstr>Depth challenge</vt:lpstr>
      <vt:lpstr>Depth-based proposals</vt:lpstr>
      <vt:lpstr>Combination of proposals</vt:lpstr>
      <vt:lpstr>Combination of proposals - improvements</vt:lpstr>
      <vt:lpstr>Test</vt:lpstr>
      <vt:lpstr>Performance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956</cp:revision>
  <cp:lastPrinted>1601-01-01T00:00:00Z</cp:lastPrinted>
  <dcterms:created xsi:type="dcterms:W3CDTF">1601-01-01T00:00:00Z</dcterms:created>
  <dcterms:modified xsi:type="dcterms:W3CDTF">2014-06-03T21:13:26Z</dcterms:modified>
</cp:coreProperties>
</file>