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3716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2E70B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Marc Noah's Music Lab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457200" y="2560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dirty="0">
                <a:solidFill>
                  <a:srgbClr val="F56D4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Open Music Project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457200" y="34747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i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Collaborative Innovation in Music Creation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457200" y="438912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By Marc Noah &amp; Dinis Cruz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2E70B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Community Engagement Strategy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731520" y="1188720"/>
            <a:ext cx="7680960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3200"/>
              </a:lnSpc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Patreon: Core supporters get early access and exclusive content</a:t>
            </a:r>
            <a:endParaRPr lang="en-US" sz="1800" dirty="0"/>
          </a:p>
          <a:p>
            <a:pPr marL="342900" indent="-342900">
              <a:lnSpc>
                <a:spcPts val="3200"/>
              </a:lnSpc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Discord: Real-time community space for discussion and collaboration</a:t>
            </a:r>
            <a:endParaRPr lang="en-US" sz="1800" dirty="0"/>
          </a:p>
          <a:p>
            <a:pPr marL="342900" indent="-342900">
              <a:lnSpc>
                <a:spcPts val="3200"/>
              </a:lnSpc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Social Media: Regular updates, clips, and engagement campaigns</a:t>
            </a:r>
            <a:endParaRPr lang="en-US" sz="1800" dirty="0"/>
          </a:p>
          <a:p>
            <a:pPr marL="342900" indent="-342900">
              <a:lnSpc>
                <a:spcPts val="3200"/>
              </a:lnSpc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Live Performance: Integration of project songs into Marc's regular gigs</a:t>
            </a:r>
            <a:endParaRPr lang="en-US" sz="1800" dirty="0"/>
          </a:p>
          <a:p>
            <a:pPr marL="342900" indent="-342900">
              <a:lnSpc>
                <a:spcPts val="3200"/>
              </a:lnSpc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Feedback Loops: Public acknowledgment of community contributions</a:t>
            </a:r>
            <a:endParaRPr lang="en-US" sz="1800" dirty="0"/>
          </a:p>
          <a:p>
            <a:pPr marL="342900" indent="-342900">
              <a:lnSpc>
                <a:spcPts val="3200"/>
              </a:lnSpc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Metrics Sharing: Transparent progress updates build investment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7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2E70B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Project Timeline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731520" y="1371600"/>
            <a:ext cx="1645920" cy="548640"/>
          </a:xfrm>
          <a:prstGeom prst="roundRect">
            <a:avLst>
              <a:gd name="adj" fmla="val 8333"/>
            </a:avLst>
          </a:prstGeom>
          <a:solidFill>
            <a:srgbClr val="2E70B2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731520" y="1371600"/>
            <a:ext cx="164592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September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2560320" y="1371600"/>
            <a:ext cx="585216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Project launch, infrastructure setup, initial releases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731520" y="2194560"/>
            <a:ext cx="1645920" cy="548640"/>
          </a:xfrm>
          <a:prstGeom prst="roundRect">
            <a:avLst>
              <a:gd name="adj" fmla="val 8333"/>
            </a:avLst>
          </a:prstGeom>
          <a:solidFill>
            <a:srgbClr val="2E70B2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31520" y="2194560"/>
            <a:ext cx="164592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October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2560320" y="2194560"/>
            <a:ext cx="585216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Iteration cycles, community building, multiple versions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731520" y="3017520"/>
            <a:ext cx="1645920" cy="548640"/>
          </a:xfrm>
          <a:prstGeom prst="roundRect">
            <a:avLst>
              <a:gd name="adj" fmla="val 8333"/>
            </a:avLst>
          </a:prstGeom>
          <a:solidFill>
            <a:srgbClr val="2E70B2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31520" y="3017520"/>
            <a:ext cx="164592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November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2560320" y="3017520"/>
            <a:ext cx="585216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Refinement, engagement campaigns, preparation</a:t>
            </a:r>
            <a:endParaRPr lang="en-US" sz="1600" dirty="0"/>
          </a:p>
        </p:txBody>
      </p:sp>
      <p:sp>
        <p:nvSpPr>
          <p:cNvPr id="12" name="Shape 10"/>
          <p:cNvSpPr/>
          <p:nvPr/>
        </p:nvSpPr>
        <p:spPr>
          <a:xfrm>
            <a:off x="731520" y="3840480"/>
            <a:ext cx="1645920" cy="548640"/>
          </a:xfrm>
          <a:prstGeom prst="roundRect">
            <a:avLst>
              <a:gd name="adj" fmla="val 8333"/>
            </a:avLst>
          </a:prstGeom>
          <a:solidFill>
            <a:srgbClr val="2E70B2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31520" y="3840480"/>
            <a:ext cx="164592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December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2560320" y="3840480"/>
            <a:ext cx="585216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Final releases on major platforms, celebration event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2E70B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Expected Outcomes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548640" y="1371600"/>
            <a:ext cx="2560320" cy="2926080"/>
          </a:xfrm>
          <a:prstGeom prst="roundRect">
            <a:avLst>
              <a:gd name="adj" fmla="val 3571"/>
            </a:avLst>
          </a:prstGeom>
          <a:solidFill>
            <a:srgbClr val="F5F7FA"/>
          </a:solidFill>
          <a:ln w="12700">
            <a:solidFill>
              <a:srgbClr val="2E70B2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731520" y="1554480"/>
            <a:ext cx="21945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2E70B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Creative Success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822960" y="2103120"/>
            <a:ext cx="20116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3 polished songs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822960" y="2560320"/>
            <a:ext cx="20116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Multiple iterations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822960" y="3017520"/>
            <a:ext cx="20116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Quality improvement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822960" y="3474720"/>
            <a:ext cx="20116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Creative validation</a:t>
            </a:r>
            <a:endParaRPr lang="en-US" sz="1400" dirty="0"/>
          </a:p>
        </p:txBody>
      </p:sp>
      <p:sp>
        <p:nvSpPr>
          <p:cNvPr id="9" name="Shape 7"/>
          <p:cNvSpPr/>
          <p:nvPr/>
        </p:nvSpPr>
        <p:spPr>
          <a:xfrm>
            <a:off x="3383280" y="1371600"/>
            <a:ext cx="2560320" cy="2926080"/>
          </a:xfrm>
          <a:prstGeom prst="roundRect">
            <a:avLst>
              <a:gd name="adj" fmla="val 3571"/>
            </a:avLst>
          </a:prstGeom>
          <a:solidFill>
            <a:srgbClr val="F5F7FA"/>
          </a:solidFill>
          <a:ln w="12700">
            <a:solidFill>
              <a:srgbClr val="2E70B2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3566160" y="1554480"/>
            <a:ext cx="21945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2E70B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Community Growth</a:t>
            </a:r>
            <a:endParaRPr lang="en-US" sz="1800" dirty="0"/>
          </a:p>
        </p:txBody>
      </p:sp>
      <p:sp>
        <p:nvSpPr>
          <p:cNvPr id="11" name="Text 9"/>
          <p:cNvSpPr/>
          <p:nvPr/>
        </p:nvSpPr>
        <p:spPr>
          <a:xfrm>
            <a:off x="3657600" y="2103120"/>
            <a:ext cx="20116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Engaged fanbase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3657600" y="2560320"/>
            <a:ext cx="20116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Active contributors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3657600" y="3017520"/>
            <a:ext cx="20116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Viral moments</a:t>
            </a:r>
            <a:endParaRPr lang="en-US" sz="1400" dirty="0"/>
          </a:p>
        </p:txBody>
      </p:sp>
      <p:sp>
        <p:nvSpPr>
          <p:cNvPr id="14" name="Text 12"/>
          <p:cNvSpPr/>
          <p:nvPr/>
        </p:nvSpPr>
        <p:spPr>
          <a:xfrm>
            <a:off x="3657600" y="3474720"/>
            <a:ext cx="20116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Network effects</a:t>
            </a:r>
            <a:endParaRPr lang="en-US" sz="1400" dirty="0"/>
          </a:p>
        </p:txBody>
      </p:sp>
      <p:sp>
        <p:nvSpPr>
          <p:cNvPr id="15" name="Shape 13"/>
          <p:cNvSpPr/>
          <p:nvPr/>
        </p:nvSpPr>
        <p:spPr>
          <a:xfrm>
            <a:off x="6217920" y="1371600"/>
            <a:ext cx="2560320" cy="2926080"/>
          </a:xfrm>
          <a:prstGeom prst="roundRect">
            <a:avLst>
              <a:gd name="adj" fmla="val 3571"/>
            </a:avLst>
          </a:prstGeom>
          <a:solidFill>
            <a:srgbClr val="F5F7FA"/>
          </a:solidFill>
          <a:ln w="12700">
            <a:solidFill>
              <a:srgbClr val="2E70B2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6400800" y="1554480"/>
            <a:ext cx="21945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2E70B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Model Validation</a:t>
            </a:r>
            <a:endParaRPr lang="en-US" sz="1800" dirty="0"/>
          </a:p>
        </p:txBody>
      </p:sp>
      <p:sp>
        <p:nvSpPr>
          <p:cNvPr id="17" name="Text 15"/>
          <p:cNvSpPr/>
          <p:nvPr/>
        </p:nvSpPr>
        <p:spPr>
          <a:xfrm>
            <a:off x="6492240" y="2103120"/>
            <a:ext cx="20116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Proven process</a:t>
            </a:r>
            <a:endParaRPr lang="en-US" sz="1400" dirty="0"/>
          </a:p>
        </p:txBody>
      </p:sp>
      <p:sp>
        <p:nvSpPr>
          <p:cNvPr id="18" name="Text 16"/>
          <p:cNvSpPr/>
          <p:nvPr/>
        </p:nvSpPr>
        <p:spPr>
          <a:xfrm>
            <a:off x="6492240" y="2560320"/>
            <a:ext cx="20116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Replicable framework</a:t>
            </a:r>
            <a:endParaRPr lang="en-US" sz="1400" dirty="0"/>
          </a:p>
        </p:txBody>
      </p:sp>
      <p:sp>
        <p:nvSpPr>
          <p:cNvPr id="19" name="Text 17"/>
          <p:cNvSpPr/>
          <p:nvPr/>
        </p:nvSpPr>
        <p:spPr>
          <a:xfrm>
            <a:off x="6492240" y="3017520"/>
            <a:ext cx="20116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Learning insights</a:t>
            </a:r>
            <a:endParaRPr lang="en-US" sz="1400" dirty="0"/>
          </a:p>
        </p:txBody>
      </p:sp>
      <p:sp>
        <p:nvSpPr>
          <p:cNvPr id="20" name="Text 18"/>
          <p:cNvSpPr/>
          <p:nvPr/>
        </p:nvSpPr>
        <p:spPr>
          <a:xfrm>
            <a:off x="6492240" y="3474720"/>
            <a:ext cx="20116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Future roadmap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2E70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Join the Journey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457200" y="201168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 part of reimagining how music is created and shared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2286000" y="2926080"/>
            <a:ext cx="4572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→ Follow Marc Noah on social media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2286000" y="3291840"/>
            <a:ext cx="4572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→ Join our Patreon community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2286000" y="3657600"/>
            <a:ext cx="4572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→ Contribute ideas and feedback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2286000" y="4023360"/>
            <a:ext cx="4572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→ Share the music and the story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2286000" y="4389120"/>
            <a:ext cx="4572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→ Be part of the open music revolution</a:t>
            </a: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000" b="1" dirty="0">
                <a:solidFill>
                  <a:srgbClr val="2E70B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Let's Create Together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457200" y="2743200"/>
            <a:ext cx="4114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Marc Noah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457200" y="3200400"/>
            <a:ext cx="41148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Musician &amp; Artist</a:t>
            </a:r>
            <a:endParaRPr lang="en-US" sz="1600" dirty="0"/>
          </a:p>
          <a:p>
            <a:pPr algn="ctr"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Algarve, Portugal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0" y="2743200"/>
            <a:ext cx="4114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Dinis Cruz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0" y="3200400"/>
            <a:ext cx="41148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Producer &amp; Strategist</a:t>
            </a:r>
            <a:endParaRPr lang="en-US" sz="1600" dirty="0"/>
          </a:p>
          <a:p>
            <a:pPr algn="ctr"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London, UK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438912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56D4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#MarcNoahsMusicLab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2E70B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Executive Summary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731520" y="1188720"/>
            <a:ext cx="7680960" cy="3474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Collaborative open-innovation music project releasing 3 songs by year-end</a:t>
            </a:r>
            <a:endParaRPr lang="en-US" sz="1800" dirty="0"/>
          </a:p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Apply agile software principles to music production</a:t>
            </a:r>
            <a:endParaRPr lang="en-US" sz="1800" dirty="0"/>
          </a:p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Work in public with continuous release cycles</a:t>
            </a:r>
            <a:endParaRPr lang="en-US" sz="1800" dirty="0"/>
          </a:p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Minimal budget approach (under $100 total)</a:t>
            </a:r>
            <a:endParaRPr lang="en-US" sz="1800" dirty="0"/>
          </a:p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Creative Commons licensing for community participation</a:t>
            </a:r>
            <a:endParaRPr lang="en-US" sz="1800" dirty="0"/>
          </a:p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Build organic fan community through transparency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7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2E70B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Challenge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76809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Independent artists face barriers: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731520" y="1645920"/>
            <a:ext cx="768096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Limited budgets for production and marketing</a:t>
            </a:r>
            <a:endParaRPr lang="en-US" sz="1800" dirty="0"/>
          </a:p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Difficulty gaining exposure without label support</a:t>
            </a:r>
            <a:endParaRPr lang="en-US" sz="1800" dirty="0"/>
          </a:p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Traditional music release process is slow and expensive</a:t>
            </a:r>
            <a:endParaRPr lang="en-US" sz="1800" dirty="0"/>
          </a:p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Disconnect between artists and audience during creation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731520" y="4114800"/>
            <a:ext cx="76809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i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Marc Noah: 50-year-old musician in Portugal with talent but limited reach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2E70B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Our Solution: Open Music Development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548640" y="1371600"/>
            <a:ext cx="2560320" cy="2926080"/>
          </a:xfrm>
          <a:prstGeom prst="roundRect">
            <a:avLst>
              <a:gd name="adj" fmla="val 3571"/>
            </a:avLst>
          </a:prstGeom>
          <a:solidFill>
            <a:srgbClr val="F5F7FA"/>
          </a:solidFill>
          <a:ln w="25400">
            <a:solidFill>
              <a:srgbClr val="2E70B2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731520" y="1554480"/>
            <a:ext cx="219456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2E70B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Work in Public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731520" y="2194560"/>
            <a:ext cx="2194560" cy="1828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Share all progress, content, and decisions openly online</a:t>
            </a:r>
            <a:endParaRPr lang="en-US" sz="1400" dirty="0"/>
          </a:p>
        </p:txBody>
      </p:sp>
      <p:sp>
        <p:nvSpPr>
          <p:cNvPr id="6" name="Shape 4"/>
          <p:cNvSpPr/>
          <p:nvPr/>
        </p:nvSpPr>
        <p:spPr>
          <a:xfrm>
            <a:off x="3291840" y="1371600"/>
            <a:ext cx="2560320" cy="2926080"/>
          </a:xfrm>
          <a:prstGeom prst="roundRect">
            <a:avLst>
              <a:gd name="adj" fmla="val 3571"/>
            </a:avLst>
          </a:prstGeom>
          <a:solidFill>
            <a:srgbClr val="F5F7FA"/>
          </a:solidFill>
          <a:ln w="25400">
            <a:solidFill>
              <a:srgbClr val="F56D4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3474720" y="1554480"/>
            <a:ext cx="219456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56D4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Zero Budget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3474720" y="2194560"/>
            <a:ext cx="2194560" cy="1828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Leverage creativity and community instead of funding</a:t>
            </a:r>
            <a:endParaRPr lang="en-US" sz="1400" dirty="0"/>
          </a:p>
        </p:txBody>
      </p:sp>
      <p:sp>
        <p:nvSpPr>
          <p:cNvPr id="9" name="Shape 7"/>
          <p:cNvSpPr/>
          <p:nvPr/>
        </p:nvSpPr>
        <p:spPr>
          <a:xfrm>
            <a:off x="6035040" y="1371600"/>
            <a:ext cx="2560320" cy="2926080"/>
          </a:xfrm>
          <a:prstGeom prst="roundRect">
            <a:avLst>
              <a:gd name="adj" fmla="val 3571"/>
            </a:avLst>
          </a:prstGeom>
          <a:solidFill>
            <a:srgbClr val="F5F7FA"/>
          </a:solidFill>
          <a:ln w="25400">
            <a:solidFill>
              <a:srgbClr val="4ABA95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6217920" y="1554480"/>
            <a:ext cx="219456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4ABA9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Iterate Fast</a:t>
            </a:r>
            <a:endParaRPr lang="en-US" sz="2000" dirty="0"/>
          </a:p>
        </p:txBody>
      </p:sp>
      <p:sp>
        <p:nvSpPr>
          <p:cNvPr id="11" name="Text 9"/>
          <p:cNvSpPr/>
          <p:nvPr/>
        </p:nvSpPr>
        <p:spPr>
          <a:xfrm>
            <a:off x="6217920" y="2194560"/>
            <a:ext cx="2194560" cy="1828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Rapid release cycles with continuous feedback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2E70B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Project Goals &amp; Scope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188720"/>
            <a:ext cx="4114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Primary Objectives: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57200" y="1737360"/>
            <a:ext cx="4114800" cy="2560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Release 3 songs by year-end</a:t>
            </a:r>
            <a:endParaRPr lang="en-US" sz="1600" dirty="0"/>
          </a:p>
          <a:p>
            <a:pPr lvl="1" marL="6858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'Fast Car' cover</a:t>
            </a:r>
            <a:endParaRPr lang="en-US" sz="1600" dirty="0"/>
          </a:p>
          <a:p>
            <a:pPr lvl="1" marL="6858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'Road Trip' original</a:t>
            </a:r>
            <a:endParaRPr lang="en-US" sz="1600" dirty="0"/>
          </a:p>
          <a:p>
            <a:pPr lvl="1" marL="6858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Portuguese original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Build engaged community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Test open music model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754880" y="1188720"/>
            <a:ext cx="39319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Success Metrics: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4754880" y="1737360"/>
            <a:ext cx="3931920" cy="2560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Stream counts &amp; shares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Community engagement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Follower growth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Feedback quality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Content virality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Learning insights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7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2E70B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Guiding Principles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731520" y="1188720"/>
            <a:ext cx="7680960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3200"/>
              </a:lnSpc>
              <a:buNone/>
            </a:pPr>
            <a:r>
              <a:rPr lang="en-US" sz="1800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Open Collaboration: All activities shared publicly online</a:t>
            </a:r>
            <a:endParaRPr lang="en-US" sz="1800" dirty="0"/>
          </a:p>
          <a:p>
            <a:pPr indent="0" marL="0">
              <a:lnSpc>
                <a:spcPts val="3200"/>
              </a:lnSpc>
              <a:buNone/>
            </a:pPr>
            <a:r>
              <a:rPr lang="en-US" sz="1800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Minimal Budget: &lt;$100 total spend, focus on creativity</a:t>
            </a:r>
            <a:endParaRPr lang="en-US" sz="1800" dirty="0"/>
          </a:p>
          <a:p>
            <a:pPr indent="0" marL="0">
              <a:lnSpc>
                <a:spcPts val="3200"/>
              </a:lnSpc>
              <a:buNone/>
            </a:pPr>
            <a:r>
              <a:rPr lang="en-US" sz="1800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Agile Development: Continuous integration/delivery for music</a:t>
            </a:r>
            <a:endParaRPr lang="en-US" sz="1800" dirty="0"/>
          </a:p>
          <a:p>
            <a:pPr indent="0" marL="0">
              <a:lnSpc>
                <a:spcPts val="3200"/>
              </a:lnSpc>
              <a:buNone/>
            </a:pPr>
            <a:r>
              <a:rPr lang="en-US" sz="1800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Journey as Story: Process is as important as final product</a:t>
            </a:r>
            <a:endParaRPr lang="en-US" sz="1800" dirty="0"/>
          </a:p>
          <a:p>
            <a:pPr indent="0" marL="0">
              <a:lnSpc>
                <a:spcPts val="3200"/>
              </a:lnSpc>
              <a:buNone/>
            </a:pPr>
            <a:r>
              <a:rPr lang="en-US" sz="1800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Community First: Fans are partners, not just consumers</a:t>
            </a:r>
            <a:endParaRPr lang="en-US" sz="1800" dirty="0"/>
          </a:p>
          <a:p>
            <a:pPr indent="0" marL="0">
              <a:lnSpc>
                <a:spcPts val="3200"/>
              </a:lnSpc>
              <a:buNone/>
            </a:pPr>
            <a:r>
              <a:rPr lang="en-US" sz="1800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Creative Commons: Open licensing for remixing and sharing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2E70B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Content Pipeline &amp; Workflow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457200" y="1371600"/>
            <a:ext cx="1554480" cy="1097280"/>
          </a:xfrm>
          <a:prstGeom prst="roundRect">
            <a:avLst>
              <a:gd name="adj" fmla="val 8333"/>
            </a:avLst>
          </a:prstGeom>
          <a:solidFill>
            <a:srgbClr val="2E70B2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548640" y="1463040"/>
            <a:ext cx="1371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Create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548640" y="1828800"/>
            <a:ext cx="1371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Record rough demo</a:t>
            </a:r>
            <a:endParaRPr lang="en-US" sz="1200" dirty="0"/>
          </a:p>
        </p:txBody>
      </p:sp>
      <p:sp>
        <p:nvSpPr>
          <p:cNvPr id="6" name="Shape 4"/>
          <p:cNvSpPr/>
          <p:nvPr/>
        </p:nvSpPr>
        <p:spPr>
          <a:xfrm>
            <a:off x="2011680" y="1737360"/>
            <a:ext cx="365760" cy="365760"/>
          </a:xfrm>
          <a:prstGeom prst="rightArrow">
            <a:avLst/>
          </a:prstGeom>
          <a:solidFill>
            <a:srgbClr val="4ABA95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194560" y="1371600"/>
            <a:ext cx="1554480" cy="1097280"/>
          </a:xfrm>
          <a:prstGeom prst="roundRect">
            <a:avLst>
              <a:gd name="adj" fmla="val 8333"/>
            </a:avLst>
          </a:prstGeom>
          <a:solidFill>
            <a:srgbClr val="2E70B2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2286000" y="1463040"/>
            <a:ext cx="1371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Release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2286000" y="1828800"/>
            <a:ext cx="1371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Publish immediately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3749040" y="1737360"/>
            <a:ext cx="365760" cy="365760"/>
          </a:xfrm>
          <a:prstGeom prst="rightArrow">
            <a:avLst/>
          </a:prstGeom>
          <a:solidFill>
            <a:srgbClr val="4ABA95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3931920" y="1371600"/>
            <a:ext cx="1554480" cy="1097280"/>
          </a:xfrm>
          <a:prstGeom prst="roundRect">
            <a:avLst>
              <a:gd name="adj" fmla="val 8333"/>
            </a:avLst>
          </a:prstGeom>
          <a:solidFill>
            <a:srgbClr val="2E70B2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4023360" y="1463040"/>
            <a:ext cx="1371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 Promote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4023360" y="1828800"/>
            <a:ext cx="1371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Share on all channels</a:t>
            </a:r>
            <a:endParaRPr lang="en-US" sz="1200" dirty="0"/>
          </a:p>
        </p:txBody>
      </p:sp>
      <p:sp>
        <p:nvSpPr>
          <p:cNvPr id="14" name="Shape 12"/>
          <p:cNvSpPr/>
          <p:nvPr/>
        </p:nvSpPr>
        <p:spPr>
          <a:xfrm>
            <a:off x="5486400" y="1737360"/>
            <a:ext cx="365760" cy="365760"/>
          </a:xfrm>
          <a:prstGeom prst="rightArrow">
            <a:avLst/>
          </a:prstGeom>
          <a:solidFill>
            <a:srgbClr val="4ABA95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5" name="Shape 13"/>
          <p:cNvSpPr/>
          <p:nvPr/>
        </p:nvSpPr>
        <p:spPr>
          <a:xfrm>
            <a:off x="5669280" y="1371600"/>
            <a:ext cx="1554480" cy="1097280"/>
          </a:xfrm>
          <a:prstGeom prst="roundRect">
            <a:avLst>
              <a:gd name="adj" fmla="val 8333"/>
            </a:avLst>
          </a:prstGeom>
          <a:solidFill>
            <a:srgbClr val="2E70B2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5760720" y="1463040"/>
            <a:ext cx="1371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4. Gather</a:t>
            </a:r>
            <a:endParaRPr lang="en-US" sz="1600" dirty="0"/>
          </a:p>
        </p:txBody>
      </p:sp>
      <p:sp>
        <p:nvSpPr>
          <p:cNvPr id="17" name="Text 15"/>
          <p:cNvSpPr/>
          <p:nvPr/>
        </p:nvSpPr>
        <p:spPr>
          <a:xfrm>
            <a:off x="5760720" y="1828800"/>
            <a:ext cx="1371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Collect feedback</a:t>
            </a:r>
            <a:endParaRPr lang="en-US" sz="1200" dirty="0"/>
          </a:p>
        </p:txBody>
      </p:sp>
      <p:sp>
        <p:nvSpPr>
          <p:cNvPr id="18" name="Shape 16"/>
          <p:cNvSpPr/>
          <p:nvPr/>
        </p:nvSpPr>
        <p:spPr>
          <a:xfrm>
            <a:off x="7223760" y="1737360"/>
            <a:ext cx="365760" cy="365760"/>
          </a:xfrm>
          <a:prstGeom prst="rightArrow">
            <a:avLst/>
          </a:prstGeom>
          <a:solidFill>
            <a:srgbClr val="4ABA95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9" name="Shape 17"/>
          <p:cNvSpPr/>
          <p:nvPr/>
        </p:nvSpPr>
        <p:spPr>
          <a:xfrm>
            <a:off x="7406640" y="1371600"/>
            <a:ext cx="1554480" cy="1097280"/>
          </a:xfrm>
          <a:prstGeom prst="roundRect">
            <a:avLst>
              <a:gd name="adj" fmla="val 8333"/>
            </a:avLst>
          </a:prstGeom>
          <a:solidFill>
            <a:srgbClr val="2E70B2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7498080" y="1463040"/>
            <a:ext cx="1371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5. Iterate</a:t>
            </a:r>
            <a:endParaRPr lang="en-US" sz="1600" dirty="0"/>
          </a:p>
        </p:txBody>
      </p:sp>
      <p:sp>
        <p:nvSpPr>
          <p:cNvPr id="21" name="Text 19"/>
          <p:cNvSpPr/>
          <p:nvPr/>
        </p:nvSpPr>
        <p:spPr>
          <a:xfrm>
            <a:off x="7498080" y="1828800"/>
            <a:ext cx="1371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Refine and repeat</a:t>
            </a:r>
            <a:endParaRPr lang="en-US" sz="1200" dirty="0"/>
          </a:p>
        </p:txBody>
      </p:sp>
      <p:sp>
        <p:nvSpPr>
          <p:cNvPr id="22" name="Text 20"/>
          <p:cNvSpPr/>
          <p:nvPr/>
        </p:nvSpPr>
        <p:spPr>
          <a:xfrm>
            <a:off x="457200" y="27432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Platforms:</a:t>
            </a:r>
            <a:endParaRPr lang="en-US" sz="1800" dirty="0"/>
          </a:p>
        </p:txBody>
      </p:sp>
      <p:sp>
        <p:nvSpPr>
          <p:cNvPr id="23" name="Text 21"/>
          <p:cNvSpPr/>
          <p:nvPr/>
        </p:nvSpPr>
        <p:spPr>
          <a:xfrm>
            <a:off x="457200" y="32004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Patreon • Discord • YouTube • SoundCloud • Spotify • Social Media • Blog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2E70B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Innovative Approaches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188720"/>
            <a:ext cx="4114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2E70B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Token Decision System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1645920"/>
            <a:ext cx="4114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Marc gets 50 'question tokens' to manage creative disagreements. Spending a token = 'I'm uncertain but let's try it'. Gamifies decision-making and maintains momentum.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754880" y="1188720"/>
            <a:ext cx="39319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F56D4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Technology Integration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4754880" y="1645920"/>
            <a:ext cx="393192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 AI for video creation, artwork generation, and content ideas. Experiment with frontier tech as creative augmentation, not replacement.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57200" y="3200400"/>
            <a:ext cx="4114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4ABA9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Asynchronous Collaboration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457200" y="3657600"/>
            <a:ext cx="41148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Marc (Portugal) and Dinis (UK) work independently, sharing progress publicly. No strict deadlines except year-end goal.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4754880" y="3200400"/>
            <a:ext cx="39319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Community as Collaborators</a:t>
            </a:r>
            <a:endParaRPr lang="en-US" sz="2000" dirty="0"/>
          </a:p>
        </p:txBody>
      </p:sp>
      <p:sp>
        <p:nvSpPr>
          <p:cNvPr id="10" name="Text 8"/>
          <p:cNvSpPr/>
          <p:nvPr/>
        </p:nvSpPr>
        <p:spPr>
          <a:xfrm>
            <a:off x="4754880" y="3657600"/>
            <a:ext cx="393192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Fans vote on versions, contribute remixes, create artwork. Open license enables participation without barriers.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7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2E70B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Technology &amp; Tools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731520" y="1188720"/>
            <a:ext cx="76809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2E70B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Music Production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731520" y="1554480"/>
            <a:ext cx="76809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DAW (GarageBand/Reaper) • Home studio setup • Smartphone recording • Online collaboration tools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731520" y="2103120"/>
            <a:ext cx="76809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2E70B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Distribution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731520" y="2468880"/>
            <a:ext cx="76809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DistroKid • YouTube • SoundCloud • Spotify • Apple Music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731520" y="3017520"/>
            <a:ext cx="76809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2E70B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Community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731520" y="3383280"/>
            <a:ext cx="76809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Patreon • Discord • Social media • Blog platforms • Google Docs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731520" y="3931920"/>
            <a:ext cx="76809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2E70B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Creative Tools</a:t>
            </a:r>
            <a:endParaRPr lang="en-US" sz="1800" dirty="0"/>
          </a:p>
        </p:txBody>
      </p:sp>
      <p:sp>
        <p:nvSpPr>
          <p:cNvPr id="10" name="Text 8"/>
          <p:cNvSpPr/>
          <p:nvPr/>
        </p:nvSpPr>
        <p:spPr>
          <a:xfrm>
            <a:off x="731520" y="4297680"/>
            <a:ext cx="76809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 image generation • Video editing • Canva • Print-on-demand merch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 Noah's Music Lab: Open Music Project</dc:title>
  <dc:subject>PptxGenJS Presentation</dc:subject>
  <dc:creator>Dinis Cruz &amp; Marc Noah</dc:creator>
  <cp:lastModifiedBy>Dinis Cruz &amp; Marc Noah</cp:lastModifiedBy>
  <cp:revision>1</cp:revision>
  <dcterms:created xsi:type="dcterms:W3CDTF">2025-09-09T21:42:57Z</dcterms:created>
  <dcterms:modified xsi:type="dcterms:W3CDTF">2025-09-09T21:42:57Z</dcterms:modified>
</cp:coreProperties>
</file>