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604" r:id="rId2"/>
    <p:sldId id="620" r:id="rId3"/>
    <p:sldId id="606" r:id="rId4"/>
    <p:sldId id="589" r:id="rId5"/>
    <p:sldId id="607" r:id="rId6"/>
    <p:sldId id="591" r:id="rId7"/>
    <p:sldId id="608" r:id="rId8"/>
    <p:sldId id="592" r:id="rId9"/>
    <p:sldId id="609" r:id="rId10"/>
    <p:sldId id="597" r:id="rId11"/>
    <p:sldId id="610" r:id="rId12"/>
    <p:sldId id="611" r:id="rId13"/>
    <p:sldId id="612" r:id="rId14"/>
    <p:sldId id="613" r:id="rId15"/>
    <p:sldId id="614" r:id="rId16"/>
    <p:sldId id="615" r:id="rId17"/>
    <p:sldId id="616" r:id="rId18"/>
    <p:sldId id="617" r:id="rId19"/>
    <p:sldId id="618" r:id="rId20"/>
    <p:sldId id="619" r:id="rId21"/>
    <p:sldId id="588" r:id="rId22"/>
  </p:sldIdLst>
  <p:sldSz cx="9144000" cy="6858000" type="screen4x3"/>
  <p:notesSz cx="6985000" cy="92710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624">
          <p15:clr>
            <a:srgbClr val="A4A3A4"/>
          </p15:clr>
        </p15:guide>
        <p15:guide id="3" orient="horz" pos="912">
          <p15:clr>
            <a:srgbClr val="A4A3A4"/>
          </p15:clr>
        </p15:guide>
        <p15:guide id="4" orient="horz" pos="1200">
          <p15:clr>
            <a:srgbClr val="A4A3A4"/>
          </p15:clr>
        </p15:guide>
        <p15:guide id="5" pos="960">
          <p15:clr>
            <a:srgbClr val="A4A3A4"/>
          </p15:clr>
        </p15:guide>
        <p15:guide id="6" pos="2880">
          <p15:clr>
            <a:srgbClr val="A4A3A4"/>
          </p15:clr>
        </p15:guide>
        <p15:guide id="7" pos="4464">
          <p15:clr>
            <a:srgbClr val="A4A3A4"/>
          </p15:clr>
        </p15:guide>
        <p15:guide id="8" pos="1776">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6781"/>
    <a:srgbClr val="4E8CAE"/>
    <a:srgbClr val="70A3C0"/>
    <a:srgbClr val="FF3399"/>
    <a:srgbClr val="D60093"/>
    <a:srgbClr val="7D804A"/>
    <a:srgbClr val="5F5F5F"/>
    <a:srgbClr val="C1A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56000" autoAdjust="0"/>
  </p:normalViewPr>
  <p:slideViewPr>
    <p:cSldViewPr>
      <p:cViewPr varScale="1">
        <p:scale>
          <a:sx n="33" d="100"/>
          <a:sy n="33" d="100"/>
        </p:scale>
        <p:origin x="1578" y="54"/>
      </p:cViewPr>
      <p:guideLst>
        <p:guide orient="horz" pos="144"/>
        <p:guide orient="horz" pos="624"/>
        <p:guide orient="horz" pos="912"/>
        <p:guide orient="horz" pos="1200"/>
        <p:guide pos="960"/>
        <p:guide pos="2880"/>
        <p:guide pos="4464"/>
        <p:guide pos="1776"/>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1932" y="-66"/>
      </p:cViewPr>
      <p:guideLst>
        <p:guide orient="horz" pos="2920"/>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0" hangingPunct="0">
              <a:defRPr sz="1200" b="0"/>
            </a:lvl1pPr>
          </a:lstStyle>
          <a:p>
            <a:endParaRPr lang="en-US"/>
          </a:p>
        </p:txBody>
      </p:sp>
      <p:sp>
        <p:nvSpPr>
          <p:cNvPr id="250883"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0" hangingPunct="0">
              <a:defRPr sz="1200" b="0"/>
            </a:lvl1pPr>
          </a:lstStyle>
          <a:p>
            <a:endParaRPr lang="en-US"/>
          </a:p>
        </p:txBody>
      </p:sp>
      <p:sp>
        <p:nvSpPr>
          <p:cNvPr id="250884" name="Rectangle 4"/>
          <p:cNvSpPr>
            <a:spLocks noGrp="1" noChangeArrowheads="1"/>
          </p:cNvSpPr>
          <p:nvPr>
            <p:ph type="ftr" sz="quarter" idx="2"/>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0" hangingPunct="0">
              <a:defRPr sz="1200" b="0"/>
            </a:lvl1pPr>
          </a:lstStyle>
          <a:p>
            <a:endParaRPr lang="en-US"/>
          </a:p>
        </p:txBody>
      </p:sp>
      <p:sp>
        <p:nvSpPr>
          <p:cNvPr id="250885" name="Rectangle 5"/>
          <p:cNvSpPr>
            <a:spLocks noGrp="1" noChangeArrowheads="1"/>
          </p:cNvSpPr>
          <p:nvPr>
            <p:ph type="sldNum" sz="quarter" idx="3"/>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0" hangingPunct="0">
              <a:defRPr sz="1200" b="0"/>
            </a:lvl1pPr>
          </a:lstStyle>
          <a:p>
            <a:fld id="{0423BF3D-FC0E-4249-BF76-222084067A2B}" type="slidenum">
              <a:rPr lang="en-US"/>
              <a:pPr/>
              <a:t>‹#›</a:t>
            </a:fld>
            <a:endParaRPr lang="en-US"/>
          </a:p>
        </p:txBody>
      </p:sp>
    </p:spTree>
    <p:extLst>
      <p:ext uri="{BB962C8B-B14F-4D97-AF65-F5344CB8AC3E}">
        <p14:creationId xmlns:p14="http://schemas.microsoft.com/office/powerpoint/2010/main" val="4146142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0" hangingPunct="0">
              <a:defRPr sz="1200" b="0"/>
            </a:lvl1pPr>
          </a:lstStyle>
          <a:p>
            <a:endParaRPr lang="en-US"/>
          </a:p>
        </p:txBody>
      </p:sp>
      <p:sp>
        <p:nvSpPr>
          <p:cNvPr id="173059"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0" hangingPunct="0">
              <a:defRPr sz="1200" b="0"/>
            </a:lvl1pPr>
          </a:lstStyle>
          <a:p>
            <a:endParaRPr lang="en-US"/>
          </a:p>
        </p:txBody>
      </p:sp>
      <p:sp>
        <p:nvSpPr>
          <p:cNvPr id="173060"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ffectLst/>
        </p:spPr>
      </p:sp>
      <p:sp>
        <p:nvSpPr>
          <p:cNvPr id="173061" name="Rectangle 5"/>
          <p:cNvSpPr>
            <a:spLocks noGrp="1" noChangeArrowheads="1"/>
          </p:cNvSpPr>
          <p:nvPr>
            <p:ph type="body" sz="quarter" idx="3"/>
          </p:nvPr>
        </p:nvSpPr>
        <p:spPr bwMode="auto">
          <a:xfrm>
            <a:off x="931863" y="4403725"/>
            <a:ext cx="5121275"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3062" name="Rectangle 6"/>
          <p:cNvSpPr>
            <a:spLocks noGrp="1" noChangeArrowheads="1"/>
          </p:cNvSpPr>
          <p:nvPr>
            <p:ph type="ftr" sz="quarter" idx="4"/>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0" hangingPunct="0">
              <a:defRPr sz="1200" b="0"/>
            </a:lvl1pPr>
          </a:lstStyle>
          <a:p>
            <a:endParaRPr lang="en-US"/>
          </a:p>
        </p:txBody>
      </p:sp>
      <p:sp>
        <p:nvSpPr>
          <p:cNvPr id="173063" name="Rectangle 7"/>
          <p:cNvSpPr>
            <a:spLocks noGrp="1" noChangeArrowheads="1"/>
          </p:cNvSpPr>
          <p:nvPr>
            <p:ph type="sldNum" sz="quarter" idx="5"/>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0" hangingPunct="0">
              <a:defRPr sz="1200" b="0"/>
            </a:lvl1pPr>
          </a:lstStyle>
          <a:p>
            <a:fld id="{514832B1-F876-4E3C-93EF-B073DAA79182}" type="slidenum">
              <a:rPr lang="en-US"/>
              <a:pPr/>
              <a:t>‹#›</a:t>
            </a:fld>
            <a:endParaRPr lang="en-US"/>
          </a:p>
        </p:txBody>
      </p:sp>
    </p:spTree>
    <p:extLst>
      <p:ext uri="{BB962C8B-B14F-4D97-AF65-F5344CB8AC3E}">
        <p14:creationId xmlns:p14="http://schemas.microsoft.com/office/powerpoint/2010/main" val="701946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903A1-3CA7-4A71-9BDF-ACD5956307C2}" type="slidenum">
              <a:rPr lang="en-US"/>
              <a:pPr/>
              <a:t>1</a:t>
            </a:fld>
            <a:endParaRPr lang="en-US"/>
          </a:p>
        </p:txBody>
      </p:sp>
      <p:sp>
        <p:nvSpPr>
          <p:cNvPr id="1026050" name="Rectangle 2"/>
          <p:cNvSpPr>
            <a:spLocks noGrp="1" noRot="1" noChangeAspect="1" noChangeArrowheads="1" noTextEdit="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1026051" name="Rectangle 3"/>
          <p:cNvSpPr>
            <a:spLocks noGrp="1" noChangeArrowheads="1"/>
          </p:cNvSpPr>
          <p:nvPr>
            <p:ph type="body" idx="1"/>
          </p:nvPr>
        </p:nvSpPr>
        <p:spPr bwMode="auto">
          <a:xfrm>
            <a:off x="931863" y="4403725"/>
            <a:ext cx="5121275" cy="4171950"/>
          </a:xfrm>
          <a:prstGeom prst="rect">
            <a:avLst/>
          </a:prstGeom>
          <a:solidFill>
            <a:srgbClr val="FFFFFF"/>
          </a:solidFill>
          <a:ln>
            <a:solidFill>
              <a:srgbClr val="000000"/>
            </a:solidFill>
            <a:miter lim="800000"/>
            <a:headEnd/>
            <a:tailEnd/>
          </a:ln>
        </p:spPr>
        <p:txBody>
          <a:bodyPr lIns="92885" tIns="46442" rIns="92885" bIns="46442"/>
          <a:lstStyle/>
          <a:p>
            <a:r>
              <a:rPr lang="el-GR"/>
              <a:t>Πριν μπορέσουμε να καταλάβουμε την αρχιτεκτονική </a:t>
            </a:r>
            <a:r>
              <a:rPr lang="en-US"/>
              <a:t>DNA,</a:t>
            </a:r>
            <a:r>
              <a:rPr lang="el-GR"/>
              <a:t> είναι ίσως σκόπιμο να καταλάβουμε τους λόγους για τους οποίους δημιουργήθηκε. Ας κάνουμε λοιπόν μια μικρή αναδρομή στο παρελθόν του Διαδικτύου, του </a:t>
            </a:r>
            <a:r>
              <a:rPr lang="en-US"/>
              <a:t>Internet, </a:t>
            </a:r>
            <a:r>
              <a:rPr lang="el-GR"/>
              <a:t>πηγαίνοντας πίσω στις εποχές που ο </a:t>
            </a:r>
            <a:r>
              <a:rPr lang="en-US"/>
              <a:t>Gopher </a:t>
            </a:r>
            <a:r>
              <a:rPr lang="el-GR"/>
              <a:t>ήταν μια δικτυακή επανάσταση.</a:t>
            </a:r>
            <a:endParaRPr lang="en-US"/>
          </a:p>
          <a:p>
            <a:endParaRPr lang="el-GR"/>
          </a:p>
          <a:p>
            <a:r>
              <a:rPr lang="el-GR"/>
              <a:t>Η πρώτη περίοδος του Διαδικτύου χαρακτηρίστηκε από τις νέες δυνατότητες διασύνδεσης. Για τους επαγγελματίες της πληροφορικής, τους τεχνικούς που προσδοκούσαν κάθε τι το νέο, ή εποχή αυτή ήταν η χρυσή εποχή της ανακάλυψης. Για τον μέσο χρήστη όμως, το </a:t>
            </a:r>
            <a:r>
              <a:rPr lang="en-US"/>
              <a:t>Internet </a:t>
            </a:r>
            <a:r>
              <a:rPr lang="el-GR"/>
              <a:t>εξακολουθούσε να είναι κάτι το αδιάφορο. Και πως να μην είναι? Πως να πείσεις κάποιον επιχειρηματία να χρησιμοποιήσει αυτό το νέο πράγμα, το </a:t>
            </a:r>
            <a:r>
              <a:rPr lang="en-US"/>
              <a:t>‘email’, </a:t>
            </a:r>
            <a:r>
              <a:rPr lang="el-GR"/>
              <a:t>όταν για να στείλει ένα μήνυμα έπρεπε να παλέψει με τις εντολές του αφιλόξενου </a:t>
            </a:r>
            <a:r>
              <a:rPr lang="en-US"/>
              <a:t>UNIX, </a:t>
            </a:r>
            <a:r>
              <a:rPr lang="el-GR"/>
              <a:t>να γράψει τις γραμμές του μηνύματός του μία μία ή να χρησιμοποιήσει κάποιον </a:t>
            </a:r>
            <a:r>
              <a:rPr lang="en-US"/>
              <a:t>editor </a:t>
            </a:r>
            <a:r>
              <a:rPr lang="el-GR"/>
              <a:t>όπως ο </a:t>
            </a:r>
            <a:r>
              <a:rPr lang="en-US"/>
              <a:t>vi? </a:t>
            </a:r>
            <a:r>
              <a:rPr lang="el-GR"/>
              <a:t>Ακόμα θυμάμαι την επανάσταση που έγινε όταν ήρθε ο </a:t>
            </a:r>
            <a:r>
              <a:rPr lang="en-US"/>
              <a:t>elm </a:t>
            </a:r>
            <a:r>
              <a:rPr lang="el-GR"/>
              <a:t>στο δίκτυο της Αριάδνης, μέσω του οποίου πρωτογνώρισα το </a:t>
            </a:r>
            <a:r>
              <a:rPr lang="en-US"/>
              <a:t>Internet</a:t>
            </a:r>
            <a:r>
              <a:rPr lang="el-GR"/>
              <a:t>. Από χρήστες του </a:t>
            </a:r>
            <a:r>
              <a:rPr lang="en-US"/>
              <a:t>mail </a:t>
            </a:r>
            <a:r>
              <a:rPr lang="el-GR"/>
              <a:t>αλλαξοπιστήσαμε αυθημερόν. Αλλά το γεγονός είναι πως ακόμα, ο _απλός χρήστης_ δεν ενδιαφερόταν για το Ίντερνετ. Ήταν ένα μέρος για τους τρελλαμένους δικτυόπληκτους με μεγάλα προβλήματα και τίποτα παραπάνω από ακαταλαβίστικα κατεβατά από κείμενο.</a:t>
            </a:r>
          </a:p>
          <a:p>
            <a:endParaRPr lang="el-GR"/>
          </a:p>
          <a:p>
            <a:r>
              <a:rPr lang="el-GR"/>
              <a:t>Και μετά εγένετο </a:t>
            </a:r>
            <a:r>
              <a:rPr lang="en-US"/>
              <a:t>Web, </a:t>
            </a:r>
            <a:r>
              <a:rPr lang="el-GR"/>
              <a:t>όπως λένε. Η δεύτερη μεγάλη περίοδος του </a:t>
            </a:r>
            <a:r>
              <a:rPr lang="en-US"/>
              <a:t>Internet</a:t>
            </a:r>
            <a:r>
              <a:rPr lang="el-GR"/>
              <a:t>, και θα συμφωνήσετε μάλλον αν πούμε πως αυτή ξεκίνησε πέντε, έξι χρόνια πριν, έφερε την επανάσταση του </a:t>
            </a:r>
            <a:r>
              <a:rPr lang="en-US"/>
              <a:t>Web</a:t>
            </a:r>
            <a:r>
              <a:rPr lang="el-GR"/>
              <a:t> και των γραφικών. Χαρακτηριζόμενη από μια αλλαγή στον τρόπο της παρουσίασης, αυτή η εποχή είναι ουσιαστικά υπεύθυνη για τον προσυλητισμό εκατομμυρίων χρηστών στο </a:t>
            </a:r>
            <a:r>
              <a:rPr lang="en-US"/>
              <a:t>Internet. </a:t>
            </a:r>
            <a:r>
              <a:rPr lang="el-GR"/>
              <a:t>Με την χρήση των </a:t>
            </a:r>
            <a:r>
              <a:rPr lang="en-US"/>
              <a:t>web browsers </a:t>
            </a:r>
            <a:r>
              <a:rPr lang="el-GR"/>
              <a:t>και με εκατοντάδες χιλιάδες νέες ιστοσελίδες να κάνουν την εμφάνισή τους καθημερινά, οι απλοί χρήστες άρχισαν πλέον να ενδιαφέρονται. Εδώ υπήρχε μια τεράστια, εύκολα προσβάσιμη αποθήκη πληροφοριών. Και η πλοήγηση ανάμεσα στους όγκους της πληροφορίας; Απλή. </a:t>
            </a:r>
            <a:r>
              <a:rPr lang="en-US"/>
              <a:t>Point’n’click </a:t>
            </a:r>
            <a:r>
              <a:rPr lang="el-GR"/>
              <a:t>όπως λένε οι φίλοι μας οι Αμερικάνοι. Γρήγορα, το Διαδίκτυο έγινε ‘της μόδας’. Οι διάφορες εταιρείες άρχισαν να καταλαβαίνουν την αξία που θα μπορούσε  να έχει εμπορικά. Δημιούργησαν σελίδες μέσω των οποίων άρχισαν να πουλάνε τα προιόντα τους στις λίγες γενναίες ψυχές που εμπιστευόντουσαν τις πιστωτικές τους κάρτες στο –ακόμα- ανασφαλές μέσο. Όλοι ξέρουμε την ιστορία από κει και πέρα. Το </a:t>
            </a:r>
            <a:r>
              <a:rPr lang="en-US"/>
              <a:t>Internet </a:t>
            </a:r>
            <a:r>
              <a:rPr lang="el-GR"/>
              <a:t>διείσδυσε τόσο πολύ στις ζωές μας, που είναι πλέον φυσιολογικό να δίνει κανείς το </a:t>
            </a:r>
            <a:r>
              <a:rPr lang="en-US"/>
              <a:t>email </a:t>
            </a:r>
            <a:r>
              <a:rPr lang="el-GR"/>
              <a:t>του στην κάρτα του, είναι συνηθισμένο οι διαφημίσεις προιόντων να περιλαμβάνουν την διεύθυνση του δικτυακού τόπου της εταιρείας η οποία παράγει το προιόν.</a:t>
            </a:r>
          </a:p>
          <a:p>
            <a:endParaRPr lang="el-GR"/>
          </a:p>
          <a:p>
            <a:r>
              <a:rPr lang="el-GR"/>
              <a:t>Παρ’όλη την πρόοδο όμως, το περιεχόμενο παρέμεινε στατικό, κατά κάποιον τρόπο. Ίσως με γραφικά, ίσως με εικονίτσες, αλλά εν τέλει στατικό, μονολιθικό. Οι διάφορες ιστοσελίδες, αν και περιείχαν κώδικα, ο κώδικας αυτός ήταν απλός και σχεδόν πάντα έκανε συγκεκριμένες δουλειές. Στο τέλος απλά παρήγαγε </a:t>
            </a:r>
            <a:r>
              <a:rPr lang="en-US"/>
              <a:t>HTML</a:t>
            </a:r>
            <a:r>
              <a:rPr lang="el-GR"/>
              <a:t>. Από την οπτική γωνία του χρήστη, εκείνος απλά έκανε </a:t>
            </a:r>
            <a:r>
              <a:rPr lang="en-US"/>
              <a:t>‘browse’ </a:t>
            </a:r>
            <a:r>
              <a:rPr lang="el-GR"/>
              <a:t>το </a:t>
            </a:r>
            <a:r>
              <a:rPr lang="en-US"/>
              <a:t>Web. </a:t>
            </a:r>
            <a:r>
              <a:rPr lang="el-GR"/>
              <a:t>Οι χρήστες δεν έιχαν την δυνατότητα να αλλάξουν αυτά που βλέπανε για να βολέψουν τις ανάγκες τους. </a:t>
            </a:r>
            <a:r>
              <a:rPr lang="en-US"/>
              <a:t>N</a:t>
            </a:r>
            <a:r>
              <a:rPr lang="el-GR"/>
              <a:t>α τα κάνουν </a:t>
            </a:r>
            <a:r>
              <a:rPr lang="en-US"/>
              <a:t>customize, </a:t>
            </a:r>
            <a:r>
              <a:rPr lang="el-GR"/>
              <a:t>όπως ίσως να κάνανε κάποια εφαρμογή, όπως το </a:t>
            </a:r>
            <a:r>
              <a:rPr lang="en-US"/>
              <a:t>Office, </a:t>
            </a:r>
            <a:r>
              <a:rPr lang="el-GR"/>
              <a:t>με τα δικά τους </a:t>
            </a:r>
            <a:r>
              <a:rPr lang="en-US"/>
              <a:t>macros, </a:t>
            </a:r>
            <a:r>
              <a:rPr lang="el-GR"/>
              <a:t>τον δικό τους κώδικα, τα δικά τους φίλτρα. </a:t>
            </a:r>
          </a:p>
          <a:p>
            <a:endParaRPr lang="el-GR"/>
          </a:p>
          <a:p>
            <a:r>
              <a:rPr lang="el-GR"/>
              <a:t>Πράγμα που μας φέρνει στο σήμερα, στην Τρίτη εποχή του </a:t>
            </a:r>
            <a:r>
              <a:rPr lang="en-US"/>
              <a:t>Internet, </a:t>
            </a:r>
            <a:r>
              <a:rPr lang="el-GR"/>
              <a:t>στην οποία πιστεύω πως μπαίνουμε τώρα. Μια εποχή η οποία υποθέτω θα κρατήσει τουλάχιστον πέντε χρόνια και κατά την διάρκεια της οποίας θα αλλάξει η ίδια η έννοια του λογισμικού. Ο κόσμος θα μπορεί πλέον να ‘προγραμματίζει’ το </a:t>
            </a:r>
            <a:r>
              <a:rPr lang="en-US"/>
              <a:t>web, </a:t>
            </a:r>
            <a:r>
              <a:rPr lang="el-GR"/>
              <a:t>να το προσαρμόζει στις προσωπικές του ανάγκες. Οι προγραμματιστές θα μπορούν να χρησιμοποιούν υπηρεσίες τις οποίες διαθέτουν </a:t>
            </a:r>
            <a:r>
              <a:rPr lang="en-US"/>
              <a:t>websites </a:t>
            </a:r>
            <a:r>
              <a:rPr lang="el-GR"/>
              <a:t>άλλων προγραμματιστών.  Υπολογισμός φόρου, </a:t>
            </a:r>
            <a:r>
              <a:rPr lang="en-US"/>
              <a:t>authentication, </a:t>
            </a:r>
            <a:r>
              <a:rPr lang="el-GR"/>
              <a:t>οτιδήποτε χρειαστεί. Είναι μια εποχή όπου η τεχνολογία πρέπει να αλλάξει έτσι ώστε το λογισμικό (</a:t>
            </a:r>
            <a:r>
              <a:rPr lang="en-US"/>
              <a:t>software) </a:t>
            </a:r>
            <a:r>
              <a:rPr lang="el-GR"/>
              <a:t>να μπορεί να παρέχεται ως υπηρεσία (</a:t>
            </a:r>
            <a:r>
              <a:rPr lang="en-US"/>
              <a:t>service). </a:t>
            </a:r>
            <a:r>
              <a:rPr lang="el-GR"/>
              <a:t>Η ίδια η έννοια ‘λογισμικό’ θα μεταμορφωθεί, και σίγουρα αυτό δεν μπορεί να συμβεί στο σημερινό δικτυακό περιβάλλον, που έχουμε εφαρμογές που απαρτίζονται από μονολιθικό κώδικα.</a:t>
            </a:r>
          </a:p>
          <a:p>
            <a:endParaRPr lang="el-GR"/>
          </a:p>
          <a:p>
            <a:r>
              <a:rPr lang="el-GR"/>
              <a:t>Ο τρόπος με τον οποίο σκεφτόμαστε τις ιστοσελίδες θα πρέπει να αλλάξει. Και τα επόμενα τρία, τέσσερα χρόνια θα είναι πολύ σημαντικά για τους προγραμματιστές ή τους </a:t>
            </a:r>
            <a:r>
              <a:rPr lang="en-US"/>
              <a:t>developers </a:t>
            </a:r>
            <a:r>
              <a:rPr lang="el-GR"/>
              <a:t>κάθε μορφής. Ο προσωπικός έλεγχος του κάθε χρήστη πάνω στο τι είναι για εκείνον το </a:t>
            </a:r>
            <a:r>
              <a:rPr lang="en-US"/>
              <a:t>Internet </a:t>
            </a:r>
            <a:r>
              <a:rPr lang="el-GR"/>
              <a:t>θα αλλάξει και θα εξελιχθεί δραματικά.</a:t>
            </a:r>
            <a:endParaRPr lang="en-US"/>
          </a:p>
          <a:p>
            <a:r>
              <a:rPr lang="en-US">
                <a:cs typeface="Times New Roman" pitchFamily="18" charset="0"/>
              </a:rPr>
              <a:t> </a:t>
            </a:r>
            <a:endParaRPr lang="el-GR"/>
          </a:p>
          <a:p>
            <a:r>
              <a:rPr lang="el-GR"/>
              <a:t>Όπως βλέπετε και από την μικρή αυτή ρήση που έχω συμπεριλάβει σε αυτή τη διαφάνεια, η πολυπλοκότητα των πληροφοριακών συστημάτων συνεχώς αυξάνεται. Οι αρχιτεκτονικές τριών επιπέδων, όπως η αρχιτεκτονική </a:t>
            </a:r>
            <a:r>
              <a:rPr lang="en-US"/>
              <a:t>Windows DNA, </a:t>
            </a:r>
            <a:r>
              <a:rPr lang="el-GR"/>
              <a:t>δημιουργήθηκαν μέσα από την ανάγκη του χώρου να περάσει σε κάτι πιο σταθερό, πιο ευέλικτο, πιο ισχυρό και πιο </a:t>
            </a:r>
            <a:r>
              <a:rPr lang="en-US"/>
              <a:t>modular</a:t>
            </a:r>
            <a:r>
              <a:rPr lang="el-GR"/>
              <a:t> από αυτό που υπάρχει σήμερα.</a:t>
            </a:r>
            <a:endParaRPr lang="en-US"/>
          </a:p>
        </p:txBody>
      </p:sp>
    </p:spTree>
    <p:extLst>
      <p:ext uri="{BB962C8B-B14F-4D97-AF65-F5344CB8AC3E}">
        <p14:creationId xmlns:p14="http://schemas.microsoft.com/office/powerpoint/2010/main" val="1888312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80B22-65CD-485E-AF87-E0BBC69D0A8E}" type="slidenum">
              <a:rPr lang="en-US"/>
              <a:pPr/>
              <a:t>11</a:t>
            </a:fld>
            <a:endParaRPr lang="en-US"/>
          </a:p>
        </p:txBody>
      </p:sp>
      <p:sp>
        <p:nvSpPr>
          <p:cNvPr id="1072130" name="Rectangle 2"/>
          <p:cNvSpPr>
            <a:spLocks noGrp="1" noRot="1" noChangeAspect="1" noChangeArrowheads="1" noTextEdit="1"/>
          </p:cNvSpPr>
          <p:nvPr>
            <p:ph type="sldImg"/>
          </p:nvPr>
        </p:nvSpPr>
        <p:spPr>
          <a:ln/>
        </p:spPr>
      </p:sp>
      <p:sp>
        <p:nvSpPr>
          <p:cNvPr id="1072131" name="Rectangle 3"/>
          <p:cNvSpPr>
            <a:spLocks noGrp="1" noChangeArrowheads="1"/>
          </p:cNvSpPr>
          <p:nvPr>
            <p:ph type="body" idx="1"/>
          </p:nvPr>
        </p:nvSpPr>
        <p:spPr/>
        <p:txBody>
          <a:bodyPr/>
          <a:lstStyle/>
          <a:p>
            <a:r>
              <a:rPr lang="el-GR"/>
              <a:t>Ποιοι είναι οι σχεδιαστικοί στόχοι του </a:t>
            </a:r>
            <a:r>
              <a:rPr lang="en-US"/>
              <a:t>DNA? </a:t>
            </a:r>
            <a:r>
              <a:rPr lang="el-GR"/>
              <a:t>Γιατί δημιουργήθηκε και τι σκοπεύει να πετύχει? Έχουμε ήδη ακούσει μερικά από τα πλεονεκτήματα που μας προσφέρει το </a:t>
            </a:r>
            <a:r>
              <a:rPr lang="en-US"/>
              <a:t>DNA. </a:t>
            </a:r>
            <a:r>
              <a:rPr lang="el-GR"/>
              <a:t>Ας τα δούμε όλα αυτά πιο αναλυτικά.</a:t>
            </a:r>
          </a:p>
          <a:p>
            <a:endParaRPr lang="el-GR"/>
          </a:p>
          <a:p>
            <a:r>
              <a:rPr lang="el-GR"/>
              <a:t>Κατ’αρχήν, το </a:t>
            </a:r>
            <a:r>
              <a:rPr lang="en-US"/>
              <a:t>DNA </a:t>
            </a:r>
            <a:r>
              <a:rPr lang="el-GR"/>
              <a:t>μας υπόσχεται αυτονομία (</a:t>
            </a:r>
            <a:r>
              <a:rPr lang="en-US"/>
              <a:t>autonomy). </a:t>
            </a:r>
            <a:r>
              <a:rPr lang="el-GR"/>
              <a:t>Προσδοκεί να μας εξασφαλίσει αξιπιστία (</a:t>
            </a:r>
            <a:r>
              <a:rPr lang="en-US"/>
              <a:t>reliability). </a:t>
            </a:r>
            <a:r>
              <a:rPr lang="el-GR"/>
              <a:t>Βελτιώνει τις εφαρμογές μας δίνοντάς τους υψηλή διαθεσιμότητα (</a:t>
            </a:r>
            <a:r>
              <a:rPr lang="en-US"/>
              <a:t>availability</a:t>
            </a:r>
            <a:r>
              <a:rPr lang="el-GR"/>
              <a:t>). Με την χρήση των τεχνολογιών που μας προσφέρει, μπορούμε να χτίσουμε υψηλά κλιμακούμενες εφαρμογές. Και τέλος, μας προσφέρει πολύ καλή διαλειτουργικότητα με άλλα συστήματα. </a:t>
            </a:r>
          </a:p>
          <a:p>
            <a:endParaRPr lang="el-GR"/>
          </a:p>
          <a:p>
            <a:r>
              <a:rPr lang="el-GR"/>
              <a:t>Ακούγεται σχεδόν ουτοπικό, έτσι δεν είναι? Ξέρετε το παλίο λεγόμενο: </a:t>
            </a:r>
            <a:r>
              <a:rPr lang="en-US"/>
              <a:t>“Information is power”?</a:t>
            </a:r>
            <a:r>
              <a:rPr lang="el-GR"/>
              <a:t> Στην εποχή μας, αυτό εξακολουθεί να ισχύει. Αλλά πλέον ισχύει και το </a:t>
            </a:r>
            <a:r>
              <a:rPr lang="en-US"/>
              <a:t>“Knowledge is power of a higher order”. </a:t>
            </a:r>
            <a:r>
              <a:rPr lang="el-GR"/>
              <a:t> Όπως είπα και πριν, τίποτα δεν είναι τσάμπα. Για να μπορέσει η οργάνωσή σας να εκμεταλλευθεί την δύναμη του </a:t>
            </a:r>
            <a:r>
              <a:rPr lang="en-US"/>
              <a:t>DNA, </a:t>
            </a:r>
            <a:r>
              <a:rPr lang="el-GR"/>
              <a:t>θα πρέπει να ξοδέψει αρκετό χρόνο στην εκπαίδευση των </a:t>
            </a:r>
            <a:r>
              <a:rPr lang="en-US"/>
              <a:t>developers</a:t>
            </a:r>
            <a:r>
              <a:rPr lang="el-GR"/>
              <a:t> της.</a:t>
            </a:r>
          </a:p>
          <a:p>
            <a:endParaRPr lang="el-GR"/>
          </a:p>
          <a:p>
            <a:r>
              <a:rPr lang="el-GR"/>
              <a:t>Η εικόνα που δείχνει αυτή η διαφάνεια επίσης δεν είναι τυχαία. Για να κερδίσουμε όλα τα παραπάνω, πρέπει τα τρία επίπεδα της εφαρμογής μας να ταιριάζουν τόσο καλά που να συνεργάζονται όσο καλά συνεργάζονται αυτά τα γρανάζια.</a:t>
            </a:r>
            <a:endParaRPr lang="en-GB"/>
          </a:p>
        </p:txBody>
      </p:sp>
    </p:spTree>
    <p:extLst>
      <p:ext uri="{BB962C8B-B14F-4D97-AF65-F5344CB8AC3E}">
        <p14:creationId xmlns:p14="http://schemas.microsoft.com/office/powerpoint/2010/main" val="420476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D82CF-7C0D-4134-8B9B-181DDE3AE002}" type="slidenum">
              <a:rPr lang="en-US"/>
              <a:pPr/>
              <a:t>12</a:t>
            </a:fld>
            <a:endParaRPr lang="en-US"/>
          </a:p>
        </p:txBody>
      </p:sp>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r>
              <a:rPr lang="el-GR"/>
              <a:t>Αυτονομία λοιπον. Αυτονομία είναι ουσιαστικά η δυνατότητα μιας εφαρμογής να έχει η ίδια τον έλεγχο των κρίσιμων πόρων της. Κρίσιμοι πόροι θεωρούνται όλα αυτά τα οποία μια εφαρμογή χρειάζεται για να κάνει σωστά την δουλεία της. Π.χ. συνδέσεις σε βάσεις δεδομένων, συνδέσεις σε </a:t>
            </a:r>
            <a:r>
              <a:rPr lang="en-US"/>
              <a:t>mainframes, transactions </a:t>
            </a:r>
            <a:r>
              <a:rPr lang="el-GR"/>
              <a:t>κλπ. Η αυτονομία είναι ίσως ένα από τα πιο σημαντικά πρωτερήματα της αρχιτεκτονικής </a:t>
            </a:r>
            <a:r>
              <a:rPr lang="en-US"/>
              <a:t>DNA </a:t>
            </a:r>
            <a:r>
              <a:rPr lang="el-GR"/>
              <a:t>και ίσως μια από τις μεγαλύτερες διαφορές της με παραδοσιακές αρχιτεκτονικές δύο επιπέδων.</a:t>
            </a:r>
          </a:p>
          <a:p>
            <a:endParaRPr lang="el-GR"/>
          </a:p>
          <a:p>
            <a:r>
              <a:rPr lang="el-GR"/>
              <a:t>Σε μια τυπική εφαρμογή δυο επιπέδων, τα </a:t>
            </a:r>
            <a:r>
              <a:rPr lang="en-US"/>
              <a:t>clients </a:t>
            </a:r>
            <a:r>
              <a:rPr lang="el-GR"/>
              <a:t>έχουν κατευθείαν πρόσβαση σε όλους αυτούς τους πόρους, πράγμα που θα μπορούσε να επιτρέψει κακόβουλους ή απλά άσχετους χρήστες να πληγώσουν την αξιπιστία της εφαρμογής. Η ίδια η εφαρμογή δεν έχει κανέναν έλεγχο πάνω στους πόρους της, καθώς αυτοί καταναλίσκονται κατά την κρίση των χρηστών. Φανταστείτε κάποιον κακόβουλο χρήστη να καταναλώνει επίτηδες όλους τους πόρους μιας εφαρμογής, ανοίγωντας π.χ. τόσες πολλές συνδέσεις, που να μην μπορεί κανείς άλλος να χρησιμοποιήσει την εφαρμογή.</a:t>
            </a:r>
          </a:p>
          <a:p>
            <a:endParaRPr lang="el-GR"/>
          </a:p>
          <a:p>
            <a:r>
              <a:rPr lang="el-GR"/>
              <a:t>Κάτι τέτοιο δεν θα συμβεί ποτέ σε μια εφαρμογή </a:t>
            </a:r>
            <a:r>
              <a:rPr lang="en-US"/>
              <a:t>DNA, </a:t>
            </a:r>
            <a:r>
              <a:rPr lang="el-GR"/>
              <a:t>καθώς ΠΟΤΕ οι χρήστες δεν έχουν απευθείας πρόσβαση στους πόρους μιας εφαρμογής. Πάντα περνάνε μέσα από το </a:t>
            </a:r>
            <a:r>
              <a:rPr lang="en-US"/>
              <a:t>business tier. </a:t>
            </a:r>
            <a:r>
              <a:rPr lang="el-GR"/>
              <a:t>Τα </a:t>
            </a:r>
            <a:r>
              <a:rPr lang="en-US"/>
              <a:t>executants (</a:t>
            </a:r>
            <a:r>
              <a:rPr lang="el-GR"/>
              <a:t>δηλ. </a:t>
            </a:r>
            <a:r>
              <a:rPr lang="en-US"/>
              <a:t>Components) </a:t>
            </a:r>
            <a:r>
              <a:rPr lang="el-GR"/>
              <a:t>του </a:t>
            </a:r>
            <a:r>
              <a:rPr lang="en-US"/>
              <a:t>business tier </a:t>
            </a:r>
            <a:r>
              <a:rPr lang="el-GR"/>
              <a:t>είναι αυτό που αποκαλούμε </a:t>
            </a:r>
            <a:r>
              <a:rPr lang="en-US"/>
              <a:t>trusted components. </a:t>
            </a:r>
            <a:r>
              <a:rPr lang="el-GR"/>
              <a:t>Αυτά έχουν απευθείας έλεγχο και πρόσβαση στους πόρους. Μέσω των </a:t>
            </a:r>
            <a:r>
              <a:rPr lang="en-US"/>
              <a:t>executants </a:t>
            </a:r>
            <a:r>
              <a:rPr lang="el-GR"/>
              <a:t>λοιπόν, η εφαρμογή μπορεί να διατηρεί τον έλεγχο πάνω στους πόρους της. Οι </a:t>
            </a:r>
            <a:r>
              <a:rPr lang="en-US"/>
              <a:t>executants </a:t>
            </a:r>
            <a:r>
              <a:rPr lang="el-GR"/>
              <a:t>πρέπει λοιπόν να είναι πολύ προσεκτικοί στο πως εξυπηρετούν τους χρήστες. Πρέπει να χρησιμοποιούν σωστό </a:t>
            </a:r>
            <a:r>
              <a:rPr lang="en-US"/>
              <a:t>authentication, </a:t>
            </a:r>
            <a:r>
              <a:rPr lang="el-GR"/>
              <a:t>να ελέγχουν τι πόροι ήδη χρησιμοποιούνται από τον κάθε χρήστη και άλλα πολλά.</a:t>
            </a:r>
          </a:p>
          <a:p>
            <a:endParaRPr lang="el-GR"/>
          </a:p>
          <a:p>
            <a:r>
              <a:rPr lang="el-GR"/>
              <a:t>Το πιο βασικό απ’όλα είναι πως πρέπει να απορρίπτουν κάθε αίτημα το οποίο δεν είναι ΤΕΛΕΙΟ απ’όλες τις πλευρές. Πρέπει να έχουν ιδιαίτερα αυστηρά κριτήρια και να σφάλλουν υπέρ της ασφάλειας. Θυμάστε που είπαμε για </a:t>
            </a:r>
            <a:r>
              <a:rPr lang="en-US"/>
              <a:t>components </a:t>
            </a:r>
            <a:r>
              <a:rPr lang="el-GR"/>
              <a:t>στο </a:t>
            </a:r>
            <a:r>
              <a:rPr lang="en-US"/>
              <a:t>Presentation Tier? </a:t>
            </a:r>
            <a:r>
              <a:rPr lang="el-GR"/>
              <a:t>Επειδή είναι πολλές φορές δύσκολο να συγκεντρώνονται κάθε φορά όλες οι σωστές πληροφορίες που απαιτούνται για να αποσταλεί από το </a:t>
            </a:r>
            <a:r>
              <a:rPr lang="en-US"/>
              <a:t>presentation tier </a:t>
            </a:r>
            <a:r>
              <a:rPr lang="el-GR"/>
              <a:t>ένα ΤΕΛΕΙΟ αίτημα στο </a:t>
            </a:r>
            <a:r>
              <a:rPr lang="en-US"/>
              <a:t>business tier, </a:t>
            </a:r>
            <a:r>
              <a:rPr lang="el-GR"/>
              <a:t>η αρχιτεκτονική </a:t>
            </a:r>
            <a:r>
              <a:rPr lang="en-US"/>
              <a:t>DNA </a:t>
            </a:r>
            <a:r>
              <a:rPr lang="el-GR"/>
              <a:t>προβλέπει την χρήση κάποιων </a:t>
            </a:r>
            <a:r>
              <a:rPr lang="en-US"/>
              <a:t>components </a:t>
            </a:r>
            <a:r>
              <a:rPr lang="el-GR"/>
              <a:t>που ονομάζονται </a:t>
            </a:r>
            <a:r>
              <a:rPr lang="en-US"/>
              <a:t>Executant emissaries, </a:t>
            </a:r>
            <a:r>
              <a:rPr lang="el-GR"/>
              <a:t>ή απλά </a:t>
            </a:r>
            <a:r>
              <a:rPr lang="en-US"/>
              <a:t>emissaries.</a:t>
            </a:r>
          </a:p>
          <a:p>
            <a:endParaRPr lang="en-US"/>
          </a:p>
          <a:p>
            <a:r>
              <a:rPr lang="el-GR"/>
              <a:t>Αυτά τα </a:t>
            </a:r>
            <a:r>
              <a:rPr lang="en-US"/>
              <a:t>components-</a:t>
            </a:r>
            <a:r>
              <a:rPr lang="el-GR"/>
              <a:t>αγγελιοφόροι βοηθούν τα διάφορα </a:t>
            </a:r>
            <a:r>
              <a:rPr lang="en-US"/>
              <a:t>clients </a:t>
            </a:r>
            <a:r>
              <a:rPr lang="el-GR"/>
              <a:t>να στέλνουν ΤΕΛΕΙΑ αιτήματα στο </a:t>
            </a:r>
            <a:r>
              <a:rPr lang="en-US"/>
              <a:t>business tier,</a:t>
            </a:r>
            <a:r>
              <a:rPr lang="el-GR"/>
              <a:t> συχνά παρέχοντας επιπρόσθετες πληροφορίες ή κάνοντας έναν προ-έλεγχο στο αίτημα που πρόκειται να αποσταλεί. Με το να ελέγχουν όσο δυνατόν περισσότερο ένα αίτημα πριν αυτό αποσταλεί στο </a:t>
            </a:r>
            <a:r>
              <a:rPr lang="en-US"/>
              <a:t>business tier, </a:t>
            </a:r>
            <a:r>
              <a:rPr lang="el-GR"/>
              <a:t>οι </a:t>
            </a:r>
            <a:r>
              <a:rPr lang="en-US"/>
              <a:t>emissaries </a:t>
            </a:r>
            <a:r>
              <a:rPr lang="el-GR"/>
              <a:t>γλυτώνουν την εφαρμογή από αρκετό άχρηστο </a:t>
            </a:r>
            <a:r>
              <a:rPr lang="en-US"/>
              <a:t>processing </a:t>
            </a:r>
            <a:r>
              <a:rPr lang="el-GR"/>
              <a:t>στο επίπεδο </a:t>
            </a:r>
            <a:r>
              <a:rPr lang="en-US"/>
              <a:t>business. </a:t>
            </a:r>
            <a:r>
              <a:rPr lang="el-GR"/>
              <a:t>Επίσης, για να ελαχιστοποιηθεί η χρήση του δικτύου, συχνά οι </a:t>
            </a:r>
            <a:r>
              <a:rPr lang="en-US"/>
              <a:t>emissaries </a:t>
            </a:r>
            <a:r>
              <a:rPr lang="el-GR"/>
              <a:t>γίνονται </a:t>
            </a:r>
            <a:r>
              <a:rPr lang="en-US"/>
              <a:t>downloaded </a:t>
            </a:r>
            <a:r>
              <a:rPr lang="el-GR"/>
              <a:t>κατευθείαν στο μηχάνημα όπου τρέχει κάποιο </a:t>
            </a:r>
            <a:r>
              <a:rPr lang="en-US"/>
              <a:t>client. </a:t>
            </a:r>
            <a:r>
              <a:rPr lang="el-GR"/>
              <a:t>Κατά κάποιον τρόπο, αυτό είναι το </a:t>
            </a:r>
            <a:r>
              <a:rPr lang="en-US"/>
              <a:t>object model </a:t>
            </a:r>
            <a:r>
              <a:rPr lang="el-GR"/>
              <a:t>στο οποίο αναφερθήκαμε πιο πριν όταν μιλούσαμε για τον όρο </a:t>
            </a:r>
            <a:r>
              <a:rPr lang="en-US"/>
              <a:t>N-Tier.</a:t>
            </a:r>
          </a:p>
          <a:p>
            <a:endParaRPr lang="en-US"/>
          </a:p>
          <a:p>
            <a:endParaRPr lang="en-GB"/>
          </a:p>
        </p:txBody>
      </p:sp>
    </p:spTree>
    <p:extLst>
      <p:ext uri="{BB962C8B-B14F-4D97-AF65-F5344CB8AC3E}">
        <p14:creationId xmlns:p14="http://schemas.microsoft.com/office/powerpoint/2010/main" val="171934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DFAE8-D251-4E3B-B7D4-A83F6A5404CA}" type="slidenum">
              <a:rPr lang="en-US"/>
              <a:pPr/>
              <a:t>13</a:t>
            </a:fld>
            <a:endParaRPr 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r>
              <a:rPr lang="el-GR"/>
              <a:t>Αξιοπιστία. Η αξιοπιστία μιας εφαρμογής μετριέται από την δυνατότητά της να δίνει πάντα σωστά και ακριβή αποτελέσματα. Όπως ίσως ξέρετε, το να είναι μια εφαρμογή αποδεδειγμένα αξιόπιστη σε ένα κατανεμημένο, πολυχρηστικό περιβάλλον είναι πολύ δύσκολο. Παρτε για παράδειγμα μι εφαρμογή η οποία βάζει λεφτά μέσα σε έναν λογαριασμό. Φανταστείτε τι θα συνέβαινε αν το πρόγραμμα ‘κράσαρε’ αφού έβαζε τα λεφτά στον λογαριασμό, αλλά πριν αφαιρέσει αυτά τα λεφτά από κάπου αλλού. Ή φανταστείτε αν δυο </a:t>
            </a:r>
            <a:r>
              <a:rPr lang="en-US"/>
              <a:t>clients </a:t>
            </a:r>
            <a:r>
              <a:rPr lang="el-GR"/>
              <a:t>προσπαθούσαν να αυξήσουν το υπόλοιπο ενός λογαριασμού κατά 50.000. Και οι δυο </a:t>
            </a:r>
            <a:r>
              <a:rPr lang="en-US"/>
              <a:t>clients </a:t>
            </a:r>
            <a:r>
              <a:rPr lang="el-GR"/>
              <a:t>βλέπουν το υπόλοιπο να είναι 150.000. Και οι δύο λοιπόν, κάνουν </a:t>
            </a:r>
            <a:r>
              <a:rPr lang="en-US"/>
              <a:t>update </a:t>
            </a:r>
            <a:r>
              <a:rPr lang="el-GR"/>
              <a:t>τον λογαριασμό στο (λάθος) ποσό των </a:t>
            </a:r>
            <a:r>
              <a:rPr lang="en-US"/>
              <a:t>200.000. </a:t>
            </a:r>
            <a:r>
              <a:rPr lang="el-GR"/>
              <a:t>Για να αποφευχθούν τέτοια προβλήματα, τα </a:t>
            </a:r>
            <a:r>
              <a:rPr lang="en-US"/>
              <a:t>components </a:t>
            </a:r>
            <a:r>
              <a:rPr lang="el-GR"/>
              <a:t>μας, οι </a:t>
            </a:r>
            <a:r>
              <a:rPr lang="en-US"/>
              <a:t>executants </a:t>
            </a:r>
            <a:r>
              <a:rPr lang="el-GR"/>
              <a:t>δηλαδή, πρέπει να τρέχουν μέσα στον </a:t>
            </a:r>
            <a:r>
              <a:rPr lang="en-US"/>
              <a:t>Microsoft Transaction Server. H </a:t>
            </a:r>
            <a:r>
              <a:rPr lang="el-GR"/>
              <a:t>χρήση του </a:t>
            </a:r>
            <a:r>
              <a:rPr lang="en-US"/>
              <a:t>MTS </a:t>
            </a:r>
            <a:r>
              <a:rPr lang="el-GR"/>
              <a:t>μας εγγυάται πως οι μεταβολές κατάστασης ακολουθούν το πρότυπο </a:t>
            </a:r>
            <a:r>
              <a:rPr lang="en-US"/>
              <a:t>ACID. </a:t>
            </a:r>
            <a:endParaRPr lang="el-GR"/>
          </a:p>
          <a:p>
            <a:endParaRPr lang="el-GR"/>
          </a:p>
          <a:p>
            <a:r>
              <a:rPr lang="el-GR"/>
              <a:t>Είναι δηλαδή Ατομικές, Συνεπείς, Απομονωμένες και Ανθεκτικές. </a:t>
            </a:r>
          </a:p>
          <a:p>
            <a:endParaRPr lang="el-GR"/>
          </a:p>
          <a:p>
            <a:r>
              <a:rPr lang="el-GR"/>
              <a:t>Ατομικές αλλαγές είναι αλλαγές οι οποίες ή ολοκληρώνονται επιτυχώς ή δεν γίνονται καθόλου. Στο προηγούμενο παράδειγμα, δεν θα γινόταν τίποτα, αν δεν πετύχαινε και η πρόσθεση χρημάτων στον έναν λογ/μό και η αφαίρεση από τον άλλον. Αυτό φυσικά, με την χρήση του </a:t>
            </a:r>
            <a:r>
              <a:rPr lang="en-US"/>
              <a:t>MTS, </a:t>
            </a:r>
            <a:r>
              <a:rPr lang="el-GR"/>
              <a:t>ισχύει και για </a:t>
            </a:r>
            <a:r>
              <a:rPr lang="en-US"/>
              <a:t>components. </a:t>
            </a:r>
            <a:r>
              <a:rPr lang="el-GR"/>
              <a:t>Ένα ή παραπάνω </a:t>
            </a:r>
            <a:r>
              <a:rPr lang="en-US"/>
              <a:t>components </a:t>
            </a:r>
            <a:r>
              <a:rPr lang="el-GR"/>
              <a:t>δηλαδή μποροούν να είναι μέρη ενός </a:t>
            </a:r>
            <a:r>
              <a:rPr lang="en-US"/>
              <a:t>atomic transaction. </a:t>
            </a:r>
            <a:r>
              <a:rPr lang="el-GR"/>
              <a:t>Αν έστω και ένα από όλα τα </a:t>
            </a:r>
            <a:r>
              <a:rPr lang="en-US"/>
              <a:t>components </a:t>
            </a:r>
            <a:r>
              <a:rPr lang="el-GR"/>
              <a:t>που εμπλέκονται στο </a:t>
            </a:r>
            <a:r>
              <a:rPr lang="en-US"/>
              <a:t>transaction </a:t>
            </a:r>
            <a:r>
              <a:rPr lang="el-GR"/>
              <a:t>αποτύχει, τότε όλο το </a:t>
            </a:r>
            <a:r>
              <a:rPr lang="en-US"/>
              <a:t>transaction </a:t>
            </a:r>
            <a:r>
              <a:rPr lang="el-GR"/>
              <a:t>αποτυγχάνει και το σύστημα κάνει </a:t>
            </a:r>
            <a:r>
              <a:rPr lang="en-US"/>
              <a:t>rollback.</a:t>
            </a:r>
          </a:p>
          <a:p>
            <a:endParaRPr lang="en-US"/>
          </a:p>
          <a:p>
            <a:r>
              <a:rPr lang="el-GR"/>
              <a:t>Συνεπείς αλλαγές είναι οι αλλαγές που φροντίζουν να μην παραβιάζουν κανόνες που θα κατέστρεφαν τα δεδομένα, π.χ. η διαγραφή ενός </a:t>
            </a:r>
            <a:r>
              <a:rPr lang="en-US"/>
              <a:t>record </a:t>
            </a:r>
            <a:r>
              <a:rPr lang="el-GR"/>
              <a:t>χωρίς την προηγούμενη διαγραφή αντικειμένων που εξαρτώνται από αυτό (</a:t>
            </a:r>
            <a:r>
              <a:rPr lang="en-US"/>
              <a:t>referential integrity, </a:t>
            </a:r>
            <a:r>
              <a:rPr lang="el-GR"/>
              <a:t>δηλαδή).</a:t>
            </a:r>
          </a:p>
          <a:p>
            <a:endParaRPr lang="el-GR"/>
          </a:p>
          <a:p>
            <a:r>
              <a:rPr lang="el-GR"/>
              <a:t>Όταν κάποια </a:t>
            </a:r>
            <a:r>
              <a:rPr lang="en-US"/>
              <a:t>transactions </a:t>
            </a:r>
            <a:r>
              <a:rPr lang="el-GR"/>
              <a:t>είναι απομονωμένα, λέμε ότι δημιουργούν την ψευδαίσθηση ότι εκτελούνται εν σειρά, το ένα μετά το άλλο, ενώ στην πραγματικότητα μπορεί αυτό να μην συμβαίνει. Έτσι, ο χρήστης έχει την εντύπωση πως δεν γίνονται άλλες αλλαγές στα δεδομένα την ώρα που εκείνος τα αλλάζει.</a:t>
            </a:r>
          </a:p>
          <a:p>
            <a:endParaRPr lang="el-GR"/>
          </a:p>
          <a:p>
            <a:r>
              <a:rPr lang="el-GR"/>
              <a:t>Ανθεκτικές αλλαγές κατάστασης είναι αυτές των οποίων τα αποτελέσματα μπορούμε να σώσουμε στον σκληρό δίσκο ή σε άλλα αποθηκευτικά μέσα. Με αυτόν τον τρόπο, οι αλλαγές δεν χάνονται σε περίπτωση προβλήματος του συστήματος.</a:t>
            </a:r>
          </a:p>
          <a:p>
            <a:endParaRPr lang="el-GR"/>
          </a:p>
          <a:p>
            <a:r>
              <a:rPr lang="el-GR"/>
              <a:t>Επειδή η χρήση </a:t>
            </a:r>
            <a:r>
              <a:rPr lang="en-US"/>
              <a:t>transactions </a:t>
            </a:r>
            <a:r>
              <a:rPr lang="el-GR"/>
              <a:t>καταλήγει σε προσωρινώς κλειδωμένα </a:t>
            </a:r>
            <a:r>
              <a:rPr lang="en-US"/>
              <a:t>records, </a:t>
            </a:r>
            <a:r>
              <a:rPr lang="el-GR"/>
              <a:t>πρέπει να θεωρούμε τα </a:t>
            </a:r>
            <a:r>
              <a:rPr lang="en-US"/>
              <a:t>transactions </a:t>
            </a:r>
            <a:r>
              <a:rPr lang="el-GR"/>
              <a:t>κρίσιμους πόρους, και να μην αφήνουμε ΠΟΤΕ τα </a:t>
            </a:r>
            <a:r>
              <a:rPr lang="en-US"/>
              <a:t>clients </a:t>
            </a:r>
            <a:r>
              <a:rPr lang="el-GR"/>
              <a:t>να έχουν απευθείας πρόσβαση. Φανταστείτε τι θα συνέβαινε αν ένας χρήστης ξεκινούσε ένα </a:t>
            </a:r>
            <a:r>
              <a:rPr lang="en-US"/>
              <a:t>transaction, </a:t>
            </a:r>
            <a:r>
              <a:rPr lang="el-GR"/>
              <a:t>κλειδώνοντας κάποια </a:t>
            </a:r>
            <a:r>
              <a:rPr lang="en-US"/>
              <a:t>records,</a:t>
            </a:r>
            <a:r>
              <a:rPr lang="el-GR"/>
              <a:t> και στην συνέχεια το άφηνε στη μέση και πήγαινε να πιεί καφέ!</a:t>
            </a:r>
            <a:endParaRPr lang="en-GB"/>
          </a:p>
        </p:txBody>
      </p:sp>
    </p:spTree>
    <p:extLst>
      <p:ext uri="{BB962C8B-B14F-4D97-AF65-F5344CB8AC3E}">
        <p14:creationId xmlns:p14="http://schemas.microsoft.com/office/powerpoint/2010/main" val="387260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C35953-9E64-4231-A450-49EDE9FA3C5A}" type="slidenum">
              <a:rPr lang="en-US"/>
              <a:pPr/>
              <a:t>14</a:t>
            </a:fld>
            <a:endParaRPr lang="en-US"/>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r>
              <a:rPr lang="el-GR"/>
              <a:t>Διαθεσιμότητα είναι ο χρόνος κατά τον οποίο μια εφαρμογή είναι διαθέσιμη στα </a:t>
            </a:r>
            <a:r>
              <a:rPr lang="en-US"/>
              <a:t>clients </a:t>
            </a:r>
            <a:r>
              <a:rPr lang="el-GR"/>
              <a:t>της για να κάνει την δουλειά της. Μια εφαρμογή είναι χρήσιμη μοναχά όσο είναι διαθέσιμη. Άρα πρέπει να σιγουρευτούμε πως η εφαρμογή μας δεν θα πέσει ποτέ. Πρέπει λοιπον η εφαρμογή μας να μην έχει μοναδικά σημεία κατάρρευσης (</a:t>
            </a:r>
            <a:r>
              <a:rPr lang="en-US"/>
              <a:t>single point of failure).</a:t>
            </a:r>
            <a:endParaRPr lang="el-GR"/>
          </a:p>
          <a:p>
            <a:endParaRPr lang="el-GR"/>
          </a:p>
          <a:p>
            <a:r>
              <a:rPr lang="el-GR"/>
              <a:t>Για να επιτύχουμε κάτι τέτοιο, μπορούμε να χρησιμοποιήσουμε απλή λογική, </a:t>
            </a:r>
            <a:r>
              <a:rPr lang="en-US"/>
              <a:t>redundant systems</a:t>
            </a:r>
            <a:r>
              <a:rPr lang="el-GR"/>
              <a:t> και κάποιες τεχνολογίες που μας προσφέρει το </a:t>
            </a:r>
            <a:r>
              <a:rPr lang="en-US"/>
              <a:t>DNA.  </a:t>
            </a:r>
            <a:r>
              <a:rPr lang="el-GR"/>
              <a:t>Είναι καλή ιδέα να έχουμε ορισμένα πράγματα διπλά. Π.χ. να χρησιμοποιούμε πολλαπλές κάρτες δικτύου και </a:t>
            </a:r>
            <a:r>
              <a:rPr lang="en-US"/>
              <a:t>RAID. </a:t>
            </a:r>
            <a:r>
              <a:rPr lang="el-GR"/>
              <a:t> </a:t>
            </a:r>
          </a:p>
          <a:p>
            <a:endParaRPr lang="el-GR"/>
          </a:p>
          <a:p>
            <a:r>
              <a:rPr lang="el-GR"/>
              <a:t>Πέρα όμως από αυτό, μπορούμε να χρησιμοποιήσουμε και δυο πολύ σημαντικές τεχνολογίες. Το </a:t>
            </a:r>
            <a:r>
              <a:rPr lang="en-US"/>
              <a:t>Microsoft Clustering Service </a:t>
            </a:r>
            <a:r>
              <a:rPr lang="el-GR"/>
              <a:t>και το </a:t>
            </a:r>
            <a:r>
              <a:rPr lang="en-US"/>
              <a:t>Microsoft Message Queue. </a:t>
            </a:r>
            <a:endParaRPr lang="el-GR"/>
          </a:p>
          <a:p>
            <a:endParaRPr lang="el-GR"/>
          </a:p>
          <a:p>
            <a:r>
              <a:rPr lang="el-GR"/>
              <a:t>Με την χρήση του </a:t>
            </a:r>
            <a:r>
              <a:rPr lang="en-US"/>
              <a:t>Clustering Service </a:t>
            </a:r>
            <a:r>
              <a:rPr lang="el-GR"/>
              <a:t>που προσφέρουν τα </a:t>
            </a:r>
            <a:r>
              <a:rPr lang="en-US"/>
              <a:t>Windows 2000, </a:t>
            </a:r>
            <a:r>
              <a:rPr lang="el-GR"/>
              <a:t>μπορούμε να σετάρουμε δυο </a:t>
            </a:r>
            <a:r>
              <a:rPr lang="en-US"/>
              <a:t>servers </a:t>
            </a:r>
            <a:r>
              <a:rPr lang="el-GR"/>
              <a:t>με ακριβώς τον ίδιο τρόπο. Μπορούμε να εγκαταστήσουμε την εφαρμογή μας και στους δυο και να αφήσουμε το σύστημα να δουλεύει. Σε περίπτωση καταστροφής του πρωτέυοντος διακομιστή μας, ο δεύτερος (ή τρίτος, τέταρτος κλπ) αυτόματα θα αναλάβει δράση, συνεχίζοντας χωρίς καμιά διακοπή και χωρίς τα </a:t>
            </a:r>
            <a:r>
              <a:rPr lang="en-US"/>
              <a:t>clients </a:t>
            </a:r>
            <a:r>
              <a:rPr lang="el-GR"/>
              <a:t>να καταλάβουν τίποτα. Αυτός είναι άλλος ένας σημαντικός λόγος γιατί δεν πρέπει τα </a:t>
            </a:r>
            <a:r>
              <a:rPr lang="en-US"/>
              <a:t>components </a:t>
            </a:r>
            <a:r>
              <a:rPr lang="el-GR"/>
              <a:t>μας να κάνουν </a:t>
            </a:r>
            <a:r>
              <a:rPr lang="en-US"/>
              <a:t>cache </a:t>
            </a:r>
            <a:r>
              <a:rPr lang="el-GR"/>
              <a:t>το </a:t>
            </a:r>
            <a:r>
              <a:rPr lang="en-US"/>
              <a:t>state </a:t>
            </a:r>
            <a:r>
              <a:rPr lang="el-GR"/>
              <a:t>τους. Γιατί σε τέτοια περίπτωση, θα υπήρχαν προβλήματα στην συνέχεια ήδη ενεργών συναλλαγών.</a:t>
            </a:r>
          </a:p>
          <a:p>
            <a:endParaRPr lang="el-GR"/>
          </a:p>
          <a:p>
            <a:r>
              <a:rPr lang="el-GR"/>
              <a:t>Από την άλλη, μπορούμε να χρησιμοποιήσουμε το </a:t>
            </a:r>
            <a:r>
              <a:rPr lang="en-US"/>
              <a:t>MSMQ. </a:t>
            </a:r>
            <a:r>
              <a:rPr lang="el-GR"/>
              <a:t>Με την χρήση των </a:t>
            </a:r>
            <a:r>
              <a:rPr lang="en-US"/>
              <a:t>queuing services, </a:t>
            </a:r>
            <a:r>
              <a:rPr lang="el-GR"/>
              <a:t>στην περίπτωση </a:t>
            </a:r>
            <a:r>
              <a:rPr lang="en-US"/>
              <a:t>server failure, </a:t>
            </a:r>
            <a:r>
              <a:rPr lang="el-GR"/>
              <a:t>τα </a:t>
            </a:r>
            <a:r>
              <a:rPr lang="en-US"/>
              <a:t>clients</a:t>
            </a:r>
            <a:r>
              <a:rPr lang="el-GR"/>
              <a:t> συνεχίζουν να δουλέυουν αδιάκοπα. Ας πάρουμε το παράδειγμα το οποίο επιδείξαμε με τον Κο. Γιαλλελή στο </a:t>
            </a:r>
            <a:r>
              <a:rPr lang="en-US"/>
              <a:t>DevDays. </a:t>
            </a:r>
            <a:r>
              <a:rPr lang="el-GR"/>
              <a:t>Έχουμε μια εφαρμογή η οποία επιτρέπει σε πολλαπλά </a:t>
            </a:r>
            <a:r>
              <a:rPr lang="en-US"/>
              <a:t>clients </a:t>
            </a:r>
            <a:r>
              <a:rPr lang="el-GR"/>
              <a:t>να εισάγουν παραγγελίες μέσα στο σύστημα. Αν ξαφνικά ο </a:t>
            </a:r>
            <a:r>
              <a:rPr lang="en-US"/>
              <a:t>server </a:t>
            </a:r>
            <a:r>
              <a:rPr lang="el-GR"/>
              <a:t>έπεφτε σε μια εφαρμογή χωρίς </a:t>
            </a:r>
            <a:r>
              <a:rPr lang="en-US"/>
              <a:t>MSMQ, </a:t>
            </a:r>
            <a:r>
              <a:rPr lang="el-GR"/>
              <a:t>τότε τα </a:t>
            </a:r>
            <a:r>
              <a:rPr lang="en-US"/>
              <a:t>clients </a:t>
            </a:r>
            <a:r>
              <a:rPr lang="el-GR"/>
              <a:t>δεν θα μπορούσαν να κάνουν τίποτα. Οι χρήστες θα κάθοντας. Σε μια εφαρμογή που χρησιμοποιεί </a:t>
            </a:r>
            <a:r>
              <a:rPr lang="en-US"/>
              <a:t>MSMQ</a:t>
            </a:r>
            <a:r>
              <a:rPr lang="el-GR"/>
              <a:t> όμως, ο χρήστης δεν καταλαβαίνει τίποτα. Συνεχίζει να βάζει εντολές μέσα στο σύστημα και το </a:t>
            </a:r>
            <a:r>
              <a:rPr lang="en-US"/>
              <a:t>MSMQ </a:t>
            </a:r>
            <a:r>
              <a:rPr lang="el-GR"/>
              <a:t>αποθηκεύει τις ενέργειες του χρήστη τοπικά. Μόλις ο </a:t>
            </a:r>
            <a:r>
              <a:rPr lang="en-US"/>
              <a:t>server </a:t>
            </a:r>
            <a:r>
              <a:rPr lang="el-GR"/>
              <a:t>ξανασηκωθεί, το </a:t>
            </a:r>
            <a:r>
              <a:rPr lang="en-US"/>
              <a:t>MSMQ </a:t>
            </a:r>
            <a:r>
              <a:rPr lang="el-GR"/>
              <a:t>μεταβιβάζει όλες τις εντολές του χρήστη – διάφανα προς αυτόν – στον σέρβερ, ο οποίος τις επεξεργάζεται ασύγχρονα και ταυτόχρονα με τυχόν νέες εντολές.</a:t>
            </a:r>
            <a:endParaRPr lang="en-GB"/>
          </a:p>
        </p:txBody>
      </p:sp>
    </p:spTree>
    <p:extLst>
      <p:ext uri="{BB962C8B-B14F-4D97-AF65-F5344CB8AC3E}">
        <p14:creationId xmlns:p14="http://schemas.microsoft.com/office/powerpoint/2010/main" val="320704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4A98C-BFDB-47C0-BD0A-AF70E3AB0F99}" type="slidenum">
              <a:rPr lang="en-US"/>
              <a:pPr/>
              <a:t>15</a:t>
            </a:fld>
            <a:endParaRPr lang="en-US"/>
          </a:p>
        </p:txBody>
      </p:sp>
      <p:sp>
        <p:nvSpPr>
          <p:cNvPr id="1076226" name="Rectangle 2"/>
          <p:cNvSpPr>
            <a:spLocks noGrp="1" noRot="1" noChangeAspect="1" noChangeArrowheads="1" noTextEdit="1"/>
          </p:cNvSpPr>
          <p:nvPr>
            <p:ph type="sldImg"/>
          </p:nvPr>
        </p:nvSpPr>
        <p:spPr>
          <a:ln/>
        </p:spPr>
      </p:sp>
      <p:sp>
        <p:nvSpPr>
          <p:cNvPr id="1076227" name="Rectangle 3"/>
          <p:cNvSpPr>
            <a:spLocks noGrp="1" noChangeArrowheads="1"/>
          </p:cNvSpPr>
          <p:nvPr>
            <p:ph type="body" idx="1"/>
          </p:nvPr>
        </p:nvSpPr>
        <p:spPr/>
        <p:txBody>
          <a:bodyPr/>
          <a:lstStyle/>
          <a:p>
            <a:r>
              <a:rPr lang="el-GR"/>
              <a:t>Περνάμε σε ένα από τα πιο βασικά μελήματα της κάθε εφαρμογής. Την κλιμάκωση (</a:t>
            </a:r>
            <a:r>
              <a:rPr lang="en-US"/>
              <a:t>scalability). </a:t>
            </a:r>
            <a:endParaRPr lang="el-GR"/>
          </a:p>
          <a:p>
            <a:endParaRPr lang="el-GR"/>
          </a:p>
          <a:p>
            <a:r>
              <a:rPr lang="el-GR"/>
              <a:t>Η κλιμάκωση μιας εφαρμογής ορίζεται ως ο βαθμός ολικής αλλαγής στην ροή των δεδομένων καθώς αυξάνουμε τους πόρους που είναι διαθέσιμοι στην εφαρμογή. Το ιδεώδες, και ελαφρώς ουτοπικό, είναι η σχέση απόδοσης και πρόσθεσης πόρων να είναι γραμμική. Δηλαδή να βάζουμε τους διπλάσιους πόρους και να έχουμε την διπλάσια απόδοση. Όταν μια εφαρμογή έχει καλή κλιμάκωση, μπορεί με ευκολία να εξυπηρετήσει δέκα ή δέκα χιλιάδες χρήστες μόνο με την πρόσθεση πόρων.</a:t>
            </a:r>
          </a:p>
          <a:p>
            <a:endParaRPr lang="el-GR"/>
          </a:p>
          <a:p>
            <a:r>
              <a:rPr lang="el-GR"/>
              <a:t>Η ροή δεδομένων (</a:t>
            </a:r>
            <a:r>
              <a:rPr lang="en-US"/>
              <a:t>throughput) </a:t>
            </a:r>
            <a:r>
              <a:rPr lang="el-GR"/>
              <a:t>μιας εφαρμογής μετριείται σε </a:t>
            </a:r>
            <a:r>
              <a:rPr lang="en-US"/>
              <a:t>transactions </a:t>
            </a:r>
            <a:r>
              <a:rPr lang="el-GR"/>
              <a:t>ανα δευτερόλεπτο.</a:t>
            </a:r>
          </a:p>
          <a:p>
            <a:endParaRPr lang="el-GR"/>
          </a:p>
          <a:p>
            <a:r>
              <a:rPr lang="el-GR"/>
              <a:t>Για να βελτιώσουμε άρα την κλιμάκωση μιας εφαρμογής μας, πρέπει να κόψουμε τους χρόνους που απαιτεί ένα </a:t>
            </a:r>
            <a:r>
              <a:rPr lang="en-US"/>
              <a:t>transaction </a:t>
            </a:r>
            <a:r>
              <a:rPr lang="el-GR"/>
              <a:t>για να ολοκληρωθεί. Με την σειρά του, ο χρόνος που απαιτεί ένα </a:t>
            </a:r>
            <a:r>
              <a:rPr lang="en-US"/>
              <a:t>transaction, </a:t>
            </a:r>
            <a:r>
              <a:rPr lang="el-GR"/>
              <a:t>είναι το σύνολο του χρόνου που χρειάζεται για την δέσμευση και κατόπιν την χρήση κάποιων πόρων.</a:t>
            </a:r>
          </a:p>
          <a:p>
            <a:endParaRPr lang="el-GR"/>
          </a:p>
          <a:p>
            <a:r>
              <a:rPr lang="el-GR"/>
              <a:t>Υπάρχουν διάφοροι τρόποι με τους οποίους μπορούμε να βελτιώσουμε την κλιμάκωση μιας εφαρμογής </a:t>
            </a:r>
            <a:r>
              <a:rPr lang="en-US"/>
              <a:t>DNA. </a:t>
            </a:r>
            <a:r>
              <a:rPr lang="el-GR"/>
              <a:t>Ένας από τους βασικούς τρόπους είναι και πάλι η χρήση του </a:t>
            </a:r>
            <a:r>
              <a:rPr lang="en-US"/>
              <a:t>MSMQ. </a:t>
            </a:r>
            <a:r>
              <a:rPr lang="el-GR"/>
              <a:t>Χρησιμοποιώντας πολλαπλά </a:t>
            </a:r>
            <a:r>
              <a:rPr lang="en-US"/>
              <a:t>queuing servers, </a:t>
            </a:r>
            <a:r>
              <a:rPr lang="el-GR"/>
              <a:t>δημιουργούμε ένα είδος </a:t>
            </a:r>
            <a:r>
              <a:rPr lang="en-US"/>
              <a:t>load balancing, </a:t>
            </a:r>
            <a:r>
              <a:rPr lang="el-GR"/>
              <a:t>καθώς είναι τέτοια η φύση του Μ</a:t>
            </a:r>
            <a:r>
              <a:rPr lang="en-US"/>
              <a:t>SMQ </a:t>
            </a:r>
            <a:r>
              <a:rPr lang="el-GR"/>
              <a:t>που θα μοιράσει σωστά τον φόρτο μεταξύ των </a:t>
            </a:r>
            <a:r>
              <a:rPr lang="en-US"/>
              <a:t>servers. </a:t>
            </a:r>
          </a:p>
          <a:p>
            <a:endParaRPr lang="en-US"/>
          </a:p>
          <a:p>
            <a:r>
              <a:rPr lang="el-GR"/>
              <a:t>Επίσης, μπορούμε να τηρήσουμε ένα σετ από βασικούς κανόνες για να χαρίσουμε καλύτερη κλιμάκωση στην εφαρμογή μας:</a:t>
            </a:r>
          </a:p>
          <a:p>
            <a:r>
              <a:rPr lang="el-GR"/>
              <a:t>Δεν πρέπει να απαιτείται </a:t>
            </a:r>
            <a:r>
              <a:rPr lang="en-US"/>
              <a:t>user input </a:t>
            </a:r>
            <a:r>
              <a:rPr lang="el-GR"/>
              <a:t>για την ολοκλήρωση ενός </a:t>
            </a:r>
            <a:r>
              <a:rPr lang="en-US"/>
              <a:t>transaction.</a:t>
            </a:r>
          </a:p>
          <a:p>
            <a:r>
              <a:rPr lang="el-GR"/>
              <a:t>Πρέπει να αποφεύγουμε να χρησιμοποιούμε το δίκτυο για την ολοκλήρωση ενός </a:t>
            </a:r>
            <a:r>
              <a:rPr lang="en-US"/>
              <a:t>transaction. </a:t>
            </a:r>
            <a:endParaRPr lang="el-GR"/>
          </a:p>
          <a:p>
            <a:r>
              <a:rPr lang="el-GR"/>
              <a:t>Πρέπει να μπορούμε να δεσμεύουμε πόρους αργά και να τους απελευθερώνουμε νωρίς!</a:t>
            </a:r>
          </a:p>
          <a:p>
            <a:r>
              <a:rPr lang="el-GR"/>
              <a:t>Αν είναι δυνατόν, να δίνουμε στις εφαρμογές μας όσους περισσότερους φυσικούς πόρους μπορούμε. </a:t>
            </a:r>
          </a:p>
          <a:p>
            <a:r>
              <a:rPr lang="el-GR"/>
              <a:t>Να χρησιμοποιούμε τον ΜΤ</a:t>
            </a:r>
            <a:r>
              <a:rPr lang="en-US"/>
              <a:t>S </a:t>
            </a:r>
            <a:r>
              <a:rPr lang="el-GR"/>
              <a:t>για να μοιράζουμε πόρους μεταξύ χρηστών γιατί είναι πιο ακριβό το να δημιουργούμε νέους πόρους (συνδέσεις π.χ.), από το να επαναχρησιμοποιούμε κάποιους.</a:t>
            </a:r>
            <a:endParaRPr lang="en-US"/>
          </a:p>
        </p:txBody>
      </p:sp>
    </p:spTree>
    <p:extLst>
      <p:ext uri="{BB962C8B-B14F-4D97-AF65-F5344CB8AC3E}">
        <p14:creationId xmlns:p14="http://schemas.microsoft.com/office/powerpoint/2010/main" val="4027945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71095-C368-436C-A035-5A3AB3C6ECA5}" type="slidenum">
              <a:rPr lang="en-US"/>
              <a:pPr/>
              <a:t>16</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r>
              <a:rPr lang="el-GR"/>
              <a:t>Τέλος,το τελευτάιο σε θέση αλλά σίγουρα όχι σε σημασία πλεονέκτημα του </a:t>
            </a:r>
            <a:r>
              <a:rPr lang="en-US"/>
              <a:t>DNA, </a:t>
            </a:r>
            <a:r>
              <a:rPr lang="el-GR"/>
              <a:t>είναι η διαλειτουργικότητα. Η διαλειτουργικότητα </a:t>
            </a:r>
            <a:r>
              <a:rPr lang="en-US"/>
              <a:t>(interoperability) </a:t>
            </a:r>
            <a:r>
              <a:rPr lang="el-GR"/>
              <a:t>μιας εφαρμογής είναι η δυνατότητα της εφαρμογής να έχει πρόσβαση σε πόρους, δεδομένα ή εφαρμογές που βρίσκονται σε άλλες, διαφορετικές πλατφόρμες.</a:t>
            </a:r>
          </a:p>
          <a:p>
            <a:endParaRPr lang="el-GR"/>
          </a:p>
          <a:p>
            <a:r>
              <a:rPr lang="el-GR"/>
              <a:t>Πραγματικά, δεν μπορούμε να πούμε πολλά εδώ χωρίς να μιλήσουμε σε πολύ τεχνικό επίπεδο, οπότε θα περιοριστώ στο να αναφέρω ότι με την χρήση των τεχνολογιών που βλέπετε στην διαφάνεια, είναι δυνατόν να ενώσουμε εφαρμογές </a:t>
            </a:r>
            <a:r>
              <a:rPr lang="en-US"/>
              <a:t>DNA </a:t>
            </a:r>
            <a:r>
              <a:rPr lang="el-GR"/>
              <a:t>με πρακτικά οτιδήποτε. Οι τεχνολογίες αυτές ειναι το </a:t>
            </a:r>
            <a:r>
              <a:rPr lang="en-US"/>
              <a:t>ADO </a:t>
            </a:r>
            <a:r>
              <a:rPr lang="el-GR"/>
              <a:t>και το </a:t>
            </a:r>
            <a:r>
              <a:rPr lang="en-US"/>
              <a:t>OLE DB, </a:t>
            </a:r>
            <a:r>
              <a:rPr lang="el-GR"/>
              <a:t>το νέο ανερχόμενο πρότυπο, το </a:t>
            </a:r>
            <a:r>
              <a:rPr lang="en-US"/>
              <a:t>XML, </a:t>
            </a:r>
            <a:r>
              <a:rPr lang="el-GR"/>
              <a:t>το </a:t>
            </a:r>
            <a:r>
              <a:rPr lang="en-US"/>
              <a:t>DCOM/COM+ </a:t>
            </a:r>
            <a:r>
              <a:rPr lang="el-GR"/>
              <a:t>και το </a:t>
            </a:r>
            <a:r>
              <a:rPr lang="en-US"/>
              <a:t>COM Translation Integrator, </a:t>
            </a:r>
            <a:r>
              <a:rPr lang="el-GR"/>
              <a:t>ένας μηχανισμός που επιτρέπει πρόσβαση σε </a:t>
            </a:r>
            <a:r>
              <a:rPr lang="en-US"/>
              <a:t>transactions </a:t>
            </a:r>
            <a:r>
              <a:rPr lang="el-GR"/>
              <a:t>σε </a:t>
            </a:r>
            <a:r>
              <a:rPr lang="en-US"/>
              <a:t>MVS </a:t>
            </a:r>
            <a:r>
              <a:rPr lang="el-GR"/>
              <a:t>συστήματα.</a:t>
            </a:r>
            <a:endParaRPr lang="en-GB"/>
          </a:p>
        </p:txBody>
      </p:sp>
    </p:spTree>
    <p:extLst>
      <p:ext uri="{BB962C8B-B14F-4D97-AF65-F5344CB8AC3E}">
        <p14:creationId xmlns:p14="http://schemas.microsoft.com/office/powerpoint/2010/main" val="649172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5DA99-6630-4200-BAB4-D58DDB9604F1}" type="slidenum">
              <a:rPr lang="en-US"/>
              <a:pPr/>
              <a:t>17</a:t>
            </a:fld>
            <a:endParaRPr lang="en-US"/>
          </a:p>
        </p:txBody>
      </p:sp>
      <p:sp>
        <p:nvSpPr>
          <p:cNvPr id="1040386" name="Rectangle 2"/>
          <p:cNvSpPr>
            <a:spLocks noGrp="1" noRot="1" noChangeAspect="1" noChangeArrowheads="1"/>
          </p:cNvSpPr>
          <p:nvPr>
            <p:ph type="sldImg"/>
          </p:nvPr>
        </p:nvSpPr>
        <p:spPr bwMode="auto">
          <a:xfrm>
            <a:off x="1176338" y="696913"/>
            <a:ext cx="4632325" cy="3473450"/>
          </a:xfrm>
          <a:prstGeom prst="rect">
            <a:avLst/>
          </a:prstGeom>
          <a:solidFill>
            <a:srgbClr val="FFFFFF"/>
          </a:solidFill>
          <a:ln>
            <a:solidFill>
              <a:srgbClr val="000000"/>
            </a:solidFill>
            <a:miter lim="800000"/>
            <a:headEnd/>
            <a:tailEnd/>
          </a:ln>
        </p:spPr>
      </p:sp>
      <p:sp>
        <p:nvSpPr>
          <p:cNvPr id="1040387" name="Rectangle 3"/>
          <p:cNvSpPr>
            <a:spLocks noGrp="1" noChangeArrowheads="1"/>
          </p:cNvSpPr>
          <p:nvPr>
            <p:ph type="body" idx="1"/>
          </p:nvPr>
        </p:nvSpPr>
        <p:spPr bwMode="auto">
          <a:xfrm>
            <a:off x="930275" y="4403725"/>
            <a:ext cx="5124450" cy="4171950"/>
          </a:xfrm>
          <a:prstGeom prst="rect">
            <a:avLst/>
          </a:prstGeom>
          <a:solidFill>
            <a:srgbClr val="FFFFFF"/>
          </a:solidFill>
          <a:ln>
            <a:solidFill>
              <a:srgbClr val="000000"/>
            </a:solidFill>
            <a:miter lim="800000"/>
            <a:headEnd/>
            <a:tailEnd/>
          </a:ln>
        </p:spPr>
        <p:txBody>
          <a:bodyPr lIns="92889" tIns="46444" rIns="92889" bIns="46444"/>
          <a:lstStyle/>
          <a:p>
            <a:r>
              <a:rPr lang="el-GR" sz="1100"/>
              <a:t>Στην καρδιά του </a:t>
            </a:r>
            <a:r>
              <a:rPr lang="en-US" sz="1100"/>
              <a:t>DNA </a:t>
            </a:r>
            <a:r>
              <a:rPr lang="el-GR" sz="1100"/>
              <a:t>βρίσκεται ο </a:t>
            </a:r>
            <a:r>
              <a:rPr lang="en-US" sz="1100"/>
              <a:t>Microsoft Transaction Server – </a:t>
            </a:r>
            <a:r>
              <a:rPr lang="el-GR" sz="1100"/>
              <a:t>ο </a:t>
            </a:r>
            <a:r>
              <a:rPr lang="en-US" sz="1100"/>
              <a:t>MTS. </a:t>
            </a:r>
            <a:r>
              <a:rPr lang="el-GR" sz="1100"/>
              <a:t>Αλλά τι ακριβώς είναι ο </a:t>
            </a:r>
            <a:r>
              <a:rPr lang="en-US" sz="1100"/>
              <a:t>MTS? </a:t>
            </a:r>
            <a:r>
              <a:rPr lang="el-GR" sz="1100"/>
              <a:t>Θα τον δούμε στην πράξη και αύριο, αλλά για σήμερα, ας περιοριστούμε στο να πούμε πως είναι ένα μεγάλο </a:t>
            </a:r>
            <a:r>
              <a:rPr lang="en-US" sz="1100"/>
              <a:t>container </a:t>
            </a:r>
            <a:r>
              <a:rPr lang="el-GR" sz="1100"/>
              <a:t>για τα </a:t>
            </a:r>
            <a:r>
              <a:rPr lang="en-US" sz="1100"/>
              <a:t>components </a:t>
            </a:r>
            <a:r>
              <a:rPr lang="el-GR" sz="1100"/>
              <a:t>που γράφουμε. Ένα </a:t>
            </a:r>
            <a:r>
              <a:rPr lang="en-US" sz="1100"/>
              <a:t>container</a:t>
            </a:r>
            <a:r>
              <a:rPr lang="el-GR" sz="1100"/>
              <a:t> που μας δίνει όμως και πολλά πλεονεκτήματα.</a:t>
            </a:r>
          </a:p>
          <a:p>
            <a:endParaRPr lang="el-GR" sz="1100"/>
          </a:p>
          <a:p>
            <a:r>
              <a:rPr lang="el-GR" sz="1100"/>
              <a:t>Για να καταλάβουμε τι ακριβώς είναι ο </a:t>
            </a:r>
            <a:r>
              <a:rPr lang="en-US" sz="1100"/>
              <a:t>MTS, </a:t>
            </a:r>
            <a:r>
              <a:rPr lang="el-GR" sz="1100"/>
              <a:t>πρέπει να σκεφτούμε τις λύσεις που ένας προγραμματιστής καλείται να παρουσιάσει στα διάφορα προβλήματα που του θέτουν. </a:t>
            </a:r>
            <a:endParaRPr lang="en-US" sz="1100"/>
          </a:p>
          <a:p>
            <a:endParaRPr lang="en-US" sz="1100"/>
          </a:p>
          <a:p>
            <a:r>
              <a:rPr lang="el-GR" sz="1100"/>
              <a:t>Ο ΜΤ</a:t>
            </a:r>
            <a:r>
              <a:rPr lang="en-US" sz="1100"/>
              <a:t>S </a:t>
            </a:r>
            <a:r>
              <a:rPr lang="el-GR" sz="1100"/>
              <a:t>ουσιαστικά ‘τρέχει’ λύσεις. Λύσεις όπως η διαχείριση του στοκ ή τον πωλήσεων. Υποστηρίζει </a:t>
            </a:r>
            <a:r>
              <a:rPr lang="en-US" sz="1100"/>
              <a:t>customized components </a:t>
            </a:r>
            <a:r>
              <a:rPr lang="el-GR" sz="1100"/>
              <a:t>που τρέχουν μέσα σε μια γενικευμένη λύση – όπως ένα κοινό </a:t>
            </a:r>
            <a:r>
              <a:rPr lang="en-US" sz="1100"/>
              <a:t>component </a:t>
            </a:r>
            <a:r>
              <a:rPr lang="el-GR" sz="1100"/>
              <a:t>που υπολογίζει τον φόρο, αλλά </a:t>
            </a:r>
            <a:r>
              <a:rPr lang="en-US" sz="1100"/>
              <a:t>customized </a:t>
            </a:r>
            <a:r>
              <a:rPr lang="el-GR" sz="1100"/>
              <a:t>για κάθε χώρα όπου έχει γραφεία η εταιρεία. Προσφέρει λοιπόν την δυνατότητα κοινής σχεδίασης, ανάπτυξης και εγκατάστασης αλλά και την δυνατότητα εγχωριοποίησης.</a:t>
            </a:r>
            <a:endParaRPr lang="en-US" sz="1100"/>
          </a:p>
          <a:p>
            <a:endParaRPr lang="el-GR" sz="1100"/>
          </a:p>
          <a:p>
            <a:r>
              <a:rPr lang="el-GR" sz="1100"/>
              <a:t>Ο </a:t>
            </a:r>
            <a:r>
              <a:rPr lang="en-US" sz="1100"/>
              <a:t>MTS </a:t>
            </a:r>
            <a:r>
              <a:rPr lang="el-GR" sz="1100"/>
              <a:t>ορίζει το μεσάιο </a:t>
            </a:r>
            <a:r>
              <a:rPr lang="en-US" sz="1100"/>
              <a:t>tier </a:t>
            </a:r>
            <a:r>
              <a:rPr lang="el-GR" sz="1100"/>
              <a:t>της αρχιτεκτονικής </a:t>
            </a:r>
            <a:r>
              <a:rPr lang="en-US" sz="1100"/>
              <a:t>DNA. </a:t>
            </a:r>
            <a:r>
              <a:rPr lang="el-GR" sz="1100"/>
              <a:t>Χρησιμοποιούμε </a:t>
            </a:r>
            <a:r>
              <a:rPr lang="en-US" sz="1100"/>
              <a:t>COM+</a:t>
            </a:r>
            <a:r>
              <a:rPr lang="el-GR" sz="1100"/>
              <a:t> για την επικοινωνία μεταξύ των </a:t>
            </a:r>
            <a:r>
              <a:rPr lang="en-US" sz="1100"/>
              <a:t>components </a:t>
            </a:r>
            <a:r>
              <a:rPr lang="el-GR" sz="1100"/>
              <a:t>και μεταξύ των </a:t>
            </a:r>
            <a:r>
              <a:rPr lang="en-US" sz="1100"/>
              <a:t>tiers. </a:t>
            </a:r>
            <a:r>
              <a:rPr lang="el-GR" sz="1100"/>
              <a:t>Επειδή ο </a:t>
            </a:r>
            <a:r>
              <a:rPr lang="en-US" sz="1100"/>
              <a:t>MTS </a:t>
            </a:r>
            <a:r>
              <a:rPr lang="el-GR" sz="1100"/>
              <a:t>ύποστηρίζει με διάφορες μεθόδους και το </a:t>
            </a:r>
            <a:r>
              <a:rPr lang="en-US" sz="1100"/>
              <a:t>ASP, </a:t>
            </a:r>
            <a:r>
              <a:rPr lang="el-GR" sz="1100"/>
              <a:t>μας είναι πολύ εύκολο να φτιάξουμε ανεξάρτητα </a:t>
            </a:r>
            <a:r>
              <a:rPr lang="en-US" sz="1100"/>
              <a:t>internet-enabled User Interfaces </a:t>
            </a:r>
            <a:r>
              <a:rPr lang="el-GR" sz="1100"/>
              <a:t>τα οποία να χρησιμοποιούν τα ίδια </a:t>
            </a:r>
            <a:r>
              <a:rPr lang="en-US" sz="1100"/>
              <a:t>components. </a:t>
            </a:r>
            <a:endParaRPr lang="el-GR" sz="1100"/>
          </a:p>
          <a:p>
            <a:endParaRPr lang="el-GR" sz="1100"/>
          </a:p>
          <a:p>
            <a:r>
              <a:rPr lang="el-GR" sz="1100"/>
              <a:t>Ο </a:t>
            </a:r>
            <a:r>
              <a:rPr lang="en-US" sz="1100"/>
              <a:t>MTS </a:t>
            </a:r>
            <a:r>
              <a:rPr lang="el-GR" sz="1100"/>
              <a:t>μας παρέχει επίσης υπηρεσίες ασφάλειας, </a:t>
            </a:r>
            <a:r>
              <a:rPr lang="en-US" sz="1100"/>
              <a:t>integrated </a:t>
            </a:r>
            <a:r>
              <a:rPr lang="el-GR" sz="1100"/>
              <a:t>με το </a:t>
            </a:r>
            <a:r>
              <a:rPr lang="en-US" sz="1100"/>
              <a:t>security </a:t>
            </a:r>
            <a:r>
              <a:rPr lang="el-GR" sz="1100"/>
              <a:t>των </a:t>
            </a:r>
            <a:r>
              <a:rPr lang="en-US" sz="1100"/>
              <a:t>Windows 2000 </a:t>
            </a:r>
            <a:r>
              <a:rPr lang="el-GR" sz="1100"/>
              <a:t>ή των </a:t>
            </a:r>
            <a:r>
              <a:rPr lang="en-US" sz="1100"/>
              <a:t>Windows NT</a:t>
            </a:r>
            <a:r>
              <a:rPr lang="el-GR" sz="1100"/>
              <a:t>. Το πιο σημαντικό πλεονέκτημα όμως στο να χρησιμοποιήσει κανείς </a:t>
            </a:r>
            <a:r>
              <a:rPr lang="en-US" sz="1100"/>
              <a:t>MTS </a:t>
            </a:r>
            <a:r>
              <a:rPr lang="el-GR" sz="1100"/>
              <a:t>είναι το ότι ο </a:t>
            </a:r>
            <a:r>
              <a:rPr lang="en-US" sz="1100"/>
              <a:t>MTS </a:t>
            </a:r>
            <a:r>
              <a:rPr lang="el-GR" sz="1100"/>
              <a:t>επιτρέπει το μοίρασμα των </a:t>
            </a:r>
            <a:r>
              <a:rPr lang="en-US" sz="1100"/>
              <a:t>resources </a:t>
            </a:r>
            <a:r>
              <a:rPr lang="el-GR" sz="1100"/>
              <a:t>μεταξύ των χρηστών. Π.χ., μπορούμε να έχουμε έναν χρήστη που συνδέεται σε μια βάση δεδομένων να κάνει κάποια ενέργεια. Αν κάποιος άλλος χρήστης χρειάζεται να κάνει μια παρόμοια ενέργεια, ο </a:t>
            </a:r>
            <a:r>
              <a:rPr lang="en-US" sz="1100"/>
              <a:t>MTS </a:t>
            </a:r>
            <a:r>
              <a:rPr lang="el-GR" sz="1100"/>
              <a:t>δεν θα δημιουργήσει μια νέα σύνδεση – θα χρησιμοποιήσει αυτή που έχει φτιάξει για τον πρωτο χρήστη! Αυτό ισχύει σε έναν βαθμό και για την δημιουργία και χρήση του εκάστοτε </a:t>
            </a:r>
            <a:r>
              <a:rPr lang="en-US" sz="1100"/>
              <a:t>component </a:t>
            </a:r>
            <a:r>
              <a:rPr lang="el-GR" sz="1100"/>
              <a:t>στην μνήμη.</a:t>
            </a:r>
          </a:p>
          <a:p>
            <a:endParaRPr lang="el-GR" sz="1100"/>
          </a:p>
          <a:p>
            <a:r>
              <a:rPr lang="el-GR" sz="1100"/>
              <a:t>Τέλος, ο </a:t>
            </a:r>
            <a:r>
              <a:rPr lang="en-US" sz="1100"/>
              <a:t>MTS </a:t>
            </a:r>
            <a:r>
              <a:rPr lang="el-GR" sz="1100"/>
              <a:t>μας παρέχει την δυνατότητα να έχουμε </a:t>
            </a:r>
            <a:r>
              <a:rPr lang="en-US" sz="1100"/>
              <a:t>ACID transactions, </a:t>
            </a:r>
            <a:r>
              <a:rPr lang="el-GR" sz="1100"/>
              <a:t>όπως είδαμε πιο πριν.</a:t>
            </a:r>
            <a:endParaRPr lang="en-US"/>
          </a:p>
        </p:txBody>
      </p:sp>
    </p:spTree>
    <p:extLst>
      <p:ext uri="{BB962C8B-B14F-4D97-AF65-F5344CB8AC3E}">
        <p14:creationId xmlns:p14="http://schemas.microsoft.com/office/powerpoint/2010/main" val="3270377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14EFE6-5509-498C-984F-63AD0A1A33AD}" type="slidenum">
              <a:rPr lang="en-US"/>
              <a:pPr/>
              <a:t>18</a:t>
            </a:fld>
            <a:endParaRPr lang="en-US"/>
          </a:p>
        </p:txBody>
      </p:sp>
      <p:sp>
        <p:nvSpPr>
          <p:cNvPr id="1042434" name="Rectangle 2"/>
          <p:cNvSpPr>
            <a:spLocks noGrp="1" noRot="1" noChangeAspect="1" noChangeArrowheads="1"/>
          </p:cNvSpPr>
          <p:nvPr>
            <p:ph type="sldImg"/>
          </p:nvPr>
        </p:nvSpPr>
        <p:spPr bwMode="auto">
          <a:xfrm>
            <a:off x="1176338" y="696913"/>
            <a:ext cx="4632325" cy="3473450"/>
          </a:xfrm>
          <a:prstGeom prst="rect">
            <a:avLst/>
          </a:prstGeom>
          <a:solidFill>
            <a:srgbClr val="FFFFFF"/>
          </a:solidFill>
          <a:ln>
            <a:solidFill>
              <a:srgbClr val="000000"/>
            </a:solidFill>
            <a:miter lim="800000"/>
            <a:headEnd/>
            <a:tailEnd/>
          </a:ln>
        </p:spPr>
      </p:sp>
      <p:sp>
        <p:nvSpPr>
          <p:cNvPr id="1042435" name="Rectangle 3"/>
          <p:cNvSpPr>
            <a:spLocks noGrp="1" noChangeArrowheads="1"/>
          </p:cNvSpPr>
          <p:nvPr>
            <p:ph type="body" idx="1"/>
          </p:nvPr>
        </p:nvSpPr>
        <p:spPr bwMode="auto">
          <a:xfrm>
            <a:off x="930275" y="4403725"/>
            <a:ext cx="5124450" cy="4171950"/>
          </a:xfrm>
          <a:prstGeom prst="rect">
            <a:avLst/>
          </a:prstGeom>
          <a:solidFill>
            <a:srgbClr val="FFFFFF"/>
          </a:solidFill>
          <a:ln>
            <a:solidFill>
              <a:srgbClr val="000000"/>
            </a:solidFill>
            <a:miter lim="800000"/>
            <a:headEnd/>
            <a:tailEnd/>
          </a:ln>
        </p:spPr>
        <p:txBody>
          <a:bodyPr lIns="92889" tIns="46444" rIns="92889" bIns="46444"/>
          <a:lstStyle/>
          <a:p>
            <a:r>
              <a:rPr lang="el-GR" sz="1100"/>
              <a:t>Για να δώσουμε ένα παράδειγμα του πόσο πολλά κερίζει ένας προγραμματιστής από την χρήση του </a:t>
            </a:r>
            <a:r>
              <a:rPr lang="en-US" sz="1100"/>
              <a:t>MTS, </a:t>
            </a:r>
            <a:r>
              <a:rPr lang="el-GR" sz="1100"/>
              <a:t>ας κοιτάξουμε αυτή τη διαφάνεια. Ορίστε μια εικόνα του τι πρέπει να γίνει για να χρησιμοποιηθούν </a:t>
            </a:r>
            <a:r>
              <a:rPr lang="en-US" sz="1100"/>
              <a:t>components </a:t>
            </a:r>
            <a:r>
              <a:rPr lang="el-GR" sz="1100"/>
              <a:t>με τον τρόπο που τα χρησιμοποιεί ο </a:t>
            </a:r>
            <a:r>
              <a:rPr lang="en-US" sz="1100"/>
              <a:t>MTS. </a:t>
            </a:r>
            <a:r>
              <a:rPr lang="el-GR" sz="1100"/>
              <a:t> Ο προγραμματιστής, είναι υπεύθυνος για τα μπλε κομμάτια, ενώ ο </a:t>
            </a:r>
            <a:r>
              <a:rPr lang="en-US" sz="1100"/>
              <a:t>MTS </a:t>
            </a:r>
            <a:r>
              <a:rPr lang="el-GR" sz="1100"/>
              <a:t>διαχειρίζεται όλα τα υπόλοιπα.</a:t>
            </a:r>
            <a:endParaRPr lang="en-US" sz="1100"/>
          </a:p>
          <a:p>
            <a:endParaRPr lang="en-US"/>
          </a:p>
        </p:txBody>
      </p:sp>
    </p:spTree>
    <p:extLst>
      <p:ext uri="{BB962C8B-B14F-4D97-AF65-F5344CB8AC3E}">
        <p14:creationId xmlns:p14="http://schemas.microsoft.com/office/powerpoint/2010/main" val="2214233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F79F7-166C-45EB-8FA1-024FFF35DC82}" type="slidenum">
              <a:rPr lang="en-US"/>
              <a:pPr/>
              <a:t>19</a:t>
            </a:fld>
            <a:endParaRPr lang="en-US"/>
          </a:p>
        </p:txBody>
      </p:sp>
      <p:sp>
        <p:nvSpPr>
          <p:cNvPr id="1044482" name="Rectangle 2"/>
          <p:cNvSpPr>
            <a:spLocks noGrp="1" noRot="1" noChangeAspect="1" noChangeArrowheads="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1044483" name="Rectangle 3"/>
          <p:cNvSpPr>
            <a:spLocks noGrp="1" noChangeArrowheads="1"/>
          </p:cNvSpPr>
          <p:nvPr>
            <p:ph type="body" idx="1"/>
          </p:nvPr>
        </p:nvSpPr>
        <p:spPr bwMode="auto">
          <a:xfrm>
            <a:off x="228600" y="4403725"/>
            <a:ext cx="6553200" cy="4171950"/>
          </a:xfrm>
          <a:prstGeom prst="rect">
            <a:avLst/>
          </a:prstGeom>
          <a:solidFill>
            <a:srgbClr val="FFFFFF"/>
          </a:solidFill>
          <a:ln>
            <a:solidFill>
              <a:srgbClr val="000000"/>
            </a:solidFill>
            <a:miter lim="800000"/>
            <a:headEnd/>
            <a:tailEnd/>
          </a:ln>
        </p:spPr>
        <p:txBody>
          <a:bodyPr/>
          <a:lstStyle/>
          <a:p>
            <a:r>
              <a:rPr lang="el-GR" sz="1000"/>
              <a:t>‘Παγκόσμιο’ </a:t>
            </a:r>
            <a:r>
              <a:rPr lang="en-US" sz="1000"/>
              <a:t>Data Access. </a:t>
            </a:r>
            <a:r>
              <a:rPr lang="el-GR" sz="1000"/>
              <a:t>Αυτή είναι η στρατηγική της </a:t>
            </a:r>
            <a:r>
              <a:rPr lang="en-US" sz="1000"/>
              <a:t>Microsoft </a:t>
            </a:r>
            <a:r>
              <a:rPr lang="el-GR" sz="1000"/>
              <a:t>για την παροχή πρόσβασης υψηλής ταχύτητας σε δεδομένα παντός τύπου (και </a:t>
            </a:r>
            <a:r>
              <a:rPr lang="en-US" sz="1000"/>
              <a:t>relational </a:t>
            </a:r>
            <a:r>
              <a:rPr lang="el-GR" sz="1000"/>
              <a:t>και </a:t>
            </a:r>
            <a:r>
              <a:rPr lang="en-US" sz="1000"/>
              <a:t>non-relational)</a:t>
            </a:r>
            <a:r>
              <a:rPr lang="el-GR" sz="1000"/>
              <a:t>. Το </a:t>
            </a:r>
            <a:r>
              <a:rPr lang="en-US" sz="1000"/>
              <a:t>OLE DB </a:t>
            </a:r>
            <a:r>
              <a:rPr lang="el-GR" sz="1000"/>
              <a:t>είναι το προγραμματιστικό </a:t>
            </a:r>
            <a:r>
              <a:rPr lang="en-US" sz="1000"/>
              <a:t>interface </a:t>
            </a:r>
            <a:r>
              <a:rPr lang="el-GR" sz="1000"/>
              <a:t>της </a:t>
            </a:r>
            <a:r>
              <a:rPr lang="en-US" sz="1000"/>
              <a:t>Microsoft </a:t>
            </a:r>
            <a:r>
              <a:rPr lang="el-GR" sz="1000"/>
              <a:t>που κινείται σε επίπεδο συστήματος (</a:t>
            </a:r>
            <a:r>
              <a:rPr lang="en-US" sz="1000"/>
              <a:t>system-level). </a:t>
            </a:r>
            <a:r>
              <a:rPr lang="el-GR" sz="1000"/>
              <a:t>Το </a:t>
            </a:r>
            <a:r>
              <a:rPr lang="en-US" sz="1000"/>
              <a:t>OLE DB</a:t>
            </a:r>
            <a:r>
              <a:rPr lang="el-GR" sz="1000"/>
              <a:t> μας παρέχει ένα σετ από </a:t>
            </a:r>
            <a:r>
              <a:rPr lang="en-US" sz="1000"/>
              <a:t>COM interfaces </a:t>
            </a:r>
            <a:r>
              <a:rPr lang="el-GR" sz="1000"/>
              <a:t>τα οποία κάνουν </a:t>
            </a:r>
            <a:r>
              <a:rPr lang="en-US" sz="1000"/>
              <a:t>encapsulate </a:t>
            </a:r>
            <a:r>
              <a:rPr lang="el-GR" sz="1000"/>
              <a:t>και κρύβουν διάφορες διεργασίες που κάνει το σύστημα για τον έλεγχο των </a:t>
            </a:r>
            <a:r>
              <a:rPr lang="en-US" sz="1000"/>
              <a:t>databases.</a:t>
            </a:r>
          </a:p>
          <a:p>
            <a:endParaRPr lang="el-GR" sz="1000"/>
          </a:p>
          <a:p>
            <a:r>
              <a:rPr lang="el-GR" sz="1000"/>
              <a:t>Όλα τα εργαλεία του </a:t>
            </a:r>
            <a:r>
              <a:rPr lang="en-US" sz="1000"/>
              <a:t>Visual Studio 6.0 </a:t>
            </a:r>
            <a:r>
              <a:rPr lang="el-GR" sz="1000"/>
              <a:t>συμπεριλαμβάνουν οδηγούς (</a:t>
            </a:r>
            <a:r>
              <a:rPr lang="en-US" sz="1000"/>
              <a:t>drivers) </a:t>
            </a:r>
            <a:r>
              <a:rPr lang="el-GR" sz="1000"/>
              <a:t>για </a:t>
            </a:r>
            <a:r>
              <a:rPr lang="en-US" sz="1000"/>
              <a:t>OLE DB Providers</a:t>
            </a:r>
            <a:r>
              <a:rPr lang="el-GR" sz="1000"/>
              <a:t>, και </a:t>
            </a:r>
            <a:r>
              <a:rPr lang="en-US" sz="1000"/>
              <a:t>ODBC drivers </a:t>
            </a:r>
            <a:r>
              <a:rPr lang="el-GR" sz="1000"/>
              <a:t>για </a:t>
            </a:r>
            <a:r>
              <a:rPr lang="en-US" sz="1000"/>
              <a:t>Microsoft SQL Server, Microsoft Access</a:t>
            </a:r>
            <a:r>
              <a:rPr lang="el-GR" sz="1000"/>
              <a:t>, </a:t>
            </a:r>
            <a:r>
              <a:rPr lang="en-US" sz="1000"/>
              <a:t>Microsoft FoxPro, Oracle </a:t>
            </a:r>
            <a:r>
              <a:rPr lang="el-GR" sz="1000"/>
              <a:t>και </a:t>
            </a:r>
            <a:r>
              <a:rPr lang="en-US" sz="1000"/>
              <a:t>AS/400 VSAM </a:t>
            </a:r>
            <a:r>
              <a:rPr lang="el-GR" sz="1000"/>
              <a:t>ΒΔ. Τέτοιοι οδηγοί υπάρχουν και για άλλα συστήματα, όπως </a:t>
            </a:r>
            <a:r>
              <a:rPr lang="en-US" sz="1000"/>
              <a:t>Informix, Sybase, IBM DB/2 </a:t>
            </a:r>
            <a:r>
              <a:rPr lang="el-GR" sz="1000"/>
              <a:t>κλπ.</a:t>
            </a:r>
          </a:p>
          <a:p>
            <a:endParaRPr lang="el-GR" sz="1000"/>
          </a:p>
          <a:p>
            <a:r>
              <a:rPr lang="el-GR" sz="1000"/>
              <a:t>Πάνω στο </a:t>
            </a:r>
            <a:r>
              <a:rPr lang="en-US" sz="1000"/>
              <a:t>OLE DB </a:t>
            </a:r>
            <a:r>
              <a:rPr lang="el-GR" sz="1000"/>
              <a:t>‘κάθεται’ το </a:t>
            </a:r>
            <a:r>
              <a:rPr lang="en-US" sz="1000"/>
              <a:t>ADO, </a:t>
            </a:r>
            <a:r>
              <a:rPr lang="el-GR" sz="1000"/>
              <a:t>ένα στρατηγικό </a:t>
            </a:r>
            <a:r>
              <a:rPr lang="en-US" sz="1000"/>
              <a:t>interface </a:t>
            </a:r>
            <a:r>
              <a:rPr lang="el-GR" sz="1000"/>
              <a:t>υψηλού επιπέδου (</a:t>
            </a:r>
            <a:r>
              <a:rPr lang="en-US" sz="1000"/>
              <a:t>high-level) </a:t>
            </a:r>
            <a:r>
              <a:rPr lang="el-GR" sz="1000"/>
              <a:t>το οποίο κρύβει εντελώς τις τεχνολογίες </a:t>
            </a:r>
            <a:r>
              <a:rPr lang="en-US" sz="1000"/>
              <a:t>OLE DB </a:t>
            </a:r>
            <a:r>
              <a:rPr lang="el-GR" sz="1000"/>
              <a:t>και </a:t>
            </a:r>
            <a:r>
              <a:rPr lang="en-US" sz="1000"/>
              <a:t>ODBC </a:t>
            </a:r>
            <a:r>
              <a:rPr lang="el-GR" sz="1000"/>
              <a:t>που κρύβονται από ‘κάτω’ του, και επιτρέπει στους προγραμματιστές πρόσβαση σε ΒΔ με πολύ μεγαλύτερη ευκολία. Μέσω του </a:t>
            </a:r>
            <a:r>
              <a:rPr lang="en-US" sz="1000"/>
              <a:t>ADO, </a:t>
            </a:r>
            <a:r>
              <a:rPr lang="el-GR" sz="1000"/>
              <a:t>οι προγραμματιστές έχουν πλέον την δυνατότητα να αποκτήσουν πρόσβαση σε πάρα πολλούς τύπους δεδομένων εύκολα και γρήγορα, χωρίς να χρειάζεται να γράφουν πολύ αι περίπλοκο κώδικα.</a:t>
            </a:r>
          </a:p>
          <a:p>
            <a:endParaRPr lang="en-US" sz="1000"/>
          </a:p>
          <a:p>
            <a:r>
              <a:rPr lang="el-GR" sz="1000"/>
              <a:t>Αυτά είχα να σας πω για το </a:t>
            </a:r>
            <a:r>
              <a:rPr lang="en-US" sz="1000"/>
              <a:t>DNA, </a:t>
            </a:r>
            <a:r>
              <a:rPr lang="el-GR" sz="1000"/>
              <a:t>ας κοιτάξουμε λιγάκι πιο...όμορφα όλα όσα είπαμε.</a:t>
            </a:r>
            <a:endParaRPr lang="en-US" sz="1000"/>
          </a:p>
        </p:txBody>
      </p:sp>
    </p:spTree>
    <p:extLst>
      <p:ext uri="{BB962C8B-B14F-4D97-AF65-F5344CB8AC3E}">
        <p14:creationId xmlns:p14="http://schemas.microsoft.com/office/powerpoint/2010/main" val="3130481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20AEC6-9738-4EE1-9088-D670A73D7866}" type="slidenum">
              <a:rPr lang="en-US"/>
              <a:pPr/>
              <a:t>20</a:t>
            </a:fld>
            <a:endParaRPr lang="en-US"/>
          </a:p>
        </p:txBody>
      </p:sp>
      <p:sp>
        <p:nvSpPr>
          <p:cNvPr id="1046530" name="Rectangle 2"/>
          <p:cNvSpPr>
            <a:spLocks noGrp="1" noRot="1" noChangeAspect="1" noChangeArrowheads="1"/>
          </p:cNvSpPr>
          <p:nvPr>
            <p:ph type="sldImg"/>
          </p:nvPr>
        </p:nvSpPr>
        <p:spPr bwMode="auto">
          <a:xfrm>
            <a:off x="1173163" y="695325"/>
            <a:ext cx="4638675" cy="3478213"/>
          </a:xfrm>
          <a:prstGeom prst="rect">
            <a:avLst/>
          </a:prstGeom>
          <a:noFill/>
          <a:ln w="12700" cap="flat">
            <a:solidFill>
              <a:schemeClr val="tx1"/>
            </a:solidFill>
            <a:miter lim="800000"/>
            <a:headEnd/>
            <a:tailEnd/>
          </a:ln>
        </p:spPr>
      </p:sp>
      <p:sp>
        <p:nvSpPr>
          <p:cNvPr id="1046531" name="Rectangle 3"/>
          <p:cNvSpPr>
            <a:spLocks noGrp="1" noChangeArrowheads="1"/>
          </p:cNvSpPr>
          <p:nvPr>
            <p:ph type="body" idx="1"/>
          </p:nvPr>
        </p:nvSpPr>
        <p:spPr bwMode="auto">
          <a:xfrm>
            <a:off x="931863" y="4403725"/>
            <a:ext cx="5121275" cy="4144963"/>
          </a:xfrm>
          <a:prstGeom prst="rect">
            <a:avLst/>
          </a:prstGeom>
          <a:noFill/>
          <a:ln>
            <a:miter lim="800000"/>
            <a:headEnd/>
            <a:tailEnd/>
          </a:ln>
        </p:spPr>
        <p:txBody>
          <a:bodyPr lIns="92443" tIns="46222" rIns="92443" bIns="46222"/>
          <a:lstStyle/>
          <a:p>
            <a:pPr>
              <a:lnSpc>
                <a:spcPct val="90000"/>
              </a:lnSpc>
              <a:spcBef>
                <a:spcPct val="40000"/>
              </a:spcBef>
            </a:pPr>
            <a:r>
              <a:rPr lang="el-GR"/>
              <a:t>Ας δούμε πολύ γρήγορα πως περίπου δουλέυει μια εφαρμογή </a:t>
            </a:r>
            <a:r>
              <a:rPr lang="en-US"/>
              <a:t>DNA </a:t>
            </a:r>
            <a:r>
              <a:rPr lang="el-GR"/>
              <a:t>με </a:t>
            </a:r>
            <a:r>
              <a:rPr lang="en-US"/>
              <a:t>ASP.</a:t>
            </a:r>
            <a:endParaRPr lang="en-GB"/>
          </a:p>
        </p:txBody>
      </p:sp>
    </p:spTree>
    <p:extLst>
      <p:ext uri="{BB962C8B-B14F-4D97-AF65-F5344CB8AC3E}">
        <p14:creationId xmlns:p14="http://schemas.microsoft.com/office/powerpoint/2010/main" val="325389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8E2C56-E16A-4501-8BB9-28F352BE658D}" type="slidenum">
              <a:rPr lang="en-US"/>
              <a:pPr/>
              <a:t>3</a:t>
            </a:fld>
            <a:endParaRPr lang="en-US"/>
          </a:p>
        </p:txBody>
      </p:sp>
      <p:sp>
        <p:nvSpPr>
          <p:cNvPr id="1068034" name="Rectangle 1026"/>
          <p:cNvSpPr>
            <a:spLocks noGrp="1" noRot="1" noChangeAspect="1" noChangeArrowheads="1" noTextEdit="1"/>
          </p:cNvSpPr>
          <p:nvPr>
            <p:ph type="sldImg"/>
          </p:nvPr>
        </p:nvSpPr>
        <p:spPr>
          <a:ln/>
        </p:spPr>
      </p:sp>
      <p:sp>
        <p:nvSpPr>
          <p:cNvPr id="1068035" name="Rectangle 1027"/>
          <p:cNvSpPr>
            <a:spLocks noGrp="1" noChangeArrowheads="1"/>
          </p:cNvSpPr>
          <p:nvPr>
            <p:ph type="body" idx="1"/>
          </p:nvPr>
        </p:nvSpPr>
        <p:spPr/>
        <p:txBody>
          <a:bodyPr/>
          <a:lstStyle/>
          <a:p>
            <a:r>
              <a:rPr lang="el-GR"/>
              <a:t>Υπάρχει μια μικρή σύγχιση σχετικά με το τι ακριβώς είναι οι αρχιτεκτονικές τριών επιπέδων. Ας κάνουμε λοιπόν μια σύγκριση με κάποια μοντέλα που μας είναι πιο γνωστά, για να καταλάβουμε τι διαφορές υπάρχουν. Η πιο απλή αρχιτεκτονική βέβαια, είναι αυτή που ονομάζουμε </a:t>
            </a:r>
            <a:r>
              <a:rPr lang="en-US"/>
              <a:t>Desktop. </a:t>
            </a:r>
            <a:r>
              <a:rPr lang="el-GR"/>
              <a:t>Γράφουμε ένα πρόγραμμα σαν ένα μεγάλο κομμάτι κώδικα, καταλήγουμε σε κάποιο </a:t>
            </a:r>
            <a:r>
              <a:rPr lang="en-US"/>
              <a:t>.exe </a:t>
            </a:r>
            <a:r>
              <a:rPr lang="el-GR"/>
              <a:t>και ενδεχομένως κάποια βοηθητικά αρχεία και τρέχουμε το πρόγραμμα στον υπολογιστή μας. Η συντριπτική πλειοψηφία των εφαρμογών σήμερα είναι γραμμένες με αυτόν τον τρόπο.</a:t>
            </a:r>
          </a:p>
          <a:p>
            <a:endParaRPr lang="el-GR"/>
          </a:p>
          <a:p>
            <a:r>
              <a:rPr lang="el-GR"/>
              <a:t>Καθώς οι υπολογιστές άρχισαν να χρησιμοποιούνται όλο και περισσότερο στις επιχειρήσεις, έγινε προφανής η ανάγκη για προγράμματα τα οποία θα συνεργάζονταν σωστά με βάσεις δεδομένων. Έτσι γεννήθηκε η αρχιτεκτονική δύο επιπέδων, ή αλλιώς </a:t>
            </a:r>
            <a:r>
              <a:rPr lang="en-US"/>
              <a:t>2-tier. </a:t>
            </a:r>
            <a:r>
              <a:rPr lang="el-GR"/>
              <a:t>Εδώ, έχουμε μια εφαρμογή η οποία μπορεί να επικοινωνεί με μια βάση δεδομένων, και για πρώτη φορά η βάση αυτή δεν είναι αναγκαίο να βρίσκεται στο ίδιο μηχάνημα. Το </a:t>
            </a:r>
            <a:r>
              <a:rPr lang="en-US"/>
              <a:t>user interface </a:t>
            </a:r>
            <a:r>
              <a:rPr lang="el-GR"/>
              <a:t>λοιπόν, ή αλλίως το επίπεδο παρουσίασης, διαχωρίζεται από την βάση δεδομένων, η οποία απαρτίζει το Επίπεδο Δεδομένων. Μιλάμε φυσικά για έναν λογικό διαχωρισμό, αλλά ήταν το πρώτο βήμα στην δημιουργία κατενεμημένων αρχιτεκτονικών. </a:t>
            </a:r>
          </a:p>
          <a:p>
            <a:endParaRPr lang="el-GR"/>
          </a:p>
          <a:p>
            <a:r>
              <a:rPr lang="el-GR"/>
              <a:t>Η εισαγωγή ενός ακόμα επιπέδου μεταξύ του επιπέδου παρουσίασης και του επιπέδου δεδομένων, μας έδωσε τις αρχιτεκτονικές τριών επιπέδων, ή </a:t>
            </a:r>
            <a:r>
              <a:rPr lang="en-US"/>
              <a:t>3-tier. </a:t>
            </a:r>
            <a:r>
              <a:rPr lang="el-GR"/>
              <a:t>Το μεσαίο αυτό επίπεδο είναι γνωστό ως Επίπεδο Εργασίας, ή </a:t>
            </a:r>
            <a:r>
              <a:rPr lang="en-US"/>
              <a:t>Business Tier. </a:t>
            </a:r>
            <a:r>
              <a:rPr lang="el-GR"/>
              <a:t>Μερικές φορές μπορεί να ακούσετε κάποιον να αναφέρεται σε αυτό ως </a:t>
            </a:r>
            <a:r>
              <a:rPr lang="en-US"/>
              <a:t>Business Logic </a:t>
            </a:r>
            <a:r>
              <a:rPr lang="el-GR"/>
              <a:t>ή </a:t>
            </a:r>
            <a:r>
              <a:rPr lang="en-US"/>
              <a:t>Business Rules. </a:t>
            </a:r>
            <a:r>
              <a:rPr lang="el-GR"/>
              <a:t>Ουσιαστικά λοιπόν, σε εφαρμογές οι οποίες είναι χτισμένες με το μοντέλλο μιας αρχιτεκτονικής τριών επιπέδων, έχουμε το επίπεδο παρουσίασης, το οποίο περιέχει μόνο το </a:t>
            </a:r>
            <a:r>
              <a:rPr lang="en-US"/>
              <a:t>user interface </a:t>
            </a:r>
            <a:r>
              <a:rPr lang="el-GR"/>
              <a:t>και κώδικα ο οποίος καλεί ανάλογο κώδικα στο επίπεδο εργασίας. Το επίπεδο εργασίας με τη σειρά του, λαμβάνει όλα τα δεδομένα που του στέλνει το επίπεδο παρουσίασης, τα επεξεργάζεται, και καλεί κώδικα στο επίπεδο δεδομένων. Όλη η ‘δουλειά’ δηλαδή της εφαρμογής γίνεται στο επίπεδο εργασίας.</a:t>
            </a:r>
          </a:p>
          <a:p>
            <a:endParaRPr lang="el-GR"/>
          </a:p>
          <a:p>
            <a:r>
              <a:rPr lang="el-GR"/>
              <a:t>Πριν προχωρήσουμε στην ανάλυση της αρχιτεκτονικής </a:t>
            </a:r>
            <a:r>
              <a:rPr lang="en-US"/>
              <a:t>DNA, </a:t>
            </a:r>
            <a:r>
              <a:rPr lang="el-GR"/>
              <a:t>είναι σκόπιμο να αναφερθούμε και σε κάτι που μερικοί από εσάς μπορεί επίσης να έχετε ακούσει: Τις αρχιτεκτονικές </a:t>
            </a:r>
            <a:r>
              <a:rPr lang="en-US"/>
              <a:t>‘N-tier’. </a:t>
            </a:r>
            <a:r>
              <a:rPr lang="el-GR"/>
              <a:t>Τι είναι πάλι αυτό? Έχουν σχέση με τις αρχιτεκτονικές </a:t>
            </a:r>
            <a:r>
              <a:rPr lang="en-US"/>
              <a:t>3-tier? </a:t>
            </a:r>
            <a:r>
              <a:rPr lang="el-GR"/>
              <a:t>Βασικά, ναι. Ο τίτλος </a:t>
            </a:r>
            <a:r>
              <a:rPr lang="en-US"/>
              <a:t>‘N-tier’ </a:t>
            </a:r>
            <a:r>
              <a:rPr lang="el-GR"/>
              <a:t>αποδίδεται συνήθως σε αρχιτεκτονικές τριών επιπέδων οι οποίες χωρίζουν ένα ή παραπάνω από τα τρία τους βασικά επίπεδα σε υπο-επίπεδα. Γιατί; Ένα από τα βασικά προβλήματα των 3-</a:t>
            </a:r>
            <a:r>
              <a:rPr lang="en-US"/>
              <a:t>tier </a:t>
            </a:r>
            <a:r>
              <a:rPr lang="el-GR"/>
              <a:t>αρχιτεκτονικών είναι πως επειδή οι εφαρμογές που βασίζονται πάνω τους είναι κατανεμημένες, μπορεί να υπάρξει πρόβλημα ταχύτητας στο δίκτυο. Για αυτόν και για άλλους λόγους, τα αντικείμενα που δημιουργούνται ως κομμάτια της εφαρμογής και καλούνται μεταξύ των επιπέδων ΔΕΝ πρέπει να κρατάνε </a:t>
            </a:r>
            <a:r>
              <a:rPr lang="en-US"/>
              <a:t>‘state’. </a:t>
            </a:r>
            <a:r>
              <a:rPr lang="el-GR"/>
              <a:t>Δεν πρέπει δηλαδή να μένουν σε συγκεκριμένη κατάσταση. Δεν πρέπει, λοιπόν, να έχουν </a:t>
            </a:r>
            <a:r>
              <a:rPr lang="en-US"/>
              <a:t>properties. </a:t>
            </a:r>
            <a:r>
              <a:rPr lang="el-GR"/>
              <a:t>Μπορούν να έχουν ΜΟΝΟ </a:t>
            </a:r>
            <a:r>
              <a:rPr lang="en-US"/>
              <a:t>methods.</a:t>
            </a:r>
            <a:endParaRPr lang="el-GR"/>
          </a:p>
          <a:p>
            <a:endParaRPr lang="el-GR"/>
          </a:p>
          <a:p>
            <a:r>
              <a:rPr lang="el-GR"/>
              <a:t>Αυτό αναγκάζει πολλές φορές τους προγραμματιστές να δημιουργούν </a:t>
            </a:r>
            <a:r>
              <a:rPr lang="en-US"/>
              <a:t>methods </a:t>
            </a:r>
            <a:r>
              <a:rPr lang="el-GR"/>
              <a:t>τα οποία απαιτούν πάρα πολλές παραμέτρους. Καθώς πολλές φορές είναι κουραστικό να περνάει κανείς δέκα ή παραπάνω παραμέτρους για κάθε </a:t>
            </a:r>
            <a:r>
              <a:rPr lang="en-US"/>
              <a:t>function call, </a:t>
            </a:r>
            <a:r>
              <a:rPr lang="el-GR"/>
              <a:t>πολλοί προγραμματιστές εισαγάγουν ένα έξτρα, λεπτό, επίπεδο μεταξύ του επιπέδου παρουσίασης και του επιπέδου εργασίας, το οποίο αποτελείται από αντικείμενα τα οποία έχουν </a:t>
            </a:r>
            <a:r>
              <a:rPr lang="en-US"/>
              <a:t>properties </a:t>
            </a:r>
            <a:r>
              <a:rPr lang="el-GR"/>
              <a:t>και μπορούν να κρατάνε </a:t>
            </a:r>
            <a:r>
              <a:rPr lang="en-US"/>
              <a:t>state. </a:t>
            </a:r>
            <a:r>
              <a:rPr lang="el-GR"/>
              <a:t>Αυτό το επίπεδο ονομάζεται </a:t>
            </a:r>
            <a:r>
              <a:rPr lang="en-US"/>
              <a:t>Object Model</a:t>
            </a:r>
            <a:r>
              <a:rPr lang="el-GR"/>
              <a:t>. </a:t>
            </a:r>
          </a:p>
          <a:p>
            <a:endParaRPr lang="el-GR"/>
          </a:p>
          <a:p>
            <a:r>
              <a:rPr lang="el-GR"/>
              <a:t>Αυτή και άλλες παρόμοιες τεχνικές έχουν καταλήξει σε αυτό που πολλοί αποκαλούν </a:t>
            </a:r>
            <a:r>
              <a:rPr lang="en-US"/>
              <a:t>N-tier </a:t>
            </a:r>
            <a:r>
              <a:rPr lang="el-GR"/>
              <a:t>αρχιτεκτονικές.</a:t>
            </a:r>
            <a:endParaRPr lang="en-GB"/>
          </a:p>
        </p:txBody>
      </p:sp>
    </p:spTree>
    <p:extLst>
      <p:ext uri="{BB962C8B-B14F-4D97-AF65-F5344CB8AC3E}">
        <p14:creationId xmlns:p14="http://schemas.microsoft.com/office/powerpoint/2010/main" val="3831496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71E78-9BB6-4F15-A741-0E86EBFEEC3F}" type="slidenum">
              <a:rPr lang="en-US"/>
              <a:pPr/>
              <a:t>21</a:t>
            </a:fld>
            <a:endParaRPr lang="en-US"/>
          </a:p>
        </p:txBody>
      </p:sp>
      <p:sp>
        <p:nvSpPr>
          <p:cNvPr id="996354" name="Rectangle 2"/>
          <p:cNvSpPr>
            <a:spLocks noGrp="1" noRot="1" noChangeAspect="1" noChangeArrowheads="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996355" name="Rectangle 3"/>
          <p:cNvSpPr>
            <a:spLocks noGrp="1" noChangeArrowheads="1"/>
          </p:cNvSpPr>
          <p:nvPr>
            <p:ph type="body" idx="1"/>
          </p:nvPr>
        </p:nvSpPr>
        <p:spPr bwMode="auto">
          <a:xfrm>
            <a:off x="228600" y="4403725"/>
            <a:ext cx="6553200" cy="4171950"/>
          </a:xfrm>
          <a:prstGeom prst="rect">
            <a:avLst/>
          </a:prstGeom>
          <a:solidFill>
            <a:srgbClr val="FFFFFF"/>
          </a:solidFill>
          <a:ln>
            <a:solidFill>
              <a:srgbClr val="000000"/>
            </a:solidFill>
            <a:miter lim="800000"/>
            <a:headEnd/>
            <a:tailEnd/>
          </a:ln>
        </p:spPr>
        <p:txBody>
          <a:bodyPr/>
          <a:lstStyle/>
          <a:p>
            <a:r>
              <a:rPr lang="el-GR"/>
              <a:t>Ένα τυπικό σενάριο...</a:t>
            </a:r>
            <a:endParaRPr lang="en-US"/>
          </a:p>
          <a:p>
            <a:endParaRPr lang="en-US"/>
          </a:p>
        </p:txBody>
      </p:sp>
    </p:spTree>
    <p:extLst>
      <p:ext uri="{BB962C8B-B14F-4D97-AF65-F5344CB8AC3E}">
        <p14:creationId xmlns:p14="http://schemas.microsoft.com/office/powerpoint/2010/main" val="1784598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9AD29F-7968-4D18-A07B-165EC296C363}" type="slidenum">
              <a:rPr lang="en-US"/>
              <a:pPr/>
              <a:t>4</a:t>
            </a:fld>
            <a:endParaRPr lang="en-US"/>
          </a:p>
        </p:txBody>
      </p:sp>
      <p:sp>
        <p:nvSpPr>
          <p:cNvPr id="998402" name="Rectangle 2"/>
          <p:cNvSpPr>
            <a:spLocks noGrp="1" noRot="1" noChangeAspect="1" noChangeArrowheads="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998403" name="Rectangle 3"/>
          <p:cNvSpPr>
            <a:spLocks noGrp="1" noChangeArrowheads="1"/>
          </p:cNvSpPr>
          <p:nvPr>
            <p:ph type="body" idx="1"/>
          </p:nvPr>
        </p:nvSpPr>
        <p:spPr bwMode="auto">
          <a:xfrm>
            <a:off x="228600" y="4403725"/>
            <a:ext cx="6553200" cy="4171950"/>
          </a:xfrm>
          <a:prstGeom prst="rect">
            <a:avLst/>
          </a:prstGeom>
          <a:solidFill>
            <a:srgbClr val="FFFFFF"/>
          </a:solidFill>
          <a:ln>
            <a:solidFill>
              <a:srgbClr val="000000"/>
            </a:solidFill>
            <a:miter lim="800000"/>
            <a:headEnd/>
            <a:tailEnd/>
          </a:ln>
        </p:spPr>
        <p:txBody>
          <a:bodyPr/>
          <a:lstStyle/>
          <a:p>
            <a:r>
              <a:rPr lang="el-GR" sz="1800"/>
              <a:t>Οπότε τι ακριβώς είναι το </a:t>
            </a:r>
            <a:r>
              <a:rPr lang="en-US" sz="1800"/>
              <a:t>Windows DNA? </a:t>
            </a:r>
            <a:r>
              <a:rPr lang="el-GR" sz="1800"/>
              <a:t>Κατ’αρχήν, </a:t>
            </a:r>
            <a:r>
              <a:rPr lang="en-US" sz="1800"/>
              <a:t>DNA </a:t>
            </a:r>
            <a:r>
              <a:rPr lang="el-GR" sz="1800"/>
              <a:t>σημαίνει </a:t>
            </a:r>
            <a:r>
              <a:rPr lang="en-US" sz="1800"/>
              <a:t>Digital interNet Architecture. </a:t>
            </a:r>
            <a:r>
              <a:rPr lang="el-GR" sz="1800"/>
              <a:t>Με λίγα λόγια, είναι μία στρατηγική κίνηση της </a:t>
            </a:r>
            <a:r>
              <a:rPr lang="en-US" sz="1800"/>
              <a:t>Microsoft </a:t>
            </a:r>
            <a:r>
              <a:rPr lang="el-GR" sz="1800"/>
              <a:t>μέσω της οποίας προσπαθεί να προωθήσει την εξέλιξη και εξάπλωση εφαρμογών </a:t>
            </a:r>
            <a:r>
              <a:rPr lang="en-US" sz="1800"/>
              <a:t>3-tier. </a:t>
            </a:r>
            <a:r>
              <a:rPr lang="el-GR" sz="1800"/>
              <a:t>Είναι ο τρόπος που αυτή η εταιρεία προτείνει, αν θέλετε, για την υλοποίηση εφαρμογών τριών επιπέδων. Είναι ένα σετ από τεχνολογίες, εργαλεία και γνώση, υπερσυμπιεσμένα σε μια ισχυρή και στιβαρή πλατφόρμα προγραμματισμού. </a:t>
            </a:r>
          </a:p>
          <a:p>
            <a:endParaRPr lang="el-GR" sz="1800"/>
          </a:p>
          <a:p>
            <a:r>
              <a:rPr lang="en-US" sz="1800"/>
              <a:t>H Microsoft </a:t>
            </a:r>
            <a:r>
              <a:rPr lang="el-GR" sz="1800"/>
              <a:t>ακολουθεί το λογικό μοντέλλο της αρχιτεκτονικής τριών επιπέδων, με ορισμένες μικρές αλλαγές τις οποίες θα δούμε παρακάτω. Υπάρχουν πραγματικά πάρα μα πάρα πολλά πράγματα που μπορεί κανείς να πει για αυτό το θέμα. Επειδή όμως ο χρόνος μας είναι περιορισμένος, θα επικεντρωθώ σε μια καλή περιγραφή της αρχιτεκτονικής, και έχω αφιερώσει λίγο χρόνο παραπάνω σε σημεία κλειδιά, όπως είναι ο </a:t>
            </a:r>
            <a:r>
              <a:rPr lang="en-US" sz="1800"/>
              <a:t>Microsoft Transaction Server. </a:t>
            </a:r>
          </a:p>
          <a:p>
            <a:endParaRPr lang="en-US" sz="1800"/>
          </a:p>
          <a:p>
            <a:r>
              <a:rPr lang="el-GR" sz="1800"/>
              <a:t>Όπως βλέπετε στο μοντέλλο που παρουσιάζει αυτή η διαφάνεια, η πρόταση της </a:t>
            </a:r>
            <a:r>
              <a:rPr lang="en-US" sz="1800"/>
              <a:t>Microsoft, </a:t>
            </a:r>
            <a:r>
              <a:rPr lang="el-GR" sz="1800"/>
              <a:t>αν και μπορεί να υλοποιηθεί με οποιοδήποτε σετ από εργαλεία, είναι σχεδιασμένη κυρίως για να δουλεύει άψογα μαζί με τα λειτουργικά και τα εργαλεία που διαθέτει η ίδια η εταιρεία. Για την ακρίβεια, τα </a:t>
            </a:r>
            <a:r>
              <a:rPr lang="en-US" sz="1800"/>
              <a:t>Windows 2000 </a:t>
            </a:r>
            <a:r>
              <a:rPr lang="el-GR" sz="1800"/>
              <a:t>και ανάλογα η έκδοση του </a:t>
            </a:r>
            <a:r>
              <a:rPr lang="en-US" sz="1800"/>
              <a:t>DNA </a:t>
            </a:r>
            <a:r>
              <a:rPr lang="el-GR" sz="1800"/>
              <a:t>που έχει ονομαστεί </a:t>
            </a:r>
            <a:r>
              <a:rPr lang="en-US" sz="1800"/>
              <a:t>DNA 2000, </a:t>
            </a:r>
            <a:r>
              <a:rPr lang="el-GR" sz="1800"/>
              <a:t>θεωρούνται μαζί το τέλειο πάντρεμα για την δημιουργία ενός σωστού </a:t>
            </a:r>
            <a:r>
              <a:rPr lang="en-US" sz="1800"/>
              <a:t>application server. </a:t>
            </a:r>
            <a:endParaRPr lang="el-GR" sz="1800"/>
          </a:p>
          <a:p>
            <a:endParaRPr lang="el-GR" sz="1800"/>
          </a:p>
          <a:p>
            <a:r>
              <a:rPr lang="el-GR" sz="1800"/>
              <a:t>Αυτό φυσικά δεν μας περιορίζει στο τι μπορούμε να συμπεριλάβουμε στην εφαρμογή μας. Το ότι ο </a:t>
            </a:r>
            <a:r>
              <a:rPr lang="en-US" sz="1800"/>
              <a:t>application server </a:t>
            </a:r>
            <a:r>
              <a:rPr lang="el-GR" sz="1800"/>
              <a:t>τρέχει </a:t>
            </a:r>
            <a:r>
              <a:rPr lang="en-US" sz="1800"/>
              <a:t>Windows 2000</a:t>
            </a:r>
            <a:r>
              <a:rPr lang="el-GR" sz="1800"/>
              <a:t>, δεν σημαίνει ότι δεν μπορώ να χρησιμοποιήσω για </a:t>
            </a:r>
            <a:r>
              <a:rPr lang="en-US" sz="1800"/>
              <a:t>database server </a:t>
            </a:r>
            <a:r>
              <a:rPr lang="el-GR" sz="1800"/>
              <a:t>την </a:t>
            </a:r>
            <a:r>
              <a:rPr lang="en-US" sz="1800"/>
              <a:t>Oracle </a:t>
            </a:r>
            <a:r>
              <a:rPr lang="el-GR" sz="1800"/>
              <a:t>που ενδεχομένως έχω ήδη αγοράσει και η οποία κάθεται πάνω σε </a:t>
            </a:r>
            <a:r>
              <a:rPr lang="en-US" sz="1800"/>
              <a:t>UNIX. </a:t>
            </a:r>
            <a:r>
              <a:rPr lang="el-GR" sz="1800"/>
              <a:t>Δεν σημαίνει ότι επειδή έχω φτιάξει ένα πανέμορφο </a:t>
            </a:r>
            <a:r>
              <a:rPr lang="en-US" sz="1800"/>
              <a:t>user interface </a:t>
            </a:r>
            <a:r>
              <a:rPr lang="el-GR" sz="1800"/>
              <a:t>για </a:t>
            </a:r>
            <a:r>
              <a:rPr lang="en-US" sz="1800"/>
              <a:t>Win32 </a:t>
            </a:r>
            <a:r>
              <a:rPr lang="el-GR" sz="1800"/>
              <a:t>πλατφόρμες, δεν μπορώ να έχω επίσης </a:t>
            </a:r>
            <a:r>
              <a:rPr lang="en-US" sz="1800"/>
              <a:t>thin clients </a:t>
            </a:r>
            <a:r>
              <a:rPr lang="el-GR" sz="1800"/>
              <a:t>για </a:t>
            </a:r>
            <a:r>
              <a:rPr lang="en-US" sz="1800"/>
              <a:t>Netscape </a:t>
            </a:r>
            <a:r>
              <a:rPr lang="el-GR" sz="1800"/>
              <a:t>που να υποστηρίζουν μόνο </a:t>
            </a:r>
            <a:r>
              <a:rPr lang="en-US" sz="1800"/>
              <a:t>HTML 3.2.</a:t>
            </a:r>
          </a:p>
          <a:p>
            <a:endParaRPr lang="en-US" sz="1800"/>
          </a:p>
          <a:p>
            <a:r>
              <a:rPr lang="el-GR" sz="1800"/>
              <a:t>Αυτή άλλωστε είναι και η πραγματική ομορφιά του </a:t>
            </a:r>
            <a:r>
              <a:rPr lang="en-US" sz="1800"/>
              <a:t>DNA: </a:t>
            </a:r>
            <a:r>
              <a:rPr lang="el-GR" sz="1800"/>
              <a:t>Η διαλειτουργικότητα που το χαρακτηρίζει και η ελευθερία την οποία χαρίζει εν τέλει στον προγραμματιστή.</a:t>
            </a:r>
          </a:p>
          <a:p>
            <a:endParaRPr lang="el-GR" sz="1800"/>
          </a:p>
          <a:p>
            <a:r>
              <a:rPr lang="el-GR"/>
              <a:t>Ας κοιτάξουμε ένα ένα τα επίπεδα του </a:t>
            </a:r>
            <a:r>
              <a:rPr lang="en-US"/>
              <a:t>DNA </a:t>
            </a:r>
            <a:r>
              <a:rPr lang="el-GR"/>
              <a:t>για να καταλάβουμε καλύτερα πως ακριβώς μπορούμε να επωφεληθούμε από τη χρήση του.</a:t>
            </a:r>
            <a:endParaRPr lang="en-US"/>
          </a:p>
        </p:txBody>
      </p:sp>
    </p:spTree>
    <p:extLst>
      <p:ext uri="{BB962C8B-B14F-4D97-AF65-F5344CB8AC3E}">
        <p14:creationId xmlns:p14="http://schemas.microsoft.com/office/powerpoint/2010/main" val="161235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67D18-E070-4331-90AD-D58B5B7EE609}" type="slidenum">
              <a:rPr lang="en-US"/>
              <a:pPr/>
              <a:t>5</a:t>
            </a:fld>
            <a:endParaRPr lang="en-US"/>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r>
              <a:rPr lang="el-GR"/>
              <a:t>Το επίπεδο παρουσίασης είναι βασικά το </a:t>
            </a:r>
            <a:r>
              <a:rPr lang="en-US"/>
              <a:t>User Interface. </a:t>
            </a:r>
            <a:r>
              <a:rPr lang="el-GR"/>
              <a:t>Είναι αυτό που οι περισσότεροι χρήστες καταλαβαίνουν ως ‘η εφαρμογή’. Ο μέσος χρήστης δεν ξέρει – και δεν χρειάζεται να ξέρει! – ότι αυτό που βλέπει είναι απλά ένας όμορφος τρόπος να χειριστεί την εφαρμογή. Για κείνον, αυτό που βλέπει είναι που μετράει.</a:t>
            </a:r>
          </a:p>
          <a:p>
            <a:endParaRPr lang="el-GR"/>
          </a:p>
          <a:p>
            <a:r>
              <a:rPr lang="el-GR"/>
              <a:t>Είναι λοιπόν πολύ σημαντικό να μπορεί η εφαρμογή να χρησιμοποιηθεί σωστά από κάθε τύπο χρήστη. Τι σημαίνει αυτό? Είναι απλό. Όσο πλησιάζουμε στην κοινωνία της πληροφορίας, τόσο περισσότερο σημαντικό είναι να σχεδιάζουμε τις εφαρμογές μας έτσι ώστε να μπορούν να χρησιμοποιηθούν από όσο το δυνατόν περισσότερους χρήστες. Αυτό σημαίνει ότι το </a:t>
            </a:r>
            <a:r>
              <a:rPr lang="en-US"/>
              <a:t>user interface </a:t>
            </a:r>
            <a:r>
              <a:rPr lang="el-GR"/>
              <a:t>θα πρέπει να μπορεί να ικανοποιήσει και αυτούς που θέλουν το ‘πλούσιο’ </a:t>
            </a:r>
            <a:r>
              <a:rPr lang="en-US"/>
              <a:t>UI </a:t>
            </a:r>
            <a:r>
              <a:rPr lang="el-GR"/>
              <a:t>που προσφέρουν π.χ. Οι φόρμες στα </a:t>
            </a:r>
            <a:r>
              <a:rPr lang="en-US"/>
              <a:t>windows, </a:t>
            </a:r>
            <a:r>
              <a:rPr lang="el-GR"/>
              <a:t>και αυτούς που θέλουν </a:t>
            </a:r>
            <a:r>
              <a:rPr lang="en-US"/>
              <a:t>DHTML </a:t>
            </a:r>
            <a:r>
              <a:rPr lang="el-GR"/>
              <a:t>αλλά και αυτούς που δεν μπορούν παρά να χρησιμοποιήσουν το απλό </a:t>
            </a:r>
            <a:r>
              <a:rPr lang="en-US"/>
              <a:t>HTML 3.2.</a:t>
            </a:r>
          </a:p>
          <a:p>
            <a:endParaRPr lang="en-US"/>
          </a:p>
          <a:p>
            <a:r>
              <a:rPr lang="el-GR"/>
              <a:t>Και εδώ φαίνεται ένα από τα βασικά πλεονεκτήματα του </a:t>
            </a:r>
            <a:r>
              <a:rPr lang="en-US"/>
              <a:t>DNA</a:t>
            </a:r>
            <a:r>
              <a:rPr lang="el-GR"/>
              <a:t>: Το ότι η εφαρμογή σας, έχοντας ξεχωρίσει τις λειτουργίες τις από το </a:t>
            </a:r>
            <a:r>
              <a:rPr lang="en-US"/>
              <a:t>user interface,</a:t>
            </a:r>
            <a:r>
              <a:rPr lang="el-GR"/>
              <a:t> μπορεί να εξυπηρετήσει όλες τις ανάγκες με πολύ λιγότερη δουλειά εκ μέρους των προγραμματιστών. Για την ακρίβεια, προτείνεται να έχετε προγραμματιστές οι οποίοι να εξειδικεύονται στην δημιουργία </a:t>
            </a:r>
            <a:r>
              <a:rPr lang="en-US"/>
              <a:t>user interfaces. </a:t>
            </a:r>
          </a:p>
          <a:p>
            <a:endParaRPr lang="en-US"/>
          </a:p>
          <a:p>
            <a:r>
              <a:rPr lang="el-GR"/>
              <a:t>Ποιες όμως είναι οι υποχρεώσεις του </a:t>
            </a:r>
            <a:r>
              <a:rPr lang="en-US"/>
              <a:t>presentation tier? </a:t>
            </a:r>
            <a:r>
              <a:rPr lang="el-GR"/>
              <a:t>Κατ’αρχήν, το </a:t>
            </a:r>
            <a:r>
              <a:rPr lang="en-US"/>
              <a:t>Presentation Tier </a:t>
            </a:r>
            <a:r>
              <a:rPr lang="el-GR"/>
              <a:t>είναι υπεύθυνο για την συλλογή πληροφοριών από τον χρήστη. Κατόπιν, στέλνει αυτές τις πληροφορίες στο </a:t>
            </a:r>
            <a:r>
              <a:rPr lang="en-US"/>
              <a:t>Business Tier</a:t>
            </a:r>
            <a:r>
              <a:rPr lang="el-GR"/>
              <a:t> για επεξεργασία. Όταν το </a:t>
            </a:r>
            <a:r>
              <a:rPr lang="en-US"/>
              <a:t>Business Tier </a:t>
            </a:r>
            <a:r>
              <a:rPr lang="el-GR"/>
              <a:t>τελειώσει την επεξεργασία και επιστρέψει κάποια αποτελέσματα, το </a:t>
            </a:r>
            <a:r>
              <a:rPr lang="en-US"/>
              <a:t>presentation tier </a:t>
            </a:r>
            <a:r>
              <a:rPr lang="el-GR"/>
              <a:t>πρέπει να παραλάβει αυτά τα αποτελέσματα και να τα παρουσιάσει στον χρήστη.</a:t>
            </a:r>
            <a:endParaRPr lang="en-GB"/>
          </a:p>
        </p:txBody>
      </p:sp>
    </p:spTree>
    <p:extLst>
      <p:ext uri="{BB962C8B-B14F-4D97-AF65-F5344CB8AC3E}">
        <p14:creationId xmlns:p14="http://schemas.microsoft.com/office/powerpoint/2010/main" val="311253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8E1BFA-E855-432A-95C0-82B04AD3F28B}" type="slidenum">
              <a:rPr lang="en-US"/>
              <a:pPr/>
              <a:t>6</a:t>
            </a:fld>
            <a:endParaRPr lang="en-US"/>
          </a:p>
        </p:txBody>
      </p:sp>
      <p:sp>
        <p:nvSpPr>
          <p:cNvPr id="1002498" name="Rectangle 2"/>
          <p:cNvSpPr>
            <a:spLocks noGrp="1" noRot="1" noChangeAspect="1" noChangeArrowheads="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1002499" name="Rectangle 3"/>
          <p:cNvSpPr>
            <a:spLocks noGrp="1" noChangeArrowheads="1"/>
          </p:cNvSpPr>
          <p:nvPr>
            <p:ph type="body" idx="1"/>
          </p:nvPr>
        </p:nvSpPr>
        <p:spPr bwMode="auto">
          <a:xfrm>
            <a:off x="228600" y="4403725"/>
            <a:ext cx="6553200" cy="4171950"/>
          </a:xfrm>
          <a:prstGeom prst="rect">
            <a:avLst/>
          </a:prstGeom>
          <a:solidFill>
            <a:srgbClr val="FFFFFF"/>
          </a:solidFill>
          <a:ln>
            <a:solidFill>
              <a:srgbClr val="000000"/>
            </a:solidFill>
            <a:miter lim="800000"/>
            <a:headEnd/>
            <a:tailEnd/>
          </a:ln>
        </p:spPr>
        <p:txBody>
          <a:bodyPr/>
          <a:lstStyle/>
          <a:p>
            <a:r>
              <a:rPr lang="el-GR"/>
              <a:t>Ας δούμε λιγάκι τις τεχνολογίες που μπορούμε να χρησιμοποιήσουμε για να δώσουμε στις εφαρμογές μας το παρουσιαστικό που θέλουμε. Κατ’αρχήν να πούμε πως έχει επικρατήσει η χρήση των όρων </a:t>
            </a:r>
            <a:r>
              <a:rPr lang="en-US"/>
              <a:t>think client </a:t>
            </a:r>
            <a:r>
              <a:rPr lang="el-GR"/>
              <a:t>και </a:t>
            </a:r>
            <a:r>
              <a:rPr lang="en-US"/>
              <a:t>rich client. </a:t>
            </a:r>
            <a:r>
              <a:rPr lang="el-GR"/>
              <a:t>Ως </a:t>
            </a:r>
            <a:r>
              <a:rPr lang="en-US"/>
              <a:t>Rich Clients </a:t>
            </a:r>
            <a:r>
              <a:rPr lang="el-GR"/>
              <a:t>χαρακτηρίζουμε κομμάτια του </a:t>
            </a:r>
            <a:r>
              <a:rPr lang="en-US"/>
              <a:t>presentation tier </a:t>
            </a:r>
            <a:r>
              <a:rPr lang="el-GR"/>
              <a:t>τα οποία είναι ‘πλούσια’ σε λειτουργίες. Το </a:t>
            </a:r>
            <a:r>
              <a:rPr lang="en-US"/>
              <a:t>application programming interface </a:t>
            </a:r>
            <a:r>
              <a:rPr lang="el-GR"/>
              <a:t>των </a:t>
            </a:r>
            <a:r>
              <a:rPr lang="en-US"/>
              <a:t>windows </a:t>
            </a:r>
            <a:r>
              <a:rPr lang="el-GR"/>
              <a:t>παραδείγματος χάρην, μπορεί να χρησιμοποιηθεί για την κατασκευή </a:t>
            </a:r>
            <a:r>
              <a:rPr lang="en-US"/>
              <a:t>rich clients. </a:t>
            </a:r>
            <a:r>
              <a:rPr lang="el-GR"/>
              <a:t>Από την άλλη, χρησιμοποιούμε τον όρο </a:t>
            </a:r>
            <a:r>
              <a:rPr lang="en-US"/>
              <a:t>thin client </a:t>
            </a:r>
            <a:r>
              <a:rPr lang="el-GR"/>
              <a:t>για να αναφερθούμε σε </a:t>
            </a:r>
            <a:r>
              <a:rPr lang="en-US"/>
              <a:t>user interfaces </a:t>
            </a:r>
            <a:r>
              <a:rPr lang="el-GR"/>
              <a:t>τα οποία αν και δεν είναι φτωχά, δεν είναι τέλος πάντων τόσο πλούσια. </a:t>
            </a:r>
            <a:r>
              <a:rPr lang="en-US"/>
              <a:t>Internet clients </a:t>
            </a:r>
            <a:r>
              <a:rPr lang="el-GR"/>
              <a:t>τα οποία χρησιμοποιούν </a:t>
            </a:r>
            <a:r>
              <a:rPr lang="en-US"/>
              <a:t>HTML 3.2 </a:t>
            </a:r>
            <a:r>
              <a:rPr lang="el-GR"/>
              <a:t>είναι ένα παράδειγμα </a:t>
            </a:r>
            <a:r>
              <a:rPr lang="en-US"/>
              <a:t>thin client.</a:t>
            </a:r>
            <a:r>
              <a:rPr lang="el-GR"/>
              <a:t> Φυσικά, όταν μιλάμε για πλούσια και φτωχά </a:t>
            </a:r>
            <a:r>
              <a:rPr lang="en-US"/>
              <a:t>interfaces, </a:t>
            </a:r>
            <a:r>
              <a:rPr lang="el-GR"/>
              <a:t>δεν μιλάμε τόσο πολύ για το παρουσιαστικό, αν και αυτό παίζει κάποιο ρόλο. Μιλάμε περισσότερο για τις δυνατότητες διαδραστικότητας που προσφέρουν αυτά τα </a:t>
            </a:r>
            <a:r>
              <a:rPr lang="en-US"/>
              <a:t>interfaces. </a:t>
            </a:r>
            <a:r>
              <a:rPr lang="el-GR"/>
              <a:t>Ένα </a:t>
            </a:r>
            <a:r>
              <a:rPr lang="en-US"/>
              <a:t>client </a:t>
            </a:r>
            <a:r>
              <a:rPr lang="el-GR"/>
              <a:t>γραμμένο σε </a:t>
            </a:r>
            <a:r>
              <a:rPr lang="en-US"/>
              <a:t>visual basic </a:t>
            </a:r>
            <a:r>
              <a:rPr lang="el-GR"/>
              <a:t>το οποίο βασίζεται σε φόρμες, θα είναι φυσικά πιο </a:t>
            </a:r>
            <a:r>
              <a:rPr lang="en-US"/>
              <a:t>interactive </a:t>
            </a:r>
            <a:r>
              <a:rPr lang="el-GR"/>
              <a:t>από ένα το οποίο χρησιμοποιεί απλά στοιχεία της </a:t>
            </a:r>
            <a:r>
              <a:rPr lang="en-US"/>
              <a:t>HTML.</a:t>
            </a:r>
            <a:endParaRPr lang="el-GR"/>
          </a:p>
          <a:p>
            <a:endParaRPr lang="el-GR"/>
          </a:p>
          <a:p>
            <a:r>
              <a:rPr lang="el-GR"/>
              <a:t>Μεταξύ των δυο άκρων, βέβαια, υπάρχουν και έμμεσες λύσεις, όπως είναι η χρήση </a:t>
            </a:r>
            <a:r>
              <a:rPr lang="en-US"/>
              <a:t>ActiveX Components</a:t>
            </a:r>
            <a:r>
              <a:rPr lang="el-GR"/>
              <a:t>, που μπορούν να συμπεριληφθούν και σε ιστοσελίδες, ή η χρήση </a:t>
            </a:r>
            <a:r>
              <a:rPr lang="en-US"/>
              <a:t>DHTML, </a:t>
            </a:r>
            <a:r>
              <a:rPr lang="el-GR"/>
              <a:t>που υποστηρίζεται από τους κυριότερους </a:t>
            </a:r>
            <a:r>
              <a:rPr lang="en-US"/>
              <a:t>internet browsers. </a:t>
            </a:r>
            <a:r>
              <a:rPr lang="el-GR"/>
              <a:t>Υπάρχει επίσης η επιλογή να χρησιμοποιήσουμε </a:t>
            </a:r>
            <a:r>
              <a:rPr lang="en-US"/>
              <a:t>scripting</a:t>
            </a:r>
            <a:r>
              <a:rPr lang="el-GR"/>
              <a:t>. Κάθε μια από τις τεχνολογίες που αναφέραμε έχει τα υπέρ και τα κατά της. Συνήθως είναι δουλειά του </a:t>
            </a:r>
            <a:r>
              <a:rPr lang="en-US"/>
              <a:t>developer</a:t>
            </a:r>
            <a:r>
              <a:rPr lang="el-GR"/>
              <a:t> να αποφασίσει τι είναι καταλληλότερο για την δική του εφαρμογή.</a:t>
            </a:r>
          </a:p>
          <a:p>
            <a:endParaRPr lang="el-GR"/>
          </a:p>
          <a:p>
            <a:r>
              <a:rPr lang="el-GR"/>
              <a:t>Γιατί, ίσως να ρωτήσετε, να μην φτιάχνουμε λοιπόν μόνο </a:t>
            </a:r>
            <a:r>
              <a:rPr lang="en-US"/>
              <a:t>rich clients? </a:t>
            </a:r>
            <a:r>
              <a:rPr lang="el-GR"/>
              <a:t>Αφού θέλουμε οι εφαρμογές μας να είναι όμορφες, να προσφέρουν ευκολίες στους χρήστες και ούτω καθ’εξής. Γιατί να κάτσουμε να γράψουμε </a:t>
            </a:r>
            <a:r>
              <a:rPr lang="en-US"/>
              <a:t>interfaces </a:t>
            </a:r>
            <a:r>
              <a:rPr lang="el-GR"/>
              <a:t>σε </a:t>
            </a:r>
            <a:r>
              <a:rPr lang="en-US"/>
              <a:t>HTML? </a:t>
            </a:r>
            <a:r>
              <a:rPr lang="el-GR"/>
              <a:t>Αυτό εξαρτάται από εσάς. Η αρχιτεκτονική </a:t>
            </a:r>
            <a:r>
              <a:rPr lang="en-US"/>
              <a:t>DNA </a:t>
            </a:r>
            <a:r>
              <a:rPr lang="el-GR"/>
              <a:t>σας δίνει όλες τις επιλογές. Το ποια θα επιλέξετε όμως εξαρτάται απο τις ανάγκες σας. Αν η εφαρμογή σας θα χρησιμοποιείται μόνο από άτομα της εταιρείας σας μέσω του εταίρικού </a:t>
            </a:r>
            <a:r>
              <a:rPr lang="en-US"/>
              <a:t>intranet, </a:t>
            </a:r>
            <a:r>
              <a:rPr lang="el-GR"/>
              <a:t>δεν έχετε ίσως κανέναν λόγο να προβείτε στην υλοποίηση ενός </a:t>
            </a:r>
            <a:r>
              <a:rPr lang="en-US"/>
              <a:t>interface HTML. </a:t>
            </a:r>
            <a:r>
              <a:rPr lang="el-GR"/>
              <a:t>Αν όμως πρέπει και οι πελάτες σας, μέσω του Διαδικτύου, να μπορούν να χρησιμοποιούν την εφαρμογή για να κάνουν την δουλειά τους, τότε σίγουρα κάτι θα πρέπει να γίνει.</a:t>
            </a:r>
          </a:p>
          <a:p>
            <a:endParaRPr lang="el-GR"/>
          </a:p>
          <a:p>
            <a:r>
              <a:rPr lang="el-GR"/>
              <a:t>Πριν κλείσω με το Επίπεδο Παρουσίασης, να πω πως μερικοί </a:t>
            </a:r>
            <a:r>
              <a:rPr lang="en-US"/>
              <a:t>developers </a:t>
            </a:r>
            <a:r>
              <a:rPr lang="el-GR"/>
              <a:t>μπορεί να μπουν στον πειρασμό να δημιουργήσουν ένα μόνο </a:t>
            </a:r>
            <a:r>
              <a:rPr lang="en-US"/>
              <a:t>interface, </a:t>
            </a:r>
            <a:r>
              <a:rPr lang="el-GR"/>
              <a:t>χρησιμοποιώντας τον ελάχιστο κοινό παρονομαστή: Το </a:t>
            </a:r>
            <a:r>
              <a:rPr lang="en-US"/>
              <a:t>HTML.</a:t>
            </a:r>
            <a:r>
              <a:rPr lang="el-GR"/>
              <a:t> Με την λογική φυσικά, πως όλοι οι χρήστες θα μπορούν να χρησιμοποιήσουν την εφαρμογή χωρίς προβλήματα. Ναι. Σωστή η σκέψη. Αλλά είναι πραγματικά καλή τακτική να στερούμε λειτουργικότητα από αυτούς τους χρήστες οι οποίοι θα μπορούσαν πχ να χρησιμοποιήσουν ένα </a:t>
            </a:r>
            <a:r>
              <a:rPr lang="en-US"/>
              <a:t>client Win32? </a:t>
            </a:r>
            <a:r>
              <a:rPr lang="el-GR"/>
              <a:t>Προσωπικά, δεν το νομίζω. Η συμβουλή μου είναι να δίνετε στους χρήστες ότι καλύτερο δύνανται να χρησιμοποιήσουν.</a:t>
            </a:r>
            <a:endParaRPr lang="en-US"/>
          </a:p>
        </p:txBody>
      </p:sp>
    </p:spTree>
    <p:extLst>
      <p:ext uri="{BB962C8B-B14F-4D97-AF65-F5344CB8AC3E}">
        <p14:creationId xmlns:p14="http://schemas.microsoft.com/office/powerpoint/2010/main" val="73290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FAFC6D-A9F9-4F8B-BAA1-6775C567195E}" type="slidenum">
              <a:rPr lang="en-US"/>
              <a:pPr/>
              <a:t>7</a:t>
            </a:fld>
            <a:endParaRPr lang="en-US"/>
          </a:p>
        </p:txBody>
      </p:sp>
      <p:sp>
        <p:nvSpPr>
          <p:cNvPr id="1070082" name="Rectangle 2"/>
          <p:cNvSpPr>
            <a:spLocks noGrp="1" noRot="1" noChangeAspect="1" noChangeArrowheads="1" noTextEdit="1"/>
          </p:cNvSpPr>
          <p:nvPr>
            <p:ph type="sldImg"/>
          </p:nvPr>
        </p:nvSpPr>
        <p:spPr>
          <a:ln/>
        </p:spPr>
      </p:sp>
      <p:sp>
        <p:nvSpPr>
          <p:cNvPr id="1070083" name="Rectangle 3"/>
          <p:cNvSpPr>
            <a:spLocks noGrp="1" noChangeArrowheads="1"/>
          </p:cNvSpPr>
          <p:nvPr>
            <p:ph type="body" idx="1"/>
          </p:nvPr>
        </p:nvSpPr>
        <p:spPr/>
        <p:txBody>
          <a:bodyPr/>
          <a:lstStyle/>
          <a:p>
            <a:r>
              <a:rPr lang="el-GR"/>
              <a:t>Περνάμε λοιπόν στο </a:t>
            </a:r>
            <a:r>
              <a:rPr lang="en-US"/>
              <a:t>Business Tier. </a:t>
            </a:r>
            <a:r>
              <a:rPr lang="el-GR"/>
              <a:t>Ίσως το σημαντικότερο από τα τρια </a:t>
            </a:r>
            <a:r>
              <a:rPr lang="en-US"/>
              <a:t>tiers </a:t>
            </a:r>
            <a:r>
              <a:rPr lang="el-GR"/>
              <a:t>της αρχιτεκτονικής </a:t>
            </a:r>
            <a:r>
              <a:rPr lang="en-US"/>
              <a:t>DNA, </a:t>
            </a:r>
            <a:r>
              <a:rPr lang="el-GR"/>
              <a:t>μπορεί πολλές φορές να ακούσετε το </a:t>
            </a:r>
            <a:r>
              <a:rPr lang="en-US"/>
              <a:t>Business Tier </a:t>
            </a:r>
            <a:r>
              <a:rPr lang="el-GR"/>
              <a:t>να το αποκαλούν </a:t>
            </a:r>
            <a:r>
              <a:rPr lang="en-US"/>
              <a:t>‘The Business Logic’ </a:t>
            </a:r>
            <a:r>
              <a:rPr lang="el-GR"/>
              <a:t>ή </a:t>
            </a:r>
            <a:r>
              <a:rPr lang="en-US"/>
              <a:t>‘The Business Rules’. </a:t>
            </a:r>
            <a:r>
              <a:rPr lang="el-GR"/>
              <a:t>Άλλη μια κοινή ονομασία που περιλαμβάνει όλες τις τεχνολογίες του </a:t>
            </a:r>
            <a:r>
              <a:rPr lang="en-US"/>
              <a:t>business tier, </a:t>
            </a:r>
            <a:r>
              <a:rPr lang="el-GR"/>
              <a:t>το οποίο είναι το μεσαίο επίπεδο, είναι και το όνομα </a:t>
            </a:r>
            <a:r>
              <a:rPr lang="en-US"/>
              <a:t>‘middleware’.</a:t>
            </a:r>
            <a:endParaRPr lang="el-GR"/>
          </a:p>
          <a:p>
            <a:endParaRPr lang="el-GR"/>
          </a:p>
          <a:p>
            <a:r>
              <a:rPr lang="el-GR"/>
              <a:t>Ουσιαστικά, σε αυτό το επίπεδο εμπεριέχεται όλη η καινοτομία και ένα σημαντικό ποσοστό των πρωτερημάτων των αρχιτεκτονικών </a:t>
            </a:r>
            <a:r>
              <a:rPr lang="en-US"/>
              <a:t>3-tier. </a:t>
            </a:r>
            <a:r>
              <a:rPr lang="el-GR"/>
              <a:t>Χωρίς να κοιτάξουμε κώδικα, είναι ίσως πιο εύκολο να πούμε πρώτα τι κάνει το μεσάιο επίπεδο και μετά να δούμε πως το κάνει.</a:t>
            </a:r>
          </a:p>
          <a:p>
            <a:endParaRPr lang="el-GR"/>
          </a:p>
          <a:p>
            <a:r>
              <a:rPr lang="el-GR"/>
              <a:t>Κατ’αρχήν, μια από τις βασικές υποχρεώσεις του </a:t>
            </a:r>
            <a:r>
              <a:rPr lang="en-US"/>
              <a:t>business tier </a:t>
            </a:r>
            <a:r>
              <a:rPr lang="el-GR"/>
              <a:t>είναι η παραλαβή στοιχείων και πληροφοριών από το </a:t>
            </a:r>
            <a:r>
              <a:rPr lang="en-US"/>
              <a:t>presentation tier. </a:t>
            </a:r>
            <a:r>
              <a:rPr lang="el-GR"/>
              <a:t>Οι πληροφορίες αυτές μετά επεξεργάζονται ανάλογα με τους κανόνες τους οποίους έχουμε εμείς θέσει. Όταν η επεξεργασία φτάσει στο τέλος της, και είμαστε πλέον έτοιμοι να κάνουμε κάποια αλλαγή στην βάση δεδομένων, συνήθως καλούμε κάποιον κώδικα του </a:t>
            </a:r>
            <a:r>
              <a:rPr lang="en-US"/>
              <a:t>Data Tier</a:t>
            </a:r>
            <a:r>
              <a:rPr lang="el-GR"/>
              <a:t>. Παίρνοντας κάποια αποτελέσματα από το </a:t>
            </a:r>
            <a:r>
              <a:rPr lang="en-US"/>
              <a:t>Data Tier, </a:t>
            </a:r>
            <a:r>
              <a:rPr lang="el-GR"/>
              <a:t>θετικά ή αρνητικά, οι υποχρεώσεις του </a:t>
            </a:r>
            <a:r>
              <a:rPr lang="en-US"/>
              <a:t>business tier </a:t>
            </a:r>
            <a:r>
              <a:rPr lang="el-GR"/>
              <a:t>εκπληρώνονται όταν τα αποτελέσματα αυτά σταλούν στο </a:t>
            </a:r>
            <a:r>
              <a:rPr lang="en-US"/>
              <a:t>presentation tier.</a:t>
            </a:r>
          </a:p>
          <a:p>
            <a:endParaRPr lang="el-GR"/>
          </a:p>
          <a:p>
            <a:r>
              <a:rPr lang="el-GR"/>
              <a:t>Αυτά λοιπόν κάνει το </a:t>
            </a:r>
            <a:r>
              <a:rPr lang="en-US"/>
              <a:t>business tier. </a:t>
            </a:r>
            <a:r>
              <a:rPr lang="el-GR"/>
              <a:t>Σε πρώτη όψη, η θεωρία είναι απλή. Όμως υπάρχουν πολλά ακόμα πράγματα που μπορούμε να πούμε για το </a:t>
            </a:r>
            <a:r>
              <a:rPr lang="en-US"/>
              <a:t>business tier.</a:t>
            </a:r>
            <a:r>
              <a:rPr lang="el-GR"/>
              <a:t> Ας προχωρήσουμε λοιπόν.</a:t>
            </a:r>
            <a:endParaRPr lang="en-US"/>
          </a:p>
          <a:p>
            <a:endParaRPr lang="en-US"/>
          </a:p>
          <a:p>
            <a:endParaRPr lang="en-GB"/>
          </a:p>
        </p:txBody>
      </p:sp>
    </p:spTree>
    <p:extLst>
      <p:ext uri="{BB962C8B-B14F-4D97-AF65-F5344CB8AC3E}">
        <p14:creationId xmlns:p14="http://schemas.microsoft.com/office/powerpoint/2010/main" val="1011978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EDF14-3DA8-49C6-8E10-0B6AE81F3D21}" type="slidenum">
              <a:rPr lang="en-US"/>
              <a:pPr/>
              <a:t>8</a:t>
            </a:fld>
            <a:endParaRPr lang="en-US"/>
          </a:p>
        </p:txBody>
      </p:sp>
      <p:sp>
        <p:nvSpPr>
          <p:cNvPr id="1004546" name="Rectangle 2"/>
          <p:cNvSpPr>
            <a:spLocks noGrp="1" noRot="1" noChangeAspect="1" noChangeArrowheads="1"/>
          </p:cNvSpPr>
          <p:nvPr>
            <p:ph type="sldImg"/>
          </p:nvPr>
        </p:nvSpPr>
        <p:spPr bwMode="auto">
          <a:xfrm>
            <a:off x="1198563" y="704850"/>
            <a:ext cx="4557712" cy="3417888"/>
          </a:xfrm>
          <a:prstGeom prst="rect">
            <a:avLst/>
          </a:prstGeom>
          <a:solidFill>
            <a:srgbClr val="FFFFFF"/>
          </a:solidFill>
          <a:ln>
            <a:solidFill>
              <a:srgbClr val="000000"/>
            </a:solidFill>
            <a:miter lim="800000"/>
            <a:headEnd/>
            <a:tailEnd/>
          </a:ln>
        </p:spPr>
      </p:sp>
      <p:sp>
        <p:nvSpPr>
          <p:cNvPr id="1004547" name="Rectangle 3"/>
          <p:cNvSpPr>
            <a:spLocks noGrp="1" noChangeArrowheads="1"/>
          </p:cNvSpPr>
          <p:nvPr>
            <p:ph type="body" idx="1"/>
          </p:nvPr>
        </p:nvSpPr>
        <p:spPr bwMode="auto">
          <a:xfrm>
            <a:off x="228600" y="4405313"/>
            <a:ext cx="6553200" cy="4171950"/>
          </a:xfrm>
          <a:prstGeom prst="rect">
            <a:avLst/>
          </a:prstGeom>
          <a:solidFill>
            <a:srgbClr val="FFFFFF"/>
          </a:solidFill>
          <a:ln>
            <a:solidFill>
              <a:srgbClr val="000000"/>
            </a:solidFill>
            <a:miter lim="800000"/>
            <a:headEnd/>
            <a:tailEnd/>
          </a:ln>
        </p:spPr>
        <p:txBody>
          <a:bodyPr lIns="91410" tIns="45705" rIns="91410" bIns="45705"/>
          <a:lstStyle/>
          <a:p>
            <a:r>
              <a:rPr lang="el-GR"/>
              <a:t>Τι </a:t>
            </a:r>
            <a:r>
              <a:rPr lang="el-GR" b="1"/>
              <a:t>είναι</a:t>
            </a:r>
            <a:r>
              <a:rPr lang="el-GR"/>
              <a:t> τελικά το </a:t>
            </a:r>
            <a:r>
              <a:rPr lang="en-US"/>
              <a:t>business tier? </a:t>
            </a:r>
            <a:r>
              <a:rPr lang="el-GR"/>
              <a:t>Είναι ένα κομμάτι κώδικα το οποίο τρέχει κάπου στην μνήμη του υπολογιστή μας? Όχι... Το </a:t>
            </a:r>
            <a:r>
              <a:rPr lang="en-US"/>
              <a:t>business tier </a:t>
            </a:r>
            <a:r>
              <a:rPr lang="el-GR"/>
              <a:t>συνήθως αποτελείται από </a:t>
            </a:r>
            <a:r>
              <a:rPr lang="en-US"/>
              <a:t>components. </a:t>
            </a:r>
            <a:r>
              <a:rPr lang="el-GR"/>
              <a:t>Και αυτά τα </a:t>
            </a:r>
            <a:r>
              <a:rPr lang="en-US"/>
              <a:t>components </a:t>
            </a:r>
            <a:r>
              <a:rPr lang="el-GR"/>
              <a:t>τρέχουν μέσα στον </a:t>
            </a:r>
            <a:r>
              <a:rPr lang="en-US"/>
              <a:t>MTS – </a:t>
            </a:r>
            <a:r>
              <a:rPr lang="el-GR"/>
              <a:t>τον </a:t>
            </a:r>
            <a:r>
              <a:rPr lang="en-US"/>
              <a:t>Microsoft Transaction Server. </a:t>
            </a:r>
            <a:r>
              <a:rPr lang="el-GR"/>
              <a:t>Θα κοιτάξουμε με λεπτομέρεια τον </a:t>
            </a:r>
            <a:r>
              <a:rPr lang="en-US"/>
              <a:t>MTS </a:t>
            </a:r>
            <a:r>
              <a:rPr lang="el-GR"/>
              <a:t>και τους λόγους για τους οποίους είναι κεντρικό κομμάτι του </a:t>
            </a:r>
            <a:r>
              <a:rPr lang="en-US"/>
              <a:t>DNA </a:t>
            </a:r>
            <a:r>
              <a:rPr lang="el-GR"/>
              <a:t>στην συνέχεια. Ένας καλός ορισμός όμως για το </a:t>
            </a:r>
            <a:r>
              <a:rPr lang="en-US"/>
              <a:t>‘component’ </a:t>
            </a:r>
            <a:r>
              <a:rPr lang="el-GR"/>
              <a:t>είναι ο εξής: Ένα αυτοτελές κομμάτι κώδικα που εκτελείται ανεξάρτητα και κάνει κάποια δουλειά. Τα </a:t>
            </a:r>
            <a:r>
              <a:rPr lang="en-US"/>
              <a:t>components </a:t>
            </a:r>
            <a:r>
              <a:rPr lang="el-GR"/>
              <a:t>έχουν κάποια βασικά πλεονεκτήματα. Κατ’ αρχήν, απλοποιούν πολύ την διαδικασία της ανάπτυξης, κάνοντας πολύ απλούστερη την κατανομή της εργασίας. Ας πάρουμε για παράδειγμα έναν </a:t>
            </a:r>
            <a:r>
              <a:rPr lang="en-US"/>
              <a:t>developer </a:t>
            </a:r>
            <a:r>
              <a:rPr lang="el-GR"/>
              <a:t>ο οποίος είναι υπεύθυνος για την κατασκευή του </a:t>
            </a:r>
            <a:r>
              <a:rPr lang="en-US"/>
              <a:t>presentation tier </a:t>
            </a:r>
            <a:r>
              <a:rPr lang="el-GR"/>
              <a:t>μιας εφαρμογής. Για να κάνει σωστά την δουλειά του, θα χρειαστεί να ξέρει ακριβώς ποιες μεθόδους του </a:t>
            </a:r>
            <a:r>
              <a:rPr lang="en-US"/>
              <a:t>Business Tier </a:t>
            </a:r>
            <a:r>
              <a:rPr lang="el-GR"/>
              <a:t>θα καλέσει για να κάνει την δουλειά του. Υπό κανονικές συνθήκες, αυτός ο </a:t>
            </a:r>
            <a:r>
              <a:rPr lang="en-US"/>
              <a:t>developer </a:t>
            </a:r>
            <a:r>
              <a:rPr lang="el-GR"/>
              <a:t>δεν θα μπορούσε να κάνει τίποτα μέχρι κάποιος άλλος, υπεύθυνος για το </a:t>
            </a:r>
            <a:r>
              <a:rPr lang="en-US"/>
              <a:t>business tier, </a:t>
            </a:r>
            <a:r>
              <a:rPr lang="el-GR"/>
              <a:t>να τελείωνε την δουλειά του και να του έδειχνε τι ακριβώς θα έπρεπε να κάνει. Χρησιμοποιώντας </a:t>
            </a:r>
            <a:r>
              <a:rPr lang="en-US"/>
              <a:t>components </a:t>
            </a:r>
            <a:r>
              <a:rPr lang="el-GR"/>
              <a:t>και 3-</a:t>
            </a:r>
            <a:r>
              <a:rPr lang="en-US"/>
              <a:t>tier </a:t>
            </a:r>
            <a:r>
              <a:rPr lang="el-GR"/>
              <a:t>αρχιτεκτονικές, οι δύο αυτοί προγραμματιστές θα μπορούσαν να δουλεύουν ταυτόχρονα. Θα συμφωνούσαν σε κάποιο </a:t>
            </a:r>
            <a:r>
              <a:rPr lang="en-US"/>
              <a:t>interface,</a:t>
            </a:r>
            <a:r>
              <a:rPr lang="el-GR"/>
              <a:t> ενδεχομένως θα το υλοποιούσαν χωρίς κώδικα μέσα, έτσι ώστε ο άλλος να μην χρειάζεται καν να αναφέρεται σε χαρτιά (ξέρετε...</a:t>
            </a:r>
            <a:r>
              <a:rPr lang="en-US"/>
              <a:t>VB, </a:t>
            </a:r>
            <a:r>
              <a:rPr lang="el-GR"/>
              <a:t>τελίτσες κλπ)</a:t>
            </a:r>
            <a:r>
              <a:rPr lang="en-US"/>
              <a:t> </a:t>
            </a:r>
            <a:r>
              <a:rPr lang="el-GR"/>
              <a:t>και θα προχωρούσαν ο ένας ανεξάρτητα από τον άλλον. Και το πιο καλό απ’όλα είναι πως κανένας από τους δυο δεν θα χρειαστεί να μάθει τον κώδικα του άλλου. Αρκεί να ξέρει τι πρέπει να καλέσει για να κάνει μια συγκεκριμένη δουλειά.</a:t>
            </a:r>
          </a:p>
          <a:p>
            <a:endParaRPr lang="el-GR"/>
          </a:p>
          <a:p>
            <a:r>
              <a:rPr lang="el-GR"/>
              <a:t>Και πως χωρίζουμε λοιπόν τις δουλειές που πρέπει να γίνουν σε </a:t>
            </a:r>
            <a:r>
              <a:rPr lang="en-US"/>
              <a:t>components? </a:t>
            </a:r>
            <a:r>
              <a:rPr lang="el-GR"/>
              <a:t>Και πόσα </a:t>
            </a:r>
            <a:r>
              <a:rPr lang="en-US"/>
              <a:t>components </a:t>
            </a:r>
            <a:r>
              <a:rPr lang="el-GR"/>
              <a:t>πρέπει να έχουμε? Γιατί? Όλες εύλογες ερωτήσεις. Ας τις απαντήσουμε. Κατ’αρχήν, να πούμε πως ένα </a:t>
            </a:r>
            <a:r>
              <a:rPr lang="en-US"/>
              <a:t>component </a:t>
            </a:r>
            <a:r>
              <a:rPr lang="el-GR"/>
              <a:t>είναι καλό να έχει μια λογική σημασία. Αν δηλαδή έχουμε μια εμπορική εφαρμογή η οποία ασχολείται και με πελάτες είναι σύνηθες να έχουμε ένα </a:t>
            </a:r>
            <a:r>
              <a:rPr lang="en-US"/>
              <a:t>component </a:t>
            </a:r>
            <a:r>
              <a:rPr lang="el-GR"/>
              <a:t>που να το ονομάζουμε </a:t>
            </a:r>
            <a:r>
              <a:rPr lang="en-US"/>
              <a:t>Customer.</a:t>
            </a:r>
            <a:r>
              <a:rPr lang="el-GR"/>
              <a:t> Το οποίο </a:t>
            </a:r>
            <a:r>
              <a:rPr lang="en-US"/>
              <a:t>component</a:t>
            </a:r>
            <a:r>
              <a:rPr lang="el-GR"/>
              <a:t> θα έχει παραδείγματος χάρην την ευθύνη όλων των πράξεων που έχουν σχέση με πελάτες. Μπορούμε λοιπόν να έχουμε διάφορες μεθόδους πάνω στο </a:t>
            </a:r>
            <a:r>
              <a:rPr lang="en-US"/>
              <a:t>component</a:t>
            </a:r>
            <a:r>
              <a:rPr lang="el-GR"/>
              <a:t>, όπως </a:t>
            </a:r>
            <a:r>
              <a:rPr lang="en-US"/>
              <a:t>createCustomer, deleteCustomer, updateCustomer, </a:t>
            </a:r>
            <a:r>
              <a:rPr lang="el-GR"/>
              <a:t>κλπ. Όλες αυτές οι μέθοδοι θα δέχονται παραμέτρους τις οποίες θα περνάει το </a:t>
            </a:r>
            <a:r>
              <a:rPr lang="en-US"/>
              <a:t>presentation tier. </a:t>
            </a:r>
            <a:r>
              <a:rPr lang="el-GR"/>
              <a:t>Όλη η λογική λοιπόν της δημιουργίας ενός νέου πελάτη (π.χ. ο έλεγχος του αν υπάρχει ήδη στην ΒΔ ο πελάτης, αν ο Ταχυδρομικός Κώδικας είναι 5 ψηφία κλπ), εμπεριέχεται μέσα σε αυτό το </a:t>
            </a:r>
            <a:r>
              <a:rPr lang="en-US"/>
              <a:t>component.</a:t>
            </a:r>
            <a:r>
              <a:rPr lang="el-GR"/>
              <a:t> Σε ορολογία </a:t>
            </a:r>
            <a:r>
              <a:rPr lang="en-US"/>
              <a:t>DNA, </a:t>
            </a:r>
            <a:r>
              <a:rPr lang="el-GR"/>
              <a:t>το </a:t>
            </a:r>
            <a:r>
              <a:rPr lang="en-US"/>
              <a:t>Customer Component</a:t>
            </a:r>
            <a:r>
              <a:rPr lang="el-GR"/>
              <a:t> και όλα τα άλλα παρόμοια </a:t>
            </a:r>
            <a:r>
              <a:rPr lang="en-US"/>
              <a:t>components </a:t>
            </a:r>
            <a:r>
              <a:rPr lang="el-GR"/>
              <a:t>τα οποία είναι μέρος μιας εφαρμογής ονομάζονται </a:t>
            </a:r>
            <a:r>
              <a:rPr lang="en-US" b="1"/>
              <a:t>executants</a:t>
            </a:r>
            <a:r>
              <a:rPr lang="en-US"/>
              <a:t>.</a:t>
            </a:r>
            <a:endParaRPr lang="el-GR"/>
          </a:p>
          <a:p>
            <a:endParaRPr lang="el-GR"/>
          </a:p>
          <a:p>
            <a:r>
              <a:rPr lang="el-GR"/>
              <a:t>Υποθέτω πως πολλοί από σας θα ξέρετε όλα τα πλεονεκτήματα που προσφέρουν τα </a:t>
            </a:r>
            <a:r>
              <a:rPr lang="en-US"/>
              <a:t>components, </a:t>
            </a:r>
            <a:r>
              <a:rPr lang="el-GR"/>
              <a:t>έτσι? </a:t>
            </a:r>
          </a:p>
          <a:p>
            <a:endParaRPr lang="el-GR"/>
          </a:p>
          <a:p>
            <a:r>
              <a:rPr lang="el-GR"/>
              <a:t>Ξέρετε όμως το εξής? Τα </a:t>
            </a:r>
            <a:r>
              <a:rPr lang="en-US"/>
              <a:t>components </a:t>
            </a:r>
            <a:r>
              <a:rPr lang="el-GR"/>
              <a:t>μεταξύ τους επικοινωνούν με </a:t>
            </a:r>
            <a:r>
              <a:rPr lang="en-US"/>
              <a:t>COM+, </a:t>
            </a:r>
            <a:r>
              <a:rPr lang="el-GR"/>
              <a:t>που είναι ο απόγονος του </a:t>
            </a:r>
            <a:r>
              <a:rPr lang="en-US"/>
              <a:t>DCOM, </a:t>
            </a:r>
            <a:r>
              <a:rPr lang="el-GR"/>
              <a:t>δηλαδή του </a:t>
            </a:r>
            <a:r>
              <a:rPr lang="en-US"/>
              <a:t>distributed component object model. </a:t>
            </a:r>
            <a:r>
              <a:rPr lang="el-GR"/>
              <a:t>Κάθε </a:t>
            </a:r>
            <a:r>
              <a:rPr lang="en-US"/>
              <a:t>component </a:t>
            </a:r>
            <a:r>
              <a:rPr lang="el-GR"/>
              <a:t>εκθέτει ένα σετ από </a:t>
            </a:r>
            <a:r>
              <a:rPr lang="en-US"/>
              <a:t>interfaces (</a:t>
            </a:r>
            <a:r>
              <a:rPr lang="el-GR"/>
              <a:t>οι μέθοδοι που μπορούν να κληθούν δηλαδή, και το τι παραμέτρους χρειάζεται η καθεμία) το οποίο ‘βλέπουν’ τα άλλα </a:t>
            </a:r>
            <a:r>
              <a:rPr lang="en-US"/>
              <a:t>components. </a:t>
            </a:r>
            <a:r>
              <a:rPr lang="el-GR"/>
              <a:t>Το καλύτερο είναι το εξής: Αν κάποιο </a:t>
            </a:r>
            <a:r>
              <a:rPr lang="en-US"/>
              <a:t>business rule </a:t>
            </a:r>
            <a:r>
              <a:rPr lang="el-GR"/>
              <a:t>αλλάξει, αν π.χ. Ο ΤΚ δεν είναι πια 5 ψηφία, αλλά 6, το μόνο που έχουμε να κάνουμε είναι να κάνουμε την αλλαγή ΜΟΝΟ στο εν λόγω </a:t>
            </a:r>
            <a:r>
              <a:rPr lang="en-US"/>
              <a:t>component. </a:t>
            </a:r>
            <a:r>
              <a:rPr lang="el-GR"/>
              <a:t>Και επειδή το </a:t>
            </a:r>
            <a:r>
              <a:rPr lang="en-US"/>
              <a:t>interface </a:t>
            </a:r>
            <a:r>
              <a:rPr lang="el-GR"/>
              <a:t>δεν αλλάζει, κανένα άλλο </a:t>
            </a:r>
            <a:r>
              <a:rPr lang="en-US"/>
              <a:t>component </a:t>
            </a:r>
            <a:r>
              <a:rPr lang="el-GR"/>
              <a:t>δεν θα χρειαστεί να αλλάξει, ούτε καν να καταλάβει την αλλαγή!</a:t>
            </a:r>
          </a:p>
          <a:p>
            <a:endParaRPr lang="el-GR"/>
          </a:p>
          <a:p>
            <a:r>
              <a:rPr lang="el-GR"/>
              <a:t>Είναι προφανές ότι αυτό από μόνο του είναι τρομακτικό πλεονέκτημα. Εκει που σε μια μονολιθική εφαρμογή θα έπρεπε να κάνουμε </a:t>
            </a:r>
            <a:r>
              <a:rPr lang="en-US"/>
              <a:t>recompile </a:t>
            </a:r>
            <a:r>
              <a:rPr lang="el-GR"/>
              <a:t>τα πάντα και να τα ξανακάνουμε </a:t>
            </a:r>
            <a:r>
              <a:rPr lang="en-US"/>
              <a:t>deploy </a:t>
            </a:r>
            <a:r>
              <a:rPr lang="el-GR"/>
              <a:t>από την αρχή, εδώ αλλάζουμε ένα μόνο </a:t>
            </a:r>
            <a:r>
              <a:rPr lang="en-US"/>
              <a:t>component</a:t>
            </a:r>
            <a:r>
              <a:rPr lang="el-GR"/>
              <a:t>, και τελειώσαμε!</a:t>
            </a:r>
            <a:r>
              <a:rPr lang="en-US"/>
              <a:t> </a:t>
            </a:r>
            <a:r>
              <a:rPr lang="el-GR"/>
              <a:t>Κι όμως, υπάρχουν κι άλλα που έχουμε να κερδίσουμε. </a:t>
            </a:r>
            <a:r>
              <a:rPr lang="en-US"/>
              <a:t>Load balancing, </a:t>
            </a:r>
            <a:r>
              <a:rPr lang="el-GR"/>
              <a:t>για παράδειγμα. Εφόσον τα </a:t>
            </a:r>
            <a:r>
              <a:rPr lang="en-US"/>
              <a:t>components </a:t>
            </a:r>
            <a:r>
              <a:rPr lang="el-GR"/>
              <a:t>χρησιμοποιούν </a:t>
            </a:r>
            <a:r>
              <a:rPr lang="en-US"/>
              <a:t>COM+ </a:t>
            </a:r>
            <a:r>
              <a:rPr lang="el-GR"/>
              <a:t>για την επικοινωνία τους, δεν υπάρχει κανένας απολύτως λόγος να τρέχουν όλα στον ίδιο </a:t>
            </a:r>
            <a:r>
              <a:rPr lang="en-US"/>
              <a:t>server. </a:t>
            </a:r>
            <a:r>
              <a:rPr lang="el-GR"/>
              <a:t>Μπορούμε έτσι να μοιράσουμε τον φόρτο εργασίας μιας μεγάλης εφαρμογής. Δεν ωφελεί όμως να φτάσουμε και στο άλλο άκρο. Να κατακερματίσουμε, δηλαδή, την εφαρμογή μας σε μυριάδες συστήματα. Έτσι θα είχαμε τρομακτικό δικτυακό </a:t>
            </a:r>
            <a:r>
              <a:rPr lang="en-US"/>
              <a:t>overhead. </a:t>
            </a:r>
            <a:r>
              <a:rPr lang="el-GR"/>
              <a:t>Α ναι...</a:t>
            </a:r>
            <a:r>
              <a:rPr lang="en-US"/>
              <a:t>overhead…</a:t>
            </a:r>
            <a:r>
              <a:rPr lang="el-GR"/>
              <a:t>καλά...δεν υπάρχει </a:t>
            </a:r>
            <a:r>
              <a:rPr lang="en-US"/>
              <a:t>overhead </a:t>
            </a:r>
            <a:r>
              <a:rPr lang="el-GR"/>
              <a:t>όταν χρησιμοποιούμε </a:t>
            </a:r>
            <a:r>
              <a:rPr lang="en-US"/>
              <a:t>components? </a:t>
            </a:r>
            <a:r>
              <a:rPr lang="el-GR"/>
              <a:t>Όλα αυτά τα </a:t>
            </a:r>
            <a:r>
              <a:rPr lang="en-US"/>
              <a:t>COM calls, </a:t>
            </a:r>
            <a:r>
              <a:rPr lang="el-GR"/>
              <a:t>η επικοινωνία πάνω από δίκτυο, η επικοινωνία μεταξύ </a:t>
            </a:r>
            <a:r>
              <a:rPr lang="en-US"/>
              <a:t>tiers…</a:t>
            </a:r>
            <a:r>
              <a:rPr lang="el-GR"/>
              <a:t>Ναι. Τίποτα δεν είναι τσάμπα. Αλλά υπάρχουν τεχνικές, τις οποίες θα δούμε στην συνέχεια, οι οποίες ελαχιστοποιούν το </a:t>
            </a:r>
            <a:r>
              <a:rPr lang="en-US"/>
              <a:t>overhead.</a:t>
            </a:r>
          </a:p>
          <a:p>
            <a:endParaRPr lang="en-US"/>
          </a:p>
          <a:p>
            <a:r>
              <a:rPr lang="el-GR"/>
              <a:t>Πέρα όμως από θέματα απόδοσης, καθαρά και από άποψη διαθεσιμότητας της εφαρμογής, είναι σκόπιμο να χρησιμοποιούμε</a:t>
            </a:r>
            <a:r>
              <a:rPr lang="en-US"/>
              <a:t> COM components, </a:t>
            </a:r>
            <a:r>
              <a:rPr lang="el-GR"/>
              <a:t>μια και έτσι μπορούμε πολύ πιο εύκολα να χρησιμοποιήσουμε </a:t>
            </a:r>
            <a:r>
              <a:rPr lang="en-US"/>
              <a:t>queuing services, </a:t>
            </a:r>
            <a:r>
              <a:rPr lang="el-GR"/>
              <a:t>όπως το</a:t>
            </a:r>
            <a:r>
              <a:rPr lang="en-US"/>
              <a:t> MSMQ, </a:t>
            </a:r>
            <a:r>
              <a:rPr lang="el-GR"/>
              <a:t>το οποίο θα δούμε στην συνέχεια.</a:t>
            </a:r>
          </a:p>
          <a:p>
            <a:endParaRPr lang="el-GR"/>
          </a:p>
          <a:p>
            <a:r>
              <a:rPr lang="el-GR"/>
              <a:t>Καλά, θα ρωτήσετε, και </a:t>
            </a:r>
            <a:r>
              <a:rPr lang="en-US"/>
              <a:t>components </a:t>
            </a:r>
            <a:r>
              <a:rPr lang="el-GR"/>
              <a:t>μπορούμε να χρησιμοποιήσουμε μόνο στο </a:t>
            </a:r>
            <a:r>
              <a:rPr lang="en-US"/>
              <a:t>business tier? </a:t>
            </a:r>
            <a:r>
              <a:rPr lang="el-GR"/>
              <a:t>Στο </a:t>
            </a:r>
            <a:r>
              <a:rPr lang="en-US"/>
              <a:t>presentation tier </a:t>
            </a:r>
            <a:r>
              <a:rPr lang="el-GR"/>
              <a:t>δεν θα μπορούσαμε να επωφεληθούμε? Επ. Μην βιάζεστε. Όλα θα τα πούμε</a:t>
            </a:r>
            <a:r>
              <a:rPr lang="en-US"/>
              <a:t>!</a:t>
            </a:r>
            <a:endParaRPr lang="el-GR"/>
          </a:p>
          <a:p>
            <a:endParaRPr lang="el-GR"/>
          </a:p>
        </p:txBody>
      </p:sp>
    </p:spTree>
    <p:extLst>
      <p:ext uri="{BB962C8B-B14F-4D97-AF65-F5344CB8AC3E}">
        <p14:creationId xmlns:p14="http://schemas.microsoft.com/office/powerpoint/2010/main" val="142395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30CFF7-4AE6-4788-8ED0-9F42A1766D67}" type="slidenum">
              <a:rPr lang="en-US"/>
              <a:pPr/>
              <a:t>9</a:t>
            </a:fld>
            <a:endParaRPr lang="en-US"/>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r>
              <a:rPr lang="el-GR"/>
              <a:t>Πάμε λοιπόν στο </a:t>
            </a:r>
            <a:r>
              <a:rPr lang="en-US"/>
              <a:t>Data Tier. </a:t>
            </a:r>
            <a:r>
              <a:rPr lang="el-GR"/>
              <a:t>Οι ευθύνες εδώ είναι πολύ συγκεκριμένες. Ο κώδικας που χρησιμοποιούμε στο </a:t>
            </a:r>
            <a:r>
              <a:rPr lang="en-US"/>
              <a:t>Data Tier,  o </a:t>
            </a:r>
            <a:r>
              <a:rPr lang="el-GR"/>
              <a:t>οποίος μπορεί να αποτελείται από </a:t>
            </a:r>
            <a:r>
              <a:rPr lang="en-US"/>
              <a:t>components </a:t>
            </a:r>
            <a:r>
              <a:rPr lang="el-GR"/>
              <a:t>τα οποία επίσης τρέχουν μέσα στον </a:t>
            </a:r>
            <a:r>
              <a:rPr lang="en-US"/>
              <a:t>MTS </a:t>
            </a:r>
            <a:r>
              <a:rPr lang="el-GR"/>
              <a:t>και </a:t>
            </a:r>
            <a:r>
              <a:rPr lang="en-US"/>
              <a:t>stored procedures</a:t>
            </a:r>
            <a:r>
              <a:rPr lang="el-GR"/>
              <a:t>, πρέπει κατ’αρχήν να μπορεί να βρίσκει, να προσκομίζει και να αποθηκεύει πληροφορίες ανάλογα με τις εντολές του </a:t>
            </a:r>
            <a:r>
              <a:rPr lang="en-US"/>
              <a:t>Business Tier. </a:t>
            </a:r>
            <a:endParaRPr lang="el-GR"/>
          </a:p>
          <a:p>
            <a:endParaRPr lang="el-GR"/>
          </a:p>
          <a:p>
            <a:r>
              <a:rPr lang="el-GR"/>
              <a:t>Πρέπει επίσης να είναι καλά σχεδιασμένος και σωστά προγραμματισμένος έτσι ώστε να μπορούμε έυκολα να εγγυηθούμε την συντήρηση και την ακεραιότητα των δεδομένων μας.</a:t>
            </a:r>
          </a:p>
          <a:p>
            <a:endParaRPr lang="el-GR"/>
          </a:p>
          <a:p>
            <a:r>
              <a:rPr lang="el-GR"/>
              <a:t>Είναι σκόπιμο στο </a:t>
            </a:r>
            <a:r>
              <a:rPr lang="en-US"/>
              <a:t>Data Tier </a:t>
            </a:r>
            <a:r>
              <a:rPr lang="el-GR"/>
              <a:t>να χρησιμοποιούμε </a:t>
            </a:r>
            <a:r>
              <a:rPr lang="en-US"/>
              <a:t>stored procedures </a:t>
            </a:r>
            <a:r>
              <a:rPr lang="el-GR"/>
              <a:t>στις βάσεις δεδομένων μας.</a:t>
            </a:r>
            <a:r>
              <a:rPr lang="en-US"/>
              <a:t> </a:t>
            </a:r>
            <a:r>
              <a:rPr lang="el-GR"/>
              <a:t>Επειδή ακριβώς μιλήσαμε για κάποιο </a:t>
            </a:r>
            <a:r>
              <a:rPr lang="en-US"/>
              <a:t>overhead </a:t>
            </a:r>
            <a:r>
              <a:rPr lang="el-GR"/>
              <a:t>λίγο πριν, είναι πιο εύκολο να καταλάβουμε γιατί τα </a:t>
            </a:r>
            <a:r>
              <a:rPr lang="en-US"/>
              <a:t>stored procedures </a:t>
            </a:r>
            <a:r>
              <a:rPr lang="el-GR"/>
              <a:t>βρίσκουν τέτοια ευρεία χρήση στο </a:t>
            </a:r>
            <a:r>
              <a:rPr lang="en-US"/>
              <a:t>data tier. </a:t>
            </a:r>
            <a:r>
              <a:rPr lang="el-GR"/>
              <a:t>Επειδή είναι πιο γρήγορα και πιο αποδοτικά. Μπορείτε να το εκλάβετε και ως κανόνα: Κάνοντας κάτι σαν </a:t>
            </a:r>
            <a:r>
              <a:rPr lang="en-US"/>
              <a:t>SP </a:t>
            </a:r>
            <a:r>
              <a:rPr lang="el-GR"/>
              <a:t>θα είναι ΠΑΝΤΑ πιο γρήγορο απ’ότι αν το κάνατε με κώδικα. Κι αυτό γιατί σε πολλές βάσεις δεδομένων, τα </a:t>
            </a:r>
            <a:r>
              <a:rPr lang="en-US"/>
              <a:t>stored procedures </a:t>
            </a:r>
            <a:r>
              <a:rPr lang="el-GR"/>
              <a:t>γίνονται </a:t>
            </a:r>
            <a:r>
              <a:rPr lang="en-US"/>
              <a:t>pre-cached </a:t>
            </a:r>
            <a:r>
              <a:rPr lang="el-GR"/>
              <a:t>και </a:t>
            </a:r>
            <a:r>
              <a:rPr lang="en-US"/>
              <a:t>pre-compiled</a:t>
            </a:r>
            <a:r>
              <a:rPr lang="el-GR"/>
              <a:t> στην μνήμη, επιταχύνοντας δραματικά την επεξεργασία τους. Ουσιαστικά, δηλαδή, δημιουργούνται μια φορά και επαναχρησιμοποιούνται συνεχώς. Θα δούμε παρακάτω άλλωστε, πως αυτή η επαναχρησιμοποίηση είναι πολύ σημαντική στις αρχιτεκτονικές </a:t>
            </a:r>
            <a:r>
              <a:rPr lang="en-US"/>
              <a:t>3-tier.</a:t>
            </a:r>
          </a:p>
          <a:p>
            <a:endParaRPr lang="en-US"/>
          </a:p>
          <a:p>
            <a:endParaRPr lang="en-GB"/>
          </a:p>
        </p:txBody>
      </p:sp>
    </p:spTree>
    <p:extLst>
      <p:ext uri="{BB962C8B-B14F-4D97-AF65-F5344CB8AC3E}">
        <p14:creationId xmlns:p14="http://schemas.microsoft.com/office/powerpoint/2010/main" val="1406934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ADB63-D73D-4A97-B6F8-4C8F33E16291}" type="slidenum">
              <a:rPr lang="en-US"/>
              <a:pPr/>
              <a:t>10</a:t>
            </a:fld>
            <a:endParaRPr lang="en-US"/>
          </a:p>
        </p:txBody>
      </p:sp>
      <p:sp>
        <p:nvSpPr>
          <p:cNvPr id="1014786" name="Rectangle 2"/>
          <p:cNvSpPr>
            <a:spLocks noGrp="1" noRot="1" noChangeAspect="1" noChangeArrowheads="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1014787" name="Rectangle 3"/>
          <p:cNvSpPr>
            <a:spLocks noGrp="1" noChangeArrowheads="1"/>
          </p:cNvSpPr>
          <p:nvPr>
            <p:ph type="body" idx="1"/>
          </p:nvPr>
        </p:nvSpPr>
        <p:spPr bwMode="auto">
          <a:xfrm>
            <a:off x="228600" y="4403725"/>
            <a:ext cx="6553200" cy="4171950"/>
          </a:xfrm>
          <a:prstGeom prst="rect">
            <a:avLst/>
          </a:prstGeom>
          <a:solidFill>
            <a:srgbClr val="FFFFFF"/>
          </a:solidFill>
          <a:ln>
            <a:solidFill>
              <a:srgbClr val="000000"/>
            </a:solidFill>
            <a:miter lim="800000"/>
            <a:headEnd/>
            <a:tailEnd/>
          </a:ln>
        </p:spPr>
        <p:txBody>
          <a:bodyPr/>
          <a:lstStyle/>
          <a:p>
            <a:r>
              <a:rPr lang="el-GR"/>
              <a:t>Τι εργαλεία μας προσφέρει λοιπόν το </a:t>
            </a:r>
            <a:r>
              <a:rPr lang="en-US"/>
              <a:t>DNA </a:t>
            </a:r>
            <a:r>
              <a:rPr lang="el-GR"/>
              <a:t>για να μπορέσουμε να δουλέψουμε με βάσεις δεδομένων? Κατ’αρχήν, το </a:t>
            </a:r>
            <a:r>
              <a:rPr lang="en-US"/>
              <a:t>ADO. Microsoft ActiveX Data Objects. </a:t>
            </a:r>
            <a:r>
              <a:rPr lang="el-GR"/>
              <a:t>Τώρα βρίσκεται στην έκδοση 2.5, και μας προσφέρει πολλές λειτουργίες που απλουστεύουν την διαδικασία πρόσβασης σε δεδομένα. Τα </a:t>
            </a:r>
            <a:r>
              <a:rPr lang="en-US"/>
              <a:t>recordsets </a:t>
            </a:r>
            <a:r>
              <a:rPr lang="el-GR"/>
              <a:t>του </a:t>
            </a:r>
            <a:r>
              <a:rPr lang="en-US"/>
              <a:t>ADO </a:t>
            </a:r>
            <a:r>
              <a:rPr lang="el-GR"/>
              <a:t>είναι ιδιαίτερα ευέλικτα και προσφέρουν πολλές επιλογές. Το μοντέλλο του </a:t>
            </a:r>
            <a:r>
              <a:rPr lang="en-US"/>
              <a:t>ADO </a:t>
            </a:r>
            <a:r>
              <a:rPr lang="el-GR"/>
              <a:t>θα το δούμε λίγο παρακάτω με μεγαλύτερη λεπτομέρεια.</a:t>
            </a:r>
          </a:p>
          <a:p>
            <a:endParaRPr lang="el-GR"/>
          </a:p>
          <a:p>
            <a:r>
              <a:rPr lang="el-GR"/>
              <a:t>Σε χαμηλότερο επίπεδο από το </a:t>
            </a:r>
            <a:r>
              <a:rPr lang="en-US"/>
              <a:t>ADO </a:t>
            </a:r>
            <a:r>
              <a:rPr lang="el-GR"/>
              <a:t>λειτουργεί το </a:t>
            </a:r>
            <a:r>
              <a:rPr lang="en-US"/>
              <a:t>OLE DB, </a:t>
            </a:r>
            <a:r>
              <a:rPr lang="el-GR"/>
              <a:t>το οποίο είναι κεντρικό όπλο στην στρατηγική της </a:t>
            </a:r>
            <a:r>
              <a:rPr lang="en-US"/>
              <a:t>Microsoft </a:t>
            </a:r>
            <a:r>
              <a:rPr lang="el-GR"/>
              <a:t>για </a:t>
            </a:r>
            <a:r>
              <a:rPr lang="en-US"/>
              <a:t>Universal Data Access. </a:t>
            </a:r>
            <a:r>
              <a:rPr lang="el-GR"/>
              <a:t>Για πρόσβαση δηλαδή, σε δεδομένα παντός τύπου. </a:t>
            </a:r>
          </a:p>
          <a:p>
            <a:endParaRPr lang="el-GR"/>
          </a:p>
          <a:p>
            <a:r>
              <a:rPr lang="el-GR"/>
              <a:t>Χρησιμοποιώντας αυτές τις τεχνολογίες, μπορούμε να επικοινωνούμε με πάσης φύσεως δεδομένα, είτε αυτά είναι πάνω σε </a:t>
            </a:r>
            <a:r>
              <a:rPr lang="en-US"/>
              <a:t>mainframes, </a:t>
            </a:r>
            <a:r>
              <a:rPr lang="el-GR"/>
              <a:t>όπως οι γνωστοί </a:t>
            </a:r>
            <a:r>
              <a:rPr lang="en-US"/>
              <a:t>AS400, </a:t>
            </a:r>
            <a:r>
              <a:rPr lang="el-GR"/>
              <a:t>σε </a:t>
            </a:r>
            <a:r>
              <a:rPr lang="en-US"/>
              <a:t>directories (</a:t>
            </a:r>
            <a:r>
              <a:rPr lang="el-GR"/>
              <a:t>όπως το νέο </a:t>
            </a:r>
            <a:r>
              <a:rPr lang="en-US"/>
              <a:t>Active Directory), </a:t>
            </a:r>
            <a:r>
              <a:rPr lang="el-GR"/>
              <a:t>σε σχεσιακές βάσεις δεδομένων κλπ. Μάλιστα, με την χρήση διαφόρων τεχνολογιών, όπως το </a:t>
            </a:r>
            <a:r>
              <a:rPr lang="en-US"/>
              <a:t>MSDTC </a:t>
            </a:r>
            <a:r>
              <a:rPr lang="el-GR"/>
              <a:t>για τον </a:t>
            </a:r>
            <a:r>
              <a:rPr lang="en-US"/>
              <a:t>SQL Server</a:t>
            </a:r>
            <a:r>
              <a:rPr lang="el-GR"/>
              <a:t> (</a:t>
            </a:r>
            <a:r>
              <a:rPr lang="en-US"/>
              <a:t>Microsoft Distributed Transaction Coordinator), </a:t>
            </a:r>
            <a:r>
              <a:rPr lang="el-GR"/>
              <a:t>έχουμε την δυνατότητα κατανεμημένης επεξεργασίας των </a:t>
            </a:r>
            <a:r>
              <a:rPr lang="en-US"/>
              <a:t>transactions </a:t>
            </a:r>
            <a:r>
              <a:rPr lang="el-GR"/>
              <a:t>και των </a:t>
            </a:r>
            <a:r>
              <a:rPr lang="en-US"/>
              <a:t>queries </a:t>
            </a:r>
            <a:r>
              <a:rPr lang="el-GR"/>
              <a:t>μιας εφαρμογής. </a:t>
            </a:r>
          </a:p>
          <a:p>
            <a:endParaRPr lang="el-GR"/>
          </a:p>
          <a:p>
            <a:r>
              <a:rPr lang="el-GR"/>
              <a:t>Αξίζει επίσης να αναφέρουμε πως τώρα που το </a:t>
            </a:r>
            <a:r>
              <a:rPr lang="en-US"/>
              <a:t>XML </a:t>
            </a:r>
            <a:r>
              <a:rPr lang="el-GR"/>
              <a:t>αναπτύσσεται ως παγκόσμιο πρότυπο για την περιγραφή δεδομένων, το </a:t>
            </a:r>
            <a:r>
              <a:rPr lang="en-US"/>
              <a:t>ADO </a:t>
            </a:r>
            <a:r>
              <a:rPr lang="el-GR"/>
              <a:t>προσφέρει έτοιμες υπηρεσίες για την ενσωμάτωση του </a:t>
            </a:r>
            <a:r>
              <a:rPr lang="en-US"/>
              <a:t>XML </a:t>
            </a:r>
            <a:r>
              <a:rPr lang="el-GR"/>
              <a:t>στις εφαρμογές μας.</a:t>
            </a:r>
          </a:p>
          <a:p>
            <a:endParaRPr lang="el-GR"/>
          </a:p>
          <a:p>
            <a:r>
              <a:rPr lang="el-GR"/>
              <a:t>Με αυτό τελειώνω την ανάλυση των </a:t>
            </a:r>
            <a:r>
              <a:rPr lang="en-US"/>
              <a:t>tiers </a:t>
            </a:r>
            <a:r>
              <a:rPr lang="el-GR"/>
              <a:t>του </a:t>
            </a:r>
            <a:r>
              <a:rPr lang="en-US"/>
              <a:t>DNA </a:t>
            </a:r>
            <a:r>
              <a:rPr lang="el-GR"/>
              <a:t>και προχωράω σε μια διαφορετική ανάλυση...</a:t>
            </a:r>
          </a:p>
          <a:p>
            <a:endParaRPr lang="en-GB"/>
          </a:p>
        </p:txBody>
      </p:sp>
    </p:spTree>
    <p:extLst>
      <p:ext uri="{BB962C8B-B14F-4D97-AF65-F5344CB8AC3E}">
        <p14:creationId xmlns:p14="http://schemas.microsoft.com/office/powerpoint/2010/main" val="2025950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7988" y="228600"/>
            <a:ext cx="2125662" cy="3765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224588" cy="376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2875"/>
            <a:ext cx="4175125" cy="2581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8525" y="1412875"/>
            <a:ext cx="4175125" cy="2581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43746" name="Rectangle 2050"/>
          <p:cNvSpPr>
            <a:spLocks noGrp="1" noChangeArrowheads="1"/>
          </p:cNvSpPr>
          <p:nvPr>
            <p:ph type="title"/>
          </p:nvPr>
        </p:nvSpPr>
        <p:spPr bwMode="auto">
          <a:xfrm>
            <a:off x="381000" y="228600"/>
            <a:ext cx="84820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title</a:t>
            </a:r>
          </a:p>
        </p:txBody>
      </p:sp>
      <p:sp>
        <p:nvSpPr>
          <p:cNvPr id="543747" name="Rectangle 2051"/>
          <p:cNvSpPr>
            <a:spLocks noGrp="1" noChangeArrowheads="1"/>
          </p:cNvSpPr>
          <p:nvPr>
            <p:ph type="body" idx="1"/>
          </p:nvPr>
        </p:nvSpPr>
        <p:spPr bwMode="auto">
          <a:xfrm>
            <a:off x="381000" y="1412875"/>
            <a:ext cx="8502650" cy="2581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strips dir="rd"/>
  </p:transition>
  <p:txStyles>
    <p:titleStyle>
      <a:lvl1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2pPr>
      <a:lvl3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3pPr>
      <a:lvl4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4pPr>
      <a:lvl5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5pPr>
      <a:lvl6pPr marL="4572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p:titleStyle>
    <p:bodyStyle>
      <a:lvl1pPr marL="566738" indent="-566738" algn="l" rtl="0" eaLnBrk="0" fontAlgn="base" hangingPunct="0">
        <a:lnSpc>
          <a:spcPct val="90000"/>
        </a:lnSpc>
        <a:spcBef>
          <a:spcPct val="30000"/>
        </a:spcBef>
        <a:spcAft>
          <a:spcPct val="0"/>
        </a:spcAft>
        <a:buClr>
          <a:schemeClr val="tx2"/>
        </a:buClr>
        <a:buSzPct val="75000"/>
        <a:buFont typeface="Wingdings" pitchFamily="2" charset="2"/>
        <a:buChar char="n"/>
        <a:defRPr sz="3200" b="1">
          <a:solidFill>
            <a:schemeClr val="tx1"/>
          </a:solidFill>
          <a:effectLst>
            <a:outerShdw blurRad="38100" dist="38100" dir="2700000" algn="tl">
              <a:srgbClr val="000000"/>
            </a:outerShdw>
          </a:effectLst>
          <a:latin typeface="+mn-lt"/>
          <a:ea typeface="+mn-ea"/>
          <a:cs typeface="+mn-cs"/>
        </a:defRPr>
      </a:lvl1pPr>
      <a:lvl2pPr marL="1033463" indent="-465138" algn="l" rtl="0" eaLnBrk="0" fontAlgn="base" hangingPunct="0">
        <a:lnSpc>
          <a:spcPct val="90000"/>
        </a:lnSpc>
        <a:spcBef>
          <a:spcPct val="30000"/>
        </a:spcBef>
        <a:spcAft>
          <a:spcPct val="0"/>
        </a:spcAft>
        <a:buClr>
          <a:schemeClr val="tx2"/>
        </a:buClr>
        <a:buSzPct val="75000"/>
        <a:buFont typeface="Wingdings" pitchFamily="2" charset="2"/>
        <a:buChar char="n"/>
        <a:defRPr sz="2800" b="1">
          <a:solidFill>
            <a:schemeClr val="tx1"/>
          </a:solidFill>
          <a:effectLst>
            <a:outerShdw blurRad="38100" dist="38100" dir="2700000" algn="tl">
              <a:srgbClr val="000000"/>
            </a:outerShdw>
          </a:effectLst>
          <a:latin typeface="+mn-lt"/>
        </a:defRPr>
      </a:lvl2pPr>
      <a:lvl3pPr marL="1479550" indent="-444500" algn="l" rtl="0" eaLnBrk="0" fontAlgn="base" hangingPunct="0">
        <a:lnSpc>
          <a:spcPct val="90000"/>
        </a:lnSpc>
        <a:spcBef>
          <a:spcPct val="30000"/>
        </a:spcBef>
        <a:spcAft>
          <a:spcPct val="0"/>
        </a:spcAft>
        <a:buClr>
          <a:schemeClr val="tx2"/>
        </a:buClr>
        <a:buSzPct val="75000"/>
        <a:buFont typeface="Wingdings" pitchFamily="2" charset="2"/>
        <a:buChar char="n"/>
        <a:defRPr sz="2800" b="1">
          <a:solidFill>
            <a:schemeClr val="tx1"/>
          </a:solidFill>
          <a:effectLst>
            <a:outerShdw blurRad="38100" dist="38100" dir="2700000" algn="tl">
              <a:srgbClr val="000000"/>
            </a:outerShdw>
          </a:effectLst>
          <a:latin typeface="+mn-lt"/>
        </a:defRPr>
      </a:lvl3pPr>
      <a:lvl4pPr marL="1946275" indent="-465138" algn="l" rtl="0" eaLnBrk="0" fontAlgn="base" hangingPunct="0">
        <a:lnSpc>
          <a:spcPct val="90000"/>
        </a:lnSpc>
        <a:spcBef>
          <a:spcPct val="30000"/>
        </a:spcBef>
        <a:spcAft>
          <a:spcPct val="0"/>
        </a:spcAft>
        <a:buClr>
          <a:schemeClr val="tx2"/>
        </a:buClr>
        <a:buSzPct val="75000"/>
        <a:buFont typeface="Wingdings" pitchFamily="2" charset="2"/>
        <a:buChar char="n"/>
        <a:defRPr sz="2800" b="1">
          <a:solidFill>
            <a:schemeClr val="tx1"/>
          </a:solidFill>
          <a:effectLst>
            <a:outerShdw blurRad="38100" dist="38100" dir="2700000" algn="tl">
              <a:srgbClr val="000000"/>
            </a:outerShdw>
          </a:effectLst>
          <a:latin typeface="+mn-lt"/>
        </a:defRPr>
      </a:lvl4pPr>
      <a:lvl5pPr marL="2390775" indent="-442913" algn="l" rtl="0" eaLnBrk="0" fontAlgn="base" hangingPunct="0">
        <a:lnSpc>
          <a:spcPct val="90000"/>
        </a:lnSpc>
        <a:spcBef>
          <a:spcPct val="30000"/>
        </a:spcBef>
        <a:spcAft>
          <a:spcPct val="0"/>
        </a:spcAft>
        <a:buClr>
          <a:schemeClr val="tx2"/>
        </a:buClr>
        <a:buSzPct val="75000"/>
        <a:buFont typeface="Wingdings" pitchFamily="2" charset="2"/>
        <a:buChar char="n"/>
        <a:defRPr sz="2800" b="1">
          <a:solidFill>
            <a:schemeClr val="tx1"/>
          </a:solidFill>
          <a:effectLst>
            <a:outerShdw blurRad="38100" dist="38100" dir="2700000" algn="tl">
              <a:srgbClr val="000000"/>
            </a:outerShdw>
          </a:effectLst>
          <a:latin typeface="+mn-lt"/>
        </a:defRPr>
      </a:lvl5pPr>
      <a:lvl6pPr marL="2847975" indent="-442913" algn="l" rtl="0" eaLnBrk="0" fontAlgn="base" hangingPunct="0">
        <a:lnSpc>
          <a:spcPct val="90000"/>
        </a:lnSpc>
        <a:spcBef>
          <a:spcPct val="30000"/>
        </a:spcBef>
        <a:spcAft>
          <a:spcPct val="0"/>
        </a:spcAft>
        <a:buClr>
          <a:schemeClr val="tx2"/>
        </a:buClr>
        <a:buSzPct val="75000"/>
        <a:buFont typeface="Wingdings" pitchFamily="2" charset="2"/>
        <a:buChar char="n"/>
        <a:defRPr sz="2800" b="1">
          <a:solidFill>
            <a:schemeClr val="tx1"/>
          </a:solidFill>
          <a:effectLst>
            <a:outerShdw blurRad="38100" dist="38100" dir="2700000" algn="tl">
              <a:srgbClr val="000000"/>
            </a:outerShdw>
          </a:effectLst>
          <a:latin typeface="+mn-lt"/>
        </a:defRPr>
      </a:lvl6pPr>
      <a:lvl7pPr marL="3305175" indent="-442913" algn="l" rtl="0" eaLnBrk="0" fontAlgn="base" hangingPunct="0">
        <a:lnSpc>
          <a:spcPct val="90000"/>
        </a:lnSpc>
        <a:spcBef>
          <a:spcPct val="30000"/>
        </a:spcBef>
        <a:spcAft>
          <a:spcPct val="0"/>
        </a:spcAft>
        <a:buClr>
          <a:schemeClr val="tx2"/>
        </a:buClr>
        <a:buSzPct val="75000"/>
        <a:buFont typeface="Wingdings" pitchFamily="2" charset="2"/>
        <a:buChar char="n"/>
        <a:defRPr sz="2800" b="1">
          <a:solidFill>
            <a:schemeClr val="tx1"/>
          </a:solidFill>
          <a:effectLst>
            <a:outerShdw blurRad="38100" dist="38100" dir="2700000" algn="tl">
              <a:srgbClr val="000000"/>
            </a:outerShdw>
          </a:effectLst>
          <a:latin typeface="+mn-lt"/>
        </a:defRPr>
      </a:lvl7pPr>
      <a:lvl8pPr marL="3762375" indent="-442913" algn="l" rtl="0" eaLnBrk="0" fontAlgn="base" hangingPunct="0">
        <a:lnSpc>
          <a:spcPct val="90000"/>
        </a:lnSpc>
        <a:spcBef>
          <a:spcPct val="30000"/>
        </a:spcBef>
        <a:spcAft>
          <a:spcPct val="0"/>
        </a:spcAft>
        <a:buClr>
          <a:schemeClr val="tx2"/>
        </a:buClr>
        <a:buSzPct val="75000"/>
        <a:buFont typeface="Wingdings" pitchFamily="2" charset="2"/>
        <a:buChar char="n"/>
        <a:defRPr sz="2800" b="1">
          <a:solidFill>
            <a:schemeClr val="tx1"/>
          </a:solidFill>
          <a:effectLst>
            <a:outerShdw blurRad="38100" dist="38100" dir="2700000" algn="tl">
              <a:srgbClr val="000000"/>
            </a:outerShdw>
          </a:effectLst>
          <a:latin typeface="+mn-lt"/>
        </a:defRPr>
      </a:lvl8pPr>
      <a:lvl9pPr marL="4219575" indent="-442913" algn="l" rtl="0" eaLnBrk="0" fontAlgn="base" hangingPunct="0">
        <a:lnSpc>
          <a:spcPct val="90000"/>
        </a:lnSpc>
        <a:spcBef>
          <a:spcPct val="30000"/>
        </a:spcBef>
        <a:spcAft>
          <a:spcPct val="0"/>
        </a:spcAft>
        <a:buClr>
          <a:schemeClr val="tx2"/>
        </a:buClr>
        <a:buSzPct val="75000"/>
        <a:buFont typeface="Wingdings" pitchFamily="2" charset="2"/>
        <a:buChar char="n"/>
        <a:defRPr sz="2800" b="1">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dna.exe"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9.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7.png"/><Relationship Id="rId10" Type="http://schemas.openxmlformats.org/officeDocument/2006/relationships/image" Target="../media/image10.png"/><Relationship Id="rId4" Type="http://schemas.openxmlformats.org/officeDocument/2006/relationships/oleObject" Target="../embeddings/oleObject1.bin"/><Relationship Id="rId9"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notesSlide" Target="../notesSlides/notesSlide20.xml"/><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slideLayout" Target="../slideLayouts/slideLayout6.xml"/><Relationship Id="rId16" Type="http://schemas.openxmlformats.org/officeDocument/2006/relationships/image" Target="../media/image10.png"/><Relationship Id="rId1" Type="http://schemas.openxmlformats.org/officeDocument/2006/relationships/vmlDrawing" Target="../drawings/vmlDrawing3.v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wmf"/><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oleObject" Target="../embeddings/oleObject4.bin"/><Relationship Id="rId9" Type="http://schemas.openxmlformats.org/officeDocument/2006/relationships/image" Target="../media/image24.png"/><Relationship Id="rId14" Type="http://schemas.openxmlformats.org/officeDocument/2006/relationships/image" Target="../media/image2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026" name="Picture 2"/>
          <p:cNvPicPr>
            <a:picLocks noChangeAspect="1" noChangeArrowheads="1"/>
          </p:cNvPicPr>
          <p:nvPr/>
        </p:nvPicPr>
        <p:blipFill>
          <a:blip r:embed="rId3"/>
          <a:srcRect/>
          <a:stretch>
            <a:fillRect/>
          </a:stretch>
        </p:blipFill>
        <p:spPr bwMode="auto">
          <a:xfrm>
            <a:off x="-149225" y="1512888"/>
            <a:ext cx="4511675" cy="1938337"/>
          </a:xfrm>
          <a:prstGeom prst="rect">
            <a:avLst/>
          </a:prstGeom>
          <a:noFill/>
          <a:ln w="12700">
            <a:noFill/>
            <a:miter lim="800000"/>
            <a:headEnd type="none" w="sm" len="sm"/>
            <a:tailEnd type="none" w="sm" len="sm"/>
          </a:ln>
          <a:effectLst/>
        </p:spPr>
      </p:pic>
      <p:pic>
        <p:nvPicPr>
          <p:cNvPr id="1025027" name="Picture 3"/>
          <p:cNvPicPr>
            <a:picLocks noChangeAspect="1" noChangeArrowheads="1"/>
          </p:cNvPicPr>
          <p:nvPr/>
        </p:nvPicPr>
        <p:blipFill>
          <a:blip r:embed="rId4"/>
          <a:srcRect/>
          <a:stretch>
            <a:fillRect/>
          </a:stretch>
        </p:blipFill>
        <p:spPr bwMode="auto">
          <a:xfrm>
            <a:off x="-152400" y="3200400"/>
            <a:ext cx="4498975" cy="1987550"/>
          </a:xfrm>
          <a:prstGeom prst="rect">
            <a:avLst/>
          </a:prstGeom>
          <a:noFill/>
          <a:ln w="12700">
            <a:noFill/>
            <a:miter lim="800000"/>
            <a:headEnd type="none" w="sm" len="sm"/>
            <a:tailEnd type="none" w="sm" len="sm"/>
          </a:ln>
          <a:effectLst/>
        </p:spPr>
      </p:pic>
      <p:pic>
        <p:nvPicPr>
          <p:cNvPr id="1025028" name="Picture 4" descr="G:\Misc photos\internet cloud smaller.png"/>
          <p:cNvPicPr>
            <a:picLocks noChangeAspect="1" noChangeArrowheads="1"/>
          </p:cNvPicPr>
          <p:nvPr/>
        </p:nvPicPr>
        <p:blipFill>
          <a:blip r:embed="rId5"/>
          <a:srcRect/>
          <a:stretch>
            <a:fillRect/>
          </a:stretch>
        </p:blipFill>
        <p:spPr bwMode="auto">
          <a:xfrm>
            <a:off x="117475" y="2774950"/>
            <a:ext cx="1482725" cy="952500"/>
          </a:xfrm>
          <a:prstGeom prst="rect">
            <a:avLst/>
          </a:prstGeom>
          <a:noFill/>
        </p:spPr>
      </p:pic>
      <p:pic>
        <p:nvPicPr>
          <p:cNvPr id="1025029" name="Picture 5" descr="H:\Ballmer\09-13 Dev Day\MegaServices graphic darker.png"/>
          <p:cNvPicPr>
            <a:picLocks noChangeAspect="1" noChangeArrowheads="1"/>
          </p:cNvPicPr>
          <p:nvPr/>
        </p:nvPicPr>
        <p:blipFill>
          <a:blip r:embed="rId6"/>
          <a:srcRect/>
          <a:stretch>
            <a:fillRect/>
          </a:stretch>
        </p:blipFill>
        <p:spPr bwMode="auto">
          <a:xfrm>
            <a:off x="457200" y="1066800"/>
            <a:ext cx="6553200" cy="4775200"/>
          </a:xfrm>
          <a:prstGeom prst="rect">
            <a:avLst/>
          </a:prstGeom>
          <a:noFill/>
        </p:spPr>
      </p:pic>
      <p:sp>
        <p:nvSpPr>
          <p:cNvPr id="1025030" name="Text Box 6"/>
          <p:cNvSpPr txBox="1">
            <a:spLocks noChangeArrowheads="1"/>
          </p:cNvSpPr>
          <p:nvPr/>
        </p:nvSpPr>
        <p:spPr bwMode="auto">
          <a:xfrm rot="-950793">
            <a:off x="4737100" y="1701800"/>
            <a:ext cx="1173163" cy="519113"/>
          </a:xfrm>
          <a:prstGeom prst="rect">
            <a:avLst/>
          </a:prstGeom>
          <a:noFill/>
          <a:ln w="12700">
            <a:noFill/>
            <a:miter lim="800000"/>
            <a:headEnd type="none" w="sm" len="sm"/>
            <a:tailEnd type="none" w="sm" len="sm"/>
          </a:ln>
          <a:effectLst/>
        </p:spPr>
        <p:txBody>
          <a:bodyPr wrap="none" anchorCtr="1">
            <a:spAutoFit/>
          </a:bodyPr>
          <a:lstStyle/>
          <a:p>
            <a:pPr eaLnBrk="0" hangingPunct="0"/>
            <a:r>
              <a:rPr lang="en-US" sz="2800" i="1">
                <a:effectLst>
                  <a:outerShdw blurRad="38100" dist="38100" dir="2700000" algn="tl">
                    <a:srgbClr val="000000"/>
                  </a:outerShdw>
                </a:effectLst>
                <a:latin typeface="Arial" charset="0"/>
              </a:rPr>
              <a:t>HTML</a:t>
            </a:r>
          </a:p>
        </p:txBody>
      </p:sp>
      <p:sp>
        <p:nvSpPr>
          <p:cNvPr id="1025031" name="Text Box 7"/>
          <p:cNvSpPr txBox="1">
            <a:spLocks noChangeArrowheads="1"/>
          </p:cNvSpPr>
          <p:nvPr/>
        </p:nvSpPr>
        <p:spPr bwMode="auto">
          <a:xfrm rot="894695">
            <a:off x="1447800" y="3810000"/>
            <a:ext cx="3178175" cy="396875"/>
          </a:xfrm>
          <a:prstGeom prst="rect">
            <a:avLst/>
          </a:prstGeom>
          <a:noFill/>
          <a:ln w="12700">
            <a:noFill/>
            <a:miter lim="800000"/>
            <a:headEnd type="none" w="sm" len="sm"/>
            <a:tailEnd type="none" w="sm" len="sm"/>
          </a:ln>
          <a:effectLst/>
        </p:spPr>
        <p:txBody>
          <a:bodyPr anchorCtr="1">
            <a:spAutoFit/>
          </a:bodyPr>
          <a:lstStyle/>
          <a:p>
            <a:pPr algn="ctr" eaLnBrk="0" hangingPunct="0"/>
            <a:r>
              <a:rPr lang="en-US" sz="1800" i="1">
                <a:effectLst>
                  <a:outerShdw blurRad="38100" dist="38100" dir="2700000" algn="tl">
                    <a:srgbClr val="000000"/>
                  </a:outerShdw>
                </a:effectLst>
                <a:latin typeface="Arial" charset="0"/>
              </a:rPr>
              <a:t>FTP,</a:t>
            </a:r>
            <a:r>
              <a:rPr lang="en-US" sz="2000" i="1">
                <a:effectLst>
                  <a:outerShdw blurRad="38100" dist="38100" dir="2700000" algn="tl">
                    <a:srgbClr val="000000"/>
                  </a:outerShdw>
                </a:effectLst>
                <a:latin typeface="Arial" charset="0"/>
              </a:rPr>
              <a:t> </a:t>
            </a:r>
            <a:r>
              <a:rPr lang="en-US" sz="1900" i="1">
                <a:effectLst>
                  <a:outerShdw blurRad="38100" dist="38100" dir="2700000" algn="tl">
                    <a:srgbClr val="000000"/>
                  </a:outerShdw>
                </a:effectLst>
                <a:latin typeface="Arial" charset="0"/>
              </a:rPr>
              <a:t>E</a:t>
            </a:r>
            <a:r>
              <a:rPr lang="en-US" sz="2000" i="1">
                <a:effectLst>
                  <a:outerShdw blurRad="38100" dist="38100" dir="2700000" algn="tl">
                    <a:srgbClr val="000000"/>
                  </a:outerShdw>
                </a:effectLst>
                <a:latin typeface="Arial" charset="0"/>
              </a:rPr>
              <a:t>-mail, Gopher</a:t>
            </a:r>
          </a:p>
        </p:txBody>
      </p:sp>
      <p:sp>
        <p:nvSpPr>
          <p:cNvPr id="1025032" name="Text Box 8"/>
          <p:cNvSpPr txBox="1">
            <a:spLocks noChangeArrowheads="1"/>
          </p:cNvSpPr>
          <p:nvPr/>
        </p:nvSpPr>
        <p:spPr bwMode="auto">
          <a:xfrm rot="860905">
            <a:off x="4352925" y="4397375"/>
            <a:ext cx="1809750" cy="457200"/>
          </a:xfrm>
          <a:prstGeom prst="rect">
            <a:avLst/>
          </a:prstGeom>
          <a:noFill/>
          <a:ln w="12700">
            <a:noFill/>
            <a:miter lim="800000"/>
            <a:headEnd type="none" w="sm" len="sm"/>
            <a:tailEnd type="none" w="sm" len="sm"/>
          </a:ln>
          <a:effectLst/>
        </p:spPr>
        <p:txBody>
          <a:bodyPr wrap="none" anchorCtr="1">
            <a:spAutoFit/>
          </a:bodyPr>
          <a:lstStyle/>
          <a:p>
            <a:pPr eaLnBrk="0" hangingPunct="0"/>
            <a:r>
              <a:rPr lang="en-US" i="1">
                <a:effectLst>
                  <a:outerShdw blurRad="38100" dist="38100" dir="2700000" algn="tl">
                    <a:srgbClr val="000000"/>
                  </a:outerShdw>
                </a:effectLst>
                <a:latin typeface="Arial" charset="0"/>
              </a:rPr>
              <a:t>Web Pages</a:t>
            </a:r>
          </a:p>
        </p:txBody>
      </p:sp>
      <p:sp>
        <p:nvSpPr>
          <p:cNvPr id="1025033" name="Text Box 9"/>
          <p:cNvSpPr txBox="1">
            <a:spLocks noChangeArrowheads="1"/>
          </p:cNvSpPr>
          <p:nvPr/>
        </p:nvSpPr>
        <p:spPr bwMode="auto">
          <a:xfrm>
            <a:off x="4419600" y="5181600"/>
            <a:ext cx="1828800" cy="727075"/>
          </a:xfrm>
          <a:prstGeom prst="rect">
            <a:avLst/>
          </a:prstGeom>
          <a:noFill/>
          <a:ln w="12700">
            <a:noFill/>
            <a:miter lim="800000"/>
            <a:headEnd type="none" w="sm" len="sm"/>
            <a:tailEnd type="none" w="sm" len="sm"/>
          </a:ln>
          <a:effectLst/>
        </p:spPr>
        <p:txBody>
          <a:bodyPr lIns="0" tIns="0" rIns="0" bIns="0">
            <a:spAutoFit/>
          </a:bodyPr>
          <a:lstStyle/>
          <a:p>
            <a:pPr algn="ctr" eaLnBrk="0" hangingPunct="0">
              <a:lnSpc>
                <a:spcPct val="85000"/>
              </a:lnSpc>
            </a:pPr>
            <a:r>
              <a:rPr lang="en-US" sz="2800">
                <a:solidFill>
                  <a:schemeClr val="tx2"/>
                </a:solidFill>
                <a:effectLst>
                  <a:outerShdw blurRad="38100" dist="38100" dir="2700000" algn="tl">
                    <a:srgbClr val="000000"/>
                  </a:outerShdw>
                </a:effectLst>
                <a:latin typeface="Arial Narrow" pitchFamily="34" charset="0"/>
              </a:rPr>
              <a:t>“Browse </a:t>
            </a:r>
            <a:br>
              <a:rPr lang="en-US" sz="2800">
                <a:solidFill>
                  <a:schemeClr val="tx2"/>
                </a:solidFill>
                <a:effectLst>
                  <a:outerShdw blurRad="38100" dist="38100" dir="2700000" algn="tl">
                    <a:srgbClr val="000000"/>
                  </a:outerShdw>
                </a:effectLst>
                <a:latin typeface="Arial Narrow" pitchFamily="34" charset="0"/>
              </a:rPr>
            </a:br>
            <a:r>
              <a:rPr lang="en-US" sz="2800">
                <a:solidFill>
                  <a:schemeClr val="tx2"/>
                </a:solidFill>
                <a:effectLst>
                  <a:outerShdw blurRad="38100" dist="38100" dir="2700000" algn="tl">
                    <a:srgbClr val="000000"/>
                  </a:outerShdw>
                </a:effectLst>
                <a:latin typeface="Arial Narrow" pitchFamily="34" charset="0"/>
              </a:rPr>
              <a:t>the Web”</a:t>
            </a:r>
          </a:p>
        </p:txBody>
      </p:sp>
      <p:pic>
        <p:nvPicPr>
          <p:cNvPr id="1025034" name="Picture 10" descr="H:\Ballmer\09-13 Dev Day\MegaServices graphic2darker.png"/>
          <p:cNvPicPr>
            <a:picLocks noChangeAspect="1" noChangeArrowheads="1"/>
          </p:cNvPicPr>
          <p:nvPr/>
        </p:nvPicPr>
        <p:blipFill>
          <a:blip r:embed="rId7"/>
          <a:srcRect/>
          <a:stretch>
            <a:fillRect/>
          </a:stretch>
        </p:blipFill>
        <p:spPr bwMode="auto">
          <a:xfrm>
            <a:off x="6442075" y="263525"/>
            <a:ext cx="2787650" cy="6496050"/>
          </a:xfrm>
          <a:prstGeom prst="rect">
            <a:avLst/>
          </a:prstGeom>
          <a:noFill/>
        </p:spPr>
      </p:pic>
      <p:sp>
        <p:nvSpPr>
          <p:cNvPr id="1025035" name="Text Box 11"/>
          <p:cNvSpPr txBox="1">
            <a:spLocks noChangeArrowheads="1"/>
          </p:cNvSpPr>
          <p:nvPr/>
        </p:nvSpPr>
        <p:spPr bwMode="auto">
          <a:xfrm>
            <a:off x="6477000" y="5867400"/>
            <a:ext cx="1981200" cy="727075"/>
          </a:xfrm>
          <a:prstGeom prst="rect">
            <a:avLst/>
          </a:prstGeom>
          <a:noFill/>
          <a:ln w="12700">
            <a:noFill/>
            <a:miter lim="800000"/>
            <a:headEnd type="none" w="sm" len="sm"/>
            <a:tailEnd type="none" w="sm" len="sm"/>
          </a:ln>
          <a:effectLst/>
        </p:spPr>
        <p:txBody>
          <a:bodyPr lIns="0" tIns="0" rIns="0" bIns="0">
            <a:spAutoFit/>
          </a:bodyPr>
          <a:lstStyle/>
          <a:p>
            <a:pPr algn="ctr" eaLnBrk="0" hangingPunct="0">
              <a:lnSpc>
                <a:spcPct val="85000"/>
              </a:lnSpc>
            </a:pPr>
            <a:r>
              <a:rPr lang="en-US" sz="2800">
                <a:solidFill>
                  <a:schemeClr val="tx2"/>
                </a:solidFill>
                <a:effectLst>
                  <a:outerShdw blurRad="38100" dist="38100" dir="2700000" algn="tl">
                    <a:srgbClr val="000000"/>
                  </a:outerShdw>
                </a:effectLst>
                <a:latin typeface="Arial Narrow" pitchFamily="34" charset="0"/>
              </a:rPr>
              <a:t>“Program </a:t>
            </a:r>
            <a:br>
              <a:rPr lang="en-US" sz="2800">
                <a:solidFill>
                  <a:schemeClr val="tx2"/>
                </a:solidFill>
                <a:effectLst>
                  <a:outerShdw blurRad="38100" dist="38100" dir="2700000" algn="tl">
                    <a:srgbClr val="000000"/>
                  </a:outerShdw>
                </a:effectLst>
                <a:latin typeface="Arial Narrow" pitchFamily="34" charset="0"/>
              </a:rPr>
            </a:br>
            <a:r>
              <a:rPr lang="en-US" sz="2800">
                <a:solidFill>
                  <a:schemeClr val="tx2"/>
                </a:solidFill>
                <a:effectLst>
                  <a:outerShdw blurRad="38100" dist="38100" dir="2700000" algn="tl">
                    <a:srgbClr val="000000"/>
                  </a:outerShdw>
                </a:effectLst>
                <a:latin typeface="Arial Narrow" pitchFamily="34" charset="0"/>
              </a:rPr>
              <a:t>the Web”</a:t>
            </a:r>
          </a:p>
        </p:txBody>
      </p:sp>
      <p:sp>
        <p:nvSpPr>
          <p:cNvPr id="1025036" name="Rectangle 12"/>
          <p:cNvSpPr>
            <a:spLocks noGrp="1" noChangeArrowheads="1"/>
          </p:cNvSpPr>
          <p:nvPr>
            <p:ph type="title"/>
          </p:nvPr>
        </p:nvSpPr>
        <p:spPr>
          <a:xfrm>
            <a:off x="387350" y="228600"/>
            <a:ext cx="8375650" cy="750888"/>
          </a:xfrm>
        </p:spPr>
        <p:txBody>
          <a:bodyPr/>
          <a:lstStyle/>
          <a:p>
            <a:pPr algn="ctr"/>
            <a:r>
              <a:rPr lang="el-GR"/>
              <a:t>Η εξέλιξη του </a:t>
            </a:r>
            <a:r>
              <a:rPr lang="en-US"/>
              <a:t>Web</a:t>
            </a:r>
          </a:p>
        </p:txBody>
      </p:sp>
      <p:sp>
        <p:nvSpPr>
          <p:cNvPr id="1025037" name="Text Box 13"/>
          <p:cNvSpPr txBox="1">
            <a:spLocks noChangeArrowheads="1"/>
          </p:cNvSpPr>
          <p:nvPr/>
        </p:nvSpPr>
        <p:spPr bwMode="auto">
          <a:xfrm rot="-1140429">
            <a:off x="90488" y="2581275"/>
            <a:ext cx="2390775" cy="390525"/>
          </a:xfrm>
          <a:prstGeom prst="rect">
            <a:avLst/>
          </a:prstGeom>
          <a:noFill/>
          <a:ln w="12700">
            <a:noFill/>
            <a:miter lim="800000"/>
            <a:headEnd type="none" w="sm" len="sm"/>
            <a:tailEnd type="none" w="sm" len="sm"/>
          </a:ln>
          <a:effectLst/>
        </p:spPr>
        <p:txBody>
          <a:bodyPr anchorCtr="1">
            <a:spAutoFit/>
          </a:bodyPr>
          <a:lstStyle/>
          <a:p>
            <a:pPr eaLnBrk="0" hangingPunct="0">
              <a:lnSpc>
                <a:spcPct val="85000"/>
              </a:lnSpc>
            </a:pPr>
            <a:r>
              <a:rPr lang="el-GR" sz="2300" i="1">
                <a:solidFill>
                  <a:schemeClr val="tx2"/>
                </a:solidFill>
                <a:effectLst>
                  <a:outerShdw blurRad="38100" dist="38100" dir="2700000" algn="tl">
                    <a:srgbClr val="000000"/>
                  </a:outerShdw>
                </a:effectLst>
                <a:latin typeface="Arial" charset="0"/>
              </a:rPr>
              <a:t>Τεχνολογία</a:t>
            </a:r>
            <a:endParaRPr lang="en-US" sz="2300" i="1">
              <a:solidFill>
                <a:schemeClr val="tx2"/>
              </a:solidFill>
              <a:effectLst>
                <a:outerShdw blurRad="38100" dist="38100" dir="2700000" algn="tl">
                  <a:srgbClr val="000000"/>
                </a:outerShdw>
              </a:effectLst>
              <a:latin typeface="Arial" charset="0"/>
            </a:endParaRPr>
          </a:p>
        </p:txBody>
      </p:sp>
      <p:grpSp>
        <p:nvGrpSpPr>
          <p:cNvPr id="1025038" name="Group 14"/>
          <p:cNvGrpSpPr>
            <a:grpSpLocks/>
          </p:cNvGrpSpPr>
          <p:nvPr/>
        </p:nvGrpSpPr>
        <p:grpSpPr bwMode="auto">
          <a:xfrm>
            <a:off x="6324600" y="1066800"/>
            <a:ext cx="2819400" cy="4416425"/>
            <a:chOff x="4002" y="681"/>
            <a:chExt cx="1614" cy="2782"/>
          </a:xfrm>
        </p:grpSpPr>
        <p:sp>
          <p:nvSpPr>
            <p:cNvPr id="1025039" name="Text Box 15"/>
            <p:cNvSpPr txBox="1">
              <a:spLocks noChangeArrowheads="1"/>
            </p:cNvSpPr>
            <p:nvPr/>
          </p:nvSpPr>
          <p:spPr bwMode="auto">
            <a:xfrm rot="881853">
              <a:off x="4050" y="3136"/>
              <a:ext cx="1431" cy="327"/>
            </a:xfrm>
            <a:prstGeom prst="rect">
              <a:avLst/>
            </a:prstGeom>
            <a:noFill/>
            <a:ln w="12700">
              <a:noFill/>
              <a:miter lim="800000"/>
              <a:headEnd type="none" w="sm" len="sm"/>
              <a:tailEnd type="none" w="sm" len="sm"/>
            </a:ln>
            <a:effectLst/>
          </p:spPr>
          <p:txBody>
            <a:bodyPr wrap="none" anchorCtr="1">
              <a:spAutoFit/>
            </a:bodyPr>
            <a:lstStyle/>
            <a:p>
              <a:pPr eaLnBrk="0" hangingPunct="0"/>
              <a:r>
                <a:rPr lang="en-US" sz="2800" i="1">
                  <a:effectLst>
                    <a:outerShdw blurRad="38100" dist="38100" dir="2700000" algn="tl">
                      <a:srgbClr val="000000"/>
                    </a:outerShdw>
                  </a:effectLst>
                  <a:latin typeface="Arial" charset="0"/>
                </a:rPr>
                <a:t>Web Services</a:t>
              </a:r>
            </a:p>
          </p:txBody>
        </p:sp>
        <p:sp>
          <p:nvSpPr>
            <p:cNvPr id="1025040" name="Text Box 16"/>
            <p:cNvSpPr txBox="1">
              <a:spLocks noChangeArrowheads="1"/>
            </p:cNvSpPr>
            <p:nvPr/>
          </p:nvSpPr>
          <p:spPr bwMode="auto">
            <a:xfrm rot="-823951">
              <a:off x="4375" y="681"/>
              <a:ext cx="627" cy="384"/>
            </a:xfrm>
            <a:prstGeom prst="rect">
              <a:avLst/>
            </a:prstGeom>
            <a:noFill/>
            <a:ln w="12700">
              <a:noFill/>
              <a:miter lim="800000"/>
              <a:headEnd type="none" w="sm" len="sm"/>
              <a:tailEnd type="none" w="sm" len="sm"/>
            </a:ln>
            <a:effectLst/>
          </p:spPr>
          <p:txBody>
            <a:bodyPr wrap="none" anchorCtr="1">
              <a:spAutoFit/>
            </a:bodyPr>
            <a:lstStyle/>
            <a:p>
              <a:pPr eaLnBrk="0" hangingPunct="0"/>
              <a:r>
                <a:rPr lang="en-US" sz="3400" i="1">
                  <a:effectLst>
                    <a:outerShdw blurRad="38100" dist="38100" dir="2700000" algn="tl">
                      <a:srgbClr val="000000"/>
                    </a:outerShdw>
                  </a:effectLst>
                  <a:latin typeface="Arial" charset="0"/>
                </a:rPr>
                <a:t>XML</a:t>
              </a:r>
            </a:p>
          </p:txBody>
        </p:sp>
        <p:sp>
          <p:nvSpPr>
            <p:cNvPr id="1025041" name="Text Box 17"/>
            <p:cNvSpPr txBox="1">
              <a:spLocks noChangeArrowheads="1"/>
            </p:cNvSpPr>
            <p:nvPr/>
          </p:nvSpPr>
          <p:spPr bwMode="auto">
            <a:xfrm>
              <a:off x="4002" y="1890"/>
              <a:ext cx="1614" cy="327"/>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r>
                <a:rPr lang="el-GR" sz="2800">
                  <a:solidFill>
                    <a:schemeClr val="accent1"/>
                  </a:solidFill>
                  <a:effectLst>
                    <a:outerShdw blurRad="38100" dist="38100" dir="2700000" algn="tl">
                      <a:srgbClr val="000000"/>
                    </a:outerShdw>
                  </a:effectLst>
                  <a:latin typeface="Arial Narrow" pitchFamily="34" charset="0"/>
                </a:rPr>
                <a:t>Προγραμματισμός</a:t>
              </a:r>
              <a:endParaRPr lang="en-US" sz="2800">
                <a:solidFill>
                  <a:schemeClr val="accent1"/>
                </a:solidFill>
                <a:effectLst>
                  <a:outerShdw blurRad="38100" dist="38100" dir="2700000" algn="tl">
                    <a:srgbClr val="000000"/>
                  </a:outerShdw>
                </a:effectLst>
                <a:latin typeface="Arial Narrow" pitchFamily="34" charset="0"/>
              </a:endParaRPr>
            </a:p>
          </p:txBody>
        </p:sp>
      </p:grpSp>
      <p:sp>
        <p:nvSpPr>
          <p:cNvPr id="1025042" name="Text Box 18"/>
          <p:cNvSpPr txBox="1">
            <a:spLocks noChangeArrowheads="1"/>
          </p:cNvSpPr>
          <p:nvPr/>
        </p:nvSpPr>
        <p:spPr bwMode="auto">
          <a:xfrm>
            <a:off x="4183063" y="3000375"/>
            <a:ext cx="2293937" cy="519113"/>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r>
              <a:rPr lang="el-GR" sz="2800">
                <a:solidFill>
                  <a:schemeClr val="accent1"/>
                </a:solidFill>
                <a:effectLst>
                  <a:outerShdw blurRad="38100" dist="38100" dir="2700000" algn="tl">
                    <a:srgbClr val="000000"/>
                  </a:outerShdw>
                </a:effectLst>
                <a:latin typeface="Arial Narrow" pitchFamily="34" charset="0"/>
              </a:rPr>
              <a:t>Παρουσίαση</a:t>
            </a:r>
            <a:endParaRPr lang="en-US" sz="2800">
              <a:solidFill>
                <a:schemeClr val="accent1"/>
              </a:solidFill>
              <a:effectLst>
                <a:outerShdw blurRad="38100" dist="38100" dir="2700000" algn="tl">
                  <a:srgbClr val="000000"/>
                </a:outerShdw>
              </a:effectLst>
              <a:latin typeface="Arial Narrow" pitchFamily="34" charset="0"/>
            </a:endParaRPr>
          </a:p>
        </p:txBody>
      </p:sp>
      <p:pic>
        <p:nvPicPr>
          <p:cNvPr id="1025043" name="Picture 19"/>
          <p:cNvPicPr>
            <a:picLocks noChangeAspect="1" noChangeArrowheads="1"/>
          </p:cNvPicPr>
          <p:nvPr/>
        </p:nvPicPr>
        <p:blipFill>
          <a:blip r:embed="rId8"/>
          <a:srcRect/>
          <a:stretch>
            <a:fillRect/>
          </a:stretch>
        </p:blipFill>
        <p:spPr bwMode="auto">
          <a:xfrm>
            <a:off x="1981200" y="3090863"/>
            <a:ext cx="2341563" cy="401637"/>
          </a:xfrm>
          <a:prstGeom prst="rect">
            <a:avLst/>
          </a:prstGeom>
          <a:noFill/>
          <a:ln w="12700">
            <a:noFill/>
            <a:miter lim="800000"/>
            <a:headEnd type="none" w="sm" len="sm"/>
            <a:tailEnd type="none" w="sm" len="sm"/>
          </a:ln>
          <a:effectLst/>
        </p:spPr>
      </p:pic>
      <p:sp>
        <p:nvSpPr>
          <p:cNvPr id="1025044" name="Text Box 20"/>
          <p:cNvSpPr txBox="1">
            <a:spLocks noChangeArrowheads="1"/>
          </p:cNvSpPr>
          <p:nvPr/>
        </p:nvSpPr>
        <p:spPr bwMode="auto">
          <a:xfrm rot="-837711">
            <a:off x="2536825" y="2351088"/>
            <a:ext cx="1141413" cy="457200"/>
          </a:xfrm>
          <a:prstGeom prst="rect">
            <a:avLst/>
          </a:prstGeom>
          <a:noFill/>
          <a:ln w="12700">
            <a:noFill/>
            <a:miter lim="800000"/>
            <a:headEnd type="none" w="sm" len="sm"/>
            <a:tailEnd type="none" w="sm" len="sm"/>
          </a:ln>
          <a:effectLst/>
        </p:spPr>
        <p:txBody>
          <a:bodyPr wrap="none" anchorCtr="1">
            <a:spAutoFit/>
          </a:bodyPr>
          <a:lstStyle/>
          <a:p>
            <a:pPr eaLnBrk="0" hangingPunct="0"/>
            <a:r>
              <a:rPr lang="en-US" sz="2200" i="1">
                <a:effectLst>
                  <a:outerShdw blurRad="38100" dist="38100" dir="2700000" algn="tl">
                    <a:srgbClr val="000000"/>
                  </a:outerShdw>
                </a:effectLst>
                <a:latin typeface="Arial" charset="0"/>
              </a:rPr>
              <a:t>T</a:t>
            </a:r>
            <a:r>
              <a:rPr lang="en-US" sz="2300" i="1">
                <a:effectLst>
                  <a:outerShdw blurRad="38100" dist="38100" dir="2700000" algn="tl">
                    <a:srgbClr val="000000"/>
                  </a:outerShdw>
                </a:effectLst>
                <a:latin typeface="Arial" charset="0"/>
              </a:rPr>
              <a:t>C</a:t>
            </a:r>
            <a:r>
              <a:rPr lang="en-US" i="1">
                <a:effectLst>
                  <a:outerShdw blurRad="38100" dist="38100" dir="2700000" algn="tl">
                    <a:srgbClr val="000000"/>
                  </a:outerShdw>
                </a:effectLst>
                <a:latin typeface="Arial" charset="0"/>
              </a:rPr>
              <a:t>P/IP</a:t>
            </a:r>
          </a:p>
        </p:txBody>
      </p:sp>
      <p:sp>
        <p:nvSpPr>
          <p:cNvPr id="1025045" name="Text Box 21"/>
          <p:cNvSpPr txBox="1">
            <a:spLocks noChangeArrowheads="1"/>
          </p:cNvSpPr>
          <p:nvPr/>
        </p:nvSpPr>
        <p:spPr bwMode="auto">
          <a:xfrm>
            <a:off x="515938" y="3116263"/>
            <a:ext cx="1600200" cy="376237"/>
          </a:xfrm>
          <a:prstGeom prst="rect">
            <a:avLst/>
          </a:prstGeom>
          <a:noFill/>
          <a:ln w="12700">
            <a:noFill/>
            <a:miter lim="800000"/>
            <a:headEnd type="none" w="sm" len="sm"/>
            <a:tailEnd type="none" w="sm" len="sm"/>
          </a:ln>
          <a:effectLst/>
        </p:spPr>
        <p:txBody>
          <a:bodyPr anchorCtr="1">
            <a:spAutoFit/>
          </a:bodyPr>
          <a:lstStyle/>
          <a:p>
            <a:pPr eaLnBrk="0" hangingPunct="0">
              <a:lnSpc>
                <a:spcPct val="85000"/>
              </a:lnSpc>
            </a:pPr>
            <a:r>
              <a:rPr lang="en-US" sz="2200">
                <a:solidFill>
                  <a:schemeClr val="tx2"/>
                </a:solidFill>
                <a:effectLst>
                  <a:outerShdw blurRad="38100" dist="38100" dir="2700000" algn="tl">
                    <a:srgbClr val="000000"/>
                  </a:outerShdw>
                </a:effectLst>
                <a:latin typeface="Arial" charset="0"/>
              </a:rPr>
              <a:t>Standard</a:t>
            </a:r>
          </a:p>
        </p:txBody>
      </p:sp>
      <p:sp>
        <p:nvSpPr>
          <p:cNvPr id="1025046" name="Text Box 22"/>
          <p:cNvSpPr txBox="1">
            <a:spLocks noChangeArrowheads="1"/>
          </p:cNvSpPr>
          <p:nvPr/>
        </p:nvSpPr>
        <p:spPr bwMode="auto">
          <a:xfrm>
            <a:off x="1912938" y="3000375"/>
            <a:ext cx="2293937" cy="519113"/>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r>
              <a:rPr lang="el-GR" sz="2800">
                <a:solidFill>
                  <a:schemeClr val="accent1"/>
                </a:solidFill>
                <a:effectLst>
                  <a:outerShdw blurRad="38100" dist="38100" dir="2700000" algn="tl">
                    <a:srgbClr val="000000"/>
                  </a:outerShdw>
                </a:effectLst>
                <a:latin typeface="Arial Narrow" pitchFamily="34" charset="0"/>
              </a:rPr>
              <a:t>Διασύνδεση</a:t>
            </a:r>
            <a:endParaRPr lang="en-US" sz="2800">
              <a:solidFill>
                <a:schemeClr val="accent1"/>
              </a:solidFill>
              <a:effectLst>
                <a:outerShdw blurRad="38100" dist="38100" dir="2700000" algn="tl">
                  <a:srgbClr val="000000"/>
                </a:outerShdw>
              </a:effectLst>
              <a:latin typeface="Arial Narrow" pitchFamily="34" charset="0"/>
            </a:endParaRPr>
          </a:p>
        </p:txBody>
      </p:sp>
      <p:sp>
        <p:nvSpPr>
          <p:cNvPr id="1025047" name="Text Box 23"/>
          <p:cNvSpPr txBox="1">
            <a:spLocks noChangeArrowheads="1"/>
          </p:cNvSpPr>
          <p:nvPr/>
        </p:nvSpPr>
        <p:spPr bwMode="auto">
          <a:xfrm rot="1148196">
            <a:off x="228600" y="3663950"/>
            <a:ext cx="1870075" cy="390525"/>
          </a:xfrm>
          <a:prstGeom prst="rect">
            <a:avLst/>
          </a:prstGeom>
          <a:noFill/>
          <a:ln w="12700">
            <a:noFill/>
            <a:miter lim="800000"/>
            <a:headEnd type="none" w="sm" len="sm"/>
            <a:tailEnd type="none" w="sm" len="sm"/>
          </a:ln>
          <a:effectLst/>
        </p:spPr>
        <p:txBody>
          <a:bodyPr anchorCtr="1">
            <a:spAutoFit/>
          </a:bodyPr>
          <a:lstStyle/>
          <a:p>
            <a:pPr eaLnBrk="0" hangingPunct="0">
              <a:lnSpc>
                <a:spcPct val="85000"/>
              </a:lnSpc>
            </a:pPr>
            <a:r>
              <a:rPr lang="el-GR" sz="2300" i="1">
                <a:solidFill>
                  <a:schemeClr val="tx2"/>
                </a:solidFill>
                <a:effectLst>
                  <a:outerShdw blurRad="38100" dist="38100" dir="2700000" algn="tl">
                    <a:srgbClr val="000000"/>
                  </a:outerShdw>
                </a:effectLst>
                <a:latin typeface="Arial" charset="0"/>
              </a:rPr>
              <a:t>Καινοτομία</a:t>
            </a:r>
            <a:endParaRPr lang="en-US" sz="2300" i="1">
              <a:solidFill>
                <a:schemeClr val="tx2"/>
              </a:solidFill>
              <a:effectLst>
                <a:outerShdw blurRad="38100" dist="38100" dir="2700000" algn="tl">
                  <a:srgbClr val="000000"/>
                </a:outerShdw>
              </a:effectLst>
              <a:latin typeface="Arial" charset="0"/>
            </a:endParaRPr>
          </a:p>
        </p:txBody>
      </p:sp>
      <p:sp>
        <p:nvSpPr>
          <p:cNvPr id="1025049" name="Text Box 25"/>
          <p:cNvSpPr txBox="1">
            <a:spLocks noChangeArrowheads="1"/>
          </p:cNvSpPr>
          <p:nvPr/>
        </p:nvSpPr>
        <p:spPr bwMode="auto">
          <a:xfrm>
            <a:off x="76200" y="5943600"/>
            <a:ext cx="4495800" cy="701675"/>
          </a:xfrm>
          <a:prstGeom prst="rect">
            <a:avLst/>
          </a:prstGeom>
          <a:noFill/>
          <a:ln w="12700">
            <a:noFill/>
            <a:miter lim="800000"/>
            <a:headEnd type="none" w="sm" len="sm"/>
            <a:tailEnd type="none" w="sm" len="sm"/>
          </a:ln>
          <a:effectLst/>
        </p:spPr>
        <p:txBody>
          <a:bodyPr>
            <a:spAutoFit/>
          </a:bodyPr>
          <a:lstStyle/>
          <a:p>
            <a:r>
              <a:rPr lang="en-US" sz="2000"/>
              <a:t>“Computers. 0s and 1s. Utter simplicity </a:t>
            </a:r>
          </a:p>
          <a:p>
            <a:r>
              <a:rPr lang="en-US" sz="2000"/>
              <a:t>generating infinite complexity.”</a:t>
            </a:r>
            <a:endParaRPr lang="en-GB" sz="2000"/>
          </a:p>
        </p:txBody>
      </p:sp>
    </p:spTree>
  </p:cSld>
  <p:clrMapOvr>
    <a:masterClrMapping/>
  </p:clrMapOvr>
  <p:transition>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62" name="Picture 1026" descr="\\Davidci730\davidci730\My Documents\Projects\DNA graphics\data.gif"/>
          <p:cNvPicPr>
            <a:picLocks noChangeAspect="1" noChangeArrowheads="1"/>
          </p:cNvPicPr>
          <p:nvPr/>
        </p:nvPicPr>
        <p:blipFill>
          <a:blip r:embed="rId3"/>
          <a:srcRect/>
          <a:stretch>
            <a:fillRect/>
          </a:stretch>
        </p:blipFill>
        <p:spPr bwMode="auto">
          <a:xfrm>
            <a:off x="693738" y="2133600"/>
            <a:ext cx="7326312" cy="4675188"/>
          </a:xfrm>
          <a:prstGeom prst="rect">
            <a:avLst/>
          </a:prstGeom>
          <a:noFill/>
        </p:spPr>
      </p:pic>
      <p:sp>
        <p:nvSpPr>
          <p:cNvPr id="1013763" name="Text Box 1027"/>
          <p:cNvSpPr txBox="1">
            <a:spLocks noChangeArrowheads="1"/>
          </p:cNvSpPr>
          <p:nvPr/>
        </p:nvSpPr>
        <p:spPr bwMode="auto">
          <a:xfrm>
            <a:off x="6948488" y="2382838"/>
            <a:ext cx="1452562" cy="396875"/>
          </a:xfrm>
          <a:prstGeom prst="rect">
            <a:avLst/>
          </a:prstGeom>
          <a:noFill/>
          <a:ln w="12700">
            <a:noFill/>
            <a:miter lim="800000"/>
            <a:headEnd/>
            <a:tailEnd/>
          </a:ln>
          <a:effectLst/>
        </p:spPr>
        <p:txBody>
          <a:bodyPr wrap="none" anchor="ctr">
            <a:spAutoFit/>
          </a:bodyPr>
          <a:lstStyle/>
          <a:p>
            <a:pPr algn="ctr" eaLnBrk="0" hangingPunct="0"/>
            <a:r>
              <a:rPr lang="en-US" sz="2000">
                <a:effectLst>
                  <a:outerShdw blurRad="38100" dist="38100" dir="2700000" algn="tl">
                    <a:srgbClr val="000000"/>
                  </a:outerShdw>
                </a:effectLst>
                <a:latin typeface="Arial" charset="0"/>
              </a:rPr>
              <a:t>Mainframe</a:t>
            </a:r>
          </a:p>
        </p:txBody>
      </p:sp>
      <p:sp>
        <p:nvSpPr>
          <p:cNvPr id="1013764" name="Text Box 1028"/>
          <p:cNvSpPr txBox="1">
            <a:spLocks noChangeArrowheads="1"/>
          </p:cNvSpPr>
          <p:nvPr/>
        </p:nvSpPr>
        <p:spPr bwMode="auto">
          <a:xfrm>
            <a:off x="6911975" y="3108325"/>
            <a:ext cx="1298575" cy="396875"/>
          </a:xfrm>
          <a:prstGeom prst="rect">
            <a:avLst/>
          </a:prstGeom>
          <a:noFill/>
          <a:ln w="12700">
            <a:noFill/>
            <a:miter lim="800000"/>
            <a:headEnd/>
            <a:tailEnd/>
          </a:ln>
          <a:effectLst/>
        </p:spPr>
        <p:txBody>
          <a:bodyPr wrap="none" anchor="ctr">
            <a:spAutoFit/>
          </a:bodyPr>
          <a:lstStyle/>
          <a:p>
            <a:pPr eaLnBrk="0" hangingPunct="0"/>
            <a:r>
              <a:rPr lang="en-US" sz="2000">
                <a:effectLst>
                  <a:outerShdw blurRad="38100" dist="38100" dir="2700000" algn="tl">
                    <a:srgbClr val="000000"/>
                  </a:outerShdw>
                </a:effectLst>
                <a:latin typeface="Arial" charset="0"/>
              </a:rPr>
              <a:t>Directory</a:t>
            </a:r>
          </a:p>
        </p:txBody>
      </p:sp>
      <p:sp>
        <p:nvSpPr>
          <p:cNvPr id="1013765" name="Text Box 1029"/>
          <p:cNvSpPr txBox="1">
            <a:spLocks noChangeArrowheads="1"/>
          </p:cNvSpPr>
          <p:nvPr/>
        </p:nvSpPr>
        <p:spPr bwMode="auto">
          <a:xfrm>
            <a:off x="6846888" y="3849688"/>
            <a:ext cx="1117600" cy="396875"/>
          </a:xfrm>
          <a:prstGeom prst="rect">
            <a:avLst/>
          </a:prstGeom>
          <a:noFill/>
          <a:ln w="12700">
            <a:noFill/>
            <a:miter lim="800000"/>
            <a:headEnd/>
            <a:tailEnd/>
          </a:ln>
          <a:effectLst/>
        </p:spPr>
        <p:txBody>
          <a:bodyPr wrap="none" anchor="ctr">
            <a:spAutoFit/>
          </a:bodyPr>
          <a:lstStyle/>
          <a:p>
            <a:pPr eaLnBrk="0" hangingPunct="0"/>
            <a:r>
              <a:rPr lang="en-US" sz="2000">
                <a:effectLst>
                  <a:outerShdw blurRad="38100" dist="38100" dir="2700000" algn="tl">
                    <a:srgbClr val="000000"/>
                  </a:outerShdw>
                </a:effectLst>
                <a:latin typeface="Arial" charset="0"/>
              </a:rPr>
              <a:t>RDBMS</a:t>
            </a:r>
          </a:p>
        </p:txBody>
      </p:sp>
      <p:sp>
        <p:nvSpPr>
          <p:cNvPr id="1013766" name="Text Box 1030"/>
          <p:cNvSpPr txBox="1">
            <a:spLocks noChangeArrowheads="1"/>
          </p:cNvSpPr>
          <p:nvPr/>
        </p:nvSpPr>
        <p:spPr bwMode="auto">
          <a:xfrm>
            <a:off x="6794500" y="4402138"/>
            <a:ext cx="1511300" cy="701675"/>
          </a:xfrm>
          <a:prstGeom prst="rect">
            <a:avLst/>
          </a:prstGeom>
          <a:noFill/>
          <a:ln w="12700">
            <a:noFill/>
            <a:miter lim="800000"/>
            <a:headEnd/>
            <a:tailEnd/>
          </a:ln>
          <a:effectLst/>
        </p:spPr>
        <p:txBody>
          <a:bodyPr wrap="none" anchor="ctr">
            <a:spAutoFit/>
          </a:bodyPr>
          <a:lstStyle/>
          <a:p>
            <a:pPr eaLnBrk="0" hangingPunct="0"/>
            <a:r>
              <a:rPr lang="en-US" sz="2000">
                <a:effectLst>
                  <a:outerShdw blurRad="38100" dist="38100" dir="2700000" algn="tl">
                    <a:srgbClr val="000000"/>
                  </a:outerShdw>
                </a:effectLst>
                <a:latin typeface="Arial" charset="0"/>
              </a:rPr>
              <a:t>Email &amp;</a:t>
            </a:r>
          </a:p>
          <a:p>
            <a:pPr eaLnBrk="0" hangingPunct="0"/>
            <a:r>
              <a:rPr lang="en-US" sz="2000">
                <a:effectLst>
                  <a:outerShdw blurRad="38100" dist="38100" dir="2700000" algn="tl">
                    <a:srgbClr val="000000"/>
                  </a:outerShdw>
                </a:effectLst>
                <a:latin typeface="Arial" charset="0"/>
              </a:rPr>
              <a:t>messaging</a:t>
            </a:r>
          </a:p>
        </p:txBody>
      </p:sp>
      <p:sp>
        <p:nvSpPr>
          <p:cNvPr id="1013767" name="Text Box 1031"/>
          <p:cNvSpPr txBox="1">
            <a:spLocks noChangeArrowheads="1"/>
          </p:cNvSpPr>
          <p:nvPr/>
        </p:nvSpPr>
        <p:spPr bwMode="auto">
          <a:xfrm>
            <a:off x="6702425" y="5127625"/>
            <a:ext cx="1565275" cy="396875"/>
          </a:xfrm>
          <a:prstGeom prst="rect">
            <a:avLst/>
          </a:prstGeom>
          <a:noFill/>
          <a:ln w="12700">
            <a:noFill/>
            <a:miter lim="800000"/>
            <a:headEnd/>
            <a:tailEnd/>
          </a:ln>
          <a:effectLst/>
        </p:spPr>
        <p:txBody>
          <a:bodyPr wrap="none" anchor="ctr">
            <a:spAutoFit/>
          </a:bodyPr>
          <a:lstStyle/>
          <a:p>
            <a:pPr eaLnBrk="0" hangingPunct="0"/>
            <a:r>
              <a:rPr lang="en-US" sz="2000">
                <a:effectLst>
                  <a:outerShdw blurRad="38100" dist="38100" dir="2700000" algn="tl">
                    <a:srgbClr val="000000"/>
                  </a:outerShdw>
                </a:effectLst>
                <a:latin typeface="Arial" charset="0"/>
              </a:rPr>
              <a:t>File system</a:t>
            </a:r>
          </a:p>
        </p:txBody>
      </p:sp>
      <p:sp>
        <p:nvSpPr>
          <p:cNvPr id="1013768" name="Text Box 1032"/>
          <p:cNvSpPr txBox="1">
            <a:spLocks noChangeArrowheads="1"/>
          </p:cNvSpPr>
          <p:nvPr/>
        </p:nvSpPr>
        <p:spPr bwMode="auto">
          <a:xfrm>
            <a:off x="3398838" y="4981575"/>
            <a:ext cx="862012" cy="457200"/>
          </a:xfrm>
          <a:prstGeom prst="rect">
            <a:avLst/>
          </a:prstGeom>
          <a:noFill/>
          <a:ln w="12700">
            <a:noFill/>
            <a:miter lim="800000"/>
            <a:headEnd/>
            <a:tailEnd/>
          </a:ln>
          <a:effectLst/>
        </p:spPr>
        <p:txBody>
          <a:bodyPr wrap="none" anchor="ctr">
            <a:spAutoFit/>
          </a:bodyPr>
          <a:lstStyle/>
          <a:p>
            <a:pPr eaLnBrk="0" hangingPunct="0"/>
            <a:r>
              <a:rPr lang="en-US">
                <a:effectLst>
                  <a:outerShdw blurRad="38100" dist="38100" dir="2700000" algn="tl">
                    <a:srgbClr val="000000"/>
                  </a:outerShdw>
                </a:effectLst>
                <a:latin typeface="Arial" charset="0"/>
              </a:rPr>
              <a:t>ADO</a:t>
            </a:r>
          </a:p>
        </p:txBody>
      </p:sp>
      <p:sp>
        <p:nvSpPr>
          <p:cNvPr id="1013769" name="Text Box 1033"/>
          <p:cNvSpPr txBox="1">
            <a:spLocks noChangeArrowheads="1"/>
          </p:cNvSpPr>
          <p:nvPr/>
        </p:nvSpPr>
        <p:spPr bwMode="auto">
          <a:xfrm>
            <a:off x="3290888" y="5510213"/>
            <a:ext cx="1335087" cy="457200"/>
          </a:xfrm>
          <a:prstGeom prst="rect">
            <a:avLst/>
          </a:prstGeom>
          <a:noFill/>
          <a:ln w="12700">
            <a:noFill/>
            <a:miter lim="800000"/>
            <a:headEnd/>
            <a:tailEnd/>
          </a:ln>
          <a:effectLst/>
        </p:spPr>
        <p:txBody>
          <a:bodyPr wrap="none" anchor="ctr">
            <a:spAutoFit/>
          </a:bodyPr>
          <a:lstStyle/>
          <a:p>
            <a:pPr eaLnBrk="0" hangingPunct="0"/>
            <a:r>
              <a:rPr lang="en-US">
                <a:effectLst>
                  <a:outerShdw blurRad="38100" dist="38100" dir="2700000" algn="tl">
                    <a:srgbClr val="000000"/>
                  </a:outerShdw>
                </a:effectLst>
                <a:latin typeface="Arial" charset="0"/>
              </a:rPr>
              <a:t>OLE DB</a:t>
            </a:r>
          </a:p>
        </p:txBody>
      </p:sp>
      <p:pic>
        <p:nvPicPr>
          <p:cNvPr id="1013770" name="Picture 1034" descr="C:\My Documents\Projects\New DNA animation\graphics\topdata.gif"/>
          <p:cNvPicPr>
            <a:picLocks noChangeAspect="1" noChangeArrowheads="1"/>
          </p:cNvPicPr>
          <p:nvPr/>
        </p:nvPicPr>
        <p:blipFill>
          <a:blip r:embed="rId4"/>
          <a:srcRect/>
          <a:stretch>
            <a:fillRect/>
          </a:stretch>
        </p:blipFill>
        <p:spPr bwMode="auto">
          <a:xfrm>
            <a:off x="6473825" y="138113"/>
            <a:ext cx="2381250" cy="1390650"/>
          </a:xfrm>
          <a:prstGeom prst="rect">
            <a:avLst/>
          </a:prstGeom>
          <a:noFill/>
        </p:spPr>
      </p:pic>
      <p:sp>
        <p:nvSpPr>
          <p:cNvPr id="1013771" name="Line 1035"/>
          <p:cNvSpPr>
            <a:spLocks noChangeShapeType="1"/>
          </p:cNvSpPr>
          <p:nvPr/>
        </p:nvSpPr>
        <p:spPr bwMode="auto">
          <a:xfrm>
            <a:off x="2439988" y="5205413"/>
            <a:ext cx="989012" cy="0"/>
          </a:xfrm>
          <a:prstGeom prst="line">
            <a:avLst/>
          </a:prstGeom>
          <a:noFill/>
          <a:ln w="28575">
            <a:solidFill>
              <a:schemeClr val="tx1"/>
            </a:solidFill>
            <a:round/>
            <a:headEnd/>
            <a:tailEnd/>
          </a:ln>
          <a:effectLst/>
        </p:spPr>
        <p:txBody>
          <a:bodyPr wrap="none" anchor="ctr"/>
          <a:lstStyle/>
          <a:p>
            <a:endParaRPr lang="en-US"/>
          </a:p>
        </p:txBody>
      </p:sp>
      <p:sp>
        <p:nvSpPr>
          <p:cNvPr id="1013772" name="Line 1036"/>
          <p:cNvSpPr>
            <a:spLocks noChangeShapeType="1"/>
          </p:cNvSpPr>
          <p:nvPr/>
        </p:nvSpPr>
        <p:spPr bwMode="auto">
          <a:xfrm>
            <a:off x="4237038" y="5197475"/>
            <a:ext cx="690562" cy="0"/>
          </a:xfrm>
          <a:prstGeom prst="line">
            <a:avLst/>
          </a:prstGeom>
          <a:noFill/>
          <a:ln w="28575">
            <a:solidFill>
              <a:schemeClr val="tx1"/>
            </a:solidFill>
            <a:round/>
            <a:headEnd/>
            <a:tailEnd/>
          </a:ln>
          <a:effectLst/>
        </p:spPr>
        <p:txBody>
          <a:bodyPr wrap="none" anchor="ctr"/>
          <a:lstStyle/>
          <a:p>
            <a:endParaRPr lang="en-US"/>
          </a:p>
        </p:txBody>
      </p:sp>
      <p:sp>
        <p:nvSpPr>
          <p:cNvPr id="1013773" name="Line 1037"/>
          <p:cNvSpPr>
            <a:spLocks noChangeShapeType="1"/>
          </p:cNvSpPr>
          <p:nvPr/>
        </p:nvSpPr>
        <p:spPr bwMode="auto">
          <a:xfrm>
            <a:off x="4913313" y="4630738"/>
            <a:ext cx="0" cy="593725"/>
          </a:xfrm>
          <a:prstGeom prst="line">
            <a:avLst/>
          </a:prstGeom>
          <a:noFill/>
          <a:ln w="28575">
            <a:solidFill>
              <a:schemeClr val="tx1"/>
            </a:solidFill>
            <a:round/>
            <a:headEnd/>
            <a:tailEnd/>
          </a:ln>
          <a:effectLst/>
        </p:spPr>
        <p:txBody>
          <a:bodyPr wrap="none" anchor="ctr"/>
          <a:lstStyle/>
          <a:p>
            <a:endParaRPr lang="en-US"/>
          </a:p>
        </p:txBody>
      </p:sp>
      <p:sp>
        <p:nvSpPr>
          <p:cNvPr id="1013774" name="Line 1038"/>
          <p:cNvSpPr>
            <a:spLocks noChangeShapeType="1"/>
          </p:cNvSpPr>
          <p:nvPr/>
        </p:nvSpPr>
        <p:spPr bwMode="auto">
          <a:xfrm>
            <a:off x="2606675" y="5761038"/>
            <a:ext cx="739775" cy="0"/>
          </a:xfrm>
          <a:prstGeom prst="line">
            <a:avLst/>
          </a:prstGeom>
          <a:noFill/>
          <a:ln w="28575">
            <a:solidFill>
              <a:schemeClr val="tx1"/>
            </a:solidFill>
            <a:round/>
            <a:headEnd/>
            <a:tailEnd/>
          </a:ln>
          <a:effectLst/>
        </p:spPr>
        <p:txBody>
          <a:bodyPr wrap="none" anchor="ctr"/>
          <a:lstStyle/>
          <a:p>
            <a:endParaRPr lang="en-US"/>
          </a:p>
        </p:txBody>
      </p:sp>
      <p:sp>
        <p:nvSpPr>
          <p:cNvPr id="1013775" name="Line 1039"/>
          <p:cNvSpPr>
            <a:spLocks noChangeShapeType="1"/>
          </p:cNvSpPr>
          <p:nvPr/>
        </p:nvSpPr>
        <p:spPr bwMode="auto">
          <a:xfrm>
            <a:off x="2614613" y="5568950"/>
            <a:ext cx="0" cy="211138"/>
          </a:xfrm>
          <a:prstGeom prst="line">
            <a:avLst/>
          </a:prstGeom>
          <a:noFill/>
          <a:ln w="28575">
            <a:solidFill>
              <a:schemeClr val="tx1"/>
            </a:solidFill>
            <a:round/>
            <a:headEnd/>
            <a:tailEnd/>
          </a:ln>
          <a:effectLst/>
        </p:spPr>
        <p:txBody>
          <a:bodyPr wrap="none" anchor="ctr"/>
          <a:lstStyle/>
          <a:p>
            <a:endParaRPr lang="en-US"/>
          </a:p>
        </p:txBody>
      </p:sp>
      <p:sp>
        <p:nvSpPr>
          <p:cNvPr id="1013776" name="Line 1040"/>
          <p:cNvSpPr>
            <a:spLocks noChangeShapeType="1"/>
          </p:cNvSpPr>
          <p:nvPr/>
        </p:nvSpPr>
        <p:spPr bwMode="auto">
          <a:xfrm>
            <a:off x="4565650" y="5740400"/>
            <a:ext cx="566738" cy="0"/>
          </a:xfrm>
          <a:prstGeom prst="line">
            <a:avLst/>
          </a:prstGeom>
          <a:noFill/>
          <a:ln w="28575">
            <a:solidFill>
              <a:schemeClr val="tx1"/>
            </a:solidFill>
            <a:round/>
            <a:headEnd/>
            <a:tailEnd/>
          </a:ln>
          <a:effectLst/>
        </p:spPr>
        <p:txBody>
          <a:bodyPr wrap="none" anchor="ctr"/>
          <a:lstStyle/>
          <a:p>
            <a:endParaRPr lang="en-US"/>
          </a:p>
        </p:txBody>
      </p:sp>
      <p:sp>
        <p:nvSpPr>
          <p:cNvPr id="1013777" name="Line 1041"/>
          <p:cNvSpPr>
            <a:spLocks noChangeShapeType="1"/>
          </p:cNvSpPr>
          <p:nvPr/>
        </p:nvSpPr>
        <p:spPr bwMode="auto">
          <a:xfrm>
            <a:off x="5140325" y="4886325"/>
            <a:ext cx="0" cy="877888"/>
          </a:xfrm>
          <a:prstGeom prst="line">
            <a:avLst/>
          </a:prstGeom>
          <a:noFill/>
          <a:ln w="28575">
            <a:solidFill>
              <a:schemeClr val="tx1"/>
            </a:solidFill>
            <a:round/>
            <a:headEnd/>
            <a:tailEnd/>
          </a:ln>
          <a:effectLst/>
        </p:spPr>
        <p:txBody>
          <a:bodyPr wrap="none" anchor="ctr"/>
          <a:lstStyle/>
          <a:p>
            <a:endParaRPr lang="en-US"/>
          </a:p>
        </p:txBody>
      </p:sp>
      <p:sp>
        <p:nvSpPr>
          <p:cNvPr id="1013778" name="Rectangle 1042"/>
          <p:cNvSpPr>
            <a:spLocks noGrp="1" noChangeArrowheads="1"/>
          </p:cNvSpPr>
          <p:nvPr>
            <p:ph type="title"/>
          </p:nvPr>
        </p:nvSpPr>
        <p:spPr>
          <a:xfrm>
            <a:off x="381000" y="228600"/>
            <a:ext cx="8482013" cy="1244600"/>
          </a:xfrm>
        </p:spPr>
        <p:txBody>
          <a:bodyPr/>
          <a:lstStyle/>
          <a:p>
            <a:r>
              <a:rPr lang="en-US"/>
              <a:t>Windows DNA</a:t>
            </a:r>
            <a:br>
              <a:rPr lang="en-US"/>
            </a:br>
            <a:r>
              <a:rPr lang="en-US" sz="3600">
                <a:solidFill>
                  <a:schemeClr val="accent2"/>
                </a:solidFill>
              </a:rPr>
              <a:t>Data Tier</a:t>
            </a:r>
            <a:endParaRPr lang="en-US"/>
          </a:p>
        </p:txBody>
      </p:sp>
      <p:sp>
        <p:nvSpPr>
          <p:cNvPr id="1013779" name="Rectangle 1043"/>
          <p:cNvSpPr>
            <a:spLocks noGrp="1" noChangeArrowheads="1"/>
          </p:cNvSpPr>
          <p:nvPr>
            <p:ph type="body" idx="1"/>
          </p:nvPr>
        </p:nvSpPr>
        <p:spPr>
          <a:xfrm>
            <a:off x="381000" y="1535113"/>
            <a:ext cx="5486400" cy="2355850"/>
          </a:xfrm>
        </p:spPr>
        <p:txBody>
          <a:bodyPr/>
          <a:lstStyle/>
          <a:p>
            <a:pPr>
              <a:lnSpc>
                <a:spcPct val="80000"/>
              </a:lnSpc>
            </a:pPr>
            <a:r>
              <a:rPr lang="en-US" sz="2400"/>
              <a:t>ADO:  </a:t>
            </a:r>
            <a:r>
              <a:rPr lang="el-GR" sz="2400"/>
              <a:t>απλουστευμένη πρόσβαση σε δεδομένα</a:t>
            </a:r>
            <a:endParaRPr lang="en-US" sz="2400"/>
          </a:p>
          <a:p>
            <a:pPr>
              <a:lnSpc>
                <a:spcPct val="80000"/>
              </a:lnSpc>
            </a:pPr>
            <a:r>
              <a:rPr lang="en-US" sz="2400"/>
              <a:t>OLE DB:  </a:t>
            </a:r>
            <a:r>
              <a:rPr lang="el-GR" sz="2400"/>
              <a:t>παγκόσμιος παροχέας δεδομένων</a:t>
            </a:r>
            <a:endParaRPr lang="en-US" sz="2400"/>
          </a:p>
          <a:p>
            <a:pPr>
              <a:lnSpc>
                <a:spcPct val="80000"/>
              </a:lnSpc>
            </a:pPr>
            <a:r>
              <a:rPr lang="en-US" sz="2400"/>
              <a:t>XML: </a:t>
            </a:r>
            <a:r>
              <a:rPr lang="el-GR" sz="2400"/>
              <a:t>παρουσίαση και μεταβολή δεδομένων βασισμένη σε πρότυπα</a:t>
            </a:r>
            <a:endParaRPr lang="en-US" sz="2400"/>
          </a:p>
        </p:txBody>
      </p:sp>
      <p:sp>
        <p:nvSpPr>
          <p:cNvPr id="1013780" name="Text Box 1044"/>
          <p:cNvSpPr txBox="1">
            <a:spLocks noChangeArrowheads="1"/>
          </p:cNvSpPr>
          <p:nvPr/>
        </p:nvSpPr>
        <p:spPr bwMode="auto">
          <a:xfrm>
            <a:off x="3459163" y="3622675"/>
            <a:ext cx="827087" cy="457200"/>
          </a:xfrm>
          <a:prstGeom prst="rect">
            <a:avLst/>
          </a:prstGeom>
          <a:noFill/>
          <a:ln w="12700">
            <a:noFill/>
            <a:miter lim="800000"/>
            <a:headEnd/>
            <a:tailEnd/>
          </a:ln>
          <a:effectLst/>
        </p:spPr>
        <p:txBody>
          <a:bodyPr wrap="none" anchor="ctr">
            <a:spAutoFit/>
          </a:bodyPr>
          <a:lstStyle/>
          <a:p>
            <a:pPr eaLnBrk="0" hangingPunct="0"/>
            <a:r>
              <a:rPr lang="en-US">
                <a:effectLst>
                  <a:outerShdw blurRad="38100" dist="38100" dir="2700000" algn="tl">
                    <a:srgbClr val="000000"/>
                  </a:outerShdw>
                </a:effectLst>
                <a:latin typeface="Arial" charset="0"/>
              </a:rPr>
              <a:t>XML</a:t>
            </a:r>
          </a:p>
        </p:txBody>
      </p:sp>
      <p:sp>
        <p:nvSpPr>
          <p:cNvPr id="1013781" name="Line 1045"/>
          <p:cNvSpPr>
            <a:spLocks noChangeShapeType="1"/>
          </p:cNvSpPr>
          <p:nvPr/>
        </p:nvSpPr>
        <p:spPr bwMode="auto">
          <a:xfrm>
            <a:off x="3049588" y="3838575"/>
            <a:ext cx="466725" cy="0"/>
          </a:xfrm>
          <a:prstGeom prst="line">
            <a:avLst/>
          </a:prstGeom>
          <a:noFill/>
          <a:ln w="28575">
            <a:solidFill>
              <a:schemeClr val="tx1"/>
            </a:solidFill>
            <a:round/>
            <a:headEnd/>
            <a:tailEnd/>
          </a:ln>
          <a:effectLst/>
        </p:spPr>
        <p:txBody>
          <a:bodyPr wrap="none" anchor="ctr"/>
          <a:lstStyle/>
          <a:p>
            <a:endParaRPr lang="en-US"/>
          </a:p>
        </p:txBody>
      </p:sp>
      <p:sp>
        <p:nvSpPr>
          <p:cNvPr id="1013782" name="Line 1046"/>
          <p:cNvSpPr>
            <a:spLocks noChangeShapeType="1"/>
          </p:cNvSpPr>
          <p:nvPr/>
        </p:nvSpPr>
        <p:spPr bwMode="auto">
          <a:xfrm flipH="1">
            <a:off x="5353050" y="3822700"/>
            <a:ext cx="4763" cy="330200"/>
          </a:xfrm>
          <a:prstGeom prst="line">
            <a:avLst/>
          </a:prstGeom>
          <a:noFill/>
          <a:ln w="28575">
            <a:solidFill>
              <a:schemeClr val="tx1"/>
            </a:solidFill>
            <a:round/>
            <a:headEnd/>
            <a:tailEnd/>
          </a:ln>
          <a:effectLst/>
        </p:spPr>
        <p:txBody>
          <a:bodyPr wrap="none" anchor="ctr"/>
          <a:lstStyle/>
          <a:p>
            <a:endParaRPr lang="en-US"/>
          </a:p>
        </p:txBody>
      </p:sp>
      <p:sp>
        <p:nvSpPr>
          <p:cNvPr id="1013783" name="Line 1047"/>
          <p:cNvSpPr>
            <a:spLocks noChangeShapeType="1"/>
          </p:cNvSpPr>
          <p:nvPr/>
        </p:nvSpPr>
        <p:spPr bwMode="auto">
          <a:xfrm>
            <a:off x="4221163" y="3829050"/>
            <a:ext cx="1119187" cy="0"/>
          </a:xfrm>
          <a:prstGeom prst="line">
            <a:avLst/>
          </a:prstGeom>
          <a:noFill/>
          <a:ln w="28575">
            <a:solidFill>
              <a:schemeClr val="tx1"/>
            </a:solidFill>
            <a:round/>
            <a:headEnd/>
            <a:tailEnd/>
          </a:ln>
          <a:effectLst/>
        </p:spPr>
        <p:txBody>
          <a:bodyPr wrap="none" anchor="ctr"/>
          <a:lstStyle/>
          <a:p>
            <a:endParaRPr lang="en-US"/>
          </a:p>
        </p:txBody>
      </p:sp>
      <p:sp>
        <p:nvSpPr>
          <p:cNvPr id="1013784" name="Line 1048"/>
          <p:cNvSpPr>
            <a:spLocks noChangeShapeType="1"/>
          </p:cNvSpPr>
          <p:nvPr/>
        </p:nvSpPr>
        <p:spPr bwMode="auto">
          <a:xfrm>
            <a:off x="3054350" y="3833813"/>
            <a:ext cx="0" cy="877887"/>
          </a:xfrm>
          <a:prstGeom prst="line">
            <a:avLst/>
          </a:prstGeom>
          <a:noFill/>
          <a:ln w="28575">
            <a:solidFill>
              <a:schemeClr val="tx1"/>
            </a:solidFill>
            <a:round/>
            <a:headEnd/>
            <a:tailEnd/>
          </a:ln>
          <a:effectLst/>
        </p:spPr>
        <p:txBody>
          <a:bodyPr wrap="none" anchor="ctr"/>
          <a:lstStyle/>
          <a:p>
            <a:endParaRPr lang="en-US"/>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a:xfrm>
            <a:off x="381000" y="228600"/>
            <a:ext cx="5791200" cy="1189038"/>
          </a:xfrm>
        </p:spPr>
        <p:txBody>
          <a:bodyPr/>
          <a:lstStyle/>
          <a:p>
            <a:r>
              <a:rPr lang="en-US" sz="4400"/>
              <a:t>Windows DNA</a:t>
            </a:r>
            <a:r>
              <a:rPr lang="en-US"/>
              <a:t/>
            </a:r>
            <a:br>
              <a:rPr lang="en-US"/>
            </a:br>
            <a:r>
              <a:rPr lang="el-GR" sz="3600">
                <a:solidFill>
                  <a:schemeClr val="accent2"/>
                </a:solidFill>
              </a:rPr>
              <a:t>Σχεδιαστικοί Στόχοι</a:t>
            </a:r>
            <a:endParaRPr lang="en-GB" sz="3600">
              <a:solidFill>
                <a:schemeClr val="accent2"/>
              </a:solidFill>
            </a:endParaRPr>
          </a:p>
        </p:txBody>
      </p:sp>
      <p:sp>
        <p:nvSpPr>
          <p:cNvPr id="1033219" name="Rectangle 3"/>
          <p:cNvSpPr>
            <a:spLocks noGrp="1" noChangeArrowheads="1"/>
          </p:cNvSpPr>
          <p:nvPr>
            <p:ph type="body" idx="1"/>
          </p:nvPr>
        </p:nvSpPr>
        <p:spPr>
          <a:xfrm>
            <a:off x="381000" y="1524000"/>
            <a:ext cx="8502650" cy="2867025"/>
          </a:xfrm>
        </p:spPr>
        <p:txBody>
          <a:bodyPr/>
          <a:lstStyle/>
          <a:p>
            <a:r>
              <a:rPr lang="el-GR"/>
              <a:t>Αυτονομία</a:t>
            </a:r>
            <a:r>
              <a:rPr lang="en-US"/>
              <a:t> (Autonomy)</a:t>
            </a:r>
            <a:endParaRPr lang="el-GR"/>
          </a:p>
          <a:p>
            <a:r>
              <a:rPr lang="el-GR"/>
              <a:t>Αξιοπιστία</a:t>
            </a:r>
            <a:r>
              <a:rPr lang="en-US"/>
              <a:t> (Reliability)</a:t>
            </a:r>
            <a:endParaRPr lang="el-GR"/>
          </a:p>
          <a:p>
            <a:r>
              <a:rPr lang="el-GR"/>
              <a:t>Διαθεσιμότητα</a:t>
            </a:r>
            <a:r>
              <a:rPr lang="en-US"/>
              <a:t> (Availability)</a:t>
            </a:r>
            <a:endParaRPr lang="el-GR"/>
          </a:p>
          <a:p>
            <a:r>
              <a:rPr lang="el-GR"/>
              <a:t>Κλιμάκωση</a:t>
            </a:r>
            <a:r>
              <a:rPr lang="en-US"/>
              <a:t> (Scalability)</a:t>
            </a:r>
            <a:endParaRPr lang="el-GR"/>
          </a:p>
          <a:p>
            <a:r>
              <a:rPr lang="el-GR"/>
              <a:t>Διαλειτουργικότητα</a:t>
            </a:r>
            <a:r>
              <a:rPr lang="en-US"/>
              <a:t> (Interoperability)</a:t>
            </a:r>
            <a:endParaRPr lang="en-GB"/>
          </a:p>
        </p:txBody>
      </p:sp>
      <p:pic>
        <p:nvPicPr>
          <p:cNvPr id="1033220" name="Picture 4" descr="C:\My Documents\Projects\New DNA animation\graphics\toppres.gif"/>
          <p:cNvPicPr>
            <a:picLocks noChangeAspect="1" noChangeArrowheads="1"/>
          </p:cNvPicPr>
          <p:nvPr/>
        </p:nvPicPr>
        <p:blipFill>
          <a:blip r:embed="rId3"/>
          <a:srcRect/>
          <a:stretch>
            <a:fillRect/>
          </a:stretch>
        </p:blipFill>
        <p:spPr bwMode="auto">
          <a:xfrm>
            <a:off x="6437313" y="173038"/>
            <a:ext cx="2381250" cy="1390650"/>
          </a:xfrm>
          <a:prstGeom prst="rect">
            <a:avLst/>
          </a:prstGeom>
          <a:noFill/>
        </p:spPr>
      </p:pic>
      <p:grpSp>
        <p:nvGrpSpPr>
          <p:cNvPr id="1033237" name="Group 21"/>
          <p:cNvGrpSpPr>
            <a:grpSpLocks/>
          </p:cNvGrpSpPr>
          <p:nvPr/>
        </p:nvGrpSpPr>
        <p:grpSpPr bwMode="auto">
          <a:xfrm>
            <a:off x="1152525" y="4310063"/>
            <a:ext cx="6597650" cy="2547937"/>
            <a:chOff x="726" y="2715"/>
            <a:chExt cx="4156" cy="1605"/>
          </a:xfrm>
        </p:grpSpPr>
        <p:pic>
          <p:nvPicPr>
            <p:cNvPr id="1033229" name="Picture 13" descr="C:\My Documents\Projects\DNA graphics\temp\sysserv.gif"/>
            <p:cNvPicPr>
              <a:picLocks noChangeAspect="1" noChangeArrowheads="1"/>
            </p:cNvPicPr>
            <p:nvPr/>
          </p:nvPicPr>
          <p:blipFill>
            <a:blip r:embed="rId4"/>
            <a:srcRect/>
            <a:stretch>
              <a:fillRect/>
            </a:stretch>
          </p:blipFill>
          <p:spPr bwMode="auto">
            <a:xfrm>
              <a:off x="836" y="2902"/>
              <a:ext cx="4046" cy="1418"/>
            </a:xfrm>
            <a:prstGeom prst="rect">
              <a:avLst/>
            </a:prstGeom>
            <a:noFill/>
          </p:spPr>
        </p:pic>
        <p:sp>
          <p:nvSpPr>
            <p:cNvPr id="1033230" name="Text Box 14"/>
            <p:cNvSpPr txBox="1">
              <a:spLocks noChangeArrowheads="1"/>
            </p:cNvSpPr>
            <p:nvPr/>
          </p:nvSpPr>
          <p:spPr bwMode="auto">
            <a:xfrm>
              <a:off x="2268" y="4022"/>
              <a:ext cx="116" cy="288"/>
            </a:xfrm>
            <a:prstGeom prst="rect">
              <a:avLst/>
            </a:prstGeom>
            <a:noFill/>
            <a:ln w="12700">
              <a:noFill/>
              <a:miter lim="800000"/>
              <a:headEnd/>
              <a:tailEnd/>
            </a:ln>
            <a:effectLst/>
          </p:spPr>
          <p:txBody>
            <a:bodyPr wrap="none" anchor="ctr">
              <a:spAutoFit/>
            </a:bodyPr>
            <a:lstStyle/>
            <a:p>
              <a:pPr eaLnBrk="0" hangingPunct="0"/>
              <a:endParaRPr lang="en-GB">
                <a:effectLst>
                  <a:outerShdw blurRad="38100" dist="38100" dir="2700000" algn="tl">
                    <a:srgbClr val="000000"/>
                  </a:outerShdw>
                </a:effectLst>
                <a:latin typeface="Arial" charset="0"/>
              </a:endParaRPr>
            </a:p>
          </p:txBody>
        </p:sp>
        <p:sp>
          <p:nvSpPr>
            <p:cNvPr id="1033233" name="Text Box 17"/>
            <p:cNvSpPr txBox="1">
              <a:spLocks noChangeArrowheads="1"/>
            </p:cNvSpPr>
            <p:nvPr/>
          </p:nvSpPr>
          <p:spPr bwMode="auto">
            <a:xfrm>
              <a:off x="726" y="3096"/>
              <a:ext cx="1085" cy="442"/>
            </a:xfrm>
            <a:prstGeom prst="rect">
              <a:avLst/>
            </a:prstGeom>
            <a:noFill/>
            <a:ln w="12700">
              <a:noFill/>
              <a:miter lim="800000"/>
              <a:headEnd/>
              <a:tailEnd/>
            </a:ln>
            <a:effectLst/>
          </p:spPr>
          <p:txBody>
            <a:bodyPr wrap="none" anchor="ctr">
              <a:spAutoFit/>
            </a:bodyPr>
            <a:lstStyle/>
            <a:p>
              <a:pPr eaLnBrk="0" hangingPunct="0"/>
              <a:r>
                <a:rPr lang="en-US" sz="2000">
                  <a:solidFill>
                    <a:srgbClr val="C0C0C0"/>
                  </a:solidFill>
                  <a:effectLst>
                    <a:outerShdw blurRad="38100" dist="38100" dir="2700000" algn="tl">
                      <a:srgbClr val="000000"/>
                    </a:outerShdw>
                  </a:effectLst>
                  <a:latin typeface="Arial" charset="0"/>
                </a:rPr>
                <a:t>Presentation</a:t>
              </a:r>
              <a:br>
                <a:rPr lang="en-US" sz="2000">
                  <a:solidFill>
                    <a:srgbClr val="C0C0C0"/>
                  </a:solidFill>
                  <a:effectLst>
                    <a:outerShdw blurRad="38100" dist="38100" dir="2700000" algn="tl">
                      <a:srgbClr val="000000"/>
                    </a:outerShdw>
                  </a:effectLst>
                  <a:latin typeface="Arial" charset="0"/>
                </a:rPr>
              </a:br>
              <a:r>
                <a:rPr lang="en-US" sz="2000">
                  <a:solidFill>
                    <a:srgbClr val="C0C0C0"/>
                  </a:solidFill>
                  <a:effectLst>
                    <a:outerShdw blurRad="38100" dist="38100" dir="2700000" algn="tl">
                      <a:srgbClr val="000000"/>
                    </a:outerShdw>
                  </a:effectLst>
                  <a:latin typeface="Arial" charset="0"/>
                </a:rPr>
                <a:t>Tier</a:t>
              </a:r>
            </a:p>
          </p:txBody>
        </p:sp>
        <p:sp>
          <p:nvSpPr>
            <p:cNvPr id="1033234" name="Text Box 18"/>
            <p:cNvSpPr txBox="1">
              <a:spLocks noChangeArrowheads="1"/>
            </p:cNvSpPr>
            <p:nvPr/>
          </p:nvSpPr>
          <p:spPr bwMode="auto">
            <a:xfrm>
              <a:off x="2595" y="2715"/>
              <a:ext cx="987" cy="442"/>
            </a:xfrm>
            <a:prstGeom prst="rect">
              <a:avLst/>
            </a:prstGeom>
            <a:noFill/>
            <a:ln w="12700">
              <a:noFill/>
              <a:miter lim="800000"/>
              <a:headEnd/>
              <a:tailEnd/>
            </a:ln>
            <a:effectLst/>
          </p:spPr>
          <p:txBody>
            <a:bodyPr wrap="none" anchor="ctr">
              <a:spAutoFit/>
            </a:bodyPr>
            <a:lstStyle/>
            <a:p>
              <a:pPr eaLnBrk="0" hangingPunct="0"/>
              <a:r>
                <a:rPr lang="en-US" sz="2000">
                  <a:solidFill>
                    <a:srgbClr val="C0C0C0"/>
                  </a:solidFill>
                  <a:effectLst>
                    <a:outerShdw blurRad="38100" dist="38100" dir="2700000" algn="tl">
                      <a:srgbClr val="000000"/>
                    </a:outerShdw>
                  </a:effectLst>
                  <a:latin typeface="Arial" charset="0"/>
                </a:rPr>
                <a:t>Application</a:t>
              </a:r>
              <a:br>
                <a:rPr lang="en-US" sz="2000">
                  <a:solidFill>
                    <a:srgbClr val="C0C0C0"/>
                  </a:solidFill>
                  <a:effectLst>
                    <a:outerShdw blurRad="38100" dist="38100" dir="2700000" algn="tl">
                      <a:srgbClr val="000000"/>
                    </a:outerShdw>
                  </a:effectLst>
                  <a:latin typeface="Arial" charset="0"/>
                </a:rPr>
              </a:br>
              <a:r>
                <a:rPr lang="en-US" sz="2000">
                  <a:solidFill>
                    <a:srgbClr val="C0C0C0"/>
                  </a:solidFill>
                  <a:effectLst>
                    <a:outerShdw blurRad="38100" dist="38100" dir="2700000" algn="tl">
                      <a:srgbClr val="000000"/>
                    </a:outerShdw>
                  </a:effectLst>
                  <a:latin typeface="Arial" charset="0"/>
                </a:rPr>
                <a:t>Tier</a:t>
              </a:r>
            </a:p>
          </p:txBody>
        </p:sp>
        <p:sp>
          <p:nvSpPr>
            <p:cNvPr id="1033235" name="Text Box 19"/>
            <p:cNvSpPr txBox="1">
              <a:spLocks noChangeArrowheads="1"/>
            </p:cNvSpPr>
            <p:nvPr/>
          </p:nvSpPr>
          <p:spPr bwMode="auto">
            <a:xfrm>
              <a:off x="4122" y="3576"/>
              <a:ext cx="463" cy="442"/>
            </a:xfrm>
            <a:prstGeom prst="rect">
              <a:avLst/>
            </a:prstGeom>
            <a:noFill/>
            <a:ln w="12700">
              <a:noFill/>
              <a:miter lim="800000"/>
              <a:headEnd/>
              <a:tailEnd/>
            </a:ln>
            <a:effectLst/>
          </p:spPr>
          <p:txBody>
            <a:bodyPr wrap="none" anchor="ctr">
              <a:spAutoFit/>
            </a:bodyPr>
            <a:lstStyle/>
            <a:p>
              <a:pPr eaLnBrk="0" hangingPunct="0"/>
              <a:r>
                <a:rPr lang="en-US" sz="2000">
                  <a:solidFill>
                    <a:srgbClr val="C0C0C0"/>
                  </a:solidFill>
                  <a:effectLst>
                    <a:outerShdw blurRad="38100" dist="38100" dir="2700000" algn="tl">
                      <a:srgbClr val="000000"/>
                    </a:outerShdw>
                  </a:effectLst>
                  <a:latin typeface="Arial" charset="0"/>
                </a:rPr>
                <a:t>Data</a:t>
              </a:r>
              <a:br>
                <a:rPr lang="en-US" sz="2000">
                  <a:solidFill>
                    <a:srgbClr val="C0C0C0"/>
                  </a:solidFill>
                  <a:effectLst>
                    <a:outerShdw blurRad="38100" dist="38100" dir="2700000" algn="tl">
                      <a:srgbClr val="000000"/>
                    </a:outerShdw>
                  </a:effectLst>
                  <a:latin typeface="Arial" charset="0"/>
                </a:rPr>
              </a:br>
              <a:r>
                <a:rPr lang="en-US" sz="2000">
                  <a:solidFill>
                    <a:srgbClr val="C0C0C0"/>
                  </a:solidFill>
                  <a:effectLst>
                    <a:outerShdw blurRad="38100" dist="38100" dir="2700000" algn="tl">
                      <a:srgbClr val="000000"/>
                    </a:outerShdw>
                  </a:effectLst>
                  <a:latin typeface="Arial" charset="0"/>
                </a:rPr>
                <a:t>Tier</a:t>
              </a:r>
            </a:p>
          </p:txBody>
        </p:sp>
      </p:gr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a:xfrm>
            <a:off x="381000" y="228600"/>
            <a:ext cx="5791200" cy="1189038"/>
          </a:xfrm>
        </p:spPr>
        <p:txBody>
          <a:bodyPr/>
          <a:lstStyle/>
          <a:p>
            <a:r>
              <a:rPr lang="en-US" sz="4400"/>
              <a:t>Windows DNA</a:t>
            </a:r>
            <a:r>
              <a:rPr lang="en-US"/>
              <a:t/>
            </a:r>
            <a:br>
              <a:rPr lang="en-US"/>
            </a:br>
            <a:r>
              <a:rPr lang="el-GR" sz="3600">
                <a:solidFill>
                  <a:schemeClr val="accent2"/>
                </a:solidFill>
              </a:rPr>
              <a:t>Αυτονομία (</a:t>
            </a:r>
            <a:r>
              <a:rPr lang="en-US" sz="3600">
                <a:solidFill>
                  <a:schemeClr val="accent2"/>
                </a:solidFill>
              </a:rPr>
              <a:t>Autonomy)</a:t>
            </a:r>
            <a:endParaRPr lang="en-GB" sz="3600">
              <a:solidFill>
                <a:schemeClr val="accent2"/>
              </a:solidFill>
            </a:endParaRPr>
          </a:p>
        </p:txBody>
      </p:sp>
      <p:sp>
        <p:nvSpPr>
          <p:cNvPr id="1034243" name="Rectangle 3"/>
          <p:cNvSpPr>
            <a:spLocks noGrp="1" noChangeArrowheads="1"/>
          </p:cNvSpPr>
          <p:nvPr>
            <p:ph type="body" idx="1"/>
          </p:nvPr>
        </p:nvSpPr>
        <p:spPr>
          <a:xfrm>
            <a:off x="381000" y="1524000"/>
            <a:ext cx="8502650" cy="5006975"/>
          </a:xfrm>
        </p:spPr>
        <p:txBody>
          <a:bodyPr/>
          <a:lstStyle/>
          <a:p>
            <a:r>
              <a:rPr lang="el-GR"/>
              <a:t>Αυτονομία = Δυνατότητα ελέγχου των κρίσιμων πόρων</a:t>
            </a:r>
          </a:p>
          <a:p>
            <a:r>
              <a:rPr lang="el-GR"/>
              <a:t>Κρίσιμοι πόροι = Συνδέσεις σε ΒΔ, συνδέσεις σε </a:t>
            </a:r>
            <a:r>
              <a:rPr lang="en-US"/>
              <a:t>mainframes, transactions</a:t>
            </a:r>
            <a:endParaRPr lang="el-GR"/>
          </a:p>
          <a:p>
            <a:r>
              <a:rPr lang="en-US"/>
              <a:t>DNA: </a:t>
            </a:r>
            <a:r>
              <a:rPr lang="el-GR"/>
              <a:t>Οι χρήστες </a:t>
            </a:r>
            <a:r>
              <a:rPr lang="el-GR" i="1"/>
              <a:t>δεν </a:t>
            </a:r>
            <a:r>
              <a:rPr lang="el-GR"/>
              <a:t>έχουν άμεση πρόσβαση σε πόρους</a:t>
            </a:r>
            <a:endParaRPr lang="en-US"/>
          </a:p>
          <a:p>
            <a:r>
              <a:rPr lang="en-US"/>
              <a:t>Executant Emissaries</a:t>
            </a:r>
          </a:p>
          <a:p>
            <a:pPr lvl="1"/>
            <a:r>
              <a:rPr lang="el-GR"/>
              <a:t>Μπορεί να τρέχουν κατευθείαν στα </a:t>
            </a:r>
            <a:r>
              <a:rPr lang="en-US"/>
              <a:t>clients</a:t>
            </a:r>
          </a:p>
          <a:p>
            <a:pPr lvl="1"/>
            <a:r>
              <a:rPr lang="en-US"/>
              <a:t>Emissaries </a:t>
            </a:r>
            <a:r>
              <a:rPr lang="el-GR"/>
              <a:t>για διαδραστικ</a:t>
            </a:r>
            <a:r>
              <a:rPr lang="en-US"/>
              <a:t>o</a:t>
            </a:r>
            <a:r>
              <a:rPr lang="el-GR"/>
              <a:t>ύς και μη διαδραστικούς τρόπους παρουσίασης</a:t>
            </a:r>
            <a:endParaRPr lang="en-GB"/>
          </a:p>
        </p:txBody>
      </p:sp>
      <p:pic>
        <p:nvPicPr>
          <p:cNvPr id="1034244" name="Picture 4" descr="C:\My Documents\Projects\New DNA animation\graphics\toppres.gif"/>
          <p:cNvPicPr>
            <a:picLocks noChangeAspect="1" noChangeArrowheads="1"/>
          </p:cNvPicPr>
          <p:nvPr/>
        </p:nvPicPr>
        <p:blipFill>
          <a:blip r:embed="rId3"/>
          <a:srcRect/>
          <a:stretch>
            <a:fillRect/>
          </a:stretch>
        </p:blipFill>
        <p:spPr bwMode="auto">
          <a:xfrm>
            <a:off x="6437313" y="173038"/>
            <a:ext cx="2381250" cy="1390650"/>
          </a:xfrm>
          <a:prstGeom prst="rect">
            <a:avLst/>
          </a:prstGeom>
          <a:noFill/>
        </p:spPr>
      </p:pic>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title"/>
          </p:nvPr>
        </p:nvSpPr>
        <p:spPr>
          <a:xfrm>
            <a:off x="381000" y="228600"/>
            <a:ext cx="5791200" cy="1189038"/>
          </a:xfrm>
        </p:spPr>
        <p:txBody>
          <a:bodyPr/>
          <a:lstStyle/>
          <a:p>
            <a:r>
              <a:rPr lang="en-US" sz="4400"/>
              <a:t>Windows DNA</a:t>
            </a:r>
            <a:r>
              <a:rPr lang="en-US"/>
              <a:t/>
            </a:r>
            <a:br>
              <a:rPr lang="en-US"/>
            </a:br>
            <a:r>
              <a:rPr lang="el-GR" sz="3600">
                <a:solidFill>
                  <a:schemeClr val="accent2"/>
                </a:solidFill>
              </a:rPr>
              <a:t>Αξιοπιστία (</a:t>
            </a:r>
            <a:r>
              <a:rPr lang="en-US" sz="3600">
                <a:solidFill>
                  <a:schemeClr val="accent2"/>
                </a:solidFill>
              </a:rPr>
              <a:t>Reliability)</a:t>
            </a:r>
            <a:endParaRPr lang="en-GB" sz="3600">
              <a:solidFill>
                <a:schemeClr val="accent2"/>
              </a:solidFill>
            </a:endParaRPr>
          </a:p>
        </p:txBody>
      </p:sp>
      <p:sp>
        <p:nvSpPr>
          <p:cNvPr id="1035267" name="Rectangle 3"/>
          <p:cNvSpPr>
            <a:spLocks noGrp="1" noChangeArrowheads="1"/>
          </p:cNvSpPr>
          <p:nvPr>
            <p:ph type="body" idx="1"/>
          </p:nvPr>
        </p:nvSpPr>
        <p:spPr>
          <a:xfrm>
            <a:off x="381000" y="1524000"/>
            <a:ext cx="8502650" cy="4997450"/>
          </a:xfrm>
        </p:spPr>
        <p:txBody>
          <a:bodyPr/>
          <a:lstStyle/>
          <a:p>
            <a:pPr>
              <a:lnSpc>
                <a:spcPct val="80000"/>
              </a:lnSpc>
            </a:pPr>
            <a:r>
              <a:rPr lang="el-GR"/>
              <a:t>Αξιοπιστία = Δυνατότητα της εφαρμογής να δίνει ακριβή αποτελέσματα</a:t>
            </a:r>
          </a:p>
          <a:p>
            <a:pPr>
              <a:lnSpc>
                <a:spcPct val="80000"/>
              </a:lnSpc>
            </a:pPr>
            <a:r>
              <a:rPr lang="el-GR"/>
              <a:t>Τα </a:t>
            </a:r>
            <a:r>
              <a:rPr lang="en-US"/>
              <a:t>components (executants) </a:t>
            </a:r>
            <a:r>
              <a:rPr lang="el-GR"/>
              <a:t>θα πρέπει να λειτουργούν μέσα στον </a:t>
            </a:r>
            <a:r>
              <a:rPr lang="en-US"/>
              <a:t>MTS</a:t>
            </a:r>
          </a:p>
          <a:p>
            <a:pPr>
              <a:lnSpc>
                <a:spcPct val="80000"/>
              </a:lnSpc>
            </a:pPr>
            <a:r>
              <a:rPr lang="el-GR"/>
              <a:t>Οι μεταβολές κατάστασης (</a:t>
            </a:r>
            <a:r>
              <a:rPr lang="en-US"/>
              <a:t>state transitions) </a:t>
            </a:r>
            <a:r>
              <a:rPr lang="el-GR"/>
              <a:t>πρέπει να είναι </a:t>
            </a:r>
            <a:r>
              <a:rPr lang="en-US"/>
              <a:t>ACID</a:t>
            </a:r>
          </a:p>
          <a:p>
            <a:pPr lvl="1">
              <a:lnSpc>
                <a:spcPct val="80000"/>
              </a:lnSpc>
            </a:pPr>
            <a:r>
              <a:rPr lang="en-US"/>
              <a:t>Atomic (</a:t>
            </a:r>
            <a:r>
              <a:rPr lang="el-GR"/>
              <a:t>Ατομικές)</a:t>
            </a:r>
            <a:endParaRPr lang="en-US"/>
          </a:p>
          <a:p>
            <a:pPr lvl="1">
              <a:lnSpc>
                <a:spcPct val="80000"/>
              </a:lnSpc>
            </a:pPr>
            <a:r>
              <a:rPr lang="en-US"/>
              <a:t>Consistent</a:t>
            </a:r>
            <a:r>
              <a:rPr lang="el-GR"/>
              <a:t> (Συνεπείς)</a:t>
            </a:r>
            <a:endParaRPr lang="en-US"/>
          </a:p>
          <a:p>
            <a:pPr lvl="1">
              <a:lnSpc>
                <a:spcPct val="80000"/>
              </a:lnSpc>
            </a:pPr>
            <a:r>
              <a:rPr lang="en-US"/>
              <a:t>Isolated</a:t>
            </a:r>
            <a:r>
              <a:rPr lang="el-GR"/>
              <a:t> (Απομονωμένες)</a:t>
            </a:r>
            <a:endParaRPr lang="en-US"/>
          </a:p>
          <a:p>
            <a:pPr lvl="1">
              <a:lnSpc>
                <a:spcPct val="80000"/>
              </a:lnSpc>
            </a:pPr>
            <a:r>
              <a:rPr lang="en-US"/>
              <a:t>Durable</a:t>
            </a:r>
            <a:r>
              <a:rPr lang="el-GR"/>
              <a:t> (Ανθεκτικές)</a:t>
            </a:r>
            <a:endParaRPr lang="en-GB"/>
          </a:p>
        </p:txBody>
      </p:sp>
      <p:pic>
        <p:nvPicPr>
          <p:cNvPr id="1035268" name="Picture 4" descr="C:\My Documents\Projects\New DNA animation\graphics\toppres.gif"/>
          <p:cNvPicPr>
            <a:picLocks noChangeAspect="1" noChangeArrowheads="1"/>
          </p:cNvPicPr>
          <p:nvPr/>
        </p:nvPicPr>
        <p:blipFill>
          <a:blip r:embed="rId3"/>
          <a:srcRect/>
          <a:stretch>
            <a:fillRect/>
          </a:stretch>
        </p:blipFill>
        <p:spPr bwMode="auto">
          <a:xfrm>
            <a:off x="6437313" y="173038"/>
            <a:ext cx="2381250" cy="1390650"/>
          </a:xfrm>
          <a:prstGeom prst="rect">
            <a:avLst/>
          </a:prstGeom>
          <a:noFill/>
        </p:spPr>
      </p:pic>
    </p:spTree>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a:xfrm>
            <a:off x="381000" y="228600"/>
            <a:ext cx="6324600" cy="1189038"/>
          </a:xfrm>
        </p:spPr>
        <p:txBody>
          <a:bodyPr/>
          <a:lstStyle/>
          <a:p>
            <a:r>
              <a:rPr lang="en-US" sz="4400"/>
              <a:t>Windows DNA</a:t>
            </a:r>
            <a:r>
              <a:rPr lang="en-US"/>
              <a:t/>
            </a:r>
            <a:br>
              <a:rPr lang="en-US"/>
            </a:br>
            <a:r>
              <a:rPr lang="el-GR" sz="3600">
                <a:solidFill>
                  <a:schemeClr val="accent2"/>
                </a:solidFill>
              </a:rPr>
              <a:t>Διαθεσιμότητα</a:t>
            </a:r>
            <a:r>
              <a:rPr lang="en-US" sz="3600">
                <a:solidFill>
                  <a:schemeClr val="accent2"/>
                </a:solidFill>
              </a:rPr>
              <a:t> (Availability)</a:t>
            </a:r>
            <a:endParaRPr lang="en-GB" sz="3600">
              <a:solidFill>
                <a:schemeClr val="accent2"/>
              </a:solidFill>
            </a:endParaRPr>
          </a:p>
        </p:txBody>
      </p:sp>
      <p:sp>
        <p:nvSpPr>
          <p:cNvPr id="1036291" name="Rectangle 3"/>
          <p:cNvSpPr>
            <a:spLocks noGrp="1" noChangeArrowheads="1"/>
          </p:cNvSpPr>
          <p:nvPr>
            <p:ph type="body" idx="1"/>
          </p:nvPr>
        </p:nvSpPr>
        <p:spPr>
          <a:xfrm>
            <a:off x="381000" y="1524000"/>
            <a:ext cx="8502650" cy="4997450"/>
          </a:xfrm>
        </p:spPr>
        <p:txBody>
          <a:bodyPr/>
          <a:lstStyle/>
          <a:p>
            <a:pPr>
              <a:lnSpc>
                <a:spcPct val="80000"/>
              </a:lnSpc>
            </a:pPr>
            <a:r>
              <a:rPr lang="el-GR"/>
              <a:t>Διαθεσιμότητα = Χρόνος κατά τον οποίο μια εφαρμογή είναι ικανή να κάνει ότι ζητάνε τα </a:t>
            </a:r>
            <a:r>
              <a:rPr lang="en-US"/>
              <a:t>clients</a:t>
            </a:r>
            <a:r>
              <a:rPr lang="el-GR"/>
              <a:t> της</a:t>
            </a:r>
          </a:p>
          <a:p>
            <a:pPr>
              <a:lnSpc>
                <a:spcPct val="80000"/>
              </a:lnSpc>
            </a:pPr>
            <a:r>
              <a:rPr lang="el-GR"/>
              <a:t>Μια εφαρμογή είναι χρήσιμη μόνο όσο κάνει την δουλειά της</a:t>
            </a:r>
          </a:p>
          <a:p>
            <a:pPr>
              <a:lnSpc>
                <a:spcPct val="80000"/>
              </a:lnSpc>
            </a:pPr>
            <a:r>
              <a:rPr lang="en-US"/>
              <a:t>DNA: </a:t>
            </a:r>
            <a:r>
              <a:rPr lang="el-GR"/>
              <a:t>Χρήση πλεοναζόντων συστημάτων (</a:t>
            </a:r>
            <a:r>
              <a:rPr lang="en-US"/>
              <a:t>redundant systems)</a:t>
            </a:r>
          </a:p>
          <a:p>
            <a:pPr lvl="1">
              <a:lnSpc>
                <a:spcPct val="80000"/>
              </a:lnSpc>
            </a:pPr>
            <a:r>
              <a:rPr lang="en-US"/>
              <a:t>RAID drives</a:t>
            </a:r>
          </a:p>
          <a:p>
            <a:pPr lvl="1">
              <a:lnSpc>
                <a:spcPct val="80000"/>
              </a:lnSpc>
            </a:pPr>
            <a:r>
              <a:rPr lang="en-US"/>
              <a:t>Multiple NICs</a:t>
            </a:r>
          </a:p>
          <a:p>
            <a:pPr lvl="1">
              <a:lnSpc>
                <a:spcPct val="80000"/>
              </a:lnSpc>
            </a:pPr>
            <a:r>
              <a:rPr lang="en-US"/>
              <a:t>Clustering (MSCS</a:t>
            </a:r>
            <a:r>
              <a:rPr lang="el-GR"/>
              <a:t> – Όχι </a:t>
            </a:r>
            <a:r>
              <a:rPr lang="en-US"/>
              <a:t>caching!)</a:t>
            </a:r>
          </a:p>
          <a:p>
            <a:pPr lvl="1">
              <a:lnSpc>
                <a:spcPct val="80000"/>
              </a:lnSpc>
            </a:pPr>
            <a:r>
              <a:rPr lang="en-US"/>
              <a:t>Queuing (MSMQ –</a:t>
            </a:r>
            <a:r>
              <a:rPr lang="el-GR"/>
              <a:t> Δυναμικό </a:t>
            </a:r>
            <a:r>
              <a:rPr lang="en-US"/>
              <a:t>routing)</a:t>
            </a:r>
            <a:endParaRPr lang="en-GB"/>
          </a:p>
        </p:txBody>
      </p:sp>
      <p:pic>
        <p:nvPicPr>
          <p:cNvPr id="1036292" name="Picture 4" descr="C:\My Documents\Projects\New DNA animation\graphics\toppres.gif"/>
          <p:cNvPicPr>
            <a:picLocks noChangeAspect="1" noChangeArrowheads="1"/>
          </p:cNvPicPr>
          <p:nvPr/>
        </p:nvPicPr>
        <p:blipFill>
          <a:blip r:embed="rId3"/>
          <a:srcRect/>
          <a:stretch>
            <a:fillRect/>
          </a:stretch>
        </p:blipFill>
        <p:spPr bwMode="auto">
          <a:xfrm>
            <a:off x="6437313" y="173038"/>
            <a:ext cx="2381250" cy="1390650"/>
          </a:xfrm>
          <a:prstGeom prst="rect">
            <a:avLst/>
          </a:prstGeom>
          <a:noFill/>
        </p:spPr>
      </p:pic>
    </p:spTree>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a:xfrm>
            <a:off x="381000" y="228600"/>
            <a:ext cx="6324600" cy="1189038"/>
          </a:xfrm>
        </p:spPr>
        <p:txBody>
          <a:bodyPr/>
          <a:lstStyle/>
          <a:p>
            <a:r>
              <a:rPr lang="en-US" sz="4400"/>
              <a:t>Windows DNA</a:t>
            </a:r>
            <a:r>
              <a:rPr lang="en-US"/>
              <a:t/>
            </a:r>
            <a:br>
              <a:rPr lang="en-US"/>
            </a:br>
            <a:r>
              <a:rPr lang="el-GR" sz="3600">
                <a:solidFill>
                  <a:schemeClr val="accent2"/>
                </a:solidFill>
              </a:rPr>
              <a:t> </a:t>
            </a:r>
            <a:r>
              <a:rPr lang="en-US" sz="3600">
                <a:solidFill>
                  <a:schemeClr val="accent2"/>
                </a:solidFill>
              </a:rPr>
              <a:t>K</a:t>
            </a:r>
            <a:r>
              <a:rPr lang="el-GR" sz="3600">
                <a:solidFill>
                  <a:schemeClr val="accent2"/>
                </a:solidFill>
              </a:rPr>
              <a:t>λιμάκωση </a:t>
            </a:r>
            <a:r>
              <a:rPr lang="en-US" sz="3600">
                <a:solidFill>
                  <a:schemeClr val="accent2"/>
                </a:solidFill>
              </a:rPr>
              <a:t>(Scalability)</a:t>
            </a:r>
            <a:endParaRPr lang="en-GB" sz="3600">
              <a:solidFill>
                <a:schemeClr val="accent2"/>
              </a:solidFill>
            </a:endParaRPr>
          </a:p>
        </p:txBody>
      </p:sp>
      <p:sp>
        <p:nvSpPr>
          <p:cNvPr id="1037315" name="Rectangle 3"/>
          <p:cNvSpPr>
            <a:spLocks noGrp="1" noChangeArrowheads="1"/>
          </p:cNvSpPr>
          <p:nvPr>
            <p:ph type="body" idx="1"/>
          </p:nvPr>
        </p:nvSpPr>
        <p:spPr>
          <a:xfrm>
            <a:off x="381000" y="1524000"/>
            <a:ext cx="8502650" cy="5686425"/>
          </a:xfrm>
        </p:spPr>
        <p:txBody>
          <a:bodyPr/>
          <a:lstStyle/>
          <a:p>
            <a:r>
              <a:rPr lang="el-GR" sz="2800"/>
              <a:t>Κλιμάκωση </a:t>
            </a:r>
            <a:r>
              <a:rPr lang="en-US" sz="2800"/>
              <a:t>= </a:t>
            </a:r>
            <a:r>
              <a:rPr lang="el-GR" sz="2800"/>
              <a:t>Βαθμός ολικής αλλαγής σε ροή</a:t>
            </a:r>
            <a:r>
              <a:rPr lang="en-US" sz="2800"/>
              <a:t> </a:t>
            </a:r>
            <a:r>
              <a:rPr lang="el-GR" sz="2800"/>
              <a:t>δεδομένων με αύξηση πόρων</a:t>
            </a:r>
          </a:p>
          <a:p>
            <a:pPr lvl="1"/>
            <a:r>
              <a:rPr lang="el-GR" sz="2400"/>
              <a:t>Γραμμική αλλαγή είναι ιδεώδης</a:t>
            </a:r>
          </a:p>
          <a:p>
            <a:r>
              <a:rPr lang="el-GR" sz="2800"/>
              <a:t>Ροή (</a:t>
            </a:r>
            <a:r>
              <a:rPr lang="en-US" sz="2800"/>
              <a:t>Throughput</a:t>
            </a:r>
            <a:r>
              <a:rPr lang="el-GR" sz="2800"/>
              <a:t>)</a:t>
            </a:r>
            <a:r>
              <a:rPr lang="en-US" sz="2800"/>
              <a:t> = transactions /</a:t>
            </a:r>
            <a:r>
              <a:rPr lang="el-GR" sz="2800"/>
              <a:t> </a:t>
            </a:r>
            <a:r>
              <a:rPr lang="en-US" sz="2800"/>
              <a:t>sec</a:t>
            </a:r>
          </a:p>
          <a:p>
            <a:r>
              <a:rPr lang="el-GR" sz="2800"/>
              <a:t>Βελτίωση κλιμάκωσης = Μείωση χρόνων </a:t>
            </a:r>
            <a:r>
              <a:rPr lang="en-US" sz="2800"/>
              <a:t>transactions</a:t>
            </a:r>
            <a:r>
              <a:rPr lang="el-GR" sz="2800"/>
              <a:t> = Χρόνος απόκτησης και χρήσης πόρων</a:t>
            </a:r>
          </a:p>
          <a:p>
            <a:r>
              <a:rPr lang="el-GR" sz="2800"/>
              <a:t>Βελτίωση κλιμάκωσης σε </a:t>
            </a:r>
            <a:r>
              <a:rPr lang="en-US" sz="2800"/>
              <a:t>DNA:</a:t>
            </a:r>
          </a:p>
          <a:p>
            <a:pPr lvl="1"/>
            <a:r>
              <a:rPr lang="en-US" sz="2400"/>
              <a:t>MSMQ</a:t>
            </a:r>
            <a:r>
              <a:rPr lang="el-GR" sz="2400"/>
              <a:t> (Πολλαπλοί διακομιστές)</a:t>
            </a:r>
            <a:endParaRPr lang="en-US" sz="2400"/>
          </a:p>
          <a:p>
            <a:pPr lvl="1"/>
            <a:r>
              <a:rPr lang="el-GR" sz="2400"/>
              <a:t>Ελαχιστοποίηση χρήσης δικτύου </a:t>
            </a:r>
            <a:r>
              <a:rPr lang="en-US" sz="2400"/>
              <a:t>(disconnected recordsets)</a:t>
            </a:r>
          </a:p>
          <a:p>
            <a:pPr lvl="1"/>
            <a:r>
              <a:rPr lang="en-US" sz="2400"/>
              <a:t>MTS</a:t>
            </a:r>
            <a:r>
              <a:rPr lang="el-GR" sz="2400"/>
              <a:t> (</a:t>
            </a:r>
            <a:r>
              <a:rPr lang="en-US" sz="2400"/>
              <a:t>pooling </a:t>
            </a:r>
            <a:r>
              <a:rPr lang="el-GR" sz="2400"/>
              <a:t>πόρων και επαναχρησιμοποίηση)</a:t>
            </a:r>
          </a:p>
          <a:p>
            <a:pPr lvl="2"/>
            <a:endParaRPr lang="en-GB" sz="2400"/>
          </a:p>
        </p:txBody>
      </p:sp>
      <p:pic>
        <p:nvPicPr>
          <p:cNvPr id="1037316" name="Picture 4" descr="C:\My Documents\Projects\New DNA animation\graphics\toppres.gif"/>
          <p:cNvPicPr>
            <a:picLocks noChangeAspect="1" noChangeArrowheads="1"/>
          </p:cNvPicPr>
          <p:nvPr/>
        </p:nvPicPr>
        <p:blipFill>
          <a:blip r:embed="rId3"/>
          <a:srcRect/>
          <a:stretch>
            <a:fillRect/>
          </a:stretch>
        </p:blipFill>
        <p:spPr bwMode="auto">
          <a:xfrm>
            <a:off x="6437313" y="173038"/>
            <a:ext cx="2381250" cy="1390650"/>
          </a:xfrm>
          <a:prstGeom prst="rect">
            <a:avLst/>
          </a:prstGeom>
          <a:noFill/>
        </p:spPr>
      </p:pic>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a:xfrm>
            <a:off x="381000" y="228600"/>
            <a:ext cx="6324600" cy="1682750"/>
          </a:xfrm>
        </p:spPr>
        <p:txBody>
          <a:bodyPr/>
          <a:lstStyle/>
          <a:p>
            <a:r>
              <a:rPr lang="en-US" sz="4400"/>
              <a:t>Windows DNA</a:t>
            </a:r>
            <a:r>
              <a:rPr lang="en-US"/>
              <a:t/>
            </a:r>
            <a:br>
              <a:rPr lang="en-US"/>
            </a:br>
            <a:r>
              <a:rPr lang="el-GR" sz="3600">
                <a:solidFill>
                  <a:schemeClr val="accent2"/>
                </a:solidFill>
              </a:rPr>
              <a:t> Διαλειτουργικότητα </a:t>
            </a:r>
            <a:r>
              <a:rPr lang="en-US" sz="3600">
                <a:solidFill>
                  <a:schemeClr val="accent2"/>
                </a:solidFill>
              </a:rPr>
              <a:t>(Interoperability)</a:t>
            </a:r>
            <a:endParaRPr lang="en-GB" sz="3600">
              <a:solidFill>
                <a:schemeClr val="accent2"/>
              </a:solidFill>
            </a:endParaRPr>
          </a:p>
        </p:txBody>
      </p:sp>
      <p:sp>
        <p:nvSpPr>
          <p:cNvPr id="1038339" name="Rectangle 3"/>
          <p:cNvSpPr>
            <a:spLocks noGrp="1" noChangeArrowheads="1"/>
          </p:cNvSpPr>
          <p:nvPr>
            <p:ph type="body" idx="1"/>
          </p:nvPr>
        </p:nvSpPr>
        <p:spPr>
          <a:xfrm>
            <a:off x="304800" y="2057400"/>
            <a:ext cx="8502650" cy="4491038"/>
          </a:xfrm>
        </p:spPr>
        <p:txBody>
          <a:bodyPr/>
          <a:lstStyle/>
          <a:p>
            <a:pPr>
              <a:lnSpc>
                <a:spcPct val="80000"/>
              </a:lnSpc>
            </a:pPr>
            <a:r>
              <a:rPr lang="el-GR"/>
              <a:t>Διαλειτουργικότητα = Δυνατότητα πρόσβασης σε πόρους, δεδομένα ή εφαρμογές σε άλλες πλατφόρμες</a:t>
            </a:r>
          </a:p>
          <a:p>
            <a:pPr>
              <a:lnSpc>
                <a:spcPct val="80000"/>
              </a:lnSpc>
            </a:pPr>
            <a:r>
              <a:rPr lang="el-GR"/>
              <a:t>Προγραμματισμός με:</a:t>
            </a:r>
          </a:p>
          <a:p>
            <a:pPr lvl="1">
              <a:lnSpc>
                <a:spcPct val="80000"/>
              </a:lnSpc>
            </a:pPr>
            <a:r>
              <a:rPr lang="en-US"/>
              <a:t>Microsoft ActiveX Data Objects (ADO) </a:t>
            </a:r>
            <a:r>
              <a:rPr lang="el-GR"/>
              <a:t>ή </a:t>
            </a:r>
            <a:r>
              <a:rPr lang="en-US"/>
              <a:t>OLE DB</a:t>
            </a:r>
          </a:p>
          <a:p>
            <a:pPr lvl="1">
              <a:lnSpc>
                <a:spcPct val="80000"/>
              </a:lnSpc>
            </a:pPr>
            <a:r>
              <a:rPr lang="en-US"/>
              <a:t>Extensible Markup Language (XML)</a:t>
            </a:r>
          </a:p>
          <a:p>
            <a:pPr lvl="1">
              <a:lnSpc>
                <a:spcPct val="80000"/>
              </a:lnSpc>
            </a:pPr>
            <a:r>
              <a:rPr lang="en-US"/>
              <a:t>DCOM (COM+)</a:t>
            </a:r>
          </a:p>
          <a:p>
            <a:pPr lvl="1">
              <a:lnSpc>
                <a:spcPct val="80000"/>
              </a:lnSpc>
            </a:pPr>
            <a:r>
              <a:rPr lang="en-US"/>
              <a:t>MSMQ</a:t>
            </a:r>
          </a:p>
          <a:p>
            <a:pPr lvl="1">
              <a:lnSpc>
                <a:spcPct val="80000"/>
              </a:lnSpc>
            </a:pPr>
            <a:r>
              <a:rPr lang="en-US"/>
              <a:t>COM Translation Integrator (COMTI)</a:t>
            </a:r>
            <a:endParaRPr lang="en-GB"/>
          </a:p>
        </p:txBody>
      </p:sp>
      <p:pic>
        <p:nvPicPr>
          <p:cNvPr id="1038341" name="Picture 5" descr="C:\My Documents\Projects\New DNA animation\graphics\toppres.gif"/>
          <p:cNvPicPr>
            <a:picLocks noChangeAspect="1" noChangeArrowheads="1"/>
          </p:cNvPicPr>
          <p:nvPr/>
        </p:nvPicPr>
        <p:blipFill>
          <a:blip r:embed="rId3"/>
          <a:srcRect/>
          <a:stretch>
            <a:fillRect/>
          </a:stretch>
        </p:blipFill>
        <p:spPr bwMode="auto">
          <a:xfrm>
            <a:off x="6437313" y="173038"/>
            <a:ext cx="2381250" cy="1390650"/>
          </a:xfrm>
          <a:prstGeom prst="rect">
            <a:avLst/>
          </a:prstGeom>
          <a:noFill/>
        </p:spPr>
      </p:pic>
    </p:spTree>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9412" name="Group 52"/>
          <p:cNvGrpSpPr>
            <a:grpSpLocks/>
          </p:cNvGrpSpPr>
          <p:nvPr/>
        </p:nvGrpSpPr>
        <p:grpSpPr bwMode="auto">
          <a:xfrm>
            <a:off x="7016750" y="2063750"/>
            <a:ext cx="1206500" cy="1600200"/>
            <a:chOff x="4420" y="864"/>
            <a:chExt cx="760" cy="1008"/>
          </a:xfrm>
        </p:grpSpPr>
        <p:grpSp>
          <p:nvGrpSpPr>
            <p:cNvPr id="1039413" name="Group 53"/>
            <p:cNvGrpSpPr>
              <a:grpSpLocks/>
            </p:cNvGrpSpPr>
            <p:nvPr/>
          </p:nvGrpSpPr>
          <p:grpSpPr bwMode="auto">
            <a:xfrm>
              <a:off x="4800" y="864"/>
              <a:ext cx="0" cy="1008"/>
              <a:chOff x="4800" y="864"/>
              <a:chExt cx="0" cy="1008"/>
            </a:xfrm>
          </p:grpSpPr>
          <p:sp>
            <p:nvSpPr>
              <p:cNvPr id="1039414" name="Line 54"/>
              <p:cNvSpPr>
                <a:spLocks noChangeShapeType="1"/>
              </p:cNvSpPr>
              <p:nvPr/>
            </p:nvSpPr>
            <p:spPr bwMode="invGray">
              <a:xfrm>
                <a:off x="4800" y="864"/>
                <a:ext cx="0" cy="1008"/>
              </a:xfrm>
              <a:prstGeom prst="line">
                <a:avLst/>
              </a:prstGeom>
              <a:noFill/>
              <a:ln w="101600">
                <a:solidFill>
                  <a:schemeClr val="bg2"/>
                </a:solidFill>
                <a:round/>
                <a:headEnd type="none" w="sm" len="sm"/>
                <a:tailEnd type="none" w="sm" len="sm"/>
              </a:ln>
              <a:effectLst/>
            </p:spPr>
            <p:txBody>
              <a:bodyPr wrap="none" anchor="ctr"/>
              <a:lstStyle/>
              <a:p>
                <a:endParaRPr lang="en-US"/>
              </a:p>
            </p:txBody>
          </p:sp>
          <p:sp>
            <p:nvSpPr>
              <p:cNvPr id="1039415" name="Line 55"/>
              <p:cNvSpPr>
                <a:spLocks noChangeShapeType="1"/>
              </p:cNvSpPr>
              <p:nvPr/>
            </p:nvSpPr>
            <p:spPr bwMode="invGray">
              <a:xfrm>
                <a:off x="4800" y="864"/>
                <a:ext cx="0" cy="1008"/>
              </a:xfrm>
              <a:prstGeom prst="line">
                <a:avLst/>
              </a:prstGeom>
              <a:noFill/>
              <a:ln w="76200">
                <a:solidFill>
                  <a:schemeClr val="tx1"/>
                </a:solidFill>
                <a:round/>
                <a:headEnd type="none" w="sm" len="sm"/>
                <a:tailEnd type="none" w="sm" len="sm"/>
              </a:ln>
              <a:effectLst/>
            </p:spPr>
            <p:txBody>
              <a:bodyPr wrap="none" anchor="ctr"/>
              <a:lstStyle/>
              <a:p>
                <a:endParaRPr lang="en-US"/>
              </a:p>
            </p:txBody>
          </p:sp>
        </p:grpSp>
        <p:sp>
          <p:nvSpPr>
            <p:cNvPr id="1039416" name="Rectangle 56"/>
            <p:cNvSpPr>
              <a:spLocks noChangeArrowheads="1"/>
            </p:cNvSpPr>
            <p:nvPr/>
          </p:nvSpPr>
          <p:spPr bwMode="invGray">
            <a:xfrm>
              <a:off x="4420" y="1156"/>
              <a:ext cx="760" cy="280"/>
            </a:xfrm>
            <a:prstGeom prst="rect">
              <a:avLst/>
            </a:prstGeom>
            <a:solidFill>
              <a:srgbClr val="CC0000"/>
            </a:solidFill>
            <a:ln w="12700">
              <a:solidFill>
                <a:schemeClr val="tx1"/>
              </a:solidFill>
              <a:miter lim="800000"/>
              <a:headEnd/>
              <a:tailEnd/>
            </a:ln>
            <a:effectLst/>
          </p:spPr>
          <p:txBody>
            <a:bodyPr wrap="none" lIns="92075" tIns="46038" rIns="92075" bIns="46038" anchor="ctr"/>
            <a:lstStyle/>
            <a:p>
              <a:pPr algn="ctr" eaLnBrk="0" hangingPunct="0"/>
              <a:r>
                <a:rPr lang="en-US">
                  <a:effectLst>
                    <a:outerShdw blurRad="38100" dist="38100" dir="2700000" algn="tl">
                      <a:srgbClr val="000000"/>
                    </a:outerShdw>
                  </a:effectLst>
                  <a:latin typeface="Arial" charset="0"/>
                </a:rPr>
                <a:t>DCOM</a:t>
              </a:r>
            </a:p>
          </p:txBody>
        </p:sp>
      </p:grpSp>
      <p:grpSp>
        <p:nvGrpSpPr>
          <p:cNvPr id="1039417" name="Group 57"/>
          <p:cNvGrpSpPr>
            <a:grpSpLocks/>
          </p:cNvGrpSpPr>
          <p:nvPr/>
        </p:nvGrpSpPr>
        <p:grpSpPr bwMode="auto">
          <a:xfrm>
            <a:off x="6553200" y="3270250"/>
            <a:ext cx="2133600" cy="1911350"/>
            <a:chOff x="4128" y="1624"/>
            <a:chExt cx="1344" cy="1204"/>
          </a:xfrm>
        </p:grpSpPr>
        <p:sp>
          <p:nvSpPr>
            <p:cNvPr id="1039418" name="AutoShape 58"/>
            <p:cNvSpPr>
              <a:spLocks noChangeArrowheads="1"/>
            </p:cNvSpPr>
            <p:nvPr/>
          </p:nvSpPr>
          <p:spPr bwMode="invGray">
            <a:xfrm>
              <a:off x="4132" y="1636"/>
              <a:ext cx="1336" cy="1192"/>
            </a:xfrm>
            <a:prstGeom prst="roundRect">
              <a:avLst>
                <a:gd name="adj" fmla="val 12495"/>
              </a:avLst>
            </a:prstGeom>
            <a:solidFill>
              <a:srgbClr val="009900"/>
            </a:solidFill>
            <a:ln w="12700">
              <a:solidFill>
                <a:schemeClr val="tx1"/>
              </a:solidFill>
              <a:round/>
              <a:headEnd/>
              <a:tailEnd/>
            </a:ln>
            <a:effectLst/>
          </p:spPr>
          <p:txBody>
            <a:bodyPr wrap="none" anchor="ctr"/>
            <a:lstStyle/>
            <a:p>
              <a:endParaRPr lang="en-US"/>
            </a:p>
          </p:txBody>
        </p:sp>
        <p:sp>
          <p:nvSpPr>
            <p:cNvPr id="1039419" name="Oval 59"/>
            <p:cNvSpPr>
              <a:spLocks noChangeArrowheads="1"/>
            </p:cNvSpPr>
            <p:nvPr/>
          </p:nvSpPr>
          <p:spPr bwMode="invGray">
            <a:xfrm>
              <a:off x="4468" y="2404"/>
              <a:ext cx="856" cy="342"/>
            </a:xfrm>
            <a:prstGeom prst="ellipse">
              <a:avLst/>
            </a:prstGeom>
            <a:solidFill>
              <a:srgbClr val="0033CC"/>
            </a:solidFill>
            <a:ln w="12700">
              <a:solidFill>
                <a:schemeClr val="tx1"/>
              </a:solidFill>
              <a:round/>
              <a:headEnd/>
              <a:tailEnd/>
            </a:ln>
            <a:effectLst/>
          </p:spPr>
          <p:txBody>
            <a:bodyPr wrap="none" anchor="ctr"/>
            <a:lstStyle/>
            <a:p>
              <a:endParaRPr lang="en-US"/>
            </a:p>
          </p:txBody>
        </p:sp>
        <p:sp>
          <p:nvSpPr>
            <p:cNvPr id="1039420" name="Oval 60"/>
            <p:cNvSpPr>
              <a:spLocks noChangeArrowheads="1"/>
            </p:cNvSpPr>
            <p:nvPr/>
          </p:nvSpPr>
          <p:spPr bwMode="invGray">
            <a:xfrm>
              <a:off x="4372" y="2308"/>
              <a:ext cx="856" cy="342"/>
            </a:xfrm>
            <a:prstGeom prst="ellipse">
              <a:avLst/>
            </a:prstGeom>
            <a:solidFill>
              <a:srgbClr val="0033CC"/>
            </a:solidFill>
            <a:ln w="12700">
              <a:solidFill>
                <a:schemeClr val="tx1"/>
              </a:solidFill>
              <a:round/>
              <a:headEnd/>
              <a:tailEnd/>
            </a:ln>
            <a:effectLst/>
          </p:spPr>
          <p:txBody>
            <a:bodyPr wrap="none" anchor="ctr"/>
            <a:lstStyle/>
            <a:p>
              <a:endParaRPr lang="en-US"/>
            </a:p>
          </p:txBody>
        </p:sp>
        <p:sp>
          <p:nvSpPr>
            <p:cNvPr id="1039421" name="Oval 61"/>
            <p:cNvSpPr>
              <a:spLocks noChangeArrowheads="1"/>
            </p:cNvSpPr>
            <p:nvPr/>
          </p:nvSpPr>
          <p:spPr bwMode="invGray">
            <a:xfrm>
              <a:off x="4276" y="2212"/>
              <a:ext cx="856" cy="342"/>
            </a:xfrm>
            <a:prstGeom prst="ellipse">
              <a:avLst/>
            </a:prstGeom>
            <a:solidFill>
              <a:srgbClr val="0033CC"/>
            </a:solidFill>
            <a:ln w="12700">
              <a:solidFill>
                <a:schemeClr val="tx1"/>
              </a:solidFill>
              <a:round/>
              <a:headEnd/>
              <a:tailEnd/>
            </a:ln>
            <a:effectLst/>
          </p:spPr>
          <p:txBody>
            <a:bodyPr wrap="none" anchor="ctr"/>
            <a:lstStyle/>
            <a:p>
              <a:endParaRPr lang="en-US"/>
            </a:p>
          </p:txBody>
        </p:sp>
        <p:sp>
          <p:nvSpPr>
            <p:cNvPr id="1039422" name="Oval 62"/>
            <p:cNvSpPr>
              <a:spLocks noChangeArrowheads="1"/>
            </p:cNvSpPr>
            <p:nvPr/>
          </p:nvSpPr>
          <p:spPr bwMode="invGray">
            <a:xfrm>
              <a:off x="4180" y="2116"/>
              <a:ext cx="856" cy="342"/>
            </a:xfrm>
            <a:prstGeom prst="ellipse">
              <a:avLst/>
            </a:prstGeom>
            <a:solidFill>
              <a:srgbClr val="0033CC"/>
            </a:solidFill>
            <a:ln w="12700">
              <a:solidFill>
                <a:schemeClr val="tx1"/>
              </a:solidFill>
              <a:round/>
              <a:headEnd/>
              <a:tailEnd/>
            </a:ln>
            <a:effectLst/>
          </p:spPr>
          <p:txBody>
            <a:bodyPr wrap="none" lIns="92075" tIns="46038" rIns="92075" bIns="46038" anchor="ctr"/>
            <a:lstStyle/>
            <a:p>
              <a:pPr algn="ctr" eaLnBrk="0" hangingPunct="0"/>
              <a:r>
                <a:rPr lang="en-US" b="0">
                  <a:latin typeface="Arial" charset="0"/>
                </a:rPr>
                <a:t>ActiveX</a:t>
              </a:r>
            </a:p>
          </p:txBody>
        </p:sp>
        <p:sp>
          <p:nvSpPr>
            <p:cNvPr id="1039423" name="Rectangle 63"/>
            <p:cNvSpPr>
              <a:spLocks noChangeArrowheads="1"/>
            </p:cNvSpPr>
            <p:nvPr/>
          </p:nvSpPr>
          <p:spPr bwMode="invGray">
            <a:xfrm>
              <a:off x="4128" y="1624"/>
              <a:ext cx="1344" cy="518"/>
            </a:xfrm>
            <a:prstGeom prst="rect">
              <a:avLst/>
            </a:prstGeom>
            <a:noFill/>
            <a:ln w="9525">
              <a:noFill/>
              <a:miter lim="800000"/>
              <a:headEnd/>
              <a:tailEnd/>
            </a:ln>
            <a:effectLst/>
          </p:spPr>
          <p:txBody>
            <a:bodyPr lIns="92075" tIns="46038" rIns="92075" bIns="46038">
              <a:spAutoFit/>
            </a:bodyPr>
            <a:lstStyle/>
            <a:p>
              <a:pPr algn="ctr" eaLnBrk="0" hangingPunct="0"/>
              <a:r>
                <a:rPr lang="en-US">
                  <a:effectLst>
                    <a:outerShdw blurRad="38100" dist="38100" dir="2700000" algn="tl">
                      <a:srgbClr val="000000"/>
                    </a:outerShdw>
                  </a:effectLst>
                  <a:latin typeface="Arial" charset="0"/>
                </a:rPr>
                <a:t>Transaction </a:t>
              </a:r>
            </a:p>
            <a:p>
              <a:pPr algn="ctr" eaLnBrk="0" hangingPunct="0"/>
              <a:r>
                <a:rPr lang="en-US">
                  <a:effectLst>
                    <a:outerShdw blurRad="38100" dist="38100" dir="2700000" algn="tl">
                      <a:srgbClr val="000000"/>
                    </a:outerShdw>
                  </a:effectLst>
                  <a:latin typeface="Arial" charset="0"/>
                </a:rPr>
                <a:t>Server/COM+</a:t>
              </a:r>
            </a:p>
          </p:txBody>
        </p:sp>
      </p:grpSp>
      <p:sp>
        <p:nvSpPr>
          <p:cNvPr id="1039425" name="Line 65"/>
          <p:cNvSpPr>
            <a:spLocks noChangeShapeType="1"/>
          </p:cNvSpPr>
          <p:nvPr/>
        </p:nvSpPr>
        <p:spPr bwMode="invGray">
          <a:xfrm>
            <a:off x="5562600" y="1987550"/>
            <a:ext cx="0" cy="1981200"/>
          </a:xfrm>
          <a:prstGeom prst="line">
            <a:avLst/>
          </a:prstGeom>
          <a:noFill/>
          <a:ln w="101600">
            <a:solidFill>
              <a:schemeClr val="bg2"/>
            </a:solidFill>
            <a:round/>
            <a:headEnd type="none" w="sm" len="sm"/>
            <a:tailEnd type="none" w="sm" len="sm"/>
          </a:ln>
          <a:effectLst/>
        </p:spPr>
        <p:txBody>
          <a:bodyPr wrap="none" anchor="ctr"/>
          <a:lstStyle/>
          <a:p>
            <a:endParaRPr lang="en-US"/>
          </a:p>
        </p:txBody>
      </p:sp>
      <p:grpSp>
        <p:nvGrpSpPr>
          <p:cNvPr id="1039426" name="Group 66"/>
          <p:cNvGrpSpPr>
            <a:grpSpLocks/>
          </p:cNvGrpSpPr>
          <p:nvPr/>
        </p:nvGrpSpPr>
        <p:grpSpPr bwMode="auto">
          <a:xfrm>
            <a:off x="5562600" y="3778250"/>
            <a:ext cx="992188" cy="534988"/>
            <a:chOff x="3504" y="1944"/>
            <a:chExt cx="625" cy="337"/>
          </a:xfrm>
        </p:grpSpPr>
        <p:sp>
          <p:nvSpPr>
            <p:cNvPr id="1039427" name="Freeform 67"/>
            <p:cNvSpPr>
              <a:spLocks/>
            </p:cNvSpPr>
            <p:nvPr/>
          </p:nvSpPr>
          <p:spPr bwMode="invGray">
            <a:xfrm>
              <a:off x="3504" y="1944"/>
              <a:ext cx="625" cy="337"/>
            </a:xfrm>
            <a:custGeom>
              <a:avLst/>
              <a:gdLst/>
              <a:ahLst/>
              <a:cxnLst>
                <a:cxn ang="0">
                  <a:pos x="0" y="0"/>
                </a:cxn>
                <a:cxn ang="0">
                  <a:pos x="0" y="336"/>
                </a:cxn>
                <a:cxn ang="0">
                  <a:pos x="624" y="336"/>
                </a:cxn>
              </a:cxnLst>
              <a:rect l="0" t="0" r="r" b="b"/>
              <a:pathLst>
                <a:path w="625" h="337">
                  <a:moveTo>
                    <a:pt x="0" y="0"/>
                  </a:moveTo>
                  <a:lnTo>
                    <a:pt x="0" y="336"/>
                  </a:lnTo>
                  <a:lnTo>
                    <a:pt x="624" y="336"/>
                  </a:lnTo>
                </a:path>
              </a:pathLst>
            </a:custGeom>
            <a:noFill/>
            <a:ln w="101600" cap="rnd" cmpd="sng">
              <a:solidFill>
                <a:schemeClr val="bg2"/>
              </a:solidFill>
              <a:prstDash val="solid"/>
              <a:round/>
              <a:headEnd type="none" w="sm" len="sm"/>
              <a:tailEnd type="none" w="sm" len="sm"/>
            </a:ln>
            <a:effectLst/>
          </p:spPr>
          <p:txBody>
            <a:bodyPr/>
            <a:lstStyle/>
            <a:p>
              <a:endParaRPr lang="en-US"/>
            </a:p>
          </p:txBody>
        </p:sp>
        <p:sp>
          <p:nvSpPr>
            <p:cNvPr id="1039428" name="Freeform 68"/>
            <p:cNvSpPr>
              <a:spLocks/>
            </p:cNvSpPr>
            <p:nvPr/>
          </p:nvSpPr>
          <p:spPr bwMode="invGray">
            <a:xfrm>
              <a:off x="3504" y="1944"/>
              <a:ext cx="625" cy="337"/>
            </a:xfrm>
            <a:custGeom>
              <a:avLst/>
              <a:gdLst/>
              <a:ahLst/>
              <a:cxnLst>
                <a:cxn ang="0">
                  <a:pos x="0" y="0"/>
                </a:cxn>
                <a:cxn ang="0">
                  <a:pos x="0" y="336"/>
                </a:cxn>
                <a:cxn ang="0">
                  <a:pos x="624" y="336"/>
                </a:cxn>
              </a:cxnLst>
              <a:rect l="0" t="0" r="r" b="b"/>
              <a:pathLst>
                <a:path w="625" h="337">
                  <a:moveTo>
                    <a:pt x="0" y="0"/>
                  </a:moveTo>
                  <a:lnTo>
                    <a:pt x="0" y="336"/>
                  </a:lnTo>
                  <a:lnTo>
                    <a:pt x="624" y="336"/>
                  </a:lnTo>
                </a:path>
              </a:pathLst>
            </a:custGeom>
            <a:noFill/>
            <a:ln w="76200" cap="rnd" cmpd="sng">
              <a:solidFill>
                <a:schemeClr val="tx1"/>
              </a:solidFill>
              <a:prstDash val="solid"/>
              <a:round/>
              <a:headEnd type="none" w="sm" len="sm"/>
              <a:tailEnd type="none" w="sm" len="sm"/>
            </a:ln>
            <a:effectLst/>
          </p:spPr>
          <p:txBody>
            <a:bodyPr/>
            <a:lstStyle/>
            <a:p>
              <a:endParaRPr lang="en-US"/>
            </a:p>
          </p:txBody>
        </p:sp>
      </p:grpSp>
      <p:sp>
        <p:nvSpPr>
          <p:cNvPr id="1039429" name="Line 69"/>
          <p:cNvSpPr>
            <a:spLocks noChangeShapeType="1"/>
          </p:cNvSpPr>
          <p:nvPr/>
        </p:nvSpPr>
        <p:spPr bwMode="invGray">
          <a:xfrm>
            <a:off x="5562600" y="1987550"/>
            <a:ext cx="0" cy="19812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1039430" name="AutoShape 70"/>
          <p:cNvSpPr>
            <a:spLocks noChangeArrowheads="1"/>
          </p:cNvSpPr>
          <p:nvPr/>
        </p:nvSpPr>
        <p:spPr bwMode="invGray">
          <a:xfrm>
            <a:off x="4806950" y="3289300"/>
            <a:ext cx="1511300" cy="825500"/>
          </a:xfrm>
          <a:prstGeom prst="roundRect">
            <a:avLst>
              <a:gd name="adj" fmla="val 12495"/>
            </a:avLst>
          </a:prstGeom>
          <a:solidFill>
            <a:srgbClr val="CC0000"/>
          </a:solidFill>
          <a:ln w="12700">
            <a:solidFill>
              <a:schemeClr val="tx1"/>
            </a:solidFill>
            <a:round/>
            <a:headEnd/>
            <a:tailEnd/>
          </a:ln>
          <a:effectLst/>
        </p:spPr>
        <p:txBody>
          <a:bodyPr wrap="none" lIns="92075" tIns="46038" rIns="92075" bIns="46038" anchor="ctr"/>
          <a:lstStyle/>
          <a:p>
            <a:pPr algn="ctr" eaLnBrk="0" hangingPunct="0"/>
            <a:r>
              <a:rPr lang="en-US">
                <a:effectLst>
                  <a:outerShdw blurRad="38100" dist="38100" dir="2700000" algn="tl">
                    <a:srgbClr val="000000"/>
                  </a:outerShdw>
                </a:effectLst>
                <a:latin typeface="Arial" charset="0"/>
              </a:rPr>
              <a:t>IIS</a:t>
            </a:r>
            <a:br>
              <a:rPr lang="en-US">
                <a:effectLst>
                  <a:outerShdw blurRad="38100" dist="38100" dir="2700000" algn="tl">
                    <a:srgbClr val="000000"/>
                  </a:outerShdw>
                </a:effectLst>
                <a:latin typeface="Arial" charset="0"/>
              </a:rPr>
            </a:br>
            <a:r>
              <a:rPr lang="en-US">
                <a:effectLst>
                  <a:outerShdw blurRad="38100" dist="38100" dir="2700000" algn="tl">
                    <a:srgbClr val="000000"/>
                  </a:outerShdw>
                </a:effectLst>
                <a:latin typeface="Arial" charset="0"/>
              </a:rPr>
              <a:t>ASPs</a:t>
            </a:r>
          </a:p>
        </p:txBody>
      </p:sp>
      <p:sp>
        <p:nvSpPr>
          <p:cNvPr id="1039431" name="Rectangle 71"/>
          <p:cNvSpPr>
            <a:spLocks noChangeArrowheads="1"/>
          </p:cNvSpPr>
          <p:nvPr/>
        </p:nvSpPr>
        <p:spPr bwMode="invGray">
          <a:xfrm>
            <a:off x="4959350" y="2527300"/>
            <a:ext cx="1206500" cy="444500"/>
          </a:xfrm>
          <a:prstGeom prst="rect">
            <a:avLst/>
          </a:prstGeom>
          <a:solidFill>
            <a:srgbClr val="CC0000"/>
          </a:solidFill>
          <a:ln w="12700">
            <a:solidFill>
              <a:schemeClr val="tx1"/>
            </a:solidFill>
            <a:miter lim="800000"/>
            <a:headEnd/>
            <a:tailEnd/>
          </a:ln>
          <a:effectLst/>
        </p:spPr>
        <p:txBody>
          <a:bodyPr wrap="none" lIns="92075" tIns="46038" rIns="92075" bIns="46038" anchor="ctr"/>
          <a:lstStyle/>
          <a:p>
            <a:pPr algn="ctr" eaLnBrk="0" hangingPunct="0"/>
            <a:r>
              <a:rPr lang="en-US">
                <a:effectLst>
                  <a:outerShdw blurRad="38100" dist="38100" dir="2700000" algn="tl">
                    <a:srgbClr val="000000"/>
                  </a:outerShdw>
                </a:effectLst>
                <a:latin typeface="Arial" charset="0"/>
              </a:rPr>
              <a:t>HTTP</a:t>
            </a:r>
          </a:p>
        </p:txBody>
      </p:sp>
      <p:sp>
        <p:nvSpPr>
          <p:cNvPr id="1039432" name="Oval 72"/>
          <p:cNvSpPr>
            <a:spLocks noChangeArrowheads="1"/>
          </p:cNvSpPr>
          <p:nvPr/>
        </p:nvSpPr>
        <p:spPr bwMode="invGray">
          <a:xfrm>
            <a:off x="7092950" y="4508500"/>
            <a:ext cx="1358900" cy="542925"/>
          </a:xfrm>
          <a:prstGeom prst="ellipse">
            <a:avLst/>
          </a:prstGeom>
          <a:solidFill>
            <a:srgbClr val="0033CC"/>
          </a:solidFill>
          <a:ln w="12700">
            <a:solidFill>
              <a:schemeClr val="tx1"/>
            </a:solidFill>
            <a:round/>
            <a:headEnd/>
            <a:tailEnd/>
          </a:ln>
          <a:effectLst/>
        </p:spPr>
        <p:txBody>
          <a:bodyPr wrap="none" anchor="ctr"/>
          <a:lstStyle/>
          <a:p>
            <a:pPr algn="ctr"/>
            <a:endParaRPr lang="en-GB" b="0"/>
          </a:p>
        </p:txBody>
      </p:sp>
      <p:sp>
        <p:nvSpPr>
          <p:cNvPr id="1039433" name="Oval 73"/>
          <p:cNvSpPr>
            <a:spLocks noChangeArrowheads="1"/>
          </p:cNvSpPr>
          <p:nvPr/>
        </p:nvSpPr>
        <p:spPr bwMode="invGray">
          <a:xfrm>
            <a:off x="6940550" y="4356100"/>
            <a:ext cx="1358900" cy="542925"/>
          </a:xfrm>
          <a:prstGeom prst="ellipse">
            <a:avLst/>
          </a:prstGeom>
          <a:solidFill>
            <a:srgbClr val="0033CC"/>
          </a:solidFill>
          <a:ln w="12700">
            <a:solidFill>
              <a:schemeClr val="tx1"/>
            </a:solidFill>
            <a:round/>
            <a:headEnd/>
            <a:tailEnd/>
          </a:ln>
          <a:effectLst/>
        </p:spPr>
        <p:txBody>
          <a:bodyPr wrap="none" anchor="ctr"/>
          <a:lstStyle/>
          <a:p>
            <a:pPr algn="ctr"/>
            <a:endParaRPr lang="en-GB" b="0"/>
          </a:p>
        </p:txBody>
      </p:sp>
      <p:sp>
        <p:nvSpPr>
          <p:cNvPr id="1039434" name="Oval 74"/>
          <p:cNvSpPr>
            <a:spLocks noChangeArrowheads="1"/>
          </p:cNvSpPr>
          <p:nvPr/>
        </p:nvSpPr>
        <p:spPr bwMode="invGray">
          <a:xfrm>
            <a:off x="6788150" y="4203700"/>
            <a:ext cx="1358900" cy="542925"/>
          </a:xfrm>
          <a:prstGeom prst="ellipse">
            <a:avLst/>
          </a:prstGeom>
          <a:solidFill>
            <a:srgbClr val="0033CC"/>
          </a:solidFill>
          <a:ln w="12700">
            <a:solidFill>
              <a:schemeClr val="tx1"/>
            </a:solidFill>
            <a:round/>
            <a:headEnd/>
            <a:tailEnd/>
          </a:ln>
          <a:effectLst/>
        </p:spPr>
        <p:txBody>
          <a:bodyPr wrap="none" anchor="ctr"/>
          <a:lstStyle/>
          <a:p>
            <a:pPr algn="ctr"/>
            <a:r>
              <a:rPr lang="en-US" sz="2000">
                <a:latin typeface="Arial" charset="0"/>
              </a:rPr>
              <a:t>Tax</a:t>
            </a:r>
            <a:endParaRPr lang="en-US" sz="2000" b="0">
              <a:latin typeface="Arial" charset="0"/>
            </a:endParaRPr>
          </a:p>
        </p:txBody>
      </p:sp>
      <p:sp>
        <p:nvSpPr>
          <p:cNvPr id="1039435" name="Oval 75"/>
          <p:cNvSpPr>
            <a:spLocks noChangeArrowheads="1"/>
          </p:cNvSpPr>
          <p:nvPr/>
        </p:nvSpPr>
        <p:spPr bwMode="invGray">
          <a:xfrm>
            <a:off x="6635750" y="4051300"/>
            <a:ext cx="1358900" cy="542925"/>
          </a:xfrm>
          <a:prstGeom prst="ellipse">
            <a:avLst/>
          </a:prstGeom>
          <a:solidFill>
            <a:srgbClr val="0033CC"/>
          </a:solidFill>
          <a:ln w="12700">
            <a:solidFill>
              <a:schemeClr val="tx1"/>
            </a:solidFill>
            <a:round/>
            <a:headEnd/>
            <a:tailEnd/>
          </a:ln>
          <a:effectLst/>
        </p:spPr>
        <p:txBody>
          <a:bodyPr wrap="none" lIns="92075" tIns="46038" rIns="92075" bIns="46038" anchor="ctr"/>
          <a:lstStyle/>
          <a:p>
            <a:pPr algn="ctr" eaLnBrk="0" hangingPunct="0"/>
            <a:r>
              <a:rPr lang="en-US" sz="2000">
                <a:latin typeface="Arial" charset="0"/>
              </a:rPr>
              <a:t>COM</a:t>
            </a:r>
            <a:endParaRPr lang="en-US" b="0">
              <a:latin typeface="Arial" charset="0"/>
            </a:endParaRPr>
          </a:p>
        </p:txBody>
      </p:sp>
      <p:sp>
        <p:nvSpPr>
          <p:cNvPr id="1039436" name="Rectangle 76"/>
          <p:cNvSpPr>
            <a:spLocks noGrp="1" noChangeArrowheads="1"/>
          </p:cNvSpPr>
          <p:nvPr>
            <p:ph type="body" sz="half" idx="1"/>
          </p:nvPr>
        </p:nvSpPr>
        <p:spPr>
          <a:xfrm>
            <a:off x="69850" y="1416050"/>
            <a:ext cx="4502150" cy="5216525"/>
          </a:xfrm>
          <a:noFill/>
          <a:ln/>
        </p:spPr>
        <p:txBody>
          <a:bodyPr lIns="92075" tIns="46038" rIns="92075" bIns="46038" anchorCtr="1"/>
          <a:lstStyle/>
          <a:p>
            <a:pPr marL="450850" indent="-450850"/>
            <a:r>
              <a:rPr lang="el-GR"/>
              <a:t>Εύκολη ανάπτυξη – σαν να γίνεται για έναν χρήστη</a:t>
            </a:r>
            <a:endParaRPr lang="en-US"/>
          </a:p>
          <a:p>
            <a:pPr marL="450850" indent="-450850"/>
            <a:r>
              <a:rPr lang="el-GR"/>
              <a:t>Υποστήριξη για </a:t>
            </a:r>
            <a:r>
              <a:rPr lang="en-US"/>
              <a:t>transactions</a:t>
            </a:r>
          </a:p>
          <a:p>
            <a:pPr marL="450850" indent="-450850"/>
            <a:r>
              <a:rPr lang="el-GR"/>
              <a:t>Αυτόματος έλεγχος πόρων</a:t>
            </a:r>
            <a:r>
              <a:rPr lang="en-US"/>
              <a:t> – </a:t>
            </a:r>
            <a:r>
              <a:rPr lang="el-GR"/>
              <a:t>πλεονέκτημα στην απόδοση</a:t>
            </a:r>
            <a:endParaRPr lang="en-US"/>
          </a:p>
          <a:p>
            <a:pPr marL="450850" indent="-450850"/>
            <a:r>
              <a:rPr lang="el-GR"/>
              <a:t>Προ-δημιουργία και επαναχρησιμοποίηση  </a:t>
            </a:r>
            <a:r>
              <a:rPr lang="en-US"/>
              <a:t>components</a:t>
            </a:r>
          </a:p>
          <a:p>
            <a:pPr marL="450850" indent="-450850"/>
            <a:r>
              <a:rPr lang="el-GR"/>
              <a:t>Διαλειτουργικότητα</a:t>
            </a:r>
            <a:endParaRPr lang="en-US"/>
          </a:p>
        </p:txBody>
      </p:sp>
      <p:sp>
        <p:nvSpPr>
          <p:cNvPr id="1039438" name="Rectangle 78"/>
          <p:cNvSpPr>
            <a:spLocks noChangeArrowheads="1"/>
          </p:cNvSpPr>
          <p:nvPr/>
        </p:nvSpPr>
        <p:spPr bwMode="auto">
          <a:xfrm>
            <a:off x="4597400" y="1665288"/>
            <a:ext cx="4117975" cy="661987"/>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r>
              <a:rPr lang="en-US">
                <a:effectLst>
                  <a:outerShdw blurRad="38100" dist="38100" dir="2700000" algn="tl">
                    <a:srgbClr val="000000"/>
                  </a:outerShdw>
                </a:effectLst>
                <a:latin typeface="Arial" charset="0"/>
              </a:rPr>
              <a:t>“Thin” </a:t>
            </a:r>
            <a:r>
              <a:rPr lang="el-GR">
                <a:effectLst>
                  <a:outerShdw blurRad="38100" dist="38100" dir="2700000" algn="tl">
                    <a:srgbClr val="000000"/>
                  </a:outerShdw>
                </a:effectLst>
                <a:latin typeface="Arial" charset="0"/>
              </a:rPr>
              <a:t>και</a:t>
            </a:r>
            <a:r>
              <a:rPr lang="en-US">
                <a:effectLst>
                  <a:outerShdw blurRad="38100" dist="38100" dir="2700000" algn="tl">
                    <a:srgbClr val="000000"/>
                  </a:outerShdw>
                </a:effectLst>
                <a:latin typeface="Arial" charset="0"/>
              </a:rPr>
              <a:t> “Rich” Clients</a:t>
            </a:r>
          </a:p>
        </p:txBody>
      </p:sp>
      <p:sp>
        <p:nvSpPr>
          <p:cNvPr id="1039440" name="Rectangle 80"/>
          <p:cNvSpPr>
            <a:spLocks noGrp="1" noChangeArrowheads="1"/>
          </p:cNvSpPr>
          <p:nvPr>
            <p:ph type="title"/>
          </p:nvPr>
        </p:nvSpPr>
        <p:spPr>
          <a:xfrm>
            <a:off x="381000" y="228600"/>
            <a:ext cx="8482013" cy="1189038"/>
          </a:xfrm>
          <a:noFill/>
          <a:ln/>
        </p:spPr>
        <p:txBody>
          <a:bodyPr/>
          <a:lstStyle/>
          <a:p>
            <a:r>
              <a:rPr lang="en-US" sz="4400"/>
              <a:t>Windows DNA</a:t>
            </a:r>
            <a:r>
              <a:rPr lang="en-US"/>
              <a:t/>
            </a:r>
            <a:br>
              <a:rPr lang="en-US"/>
            </a:br>
            <a:r>
              <a:rPr lang="el-GR" sz="3600">
                <a:solidFill>
                  <a:schemeClr val="accent2"/>
                </a:solidFill>
              </a:rPr>
              <a:t> </a:t>
            </a:r>
            <a:r>
              <a:rPr lang="en-US" sz="3600">
                <a:solidFill>
                  <a:schemeClr val="accent2"/>
                </a:solidFill>
              </a:rPr>
              <a:t>MTS</a:t>
            </a:r>
            <a:endParaRPr lang="en-GB" sz="3600">
              <a:solidFill>
                <a:schemeClr val="accent2"/>
              </a:solidFill>
            </a:endParaRPr>
          </a:p>
        </p:txBody>
      </p:sp>
      <p:sp>
        <p:nvSpPr>
          <p:cNvPr id="1039441" name="AutoShape 81"/>
          <p:cNvSpPr>
            <a:spLocks noChangeArrowheads="1"/>
          </p:cNvSpPr>
          <p:nvPr/>
        </p:nvSpPr>
        <p:spPr bwMode="auto">
          <a:xfrm>
            <a:off x="7162800" y="5486400"/>
            <a:ext cx="762000" cy="990600"/>
          </a:xfrm>
          <a:prstGeom prst="flowChartMagneticDisk">
            <a:avLst/>
          </a:prstGeom>
          <a:solidFill>
            <a:srgbClr val="800000"/>
          </a:solidFill>
          <a:ln w="12700">
            <a:solidFill>
              <a:srgbClr val="000000"/>
            </a:solidFill>
            <a:round/>
            <a:headEnd type="none" w="sm" len="sm"/>
            <a:tailEnd type="none" w="sm" len="sm"/>
          </a:ln>
          <a:effectLst/>
        </p:spPr>
        <p:txBody>
          <a:bodyPr wrap="none" anchor="ctr"/>
          <a:lstStyle/>
          <a:p>
            <a:endParaRPr lang="en-US"/>
          </a:p>
        </p:txBody>
      </p:sp>
      <p:sp>
        <p:nvSpPr>
          <p:cNvPr id="1039442" name="AutoShape 82"/>
          <p:cNvSpPr>
            <a:spLocks noChangeArrowheads="1"/>
          </p:cNvSpPr>
          <p:nvPr/>
        </p:nvSpPr>
        <p:spPr bwMode="auto">
          <a:xfrm>
            <a:off x="7315200" y="5638800"/>
            <a:ext cx="762000" cy="990600"/>
          </a:xfrm>
          <a:prstGeom prst="flowChartMagneticDisk">
            <a:avLst/>
          </a:prstGeom>
          <a:solidFill>
            <a:srgbClr val="800000"/>
          </a:solidFill>
          <a:ln w="12700">
            <a:solidFill>
              <a:srgbClr val="000000"/>
            </a:solidFill>
            <a:round/>
            <a:headEnd type="none" w="sm" len="sm"/>
            <a:tailEnd type="none" w="sm" len="sm"/>
          </a:ln>
          <a:effectLst/>
        </p:spPr>
        <p:txBody>
          <a:bodyPr wrap="none" anchor="ctr"/>
          <a:lstStyle/>
          <a:p>
            <a:endParaRPr lang="en-US"/>
          </a:p>
        </p:txBody>
      </p:sp>
      <p:sp>
        <p:nvSpPr>
          <p:cNvPr id="1039443" name="AutoShape 83"/>
          <p:cNvSpPr>
            <a:spLocks noChangeArrowheads="1"/>
          </p:cNvSpPr>
          <p:nvPr/>
        </p:nvSpPr>
        <p:spPr bwMode="auto">
          <a:xfrm>
            <a:off x="7467600" y="5791200"/>
            <a:ext cx="762000" cy="990600"/>
          </a:xfrm>
          <a:prstGeom prst="flowChartMagneticDisk">
            <a:avLst/>
          </a:prstGeom>
          <a:solidFill>
            <a:srgbClr val="800000"/>
          </a:solidFill>
          <a:ln w="12700">
            <a:solidFill>
              <a:srgbClr val="000000"/>
            </a:solidFill>
            <a:round/>
            <a:headEnd type="none" w="sm" len="sm"/>
            <a:tailEnd type="none" w="sm" len="sm"/>
          </a:ln>
          <a:effectLst/>
        </p:spPr>
        <p:txBody>
          <a:bodyPr wrap="none" anchor="ctr"/>
          <a:lstStyle/>
          <a:p>
            <a:endParaRPr lang="en-US"/>
          </a:p>
        </p:txBody>
      </p:sp>
      <p:sp>
        <p:nvSpPr>
          <p:cNvPr id="1039449" name="Line 89"/>
          <p:cNvSpPr>
            <a:spLocks noChangeShapeType="1"/>
          </p:cNvSpPr>
          <p:nvPr/>
        </p:nvSpPr>
        <p:spPr bwMode="invGray">
          <a:xfrm>
            <a:off x="7696200" y="5181600"/>
            <a:ext cx="0" cy="5334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1039450" name="Text Box 90"/>
          <p:cNvSpPr txBox="1">
            <a:spLocks noChangeArrowheads="1"/>
          </p:cNvSpPr>
          <p:nvPr/>
        </p:nvSpPr>
        <p:spPr bwMode="auto">
          <a:xfrm>
            <a:off x="5105400" y="5867400"/>
            <a:ext cx="1984375" cy="366713"/>
          </a:xfrm>
          <a:prstGeom prst="rect">
            <a:avLst/>
          </a:prstGeom>
          <a:noFill/>
          <a:ln w="12700">
            <a:noFill/>
            <a:miter lim="800000"/>
            <a:headEnd type="none" w="sm" len="sm"/>
            <a:tailEnd type="none" w="sm" len="sm"/>
          </a:ln>
          <a:effectLst/>
        </p:spPr>
        <p:txBody>
          <a:bodyPr wrap="none">
            <a:spAutoFit/>
          </a:bodyPr>
          <a:lstStyle/>
          <a:p>
            <a:r>
              <a:rPr lang="el-GR" sz="1800"/>
              <a:t>Βάσεις Δεδομένων</a:t>
            </a:r>
            <a:endParaRPr lang="en-GB" sz="1800"/>
          </a:p>
        </p:txBody>
      </p:sp>
      <p:pic>
        <p:nvPicPr>
          <p:cNvPr id="1039451" name="Picture 91" descr="C:\My Documents\Projects\New DNA animation\graphics\toppres.gif"/>
          <p:cNvPicPr>
            <a:picLocks noChangeAspect="1" noChangeArrowheads="1"/>
          </p:cNvPicPr>
          <p:nvPr/>
        </p:nvPicPr>
        <p:blipFill>
          <a:blip r:embed="rId3"/>
          <a:srcRect/>
          <a:stretch>
            <a:fillRect/>
          </a:stretch>
        </p:blipFill>
        <p:spPr bwMode="auto">
          <a:xfrm>
            <a:off x="6437313" y="173038"/>
            <a:ext cx="2381250" cy="1390650"/>
          </a:xfrm>
          <a:prstGeom prst="rect">
            <a:avLst/>
          </a:prstGeom>
          <a:noFill/>
        </p:spPr>
      </p:pic>
    </p:spTree>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1" name="Rectangle 3"/>
          <p:cNvSpPr>
            <a:spLocks noChangeArrowheads="1"/>
          </p:cNvSpPr>
          <p:nvPr/>
        </p:nvSpPr>
        <p:spPr bwMode="blackWhite">
          <a:xfrm>
            <a:off x="4464050" y="1682750"/>
            <a:ext cx="1587500" cy="417513"/>
          </a:xfrm>
          <a:prstGeom prst="rect">
            <a:avLst/>
          </a:prstGeom>
          <a:solidFill>
            <a:srgbClr val="0033CC"/>
          </a:solidFill>
          <a:ln w="12700">
            <a:solidFill>
              <a:schemeClr val="tx1"/>
            </a:solidFill>
            <a:miter lim="800000"/>
            <a:headEnd/>
            <a:tailEnd/>
          </a:ln>
          <a:effectLst/>
        </p:spPr>
        <p:txBody>
          <a:bodyPr wrap="none" lIns="69850" tIns="34925" rIns="69850" bIns="34925" anchor="ctr"/>
          <a:lstStyle/>
          <a:p>
            <a:pPr algn="ctr" defTabSz="514350" eaLnBrk="0" hangingPunct="0"/>
            <a:r>
              <a:rPr lang="en-US">
                <a:effectLst>
                  <a:outerShdw blurRad="38100" dist="38100" dir="2700000" algn="tl">
                    <a:srgbClr val="000000"/>
                  </a:outerShdw>
                </a:effectLst>
                <a:latin typeface="Arial" charset="0"/>
              </a:rPr>
              <a:t>Clients</a:t>
            </a:r>
          </a:p>
        </p:txBody>
      </p:sp>
      <p:sp>
        <p:nvSpPr>
          <p:cNvPr id="1041412" name="AutoShape 4"/>
          <p:cNvSpPr>
            <a:spLocks noChangeArrowheads="1"/>
          </p:cNvSpPr>
          <p:nvPr/>
        </p:nvSpPr>
        <p:spPr bwMode="blackWhite">
          <a:xfrm>
            <a:off x="2489200" y="2847975"/>
            <a:ext cx="5588000" cy="3603625"/>
          </a:xfrm>
          <a:prstGeom prst="roundRect">
            <a:avLst>
              <a:gd name="adj" fmla="val 12495"/>
            </a:avLst>
          </a:prstGeom>
          <a:solidFill>
            <a:srgbClr val="5F5F5F"/>
          </a:solidFill>
          <a:ln w="50800">
            <a:solidFill>
              <a:schemeClr val="tx1"/>
            </a:solidFill>
            <a:round/>
            <a:headEnd/>
            <a:tailEnd/>
          </a:ln>
          <a:effectLst/>
        </p:spPr>
        <p:txBody>
          <a:bodyPr wrap="none" anchor="ctr"/>
          <a:lstStyle/>
          <a:p>
            <a:endParaRPr lang="en-US"/>
          </a:p>
        </p:txBody>
      </p:sp>
      <p:sp>
        <p:nvSpPr>
          <p:cNvPr id="1041413" name="Rectangle 5"/>
          <p:cNvSpPr>
            <a:spLocks noChangeArrowheads="1"/>
          </p:cNvSpPr>
          <p:nvPr/>
        </p:nvSpPr>
        <p:spPr bwMode="invGray">
          <a:xfrm>
            <a:off x="3683000" y="4700588"/>
            <a:ext cx="3187700" cy="336550"/>
          </a:xfrm>
          <a:prstGeom prst="rect">
            <a:avLst/>
          </a:prstGeom>
          <a:solidFill>
            <a:srgbClr val="CC0000"/>
          </a:solidFill>
          <a:ln w="12700">
            <a:solidFill>
              <a:schemeClr val="tx1"/>
            </a:solidFill>
            <a:miter lim="800000"/>
            <a:headEnd/>
            <a:tailEnd/>
          </a:ln>
          <a:effectLst/>
        </p:spPr>
        <p:txBody>
          <a:bodyPr wrap="none" lIns="69850" tIns="34925" rIns="69850" bIns="34925" anchor="ctr"/>
          <a:lstStyle/>
          <a:p>
            <a:pPr algn="ctr" defTabSz="514350" eaLnBrk="0" hangingPunct="0"/>
            <a:r>
              <a:rPr lang="en-US">
                <a:effectLst>
                  <a:outerShdw blurRad="38100" dist="38100" dir="2700000" algn="tl">
                    <a:srgbClr val="000000"/>
                  </a:outerShdw>
                </a:effectLst>
                <a:latin typeface="Arial" charset="0"/>
              </a:rPr>
              <a:t>Thread Pool</a:t>
            </a:r>
          </a:p>
        </p:txBody>
      </p:sp>
      <p:sp>
        <p:nvSpPr>
          <p:cNvPr id="1041414" name="Rectangle 6"/>
          <p:cNvSpPr>
            <a:spLocks noChangeArrowheads="1"/>
          </p:cNvSpPr>
          <p:nvPr/>
        </p:nvSpPr>
        <p:spPr bwMode="invGray">
          <a:xfrm>
            <a:off x="3683000" y="3411538"/>
            <a:ext cx="3187700" cy="336550"/>
          </a:xfrm>
          <a:prstGeom prst="rect">
            <a:avLst/>
          </a:prstGeom>
          <a:solidFill>
            <a:srgbClr val="CC0000"/>
          </a:solidFill>
          <a:ln w="12700">
            <a:solidFill>
              <a:schemeClr val="tx1"/>
            </a:solidFill>
            <a:miter lim="800000"/>
            <a:headEnd/>
            <a:tailEnd/>
          </a:ln>
          <a:effectLst/>
        </p:spPr>
        <p:txBody>
          <a:bodyPr wrap="none" lIns="69850" tIns="34925" rIns="69850" bIns="34925" anchor="ctr"/>
          <a:lstStyle/>
          <a:p>
            <a:pPr algn="ctr" defTabSz="514350" eaLnBrk="0" hangingPunct="0"/>
            <a:r>
              <a:rPr lang="el-GR" sz="2000">
                <a:effectLst>
                  <a:outerShdw blurRad="38100" dist="38100" dir="2700000" algn="tl">
                    <a:srgbClr val="000000"/>
                  </a:outerShdw>
                </a:effectLst>
                <a:latin typeface="Arial" charset="0"/>
              </a:rPr>
              <a:t>Ουρά (</a:t>
            </a:r>
            <a:r>
              <a:rPr lang="en-US" sz="2000">
                <a:effectLst>
                  <a:outerShdw blurRad="38100" dist="38100" dir="2700000" algn="tl">
                    <a:srgbClr val="000000"/>
                  </a:outerShdw>
                </a:effectLst>
                <a:latin typeface="Arial" charset="0"/>
              </a:rPr>
              <a:t>Queue</a:t>
            </a:r>
            <a:r>
              <a:rPr lang="el-GR" sz="2000">
                <a:effectLst>
                  <a:outerShdw blurRad="38100" dist="38100" dir="2700000" algn="tl">
                    <a:srgbClr val="000000"/>
                  </a:outerShdw>
                </a:effectLst>
                <a:latin typeface="Arial" charset="0"/>
              </a:rPr>
              <a:t>)</a:t>
            </a:r>
            <a:endParaRPr lang="en-US" sz="2000">
              <a:effectLst>
                <a:outerShdw blurRad="38100" dist="38100" dir="2700000" algn="tl">
                  <a:srgbClr val="000000"/>
                </a:outerShdw>
              </a:effectLst>
              <a:latin typeface="Arial" charset="0"/>
            </a:endParaRPr>
          </a:p>
        </p:txBody>
      </p:sp>
      <p:sp>
        <p:nvSpPr>
          <p:cNvPr id="1041415" name="Rectangle 7"/>
          <p:cNvSpPr>
            <a:spLocks noChangeArrowheads="1"/>
          </p:cNvSpPr>
          <p:nvPr/>
        </p:nvSpPr>
        <p:spPr bwMode="invGray">
          <a:xfrm>
            <a:off x="3683000" y="3841750"/>
            <a:ext cx="3187700" cy="336550"/>
          </a:xfrm>
          <a:prstGeom prst="rect">
            <a:avLst/>
          </a:prstGeom>
          <a:solidFill>
            <a:srgbClr val="CC0000"/>
          </a:solidFill>
          <a:ln w="12700">
            <a:solidFill>
              <a:schemeClr val="tx1"/>
            </a:solidFill>
            <a:miter lim="800000"/>
            <a:headEnd/>
            <a:tailEnd/>
          </a:ln>
          <a:effectLst/>
        </p:spPr>
        <p:txBody>
          <a:bodyPr wrap="none" lIns="69850" tIns="34925" rIns="69850" bIns="34925" anchor="ctr"/>
          <a:lstStyle/>
          <a:p>
            <a:pPr algn="ctr" defTabSz="514350" eaLnBrk="0" hangingPunct="0"/>
            <a:r>
              <a:rPr lang="el-GR" sz="2000">
                <a:effectLst>
                  <a:outerShdw blurRad="38100" dist="38100" dir="2700000" algn="tl">
                    <a:srgbClr val="000000"/>
                  </a:outerShdw>
                </a:effectLst>
                <a:latin typeface="Arial" charset="0"/>
              </a:rPr>
              <a:t>Συνδέσεις (</a:t>
            </a:r>
            <a:r>
              <a:rPr lang="en-US" sz="2000">
                <a:effectLst>
                  <a:outerShdw blurRad="38100" dist="38100" dir="2700000" algn="tl">
                    <a:srgbClr val="000000"/>
                  </a:outerShdw>
                </a:effectLst>
                <a:latin typeface="Arial" charset="0"/>
              </a:rPr>
              <a:t>Connections)</a:t>
            </a:r>
          </a:p>
        </p:txBody>
      </p:sp>
      <p:sp>
        <p:nvSpPr>
          <p:cNvPr id="1041416" name="Rectangle 8"/>
          <p:cNvSpPr>
            <a:spLocks noChangeArrowheads="1"/>
          </p:cNvSpPr>
          <p:nvPr/>
        </p:nvSpPr>
        <p:spPr bwMode="invGray">
          <a:xfrm>
            <a:off x="3683000" y="4270375"/>
            <a:ext cx="1528763" cy="338138"/>
          </a:xfrm>
          <a:prstGeom prst="rect">
            <a:avLst/>
          </a:prstGeom>
          <a:solidFill>
            <a:srgbClr val="CC0000"/>
          </a:solidFill>
          <a:ln w="12700">
            <a:solidFill>
              <a:schemeClr val="tx1"/>
            </a:solidFill>
            <a:miter lim="800000"/>
            <a:headEnd/>
            <a:tailEnd/>
          </a:ln>
          <a:effectLst/>
        </p:spPr>
        <p:txBody>
          <a:bodyPr wrap="none" lIns="69850" tIns="34925" rIns="69850" bIns="34925" anchor="ctr"/>
          <a:lstStyle/>
          <a:p>
            <a:pPr algn="ctr" defTabSz="514350" eaLnBrk="0" hangingPunct="0"/>
            <a:r>
              <a:rPr lang="en-US" sz="2000">
                <a:effectLst>
                  <a:outerShdw blurRad="38100" dist="38100" dir="2700000" algn="tl">
                    <a:srgbClr val="000000"/>
                  </a:outerShdw>
                </a:effectLst>
                <a:latin typeface="Arial" charset="0"/>
              </a:rPr>
              <a:t>Context</a:t>
            </a:r>
          </a:p>
        </p:txBody>
      </p:sp>
      <p:sp>
        <p:nvSpPr>
          <p:cNvPr id="1041417" name="Rectangle 9"/>
          <p:cNvSpPr>
            <a:spLocks noChangeArrowheads="1"/>
          </p:cNvSpPr>
          <p:nvPr/>
        </p:nvSpPr>
        <p:spPr bwMode="invGray">
          <a:xfrm>
            <a:off x="5341938" y="4270375"/>
            <a:ext cx="1528762" cy="338138"/>
          </a:xfrm>
          <a:prstGeom prst="rect">
            <a:avLst/>
          </a:prstGeom>
          <a:solidFill>
            <a:srgbClr val="CC0000"/>
          </a:solidFill>
          <a:ln w="12700">
            <a:solidFill>
              <a:schemeClr val="tx1"/>
            </a:solidFill>
            <a:miter lim="800000"/>
            <a:headEnd/>
            <a:tailEnd/>
          </a:ln>
          <a:effectLst/>
        </p:spPr>
        <p:txBody>
          <a:bodyPr wrap="none" lIns="69850" tIns="34925" rIns="69850" bIns="34925" anchor="ctr"/>
          <a:lstStyle/>
          <a:p>
            <a:pPr algn="ctr" defTabSz="514350" eaLnBrk="0" hangingPunct="0"/>
            <a:r>
              <a:rPr lang="el-GR" sz="2000">
                <a:effectLst>
                  <a:outerShdw blurRad="38100" dist="38100" dir="2700000" algn="tl">
                    <a:srgbClr val="000000"/>
                  </a:outerShdw>
                </a:effectLst>
                <a:latin typeface="Arial" charset="0"/>
              </a:rPr>
              <a:t>Ασφάλεια</a:t>
            </a:r>
            <a:endParaRPr lang="en-US" sz="2000">
              <a:effectLst>
                <a:outerShdw blurRad="38100" dist="38100" dir="2700000" algn="tl">
                  <a:srgbClr val="000000"/>
                </a:outerShdw>
              </a:effectLst>
              <a:latin typeface="Arial" charset="0"/>
            </a:endParaRPr>
          </a:p>
        </p:txBody>
      </p:sp>
      <p:sp>
        <p:nvSpPr>
          <p:cNvPr id="1041418" name="Rectangle 10"/>
          <p:cNvSpPr>
            <a:spLocks noChangeArrowheads="1"/>
          </p:cNvSpPr>
          <p:nvPr/>
        </p:nvSpPr>
        <p:spPr bwMode="blackWhite">
          <a:xfrm>
            <a:off x="3683000" y="5991225"/>
            <a:ext cx="3187700" cy="336550"/>
          </a:xfrm>
          <a:prstGeom prst="rect">
            <a:avLst/>
          </a:prstGeom>
          <a:solidFill>
            <a:srgbClr val="0033CC"/>
          </a:solidFill>
          <a:ln w="12700">
            <a:solidFill>
              <a:schemeClr val="tx1"/>
            </a:solidFill>
            <a:miter lim="800000"/>
            <a:headEnd/>
            <a:tailEnd/>
          </a:ln>
          <a:effectLst/>
        </p:spPr>
        <p:txBody>
          <a:bodyPr wrap="none" lIns="69850" tIns="34925" rIns="69850" bIns="34925" anchor="ctr"/>
          <a:lstStyle/>
          <a:p>
            <a:pPr algn="ctr" defTabSz="514350" eaLnBrk="0" hangingPunct="0"/>
            <a:r>
              <a:rPr lang="el-GR" sz="2000">
                <a:effectLst>
                  <a:outerShdw blurRad="38100" dist="38100" dir="2700000" algn="tl">
                    <a:srgbClr val="000000"/>
                  </a:outerShdw>
                </a:effectLst>
                <a:latin typeface="Arial" charset="0"/>
              </a:rPr>
              <a:t>Κοινά Δεδομένα</a:t>
            </a:r>
            <a:endParaRPr lang="en-US" sz="2000">
              <a:effectLst>
                <a:outerShdw blurRad="38100" dist="38100" dir="2700000" algn="tl">
                  <a:srgbClr val="000000"/>
                </a:outerShdw>
              </a:effectLst>
              <a:latin typeface="Arial" charset="0"/>
            </a:endParaRPr>
          </a:p>
        </p:txBody>
      </p:sp>
      <p:sp>
        <p:nvSpPr>
          <p:cNvPr id="1041419" name="Rectangle 11"/>
          <p:cNvSpPr>
            <a:spLocks noChangeArrowheads="1"/>
          </p:cNvSpPr>
          <p:nvPr/>
        </p:nvSpPr>
        <p:spPr bwMode="invGray">
          <a:xfrm>
            <a:off x="3657600" y="2971800"/>
            <a:ext cx="3187700" cy="336550"/>
          </a:xfrm>
          <a:prstGeom prst="rect">
            <a:avLst/>
          </a:prstGeom>
          <a:solidFill>
            <a:srgbClr val="CC0000"/>
          </a:solidFill>
          <a:ln w="12700">
            <a:solidFill>
              <a:schemeClr val="tx1"/>
            </a:solidFill>
            <a:miter lim="800000"/>
            <a:headEnd/>
            <a:tailEnd/>
          </a:ln>
          <a:effectLst/>
        </p:spPr>
        <p:txBody>
          <a:bodyPr wrap="none" lIns="69850" tIns="34925" rIns="69850" bIns="34925" anchor="ctr"/>
          <a:lstStyle/>
          <a:p>
            <a:pPr algn="ctr" defTabSz="514350" eaLnBrk="0" hangingPunct="0"/>
            <a:r>
              <a:rPr lang="el-GR" sz="2000">
                <a:effectLst>
                  <a:outerShdw blurRad="38100" dist="38100" dir="2700000" algn="tl">
                    <a:srgbClr val="000000"/>
                  </a:outerShdw>
                </a:effectLst>
                <a:latin typeface="Arial" charset="0"/>
              </a:rPr>
              <a:t>Παραλήπτης (</a:t>
            </a:r>
            <a:r>
              <a:rPr lang="en-US" sz="2000">
                <a:effectLst>
                  <a:outerShdw blurRad="38100" dist="38100" dir="2700000" algn="tl">
                    <a:srgbClr val="000000"/>
                  </a:outerShdw>
                </a:effectLst>
                <a:latin typeface="Arial" charset="0"/>
              </a:rPr>
              <a:t>Receiver)</a:t>
            </a:r>
          </a:p>
        </p:txBody>
      </p:sp>
      <p:sp>
        <p:nvSpPr>
          <p:cNvPr id="1041420" name="Rectangle 12"/>
          <p:cNvSpPr>
            <a:spLocks noChangeArrowheads="1"/>
          </p:cNvSpPr>
          <p:nvPr/>
        </p:nvSpPr>
        <p:spPr bwMode="invGray">
          <a:xfrm>
            <a:off x="3683000" y="5561013"/>
            <a:ext cx="3187700" cy="336550"/>
          </a:xfrm>
          <a:prstGeom prst="rect">
            <a:avLst/>
          </a:prstGeom>
          <a:solidFill>
            <a:srgbClr val="CC0000"/>
          </a:solidFill>
          <a:ln w="12700">
            <a:solidFill>
              <a:schemeClr val="tx1"/>
            </a:solidFill>
            <a:miter lim="800000"/>
            <a:headEnd/>
            <a:tailEnd/>
          </a:ln>
          <a:effectLst/>
        </p:spPr>
        <p:txBody>
          <a:bodyPr wrap="none" lIns="69850" tIns="34925" rIns="69850" bIns="34925" anchor="ctr"/>
          <a:lstStyle/>
          <a:p>
            <a:pPr algn="ctr" defTabSz="514350" eaLnBrk="0" hangingPunct="0"/>
            <a:r>
              <a:rPr lang="el-GR" sz="2000">
                <a:effectLst>
                  <a:outerShdw blurRad="38100" dist="38100" dir="2700000" algn="tl">
                    <a:srgbClr val="000000"/>
                  </a:outerShdw>
                </a:effectLst>
                <a:latin typeface="Arial" charset="0"/>
              </a:rPr>
              <a:t>Συγχρονισμός</a:t>
            </a:r>
            <a:endParaRPr lang="en-US" sz="2000">
              <a:effectLst>
                <a:outerShdw blurRad="38100" dist="38100" dir="2700000" algn="tl">
                  <a:srgbClr val="000000"/>
                </a:outerShdw>
              </a:effectLst>
              <a:latin typeface="Arial" charset="0"/>
            </a:endParaRPr>
          </a:p>
        </p:txBody>
      </p:sp>
      <p:sp>
        <p:nvSpPr>
          <p:cNvPr id="1041421" name="Rectangle 13"/>
          <p:cNvSpPr>
            <a:spLocks noChangeArrowheads="1"/>
          </p:cNvSpPr>
          <p:nvPr/>
        </p:nvSpPr>
        <p:spPr bwMode="blackWhite">
          <a:xfrm>
            <a:off x="3683000" y="5130800"/>
            <a:ext cx="3187700" cy="336550"/>
          </a:xfrm>
          <a:prstGeom prst="rect">
            <a:avLst/>
          </a:prstGeom>
          <a:solidFill>
            <a:srgbClr val="0033CC"/>
          </a:solidFill>
          <a:ln w="12700">
            <a:solidFill>
              <a:schemeClr val="tx1"/>
            </a:solidFill>
            <a:miter lim="800000"/>
            <a:headEnd/>
            <a:tailEnd/>
          </a:ln>
          <a:effectLst/>
        </p:spPr>
        <p:txBody>
          <a:bodyPr wrap="none" lIns="69850" tIns="34925" rIns="69850" bIns="34925" anchor="ctr"/>
          <a:lstStyle/>
          <a:p>
            <a:pPr algn="ctr" defTabSz="514350" eaLnBrk="0" hangingPunct="0"/>
            <a:r>
              <a:rPr lang="el-GR" sz="2000">
                <a:effectLst>
                  <a:outerShdw blurRad="38100" dist="38100" dir="2700000" algn="tl">
                    <a:srgbClr val="000000"/>
                  </a:outerShdw>
                </a:effectLst>
                <a:latin typeface="Arial" charset="0"/>
              </a:rPr>
              <a:t>‘Λογική’</a:t>
            </a:r>
            <a:r>
              <a:rPr lang="en-US" sz="2000">
                <a:effectLst>
                  <a:outerShdw blurRad="38100" dist="38100" dir="2700000" algn="tl">
                    <a:srgbClr val="000000"/>
                  </a:outerShdw>
                </a:effectLst>
                <a:latin typeface="Arial" charset="0"/>
              </a:rPr>
              <a:t> </a:t>
            </a:r>
            <a:r>
              <a:rPr lang="el-GR" sz="2000">
                <a:effectLst>
                  <a:outerShdw blurRad="38100" dist="38100" dir="2700000" algn="tl">
                    <a:srgbClr val="000000"/>
                  </a:outerShdw>
                </a:effectLst>
                <a:latin typeface="Arial" charset="0"/>
              </a:rPr>
              <a:t>Προγράμματος</a:t>
            </a:r>
            <a:endParaRPr lang="en-US" sz="2000">
              <a:effectLst>
                <a:outerShdw blurRad="38100" dist="38100" dir="2700000" algn="tl">
                  <a:srgbClr val="000000"/>
                </a:outerShdw>
              </a:effectLst>
              <a:latin typeface="Arial" charset="0"/>
            </a:endParaRPr>
          </a:p>
        </p:txBody>
      </p:sp>
      <p:sp>
        <p:nvSpPr>
          <p:cNvPr id="1041422" name="Rectangle 14"/>
          <p:cNvSpPr>
            <a:spLocks noChangeArrowheads="1"/>
          </p:cNvSpPr>
          <p:nvPr/>
        </p:nvSpPr>
        <p:spPr bwMode="invGray">
          <a:xfrm rot="5400000">
            <a:off x="5494338" y="4457700"/>
            <a:ext cx="3340100" cy="381000"/>
          </a:xfrm>
          <a:prstGeom prst="rect">
            <a:avLst/>
          </a:prstGeom>
          <a:solidFill>
            <a:srgbClr val="CC0000"/>
          </a:solidFill>
          <a:ln w="12700">
            <a:solidFill>
              <a:schemeClr val="tx1"/>
            </a:solidFill>
            <a:miter lim="800000"/>
            <a:headEnd/>
            <a:tailEnd/>
          </a:ln>
          <a:effectLst/>
        </p:spPr>
        <p:txBody>
          <a:bodyPr wrap="none" lIns="92075" tIns="46038" rIns="92075" bIns="46038" anchor="ctr"/>
          <a:lstStyle/>
          <a:p>
            <a:pPr algn="ctr" eaLnBrk="0" hangingPunct="0"/>
            <a:r>
              <a:rPr lang="en-US">
                <a:effectLst>
                  <a:outerShdw blurRad="38100" dist="38100" dir="2700000" algn="tl">
                    <a:srgbClr val="000000"/>
                  </a:outerShdw>
                </a:effectLst>
                <a:latin typeface="Arial" charset="0"/>
              </a:rPr>
              <a:t>Configuration</a:t>
            </a:r>
          </a:p>
        </p:txBody>
      </p:sp>
      <p:sp>
        <p:nvSpPr>
          <p:cNvPr id="1041423" name="Rectangle 15"/>
          <p:cNvSpPr>
            <a:spLocks noChangeArrowheads="1"/>
          </p:cNvSpPr>
          <p:nvPr/>
        </p:nvSpPr>
        <p:spPr bwMode="invGray">
          <a:xfrm rot="5400000">
            <a:off x="1490663" y="4230687"/>
            <a:ext cx="3340100" cy="835025"/>
          </a:xfrm>
          <a:prstGeom prst="rect">
            <a:avLst/>
          </a:prstGeom>
          <a:solidFill>
            <a:srgbClr val="CC0000"/>
          </a:solidFill>
          <a:ln w="12700">
            <a:solidFill>
              <a:schemeClr val="tx1"/>
            </a:solidFill>
            <a:miter lim="800000"/>
            <a:headEnd/>
            <a:tailEnd/>
          </a:ln>
          <a:effectLst/>
        </p:spPr>
        <p:txBody>
          <a:bodyPr wrap="none" lIns="92075" tIns="46038" rIns="92075" bIns="46038" anchor="ctr"/>
          <a:lstStyle/>
          <a:p>
            <a:pPr algn="ctr" eaLnBrk="0" hangingPunct="0"/>
            <a:r>
              <a:rPr lang="el-GR">
                <a:effectLst>
                  <a:outerShdw blurRad="38100" dist="38100" dir="2700000" algn="tl">
                    <a:srgbClr val="000000"/>
                  </a:outerShdw>
                </a:effectLst>
                <a:latin typeface="Arial" charset="0"/>
              </a:rPr>
              <a:t>Έλεγχος </a:t>
            </a:r>
            <a:r>
              <a:rPr lang="en-US">
                <a:effectLst>
                  <a:outerShdw blurRad="38100" dist="38100" dir="2700000" algn="tl">
                    <a:srgbClr val="000000"/>
                  </a:outerShdw>
                </a:effectLst>
                <a:latin typeface="Arial" charset="0"/>
              </a:rPr>
              <a:t>/</a:t>
            </a:r>
            <a:br>
              <a:rPr lang="en-US">
                <a:effectLst>
                  <a:outerShdw blurRad="38100" dist="38100" dir="2700000" algn="tl">
                    <a:srgbClr val="000000"/>
                  </a:outerShdw>
                </a:effectLst>
                <a:latin typeface="Arial" charset="0"/>
              </a:rPr>
            </a:br>
            <a:r>
              <a:rPr lang="en-US">
                <a:effectLst>
                  <a:outerShdw blurRad="38100" dist="38100" dir="2700000" algn="tl">
                    <a:srgbClr val="000000"/>
                  </a:outerShdw>
                </a:effectLst>
                <a:latin typeface="Arial" charset="0"/>
              </a:rPr>
              <a:t>Object Brokerage</a:t>
            </a:r>
          </a:p>
        </p:txBody>
      </p:sp>
      <p:grpSp>
        <p:nvGrpSpPr>
          <p:cNvPr id="1041424" name="Group 16"/>
          <p:cNvGrpSpPr>
            <a:grpSpLocks/>
          </p:cNvGrpSpPr>
          <p:nvPr/>
        </p:nvGrpSpPr>
        <p:grpSpPr bwMode="auto">
          <a:xfrm>
            <a:off x="2673350" y="2184400"/>
            <a:ext cx="5168900" cy="560388"/>
            <a:chOff x="1396" y="1376"/>
            <a:chExt cx="3256" cy="353"/>
          </a:xfrm>
        </p:grpSpPr>
        <p:sp>
          <p:nvSpPr>
            <p:cNvPr id="1041425" name="Oval 17"/>
            <p:cNvSpPr>
              <a:spLocks noChangeArrowheads="1"/>
            </p:cNvSpPr>
            <p:nvPr/>
          </p:nvSpPr>
          <p:spPr bwMode="blackWhite">
            <a:xfrm>
              <a:off x="1396" y="1466"/>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26" name="Oval 18"/>
            <p:cNvSpPr>
              <a:spLocks noChangeArrowheads="1"/>
            </p:cNvSpPr>
            <p:nvPr/>
          </p:nvSpPr>
          <p:spPr bwMode="blackWhite">
            <a:xfrm>
              <a:off x="1492" y="1376"/>
              <a:ext cx="472" cy="172"/>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27" name="Oval 19"/>
            <p:cNvSpPr>
              <a:spLocks noChangeArrowheads="1"/>
            </p:cNvSpPr>
            <p:nvPr/>
          </p:nvSpPr>
          <p:spPr bwMode="blackWhite">
            <a:xfrm>
              <a:off x="1588" y="1511"/>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28" name="Oval 20"/>
            <p:cNvSpPr>
              <a:spLocks noChangeArrowheads="1"/>
            </p:cNvSpPr>
            <p:nvPr/>
          </p:nvSpPr>
          <p:spPr bwMode="blackWhite">
            <a:xfrm>
              <a:off x="1828" y="1376"/>
              <a:ext cx="472" cy="172"/>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29" name="Oval 21"/>
            <p:cNvSpPr>
              <a:spLocks noChangeArrowheads="1"/>
            </p:cNvSpPr>
            <p:nvPr/>
          </p:nvSpPr>
          <p:spPr bwMode="blackWhite">
            <a:xfrm>
              <a:off x="1924" y="1556"/>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30" name="Oval 22"/>
            <p:cNvSpPr>
              <a:spLocks noChangeArrowheads="1"/>
            </p:cNvSpPr>
            <p:nvPr/>
          </p:nvSpPr>
          <p:spPr bwMode="blackWhite">
            <a:xfrm>
              <a:off x="2212" y="1556"/>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31" name="Oval 23"/>
            <p:cNvSpPr>
              <a:spLocks noChangeArrowheads="1"/>
            </p:cNvSpPr>
            <p:nvPr/>
          </p:nvSpPr>
          <p:spPr bwMode="blackWhite">
            <a:xfrm>
              <a:off x="2500" y="1556"/>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32" name="Oval 24"/>
            <p:cNvSpPr>
              <a:spLocks noChangeArrowheads="1"/>
            </p:cNvSpPr>
            <p:nvPr/>
          </p:nvSpPr>
          <p:spPr bwMode="blackWhite">
            <a:xfrm>
              <a:off x="2788" y="1556"/>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33" name="Oval 25"/>
            <p:cNvSpPr>
              <a:spLocks noChangeArrowheads="1"/>
            </p:cNvSpPr>
            <p:nvPr/>
          </p:nvSpPr>
          <p:spPr bwMode="blackWhite">
            <a:xfrm>
              <a:off x="3076" y="1556"/>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34" name="Oval 26"/>
            <p:cNvSpPr>
              <a:spLocks noChangeArrowheads="1"/>
            </p:cNvSpPr>
            <p:nvPr/>
          </p:nvSpPr>
          <p:spPr bwMode="blackWhite">
            <a:xfrm>
              <a:off x="3316" y="1556"/>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35" name="Oval 27"/>
            <p:cNvSpPr>
              <a:spLocks noChangeArrowheads="1"/>
            </p:cNvSpPr>
            <p:nvPr/>
          </p:nvSpPr>
          <p:spPr bwMode="blackWhite">
            <a:xfrm>
              <a:off x="3508" y="1556"/>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36" name="Oval 28"/>
            <p:cNvSpPr>
              <a:spLocks noChangeArrowheads="1"/>
            </p:cNvSpPr>
            <p:nvPr/>
          </p:nvSpPr>
          <p:spPr bwMode="blackWhite">
            <a:xfrm>
              <a:off x="3700" y="1556"/>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37" name="Oval 29"/>
            <p:cNvSpPr>
              <a:spLocks noChangeArrowheads="1"/>
            </p:cNvSpPr>
            <p:nvPr/>
          </p:nvSpPr>
          <p:spPr bwMode="blackWhite">
            <a:xfrm>
              <a:off x="3892" y="1511"/>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38" name="Oval 30"/>
            <p:cNvSpPr>
              <a:spLocks noChangeArrowheads="1"/>
            </p:cNvSpPr>
            <p:nvPr/>
          </p:nvSpPr>
          <p:spPr bwMode="blackWhite">
            <a:xfrm>
              <a:off x="4180" y="1511"/>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39" name="Oval 31"/>
            <p:cNvSpPr>
              <a:spLocks noChangeArrowheads="1"/>
            </p:cNvSpPr>
            <p:nvPr/>
          </p:nvSpPr>
          <p:spPr bwMode="blackWhite">
            <a:xfrm>
              <a:off x="4132" y="1421"/>
              <a:ext cx="472" cy="173"/>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40" name="Oval 32"/>
            <p:cNvSpPr>
              <a:spLocks noChangeArrowheads="1"/>
            </p:cNvSpPr>
            <p:nvPr/>
          </p:nvSpPr>
          <p:spPr bwMode="blackWhite">
            <a:xfrm>
              <a:off x="3844" y="1376"/>
              <a:ext cx="472" cy="172"/>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41" name="Oval 33"/>
            <p:cNvSpPr>
              <a:spLocks noChangeArrowheads="1"/>
            </p:cNvSpPr>
            <p:nvPr/>
          </p:nvSpPr>
          <p:spPr bwMode="blackWhite">
            <a:xfrm>
              <a:off x="3604" y="1376"/>
              <a:ext cx="472" cy="172"/>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42" name="Oval 34"/>
            <p:cNvSpPr>
              <a:spLocks noChangeArrowheads="1"/>
            </p:cNvSpPr>
            <p:nvPr/>
          </p:nvSpPr>
          <p:spPr bwMode="blackWhite">
            <a:xfrm>
              <a:off x="3364" y="1376"/>
              <a:ext cx="472" cy="172"/>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43" name="Oval 35"/>
            <p:cNvSpPr>
              <a:spLocks noChangeArrowheads="1"/>
            </p:cNvSpPr>
            <p:nvPr/>
          </p:nvSpPr>
          <p:spPr bwMode="blackWhite">
            <a:xfrm>
              <a:off x="3076" y="1376"/>
              <a:ext cx="472" cy="172"/>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44" name="Oval 36"/>
            <p:cNvSpPr>
              <a:spLocks noChangeArrowheads="1"/>
            </p:cNvSpPr>
            <p:nvPr/>
          </p:nvSpPr>
          <p:spPr bwMode="blackWhite">
            <a:xfrm>
              <a:off x="2788" y="1376"/>
              <a:ext cx="472" cy="172"/>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45" name="Oval 37"/>
            <p:cNvSpPr>
              <a:spLocks noChangeArrowheads="1"/>
            </p:cNvSpPr>
            <p:nvPr/>
          </p:nvSpPr>
          <p:spPr bwMode="blackWhite">
            <a:xfrm>
              <a:off x="2596" y="1376"/>
              <a:ext cx="472" cy="172"/>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46" name="Oval 38"/>
            <p:cNvSpPr>
              <a:spLocks noChangeArrowheads="1"/>
            </p:cNvSpPr>
            <p:nvPr/>
          </p:nvSpPr>
          <p:spPr bwMode="blackWhite">
            <a:xfrm>
              <a:off x="2260" y="1376"/>
              <a:ext cx="472" cy="172"/>
            </a:xfrm>
            <a:prstGeom prst="ellipse">
              <a:avLst/>
            </a:prstGeom>
            <a:solidFill>
              <a:schemeClr val="tx1"/>
            </a:solidFill>
            <a:ln w="12700">
              <a:solidFill>
                <a:schemeClr val="bg2"/>
              </a:solidFill>
              <a:round/>
              <a:headEnd/>
              <a:tailEnd/>
            </a:ln>
            <a:effectLst/>
          </p:spPr>
          <p:txBody>
            <a:bodyPr wrap="none" anchor="ctr"/>
            <a:lstStyle/>
            <a:p>
              <a:endParaRPr lang="en-US"/>
            </a:p>
          </p:txBody>
        </p:sp>
        <p:sp>
          <p:nvSpPr>
            <p:cNvPr id="1041447" name="Oval 39"/>
            <p:cNvSpPr>
              <a:spLocks noChangeArrowheads="1"/>
            </p:cNvSpPr>
            <p:nvPr/>
          </p:nvSpPr>
          <p:spPr bwMode="white">
            <a:xfrm>
              <a:off x="1540" y="1421"/>
              <a:ext cx="3064" cy="263"/>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1041448" name="Rectangle 40"/>
          <p:cNvSpPr>
            <a:spLocks noChangeArrowheads="1"/>
          </p:cNvSpPr>
          <p:nvPr/>
        </p:nvSpPr>
        <p:spPr bwMode="auto">
          <a:xfrm>
            <a:off x="4478338" y="2190750"/>
            <a:ext cx="1617662" cy="519113"/>
          </a:xfrm>
          <a:prstGeom prst="rect">
            <a:avLst/>
          </a:prstGeom>
          <a:noFill/>
          <a:ln w="9525">
            <a:noFill/>
            <a:miter lim="800000"/>
            <a:headEnd/>
            <a:tailEnd/>
          </a:ln>
          <a:effectLst/>
        </p:spPr>
        <p:txBody>
          <a:bodyPr lIns="92075" tIns="46038" rIns="92075" bIns="46038">
            <a:spAutoFit/>
          </a:bodyPr>
          <a:lstStyle/>
          <a:p>
            <a:pPr algn="ctr" eaLnBrk="0" hangingPunct="0"/>
            <a:r>
              <a:rPr lang="el-GR" sz="2800">
                <a:solidFill>
                  <a:schemeClr val="bg2"/>
                </a:solidFill>
                <a:effectLst>
                  <a:outerShdw blurRad="38100" dist="38100" dir="2700000" algn="tl">
                    <a:srgbClr val="FFFFFF"/>
                  </a:outerShdw>
                </a:effectLst>
                <a:latin typeface="Arial" charset="0"/>
              </a:rPr>
              <a:t>Δίκτυο</a:t>
            </a:r>
            <a:endParaRPr lang="en-US" sz="2800">
              <a:solidFill>
                <a:schemeClr val="bg2"/>
              </a:solidFill>
              <a:effectLst>
                <a:outerShdw blurRad="38100" dist="38100" dir="2700000" algn="tl">
                  <a:srgbClr val="FFFFFF"/>
                </a:outerShdw>
              </a:effectLst>
              <a:latin typeface="Arial" charset="0"/>
            </a:endParaRPr>
          </a:p>
        </p:txBody>
      </p:sp>
      <p:sp>
        <p:nvSpPr>
          <p:cNvPr id="1041449" name="Rectangle 41"/>
          <p:cNvSpPr>
            <a:spLocks noChangeArrowheads="1"/>
          </p:cNvSpPr>
          <p:nvPr/>
        </p:nvSpPr>
        <p:spPr bwMode="invGray">
          <a:xfrm rot="5400000">
            <a:off x="5988050" y="4451350"/>
            <a:ext cx="3340100" cy="381000"/>
          </a:xfrm>
          <a:prstGeom prst="rect">
            <a:avLst/>
          </a:prstGeom>
          <a:solidFill>
            <a:srgbClr val="CC0000"/>
          </a:solidFill>
          <a:ln w="12700">
            <a:solidFill>
              <a:schemeClr val="tx1"/>
            </a:solidFill>
            <a:miter lim="800000"/>
            <a:headEnd/>
            <a:tailEnd/>
          </a:ln>
          <a:effectLst/>
        </p:spPr>
        <p:txBody>
          <a:bodyPr wrap="none" lIns="92075" tIns="46038" rIns="92075" bIns="46038" anchor="ctr"/>
          <a:lstStyle/>
          <a:p>
            <a:pPr algn="ctr" eaLnBrk="0" hangingPunct="0"/>
            <a:r>
              <a:rPr lang="en-US">
                <a:effectLst>
                  <a:outerShdw blurRad="38100" dist="38100" dir="2700000" algn="tl">
                    <a:srgbClr val="000000"/>
                  </a:outerShdw>
                </a:effectLst>
                <a:latin typeface="Arial" charset="0"/>
              </a:rPr>
              <a:t>Transactions</a:t>
            </a:r>
          </a:p>
        </p:txBody>
      </p:sp>
      <p:sp>
        <p:nvSpPr>
          <p:cNvPr id="1041450" name="Text Box 42"/>
          <p:cNvSpPr txBox="1">
            <a:spLocks noChangeArrowheads="1"/>
          </p:cNvSpPr>
          <p:nvPr/>
        </p:nvSpPr>
        <p:spPr bwMode="auto">
          <a:xfrm>
            <a:off x="304800" y="3502025"/>
            <a:ext cx="2057400" cy="1069975"/>
          </a:xfrm>
          <a:prstGeom prst="rect">
            <a:avLst/>
          </a:prstGeom>
          <a:noFill/>
          <a:ln w="9525">
            <a:noFill/>
            <a:miter lim="800000"/>
            <a:headEnd type="none" w="sm" len="sm"/>
            <a:tailEnd type="none" w="sm" len="sm"/>
          </a:ln>
          <a:effectLst/>
        </p:spPr>
        <p:txBody>
          <a:bodyPr>
            <a:spAutoFit/>
          </a:bodyPr>
          <a:lstStyle/>
          <a:p>
            <a:pPr eaLnBrk="0" hangingPunct="0">
              <a:spcBef>
                <a:spcPct val="50000"/>
              </a:spcBef>
            </a:pPr>
            <a:r>
              <a:rPr lang="el-GR" sz="1600">
                <a:effectLst>
                  <a:outerShdw blurRad="38100" dist="38100" dir="2700000" algn="tl">
                    <a:srgbClr val="000000"/>
                  </a:outerShdw>
                </a:effectLst>
                <a:latin typeface="Arial" charset="0"/>
              </a:rPr>
              <a:t>Προγραμματιστής: είναι υπεύθυνος για τα μπλε κομμάτια...</a:t>
            </a:r>
            <a:endParaRPr lang="en-GB" sz="1600">
              <a:effectLst>
                <a:outerShdw blurRad="38100" dist="38100" dir="2700000" algn="tl">
                  <a:srgbClr val="000000"/>
                </a:outerShdw>
              </a:effectLst>
              <a:latin typeface="Arial" charset="0"/>
            </a:endParaRPr>
          </a:p>
        </p:txBody>
      </p:sp>
      <p:sp>
        <p:nvSpPr>
          <p:cNvPr id="1041451" name="Text Box 43"/>
          <p:cNvSpPr txBox="1">
            <a:spLocks noChangeArrowheads="1"/>
          </p:cNvSpPr>
          <p:nvPr/>
        </p:nvSpPr>
        <p:spPr bwMode="auto">
          <a:xfrm>
            <a:off x="304800" y="4800600"/>
            <a:ext cx="1752600" cy="1069975"/>
          </a:xfrm>
          <a:prstGeom prst="rect">
            <a:avLst/>
          </a:prstGeom>
          <a:noFill/>
          <a:ln w="9525">
            <a:noFill/>
            <a:miter lim="800000"/>
            <a:headEnd type="none" w="sm" len="sm"/>
            <a:tailEnd type="none" w="sm" len="sm"/>
          </a:ln>
          <a:effectLst/>
        </p:spPr>
        <p:txBody>
          <a:bodyPr>
            <a:spAutoFit/>
          </a:bodyPr>
          <a:lstStyle/>
          <a:p>
            <a:pPr eaLnBrk="0" hangingPunct="0">
              <a:spcBef>
                <a:spcPct val="50000"/>
              </a:spcBef>
            </a:pPr>
            <a:r>
              <a:rPr lang="en-GB" sz="1600">
                <a:effectLst>
                  <a:outerShdw blurRad="38100" dist="38100" dir="2700000" algn="tl">
                    <a:srgbClr val="000000"/>
                  </a:outerShdw>
                </a:effectLst>
                <a:latin typeface="Arial" charset="0"/>
              </a:rPr>
              <a:t>MTS</a:t>
            </a:r>
            <a:r>
              <a:rPr lang="el-GR" sz="1600">
                <a:effectLst>
                  <a:outerShdw blurRad="38100" dist="38100" dir="2700000" algn="tl">
                    <a:srgbClr val="000000"/>
                  </a:outerShdw>
                </a:effectLst>
                <a:latin typeface="Arial" charset="0"/>
              </a:rPr>
              <a:t>: Είναι υπεύθυνος για όλα τα υπόλοιπα</a:t>
            </a:r>
            <a:endParaRPr lang="en-GB" sz="1600" i="1">
              <a:effectLst>
                <a:outerShdw blurRad="38100" dist="38100" dir="2700000" algn="tl">
                  <a:srgbClr val="000000"/>
                </a:outerShdw>
              </a:effectLst>
              <a:latin typeface="Arial" charset="0"/>
            </a:endParaRPr>
          </a:p>
        </p:txBody>
      </p:sp>
      <p:sp>
        <p:nvSpPr>
          <p:cNvPr id="1041453" name="Rectangle 45"/>
          <p:cNvSpPr>
            <a:spLocks noGrp="1" noChangeArrowheads="1"/>
          </p:cNvSpPr>
          <p:nvPr>
            <p:ph type="title"/>
          </p:nvPr>
        </p:nvSpPr>
        <p:spPr>
          <a:xfrm>
            <a:off x="381000" y="228600"/>
            <a:ext cx="8482013" cy="1189038"/>
          </a:xfrm>
          <a:noFill/>
          <a:ln/>
        </p:spPr>
        <p:txBody>
          <a:bodyPr/>
          <a:lstStyle/>
          <a:p>
            <a:r>
              <a:rPr lang="en-US" sz="4400"/>
              <a:t>Windows DNA</a:t>
            </a:r>
            <a:r>
              <a:rPr lang="en-US"/>
              <a:t/>
            </a:r>
            <a:br>
              <a:rPr lang="en-US"/>
            </a:br>
            <a:r>
              <a:rPr lang="el-GR" sz="3600">
                <a:solidFill>
                  <a:schemeClr val="accent2"/>
                </a:solidFill>
              </a:rPr>
              <a:t> </a:t>
            </a:r>
            <a:r>
              <a:rPr lang="en-US" sz="3600">
                <a:solidFill>
                  <a:schemeClr val="accent2"/>
                </a:solidFill>
              </a:rPr>
              <a:t>MTS</a:t>
            </a:r>
            <a:endParaRPr lang="en-GB" sz="3600">
              <a:solidFill>
                <a:schemeClr val="accent2"/>
              </a:solidFill>
            </a:endParaRPr>
          </a:p>
        </p:txBody>
      </p:sp>
      <p:pic>
        <p:nvPicPr>
          <p:cNvPr id="1041454" name="Picture 46" descr="C:\My Documents\Projects\New DNA animation\graphics\toppres.gif"/>
          <p:cNvPicPr>
            <a:picLocks noChangeAspect="1" noChangeArrowheads="1"/>
          </p:cNvPicPr>
          <p:nvPr/>
        </p:nvPicPr>
        <p:blipFill>
          <a:blip r:embed="rId3"/>
          <a:srcRect/>
          <a:stretch>
            <a:fillRect/>
          </a:stretch>
        </p:blipFill>
        <p:spPr bwMode="auto">
          <a:xfrm>
            <a:off x="6437313" y="173038"/>
            <a:ext cx="2381250" cy="1390650"/>
          </a:xfrm>
          <a:prstGeom prst="rect">
            <a:avLst/>
          </a:prstGeom>
          <a:noFill/>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1450"/>
                                        </p:tgtEl>
                                        <p:attrNameLst>
                                          <p:attrName>style.visibility</p:attrName>
                                        </p:attrNameLst>
                                      </p:cBhvr>
                                      <p:to>
                                        <p:strVal val="visible"/>
                                      </p:to>
                                    </p:set>
                                    <p:anim calcmode="lin" valueType="num">
                                      <p:cBhvr additive="base">
                                        <p:cTn id="7" dur="500" fill="hold"/>
                                        <p:tgtEl>
                                          <p:spTgt spid="1041450"/>
                                        </p:tgtEl>
                                        <p:attrNameLst>
                                          <p:attrName>ppt_x</p:attrName>
                                        </p:attrNameLst>
                                      </p:cBhvr>
                                      <p:tavLst>
                                        <p:tav tm="0">
                                          <p:val>
                                            <p:strVal val="0-#ppt_w/2"/>
                                          </p:val>
                                        </p:tav>
                                        <p:tav tm="100000">
                                          <p:val>
                                            <p:strVal val="#ppt_x"/>
                                          </p:val>
                                        </p:tav>
                                      </p:tavLst>
                                    </p:anim>
                                    <p:anim calcmode="lin" valueType="num">
                                      <p:cBhvr additive="base">
                                        <p:cTn id="8" dur="500" fill="hold"/>
                                        <p:tgtEl>
                                          <p:spTgt spid="10414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1451"/>
                                        </p:tgtEl>
                                        <p:attrNameLst>
                                          <p:attrName>style.visibility</p:attrName>
                                        </p:attrNameLst>
                                      </p:cBhvr>
                                      <p:to>
                                        <p:strVal val="visible"/>
                                      </p:to>
                                    </p:set>
                                    <p:anim calcmode="lin" valueType="num">
                                      <p:cBhvr additive="base">
                                        <p:cTn id="13" dur="500" fill="hold"/>
                                        <p:tgtEl>
                                          <p:spTgt spid="1041451"/>
                                        </p:tgtEl>
                                        <p:attrNameLst>
                                          <p:attrName>ppt_x</p:attrName>
                                        </p:attrNameLst>
                                      </p:cBhvr>
                                      <p:tavLst>
                                        <p:tav tm="0">
                                          <p:val>
                                            <p:strVal val="0-#ppt_w/2"/>
                                          </p:val>
                                        </p:tav>
                                        <p:tav tm="100000">
                                          <p:val>
                                            <p:strVal val="#ppt_x"/>
                                          </p:val>
                                        </p:tav>
                                      </p:tavLst>
                                    </p:anim>
                                    <p:anim calcmode="lin" valueType="num">
                                      <p:cBhvr additive="base">
                                        <p:cTn id="14" dur="500" fill="hold"/>
                                        <p:tgtEl>
                                          <p:spTgt spid="1041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50" grpId="0" autoUpdateAnimBg="0"/>
      <p:bldP spid="104145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body" sz="half" idx="1"/>
          </p:nvPr>
        </p:nvSpPr>
        <p:spPr>
          <a:xfrm>
            <a:off x="304800" y="1585913"/>
            <a:ext cx="4648200" cy="5021262"/>
          </a:xfrm>
        </p:spPr>
        <p:txBody>
          <a:bodyPr/>
          <a:lstStyle/>
          <a:p>
            <a:pPr>
              <a:spcBef>
                <a:spcPts val="500"/>
              </a:spcBef>
              <a:spcAft>
                <a:spcPts val="500"/>
              </a:spcAft>
            </a:pPr>
            <a:r>
              <a:rPr lang="el-GR"/>
              <a:t>Πρόσβαση σε δεδομένα σε κάθε πλατφόρμα</a:t>
            </a:r>
            <a:endParaRPr lang="en-US"/>
          </a:p>
          <a:p>
            <a:pPr>
              <a:spcBef>
                <a:spcPts val="500"/>
              </a:spcBef>
              <a:spcAft>
                <a:spcPts val="500"/>
              </a:spcAft>
            </a:pPr>
            <a:r>
              <a:rPr lang="el-GR"/>
              <a:t>Δομημένα και μη δομημένα δεδομένα</a:t>
            </a:r>
            <a:endParaRPr lang="en-US"/>
          </a:p>
          <a:p>
            <a:pPr>
              <a:spcBef>
                <a:spcPts val="500"/>
              </a:spcBef>
              <a:spcAft>
                <a:spcPts val="500"/>
              </a:spcAft>
            </a:pPr>
            <a:r>
              <a:rPr lang="el-GR"/>
              <a:t>Σταθερό προγρ/κό μοντέλο</a:t>
            </a:r>
            <a:endParaRPr lang="en-US"/>
          </a:p>
          <a:p>
            <a:r>
              <a:rPr lang="el-GR"/>
              <a:t>Καλή κλιμάκωση</a:t>
            </a:r>
          </a:p>
          <a:p>
            <a:r>
              <a:rPr lang="el-GR"/>
              <a:t>Επιτρέπει πρόσβαση μέσω </a:t>
            </a:r>
            <a:r>
              <a:rPr lang="en-US"/>
              <a:t>URL</a:t>
            </a:r>
          </a:p>
          <a:p>
            <a:r>
              <a:rPr lang="el-GR"/>
              <a:t>Ενσωμάτωση με </a:t>
            </a:r>
            <a:r>
              <a:rPr lang="en-US"/>
              <a:t>XML</a:t>
            </a:r>
          </a:p>
        </p:txBody>
      </p:sp>
      <p:sp>
        <p:nvSpPr>
          <p:cNvPr id="1043467" name="Line 11"/>
          <p:cNvSpPr>
            <a:spLocks noChangeAspect="1" noChangeShapeType="1"/>
          </p:cNvSpPr>
          <p:nvPr/>
        </p:nvSpPr>
        <p:spPr bwMode="auto">
          <a:xfrm>
            <a:off x="6324600" y="4841875"/>
            <a:ext cx="0" cy="269875"/>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68" name="Line 12"/>
          <p:cNvSpPr>
            <a:spLocks noChangeAspect="1" noChangeShapeType="1"/>
          </p:cNvSpPr>
          <p:nvPr/>
        </p:nvSpPr>
        <p:spPr bwMode="auto">
          <a:xfrm flipV="1">
            <a:off x="6399213" y="4841875"/>
            <a:ext cx="0" cy="269875"/>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69" name="Line 13"/>
          <p:cNvSpPr>
            <a:spLocks noChangeAspect="1" noChangeShapeType="1"/>
          </p:cNvSpPr>
          <p:nvPr/>
        </p:nvSpPr>
        <p:spPr bwMode="auto">
          <a:xfrm>
            <a:off x="6172200" y="4910138"/>
            <a:ext cx="303213" cy="0"/>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70" name="Line 14"/>
          <p:cNvSpPr>
            <a:spLocks noChangeAspect="1" noChangeShapeType="1"/>
          </p:cNvSpPr>
          <p:nvPr/>
        </p:nvSpPr>
        <p:spPr bwMode="auto">
          <a:xfrm>
            <a:off x="6172200" y="4976813"/>
            <a:ext cx="303213" cy="0"/>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71" name="Line 15"/>
          <p:cNvSpPr>
            <a:spLocks noChangeAspect="1" noChangeShapeType="1"/>
          </p:cNvSpPr>
          <p:nvPr/>
        </p:nvSpPr>
        <p:spPr bwMode="auto">
          <a:xfrm>
            <a:off x="6172200" y="5045075"/>
            <a:ext cx="303213" cy="0"/>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78" name="Line 22"/>
          <p:cNvSpPr>
            <a:spLocks noChangeAspect="1" noChangeShapeType="1"/>
          </p:cNvSpPr>
          <p:nvPr/>
        </p:nvSpPr>
        <p:spPr bwMode="auto">
          <a:xfrm>
            <a:off x="8458200" y="4841875"/>
            <a:ext cx="0" cy="269875"/>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79" name="Line 23"/>
          <p:cNvSpPr>
            <a:spLocks noChangeAspect="1" noChangeShapeType="1"/>
          </p:cNvSpPr>
          <p:nvPr/>
        </p:nvSpPr>
        <p:spPr bwMode="auto">
          <a:xfrm flipV="1">
            <a:off x="8532813" y="4841875"/>
            <a:ext cx="0" cy="269875"/>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80" name="Line 24"/>
          <p:cNvSpPr>
            <a:spLocks noChangeAspect="1" noChangeShapeType="1"/>
          </p:cNvSpPr>
          <p:nvPr/>
        </p:nvSpPr>
        <p:spPr bwMode="auto">
          <a:xfrm>
            <a:off x="8305800" y="4910138"/>
            <a:ext cx="303213" cy="0"/>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81" name="Line 25"/>
          <p:cNvSpPr>
            <a:spLocks noChangeAspect="1" noChangeShapeType="1"/>
          </p:cNvSpPr>
          <p:nvPr/>
        </p:nvSpPr>
        <p:spPr bwMode="auto">
          <a:xfrm>
            <a:off x="8305800" y="4976813"/>
            <a:ext cx="303213" cy="0"/>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82" name="Line 26"/>
          <p:cNvSpPr>
            <a:spLocks noChangeAspect="1" noChangeShapeType="1"/>
          </p:cNvSpPr>
          <p:nvPr/>
        </p:nvSpPr>
        <p:spPr bwMode="auto">
          <a:xfrm>
            <a:off x="8305800" y="5045075"/>
            <a:ext cx="303213" cy="0"/>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85" name="Line 29"/>
          <p:cNvSpPr>
            <a:spLocks noChangeAspect="1" noChangeShapeType="1"/>
          </p:cNvSpPr>
          <p:nvPr/>
        </p:nvSpPr>
        <p:spPr bwMode="auto">
          <a:xfrm>
            <a:off x="7391400" y="4841875"/>
            <a:ext cx="0" cy="269875"/>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86" name="Line 30"/>
          <p:cNvSpPr>
            <a:spLocks noChangeAspect="1" noChangeShapeType="1"/>
          </p:cNvSpPr>
          <p:nvPr/>
        </p:nvSpPr>
        <p:spPr bwMode="auto">
          <a:xfrm flipV="1">
            <a:off x="7466013" y="4841875"/>
            <a:ext cx="0" cy="269875"/>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87" name="Line 31"/>
          <p:cNvSpPr>
            <a:spLocks noChangeAspect="1" noChangeShapeType="1"/>
          </p:cNvSpPr>
          <p:nvPr/>
        </p:nvSpPr>
        <p:spPr bwMode="auto">
          <a:xfrm>
            <a:off x="7239000" y="4910138"/>
            <a:ext cx="303213" cy="0"/>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88" name="Line 32"/>
          <p:cNvSpPr>
            <a:spLocks noChangeAspect="1" noChangeShapeType="1"/>
          </p:cNvSpPr>
          <p:nvPr/>
        </p:nvSpPr>
        <p:spPr bwMode="auto">
          <a:xfrm>
            <a:off x="7239000" y="4976813"/>
            <a:ext cx="303213" cy="0"/>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489" name="Line 33"/>
          <p:cNvSpPr>
            <a:spLocks noChangeAspect="1" noChangeShapeType="1"/>
          </p:cNvSpPr>
          <p:nvPr/>
        </p:nvSpPr>
        <p:spPr bwMode="auto">
          <a:xfrm>
            <a:off x="7239000" y="5045075"/>
            <a:ext cx="303213" cy="0"/>
          </a:xfrm>
          <a:prstGeom prst="line">
            <a:avLst/>
          </a:prstGeom>
          <a:noFill/>
          <a:ln w="9525">
            <a:noFill/>
            <a:round/>
            <a:headEnd/>
            <a:tailEnd/>
          </a:ln>
          <a:effectLst>
            <a:outerShdw dist="17961" dir="2700000" algn="ctr" rotWithShape="0">
              <a:schemeClr val="bg2"/>
            </a:outerShdw>
          </a:effectLst>
        </p:spPr>
        <p:txBody>
          <a:bodyPr wrap="none" anchor="ctr"/>
          <a:lstStyle/>
          <a:p>
            <a:endParaRPr lang="en-US"/>
          </a:p>
        </p:txBody>
      </p:sp>
      <p:sp>
        <p:nvSpPr>
          <p:cNvPr id="1043500" name="Line 44"/>
          <p:cNvSpPr>
            <a:spLocks noChangeAspect="1" noChangeShapeType="1"/>
          </p:cNvSpPr>
          <p:nvPr/>
        </p:nvSpPr>
        <p:spPr bwMode="auto">
          <a:xfrm>
            <a:off x="5181600" y="4841875"/>
            <a:ext cx="0" cy="269875"/>
          </a:xfrm>
          <a:prstGeom prst="line">
            <a:avLst/>
          </a:prstGeom>
          <a:noFill/>
          <a:ln w="9525">
            <a:noFill/>
            <a:round/>
            <a:headEnd/>
            <a:tailEnd/>
          </a:ln>
          <a:effectLst/>
        </p:spPr>
        <p:txBody>
          <a:bodyPr wrap="none" anchor="ctr"/>
          <a:lstStyle/>
          <a:p>
            <a:endParaRPr lang="en-US"/>
          </a:p>
        </p:txBody>
      </p:sp>
      <p:sp>
        <p:nvSpPr>
          <p:cNvPr id="1043501" name="Line 45"/>
          <p:cNvSpPr>
            <a:spLocks noChangeAspect="1" noChangeShapeType="1"/>
          </p:cNvSpPr>
          <p:nvPr/>
        </p:nvSpPr>
        <p:spPr bwMode="auto">
          <a:xfrm flipV="1">
            <a:off x="5256213" y="4841875"/>
            <a:ext cx="0" cy="269875"/>
          </a:xfrm>
          <a:prstGeom prst="line">
            <a:avLst/>
          </a:prstGeom>
          <a:noFill/>
          <a:ln w="9525">
            <a:noFill/>
            <a:round/>
            <a:headEnd/>
            <a:tailEnd/>
          </a:ln>
          <a:effectLst/>
        </p:spPr>
        <p:txBody>
          <a:bodyPr wrap="none" anchor="ctr"/>
          <a:lstStyle/>
          <a:p>
            <a:endParaRPr lang="en-US"/>
          </a:p>
        </p:txBody>
      </p:sp>
      <p:sp>
        <p:nvSpPr>
          <p:cNvPr id="1043502" name="Line 46"/>
          <p:cNvSpPr>
            <a:spLocks noChangeAspect="1" noChangeShapeType="1"/>
          </p:cNvSpPr>
          <p:nvPr/>
        </p:nvSpPr>
        <p:spPr bwMode="auto">
          <a:xfrm>
            <a:off x="5029200" y="4910138"/>
            <a:ext cx="303213" cy="0"/>
          </a:xfrm>
          <a:prstGeom prst="line">
            <a:avLst/>
          </a:prstGeom>
          <a:noFill/>
          <a:ln w="9525">
            <a:noFill/>
            <a:round/>
            <a:headEnd/>
            <a:tailEnd/>
          </a:ln>
          <a:effectLst/>
        </p:spPr>
        <p:txBody>
          <a:bodyPr wrap="none" anchor="ctr"/>
          <a:lstStyle/>
          <a:p>
            <a:endParaRPr lang="en-US"/>
          </a:p>
        </p:txBody>
      </p:sp>
      <p:sp>
        <p:nvSpPr>
          <p:cNvPr id="1043503" name="Line 47"/>
          <p:cNvSpPr>
            <a:spLocks noChangeAspect="1" noChangeShapeType="1"/>
          </p:cNvSpPr>
          <p:nvPr/>
        </p:nvSpPr>
        <p:spPr bwMode="auto">
          <a:xfrm>
            <a:off x="5029200" y="4976813"/>
            <a:ext cx="303213" cy="0"/>
          </a:xfrm>
          <a:prstGeom prst="line">
            <a:avLst/>
          </a:prstGeom>
          <a:noFill/>
          <a:ln w="9525">
            <a:noFill/>
            <a:round/>
            <a:headEnd/>
            <a:tailEnd/>
          </a:ln>
          <a:effectLst/>
        </p:spPr>
        <p:txBody>
          <a:bodyPr wrap="none" anchor="ctr"/>
          <a:lstStyle/>
          <a:p>
            <a:endParaRPr lang="en-US"/>
          </a:p>
        </p:txBody>
      </p:sp>
      <p:sp>
        <p:nvSpPr>
          <p:cNvPr id="1043504" name="Line 48"/>
          <p:cNvSpPr>
            <a:spLocks noChangeAspect="1" noChangeShapeType="1"/>
          </p:cNvSpPr>
          <p:nvPr/>
        </p:nvSpPr>
        <p:spPr bwMode="auto">
          <a:xfrm>
            <a:off x="5029200" y="5045075"/>
            <a:ext cx="303213" cy="0"/>
          </a:xfrm>
          <a:prstGeom prst="line">
            <a:avLst/>
          </a:prstGeom>
          <a:noFill/>
          <a:ln w="9525">
            <a:noFill/>
            <a:round/>
            <a:headEnd/>
            <a:tailEnd/>
          </a:ln>
          <a:effectLst/>
        </p:spPr>
        <p:txBody>
          <a:bodyPr wrap="none" anchor="ctr"/>
          <a:lstStyle/>
          <a:p>
            <a:endParaRPr lang="en-US"/>
          </a:p>
        </p:txBody>
      </p:sp>
      <p:grpSp>
        <p:nvGrpSpPr>
          <p:cNvPr id="1043514" name="Group 58"/>
          <p:cNvGrpSpPr>
            <a:grpSpLocks/>
          </p:cNvGrpSpPr>
          <p:nvPr/>
        </p:nvGrpSpPr>
        <p:grpSpPr bwMode="auto">
          <a:xfrm>
            <a:off x="4876800" y="1981200"/>
            <a:ext cx="3967163" cy="4357688"/>
            <a:chOff x="2928" y="1248"/>
            <a:chExt cx="2643" cy="2745"/>
          </a:xfrm>
        </p:grpSpPr>
        <p:sp>
          <p:nvSpPr>
            <p:cNvPr id="1043459" name="Rectangle 3"/>
            <p:cNvSpPr>
              <a:spLocks noChangeArrowheads="1"/>
            </p:cNvSpPr>
            <p:nvPr/>
          </p:nvSpPr>
          <p:spPr bwMode="auto">
            <a:xfrm>
              <a:off x="2928" y="1632"/>
              <a:ext cx="2544" cy="528"/>
            </a:xfrm>
            <a:prstGeom prst="rect">
              <a:avLst/>
            </a:prstGeom>
            <a:gradFill rotWithShape="0">
              <a:gsLst>
                <a:gs pos="0">
                  <a:schemeClr val="hlink">
                    <a:gamma/>
                    <a:shade val="59608"/>
                    <a:invGamma/>
                  </a:schemeClr>
                </a:gs>
                <a:gs pos="100000">
                  <a:schemeClr val="hlink"/>
                </a:gs>
              </a:gsLst>
              <a:lin ang="5400000" scaled="1"/>
            </a:gradFill>
            <a:ln w="12700">
              <a:miter lim="800000"/>
              <a:headEnd/>
              <a:tailEnd/>
            </a:ln>
            <a:effectLst/>
            <a:scene3d>
              <a:camera prst="legacyPerspectiveTopRight"/>
              <a:lightRig rig="legacyFlat3" dir="b"/>
            </a:scene3d>
            <a:sp3d extrusionH="887400" prstMaterial="legacyMatte">
              <a:bevelT w="13500" h="13500" prst="angle"/>
              <a:bevelB w="13500" h="13500" prst="angle"/>
              <a:extrusionClr>
                <a:schemeClr val="hlink"/>
              </a:extrusionClr>
            </a:sp3d>
          </p:spPr>
          <p:txBody>
            <a:bodyPr wrap="none" lIns="92075" tIns="46038" rIns="92075" bIns="46038" anchor="ctr">
              <a:flatTx/>
            </a:bodyPr>
            <a:lstStyle/>
            <a:p>
              <a:pPr algn="ctr" eaLnBrk="0" hangingPunct="0">
                <a:lnSpc>
                  <a:spcPct val="85000"/>
                </a:lnSpc>
              </a:pPr>
              <a:r>
                <a:rPr lang="en-US" sz="2000">
                  <a:effectLst>
                    <a:outerShdw blurRad="38100" dist="38100" dir="2700000" algn="tl">
                      <a:srgbClr val="000000"/>
                    </a:outerShdw>
                  </a:effectLst>
                  <a:latin typeface="Arial" charset="0"/>
                </a:rPr>
                <a:t>ADO</a:t>
              </a:r>
            </a:p>
            <a:p>
              <a:pPr algn="ctr" eaLnBrk="0" hangingPunct="0">
                <a:lnSpc>
                  <a:spcPct val="85000"/>
                </a:lnSpc>
              </a:pPr>
              <a:endParaRPr lang="en-US" sz="2000">
                <a:effectLst>
                  <a:outerShdw blurRad="38100" dist="38100" dir="2700000" algn="tl">
                    <a:srgbClr val="000000"/>
                  </a:outerShdw>
                </a:effectLst>
                <a:latin typeface="Arial" charset="0"/>
              </a:endParaRPr>
            </a:p>
            <a:p>
              <a:pPr algn="ctr" eaLnBrk="0" hangingPunct="0">
                <a:lnSpc>
                  <a:spcPct val="85000"/>
                </a:lnSpc>
              </a:pPr>
              <a:endParaRPr lang="en-US" sz="1600">
                <a:effectLst>
                  <a:outerShdw blurRad="38100" dist="38100" dir="2700000" algn="tl">
                    <a:srgbClr val="000000"/>
                  </a:outerShdw>
                </a:effectLst>
                <a:latin typeface="Arial" charset="0"/>
              </a:endParaRPr>
            </a:p>
          </p:txBody>
        </p:sp>
        <p:sp>
          <p:nvSpPr>
            <p:cNvPr id="1043460" name="Rectangle 4"/>
            <p:cNvSpPr>
              <a:spLocks noChangeArrowheads="1"/>
            </p:cNvSpPr>
            <p:nvPr/>
          </p:nvSpPr>
          <p:spPr bwMode="auto">
            <a:xfrm>
              <a:off x="2928" y="1248"/>
              <a:ext cx="2544" cy="265"/>
            </a:xfrm>
            <a:prstGeom prst="rect">
              <a:avLst/>
            </a:prstGeom>
            <a:gradFill rotWithShape="0">
              <a:gsLst>
                <a:gs pos="0">
                  <a:schemeClr val="hlink">
                    <a:gamma/>
                    <a:shade val="59608"/>
                    <a:invGamma/>
                  </a:schemeClr>
                </a:gs>
                <a:gs pos="100000">
                  <a:schemeClr val="hlink"/>
                </a:gs>
              </a:gsLst>
              <a:lin ang="5400000" scaled="1"/>
            </a:gradFill>
            <a:ln w="12700">
              <a:miter lim="800000"/>
              <a:headEnd/>
              <a:tailEnd/>
            </a:ln>
            <a:effectLst/>
            <a:scene3d>
              <a:camera prst="legacyPerspectiveTopRight"/>
              <a:lightRig rig="legacyFlat3" dir="b"/>
            </a:scene3d>
            <a:sp3d extrusionH="887400" prstMaterial="legacyMatte">
              <a:bevelT w="13500" h="13500" prst="angle"/>
              <a:bevelB w="13500" h="13500" prst="angle"/>
              <a:extrusionClr>
                <a:schemeClr val="hlink"/>
              </a:extrusionClr>
            </a:sp3d>
          </p:spPr>
          <p:txBody>
            <a:bodyPr wrap="none" lIns="92075" tIns="46038" rIns="92075" bIns="46038" anchor="ctr">
              <a:flatTx/>
            </a:bodyPr>
            <a:lstStyle/>
            <a:p>
              <a:pPr algn="ctr" eaLnBrk="0" hangingPunct="0">
                <a:lnSpc>
                  <a:spcPct val="85000"/>
                </a:lnSpc>
              </a:pPr>
              <a:r>
                <a:rPr lang="el-GR" sz="2000">
                  <a:effectLst>
                    <a:outerShdw blurRad="38100" dist="38100" dir="2700000" algn="tl">
                      <a:srgbClr val="000000"/>
                    </a:outerShdw>
                  </a:effectLst>
                  <a:latin typeface="Arial" charset="0"/>
                </a:rPr>
                <a:t>Εφαρμογή</a:t>
              </a:r>
              <a:endParaRPr lang="en-US" sz="2000">
                <a:effectLst>
                  <a:outerShdw blurRad="38100" dist="38100" dir="2700000" algn="tl">
                    <a:srgbClr val="000000"/>
                  </a:outerShdw>
                </a:effectLst>
                <a:latin typeface="Arial" charset="0"/>
              </a:endParaRPr>
            </a:p>
          </p:txBody>
        </p:sp>
        <p:sp>
          <p:nvSpPr>
            <p:cNvPr id="1043461" name="Rectangle 5"/>
            <p:cNvSpPr>
              <a:spLocks noChangeArrowheads="1"/>
            </p:cNvSpPr>
            <p:nvPr/>
          </p:nvSpPr>
          <p:spPr bwMode="auto">
            <a:xfrm>
              <a:off x="3648" y="2526"/>
              <a:ext cx="579" cy="270"/>
            </a:xfrm>
            <a:prstGeom prst="rect">
              <a:avLst/>
            </a:prstGeom>
            <a:gradFill rotWithShape="0">
              <a:gsLst>
                <a:gs pos="0">
                  <a:schemeClr val="hlink">
                    <a:gamma/>
                    <a:shade val="69804"/>
                    <a:invGamma/>
                  </a:schemeClr>
                </a:gs>
                <a:gs pos="100000">
                  <a:schemeClr val="hlink"/>
                </a:gs>
              </a:gsLst>
              <a:lin ang="5400000" scaled="1"/>
            </a:gradFill>
            <a:ln w="12700">
              <a:miter lim="800000"/>
              <a:headEnd/>
              <a:tailEnd/>
            </a:ln>
            <a:effectLst/>
            <a:scene3d>
              <a:camera prst="legacyPerspectiveTopRight"/>
              <a:lightRig rig="legacyFlat3" dir="b"/>
            </a:scene3d>
            <a:sp3d extrusionH="887400" prstMaterial="legacyMatte">
              <a:bevelT w="13500" h="13500" prst="angle"/>
              <a:bevelB w="13500" h="13500" prst="angle"/>
              <a:extrusionClr>
                <a:schemeClr val="hlink"/>
              </a:extrusionClr>
            </a:sp3d>
          </p:spPr>
          <p:txBody>
            <a:bodyPr wrap="none" lIns="92075" tIns="46038" rIns="92075" bIns="46038" anchor="ctr">
              <a:flatTx/>
            </a:bodyPr>
            <a:lstStyle/>
            <a:p>
              <a:pPr algn="ctr" eaLnBrk="0" hangingPunct="0"/>
              <a:r>
                <a:rPr lang="en-US" sz="1600">
                  <a:effectLst>
                    <a:outerShdw blurRad="38100" dist="38100" dir="2700000" algn="tl">
                      <a:srgbClr val="000000"/>
                    </a:outerShdw>
                  </a:effectLst>
                  <a:latin typeface="Arial" charset="0"/>
                </a:rPr>
                <a:t>Provider</a:t>
              </a:r>
            </a:p>
          </p:txBody>
        </p:sp>
        <p:grpSp>
          <p:nvGrpSpPr>
            <p:cNvPr id="1043462" name="Group 6"/>
            <p:cNvGrpSpPr>
              <a:grpSpLocks/>
            </p:cNvGrpSpPr>
            <p:nvPr/>
          </p:nvGrpSpPr>
          <p:grpSpPr bwMode="auto">
            <a:xfrm>
              <a:off x="3888" y="2208"/>
              <a:ext cx="96" cy="318"/>
              <a:chOff x="833" y="2164"/>
              <a:chExt cx="88" cy="236"/>
            </a:xfrm>
          </p:grpSpPr>
          <p:sp>
            <p:nvSpPr>
              <p:cNvPr id="1043463" name="Line 7"/>
              <p:cNvSpPr>
                <a:spLocks noChangeShapeType="1"/>
              </p:cNvSpPr>
              <p:nvPr/>
            </p:nvSpPr>
            <p:spPr bwMode="auto">
              <a:xfrm flipV="1">
                <a:off x="877" y="2256"/>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43464" name="Oval 8"/>
              <p:cNvSpPr>
                <a:spLocks noChangeArrowheads="1"/>
              </p:cNvSpPr>
              <p:nvPr/>
            </p:nvSpPr>
            <p:spPr bwMode="auto">
              <a:xfrm>
                <a:off x="833" y="2164"/>
                <a:ext cx="88" cy="88"/>
              </a:xfrm>
              <a:prstGeom prst="ellipse">
                <a:avLst/>
              </a:prstGeom>
              <a:solidFill>
                <a:schemeClr val="tx2"/>
              </a:solidFill>
              <a:ln w="12700">
                <a:solidFill>
                  <a:schemeClr val="tx1"/>
                </a:solidFill>
                <a:round/>
                <a:headEnd/>
                <a:tailEnd/>
              </a:ln>
              <a:effectLst/>
            </p:spPr>
            <p:txBody>
              <a:bodyPr wrap="none" anchor="ctr"/>
              <a:lstStyle/>
              <a:p>
                <a:endParaRPr lang="en-US"/>
              </a:p>
            </p:txBody>
          </p:sp>
        </p:grpSp>
        <p:sp>
          <p:nvSpPr>
            <p:cNvPr id="1043465" name="AutoShape 9"/>
            <p:cNvSpPr>
              <a:spLocks noChangeAspect="1" noChangeArrowheads="1"/>
            </p:cNvSpPr>
            <p:nvPr/>
          </p:nvSpPr>
          <p:spPr bwMode="auto">
            <a:xfrm>
              <a:off x="3792" y="3120"/>
              <a:ext cx="383" cy="425"/>
            </a:xfrm>
            <a:prstGeom prst="flowChartMagneticDisk">
              <a:avLst/>
            </a:prstGeom>
            <a:gradFill rotWithShape="0">
              <a:gsLst>
                <a:gs pos="0">
                  <a:schemeClr val="hlink"/>
                </a:gs>
                <a:gs pos="100000">
                  <a:schemeClr val="hlink">
                    <a:gamma/>
                    <a:shade val="46275"/>
                    <a:invGamma/>
                  </a:schemeClr>
                </a:gs>
              </a:gsLst>
              <a:lin ang="5400000" scaled="1"/>
            </a:gradFill>
            <a:ln w="9525">
              <a:solidFill>
                <a:srgbClr val="C0C0C0"/>
              </a:solidFill>
              <a:round/>
              <a:headEnd/>
              <a:tailEnd/>
            </a:ln>
            <a:effectLst>
              <a:outerShdw dist="17961" dir="2700000" algn="ctr" rotWithShape="0">
                <a:schemeClr val="bg2"/>
              </a:outerShdw>
            </a:effectLst>
          </p:spPr>
          <p:txBody>
            <a:bodyPr wrap="none" anchor="ctr"/>
            <a:lstStyle/>
            <a:p>
              <a:endParaRPr lang="en-US"/>
            </a:p>
          </p:txBody>
        </p:sp>
        <p:sp>
          <p:nvSpPr>
            <p:cNvPr id="1043466" name="Rectangle 10"/>
            <p:cNvSpPr>
              <a:spLocks noChangeAspect="1" noChangeArrowheads="1"/>
            </p:cNvSpPr>
            <p:nvPr/>
          </p:nvSpPr>
          <p:spPr bwMode="auto">
            <a:xfrm>
              <a:off x="3888" y="3290"/>
              <a:ext cx="191" cy="170"/>
            </a:xfrm>
            <a:prstGeom prst="rect">
              <a:avLst/>
            </a:prstGeom>
            <a:gradFill rotWithShape="0">
              <a:gsLst>
                <a:gs pos="0">
                  <a:schemeClr val="hlink"/>
                </a:gs>
                <a:gs pos="100000">
                  <a:schemeClr val="hlink">
                    <a:gamma/>
                    <a:shade val="46275"/>
                    <a:invGamma/>
                  </a:schemeClr>
                </a:gs>
              </a:gsLst>
              <a:lin ang="5400000" scaled="1"/>
            </a:gradFill>
            <a:ln w="9525">
              <a:solidFill>
                <a:srgbClr val="C0C0C0"/>
              </a:solidFill>
              <a:miter lim="800000"/>
              <a:headEnd/>
              <a:tailEnd/>
            </a:ln>
            <a:effectLst>
              <a:outerShdw dist="17961" dir="2700000" algn="ctr" rotWithShape="0">
                <a:schemeClr val="bg2"/>
              </a:outerShdw>
            </a:effectLst>
          </p:spPr>
          <p:txBody>
            <a:bodyPr wrap="none" anchor="ctr"/>
            <a:lstStyle/>
            <a:p>
              <a:endParaRPr lang="en-US"/>
            </a:p>
          </p:txBody>
        </p:sp>
        <p:sp>
          <p:nvSpPr>
            <p:cNvPr id="1043472" name="Text Box 16"/>
            <p:cNvSpPr txBox="1">
              <a:spLocks noChangeArrowheads="1"/>
            </p:cNvSpPr>
            <p:nvPr/>
          </p:nvSpPr>
          <p:spPr bwMode="auto">
            <a:xfrm>
              <a:off x="4320" y="3600"/>
              <a:ext cx="672" cy="366"/>
            </a:xfrm>
            <a:prstGeom prst="rect">
              <a:avLst/>
            </a:prstGeom>
            <a:noFill/>
            <a:ln w="38100">
              <a:noFill/>
              <a:miter lim="800000"/>
              <a:headEnd/>
              <a:tailEnd/>
            </a:ln>
            <a:effectLst/>
          </p:spPr>
          <p:txBody>
            <a:bodyPr>
              <a:spAutoFit/>
            </a:bodyPr>
            <a:lstStyle/>
            <a:p>
              <a:pPr algn="ctr" eaLnBrk="0" hangingPunct="0">
                <a:spcBef>
                  <a:spcPct val="50000"/>
                </a:spcBef>
              </a:pPr>
              <a:r>
                <a:rPr lang="en-US" sz="1400">
                  <a:latin typeface="Arial" charset="0"/>
                </a:rPr>
                <a:t>SQL</a:t>
              </a:r>
              <a:r>
                <a:rPr lang="en-US" sz="1600">
                  <a:latin typeface="Arial" charset="0"/>
                </a:rPr>
                <a:t> </a:t>
              </a:r>
              <a:r>
                <a:rPr lang="en-US" sz="1400">
                  <a:latin typeface="Arial" charset="0"/>
                </a:rPr>
                <a:t>Server</a:t>
              </a:r>
              <a:r>
                <a:rPr lang="en-US" sz="1600">
                  <a:latin typeface="Arial" charset="0"/>
                </a:rPr>
                <a:t> 7</a:t>
              </a:r>
            </a:p>
          </p:txBody>
        </p:sp>
        <p:sp>
          <p:nvSpPr>
            <p:cNvPr id="1043473" name="Text Box 17"/>
            <p:cNvSpPr txBox="1">
              <a:spLocks noChangeArrowheads="1"/>
            </p:cNvSpPr>
            <p:nvPr/>
          </p:nvSpPr>
          <p:spPr bwMode="auto">
            <a:xfrm>
              <a:off x="5075" y="3600"/>
              <a:ext cx="491" cy="192"/>
            </a:xfrm>
            <a:prstGeom prst="rect">
              <a:avLst/>
            </a:prstGeom>
            <a:noFill/>
            <a:ln w="38100">
              <a:noFill/>
              <a:miter lim="800000"/>
              <a:headEnd/>
              <a:tailEnd/>
            </a:ln>
            <a:effectLst/>
          </p:spPr>
          <p:txBody>
            <a:bodyPr wrap="none">
              <a:spAutoFit/>
            </a:bodyPr>
            <a:lstStyle/>
            <a:p>
              <a:pPr algn="ctr" eaLnBrk="0" hangingPunct="0">
                <a:spcBef>
                  <a:spcPct val="50000"/>
                </a:spcBef>
              </a:pPr>
              <a:r>
                <a:rPr lang="en-US" sz="1400">
                  <a:latin typeface="Arial" charset="0"/>
                </a:rPr>
                <a:t>Oracle</a:t>
              </a:r>
            </a:p>
          </p:txBody>
        </p:sp>
        <p:sp>
          <p:nvSpPr>
            <p:cNvPr id="1043474" name="Text Box 18"/>
            <p:cNvSpPr txBox="1">
              <a:spLocks noChangeArrowheads="1"/>
            </p:cNvSpPr>
            <p:nvPr/>
          </p:nvSpPr>
          <p:spPr bwMode="auto">
            <a:xfrm>
              <a:off x="2976" y="3600"/>
              <a:ext cx="576" cy="393"/>
            </a:xfrm>
            <a:prstGeom prst="rect">
              <a:avLst/>
            </a:prstGeom>
            <a:noFill/>
            <a:ln w="38100">
              <a:noFill/>
              <a:miter lim="800000"/>
              <a:headEnd/>
              <a:tailEnd/>
            </a:ln>
            <a:effectLst/>
          </p:spPr>
          <p:txBody>
            <a:bodyPr>
              <a:spAutoFit/>
            </a:bodyPr>
            <a:lstStyle/>
            <a:p>
              <a:pPr algn="ctr" eaLnBrk="0" hangingPunct="0">
                <a:spcBef>
                  <a:spcPct val="50000"/>
                </a:spcBef>
              </a:pPr>
              <a:r>
                <a:rPr lang="en-US" sz="1400">
                  <a:latin typeface="Arial" charset="0"/>
                </a:rPr>
                <a:t>RDBMS</a:t>
              </a:r>
            </a:p>
            <a:p>
              <a:pPr eaLnBrk="0" hangingPunct="0">
                <a:spcBef>
                  <a:spcPct val="50000"/>
                </a:spcBef>
              </a:pPr>
              <a:endParaRPr lang="en-US" sz="1400">
                <a:latin typeface="Arial" charset="0"/>
              </a:endParaRPr>
            </a:p>
          </p:txBody>
        </p:sp>
        <p:sp>
          <p:nvSpPr>
            <p:cNvPr id="1043475" name="Text Box 19"/>
            <p:cNvSpPr txBox="1">
              <a:spLocks noChangeArrowheads="1"/>
            </p:cNvSpPr>
            <p:nvPr/>
          </p:nvSpPr>
          <p:spPr bwMode="auto">
            <a:xfrm>
              <a:off x="3731" y="3600"/>
              <a:ext cx="498" cy="326"/>
            </a:xfrm>
            <a:prstGeom prst="rect">
              <a:avLst/>
            </a:prstGeom>
            <a:noFill/>
            <a:ln w="38100">
              <a:noFill/>
              <a:miter lim="800000"/>
              <a:headEnd/>
              <a:tailEnd/>
            </a:ln>
            <a:effectLst/>
          </p:spPr>
          <p:txBody>
            <a:bodyPr wrap="none">
              <a:spAutoFit/>
            </a:bodyPr>
            <a:lstStyle/>
            <a:p>
              <a:pPr algn="ctr" eaLnBrk="0" hangingPunct="0">
                <a:spcBef>
                  <a:spcPct val="50000"/>
                </a:spcBef>
              </a:pPr>
              <a:r>
                <a:rPr lang="en-US" sz="1400">
                  <a:latin typeface="Arial" charset="0"/>
                </a:rPr>
                <a:t>VSAM/</a:t>
              </a:r>
              <a:br>
                <a:rPr lang="en-US" sz="1400">
                  <a:latin typeface="Arial" charset="0"/>
                </a:rPr>
              </a:br>
              <a:r>
                <a:rPr lang="en-US" sz="1400">
                  <a:latin typeface="Arial" charset="0"/>
                </a:rPr>
                <a:t>ISAM</a:t>
              </a:r>
            </a:p>
          </p:txBody>
        </p:sp>
        <p:sp>
          <p:nvSpPr>
            <p:cNvPr id="1043476" name="AutoShape 20"/>
            <p:cNvSpPr>
              <a:spLocks noChangeAspect="1" noChangeArrowheads="1"/>
            </p:cNvSpPr>
            <p:nvPr/>
          </p:nvSpPr>
          <p:spPr bwMode="auto">
            <a:xfrm>
              <a:off x="5136" y="3120"/>
              <a:ext cx="383" cy="425"/>
            </a:xfrm>
            <a:prstGeom prst="flowChartMagneticDisk">
              <a:avLst/>
            </a:prstGeom>
            <a:gradFill rotWithShape="0">
              <a:gsLst>
                <a:gs pos="0">
                  <a:schemeClr val="hlink"/>
                </a:gs>
                <a:gs pos="100000">
                  <a:schemeClr val="hlink">
                    <a:gamma/>
                    <a:shade val="46275"/>
                    <a:invGamma/>
                  </a:schemeClr>
                </a:gs>
              </a:gsLst>
              <a:lin ang="5400000" scaled="1"/>
            </a:gradFill>
            <a:ln w="9525">
              <a:solidFill>
                <a:srgbClr val="C0C0C0"/>
              </a:solidFill>
              <a:round/>
              <a:headEnd/>
              <a:tailEnd/>
            </a:ln>
            <a:effectLst>
              <a:outerShdw dist="17961" dir="2700000" algn="ctr" rotWithShape="0">
                <a:schemeClr val="bg2"/>
              </a:outerShdw>
            </a:effectLst>
          </p:spPr>
          <p:txBody>
            <a:bodyPr wrap="none" anchor="ctr"/>
            <a:lstStyle/>
            <a:p>
              <a:endParaRPr lang="en-US"/>
            </a:p>
          </p:txBody>
        </p:sp>
        <p:sp>
          <p:nvSpPr>
            <p:cNvPr id="1043477" name="Rectangle 21"/>
            <p:cNvSpPr>
              <a:spLocks noChangeAspect="1" noChangeArrowheads="1"/>
            </p:cNvSpPr>
            <p:nvPr/>
          </p:nvSpPr>
          <p:spPr bwMode="auto">
            <a:xfrm>
              <a:off x="5232" y="3290"/>
              <a:ext cx="191" cy="170"/>
            </a:xfrm>
            <a:prstGeom prst="rect">
              <a:avLst/>
            </a:prstGeom>
            <a:gradFill rotWithShape="0">
              <a:gsLst>
                <a:gs pos="0">
                  <a:schemeClr val="hlink"/>
                </a:gs>
                <a:gs pos="100000">
                  <a:schemeClr val="hlink">
                    <a:gamma/>
                    <a:shade val="46275"/>
                    <a:invGamma/>
                  </a:schemeClr>
                </a:gs>
              </a:gsLst>
              <a:lin ang="5400000" scaled="1"/>
            </a:gradFill>
            <a:ln w="9525">
              <a:solidFill>
                <a:srgbClr val="C0C0C0"/>
              </a:solidFill>
              <a:miter lim="800000"/>
              <a:headEnd/>
              <a:tailEnd/>
            </a:ln>
            <a:effectLst>
              <a:outerShdw dist="17961" dir="2700000" algn="ctr" rotWithShape="0">
                <a:schemeClr val="bg2"/>
              </a:outerShdw>
            </a:effectLst>
          </p:spPr>
          <p:txBody>
            <a:bodyPr wrap="none" anchor="ctr"/>
            <a:lstStyle/>
            <a:p>
              <a:endParaRPr lang="en-US"/>
            </a:p>
          </p:txBody>
        </p:sp>
        <p:sp>
          <p:nvSpPr>
            <p:cNvPr id="1043483" name="AutoShape 27"/>
            <p:cNvSpPr>
              <a:spLocks noChangeAspect="1" noChangeArrowheads="1"/>
            </p:cNvSpPr>
            <p:nvPr/>
          </p:nvSpPr>
          <p:spPr bwMode="auto">
            <a:xfrm>
              <a:off x="4464" y="3120"/>
              <a:ext cx="383" cy="425"/>
            </a:xfrm>
            <a:prstGeom prst="flowChartMagneticDisk">
              <a:avLst/>
            </a:prstGeom>
            <a:gradFill rotWithShape="0">
              <a:gsLst>
                <a:gs pos="0">
                  <a:schemeClr val="hlink"/>
                </a:gs>
                <a:gs pos="100000">
                  <a:schemeClr val="hlink">
                    <a:gamma/>
                    <a:shade val="46275"/>
                    <a:invGamma/>
                  </a:schemeClr>
                </a:gs>
              </a:gsLst>
              <a:lin ang="5400000" scaled="1"/>
            </a:gradFill>
            <a:ln w="9525">
              <a:solidFill>
                <a:srgbClr val="C0C0C0"/>
              </a:solidFill>
              <a:round/>
              <a:headEnd/>
              <a:tailEnd/>
            </a:ln>
            <a:effectLst>
              <a:outerShdw dist="17961" dir="2700000" algn="ctr" rotWithShape="0">
                <a:schemeClr val="bg2"/>
              </a:outerShdw>
            </a:effectLst>
          </p:spPr>
          <p:txBody>
            <a:bodyPr wrap="none" anchor="ctr"/>
            <a:lstStyle/>
            <a:p>
              <a:endParaRPr lang="en-US"/>
            </a:p>
          </p:txBody>
        </p:sp>
        <p:sp>
          <p:nvSpPr>
            <p:cNvPr id="1043484" name="Rectangle 28"/>
            <p:cNvSpPr>
              <a:spLocks noChangeAspect="1" noChangeArrowheads="1"/>
            </p:cNvSpPr>
            <p:nvPr/>
          </p:nvSpPr>
          <p:spPr bwMode="auto">
            <a:xfrm>
              <a:off x="4560" y="3290"/>
              <a:ext cx="191" cy="170"/>
            </a:xfrm>
            <a:prstGeom prst="rect">
              <a:avLst/>
            </a:prstGeom>
            <a:gradFill rotWithShape="0">
              <a:gsLst>
                <a:gs pos="0">
                  <a:schemeClr val="hlink"/>
                </a:gs>
                <a:gs pos="100000">
                  <a:schemeClr val="hlink">
                    <a:gamma/>
                    <a:shade val="46275"/>
                    <a:invGamma/>
                  </a:schemeClr>
                </a:gs>
              </a:gsLst>
              <a:lin ang="5400000" scaled="1"/>
            </a:gradFill>
            <a:ln w="9525">
              <a:solidFill>
                <a:srgbClr val="C0C0C0"/>
              </a:solidFill>
              <a:miter lim="800000"/>
              <a:headEnd/>
              <a:tailEnd/>
            </a:ln>
            <a:effectLst>
              <a:outerShdw dist="17961" dir="2700000" algn="ctr" rotWithShape="0">
                <a:schemeClr val="bg2"/>
              </a:outerShdw>
            </a:effectLst>
          </p:spPr>
          <p:txBody>
            <a:bodyPr wrap="none" anchor="ctr"/>
            <a:lstStyle/>
            <a:p>
              <a:endParaRPr lang="en-US"/>
            </a:p>
          </p:txBody>
        </p:sp>
        <p:sp>
          <p:nvSpPr>
            <p:cNvPr id="1043490" name="Rectangle 34"/>
            <p:cNvSpPr>
              <a:spLocks noChangeArrowheads="1"/>
            </p:cNvSpPr>
            <p:nvPr/>
          </p:nvSpPr>
          <p:spPr bwMode="auto">
            <a:xfrm>
              <a:off x="4320" y="2526"/>
              <a:ext cx="579" cy="270"/>
            </a:xfrm>
            <a:prstGeom prst="rect">
              <a:avLst/>
            </a:prstGeom>
            <a:gradFill rotWithShape="0">
              <a:gsLst>
                <a:gs pos="0">
                  <a:schemeClr val="hlink">
                    <a:gamma/>
                    <a:shade val="69804"/>
                    <a:invGamma/>
                  </a:schemeClr>
                </a:gs>
                <a:gs pos="100000">
                  <a:schemeClr val="hlink"/>
                </a:gs>
              </a:gsLst>
              <a:lin ang="5400000" scaled="1"/>
            </a:gradFill>
            <a:ln w="12700">
              <a:miter lim="800000"/>
              <a:headEnd/>
              <a:tailEnd/>
            </a:ln>
            <a:effectLst/>
            <a:scene3d>
              <a:camera prst="legacyPerspectiveTopRight"/>
              <a:lightRig rig="legacyFlat3" dir="b"/>
            </a:scene3d>
            <a:sp3d extrusionH="887400" prstMaterial="legacyMatte">
              <a:bevelT w="13500" h="13500" prst="angle"/>
              <a:bevelB w="13500" h="13500" prst="angle"/>
              <a:extrusionClr>
                <a:schemeClr val="hlink"/>
              </a:extrusionClr>
            </a:sp3d>
          </p:spPr>
          <p:txBody>
            <a:bodyPr wrap="none" lIns="92075" tIns="46038" rIns="92075" bIns="46038" anchor="ctr">
              <a:flatTx/>
            </a:bodyPr>
            <a:lstStyle/>
            <a:p>
              <a:pPr algn="ctr" eaLnBrk="0" hangingPunct="0"/>
              <a:r>
                <a:rPr lang="en-US" sz="1600">
                  <a:effectLst>
                    <a:outerShdw blurRad="38100" dist="38100" dir="2700000" algn="tl">
                      <a:srgbClr val="000000"/>
                    </a:outerShdw>
                  </a:effectLst>
                  <a:latin typeface="Arial" charset="0"/>
                </a:rPr>
                <a:t>Provider</a:t>
              </a:r>
            </a:p>
          </p:txBody>
        </p:sp>
        <p:grpSp>
          <p:nvGrpSpPr>
            <p:cNvPr id="1043491" name="Group 35"/>
            <p:cNvGrpSpPr>
              <a:grpSpLocks/>
            </p:cNvGrpSpPr>
            <p:nvPr/>
          </p:nvGrpSpPr>
          <p:grpSpPr bwMode="auto">
            <a:xfrm>
              <a:off x="4560" y="2208"/>
              <a:ext cx="96" cy="318"/>
              <a:chOff x="833" y="2164"/>
              <a:chExt cx="88" cy="236"/>
            </a:xfrm>
          </p:grpSpPr>
          <p:sp>
            <p:nvSpPr>
              <p:cNvPr id="1043492" name="Line 36"/>
              <p:cNvSpPr>
                <a:spLocks noChangeShapeType="1"/>
              </p:cNvSpPr>
              <p:nvPr/>
            </p:nvSpPr>
            <p:spPr bwMode="auto">
              <a:xfrm flipV="1">
                <a:off x="877" y="2256"/>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43493" name="Oval 37"/>
              <p:cNvSpPr>
                <a:spLocks noChangeArrowheads="1"/>
              </p:cNvSpPr>
              <p:nvPr/>
            </p:nvSpPr>
            <p:spPr bwMode="auto">
              <a:xfrm>
                <a:off x="833" y="2164"/>
                <a:ext cx="88" cy="88"/>
              </a:xfrm>
              <a:prstGeom prst="ellipse">
                <a:avLst/>
              </a:prstGeom>
              <a:solidFill>
                <a:schemeClr val="tx2"/>
              </a:solidFill>
              <a:ln w="12700">
                <a:solidFill>
                  <a:schemeClr val="tx1"/>
                </a:solidFill>
                <a:round/>
                <a:headEnd/>
                <a:tailEnd/>
              </a:ln>
              <a:effectLst/>
            </p:spPr>
            <p:txBody>
              <a:bodyPr wrap="none" anchor="ctr"/>
              <a:lstStyle/>
              <a:p>
                <a:endParaRPr lang="en-US"/>
              </a:p>
            </p:txBody>
          </p:sp>
        </p:grpSp>
        <p:sp>
          <p:nvSpPr>
            <p:cNvPr id="1043494" name="Rectangle 38"/>
            <p:cNvSpPr>
              <a:spLocks noChangeArrowheads="1"/>
            </p:cNvSpPr>
            <p:nvPr/>
          </p:nvSpPr>
          <p:spPr bwMode="auto">
            <a:xfrm>
              <a:off x="4992" y="2526"/>
              <a:ext cx="579" cy="270"/>
            </a:xfrm>
            <a:prstGeom prst="rect">
              <a:avLst/>
            </a:prstGeom>
            <a:gradFill rotWithShape="0">
              <a:gsLst>
                <a:gs pos="0">
                  <a:schemeClr val="hlink">
                    <a:gamma/>
                    <a:shade val="69804"/>
                    <a:invGamma/>
                  </a:schemeClr>
                </a:gs>
                <a:gs pos="100000">
                  <a:schemeClr val="hlink"/>
                </a:gs>
              </a:gsLst>
              <a:lin ang="5400000" scaled="1"/>
            </a:gradFill>
            <a:ln w="12700">
              <a:miter lim="800000"/>
              <a:headEnd/>
              <a:tailEnd/>
            </a:ln>
            <a:effectLst/>
            <a:scene3d>
              <a:camera prst="legacyPerspectiveTopRight"/>
              <a:lightRig rig="legacyFlat3" dir="b"/>
            </a:scene3d>
            <a:sp3d extrusionH="887400" prstMaterial="legacyMatte">
              <a:bevelT w="13500" h="13500" prst="angle"/>
              <a:bevelB w="13500" h="13500" prst="angle"/>
              <a:extrusionClr>
                <a:schemeClr val="hlink"/>
              </a:extrusionClr>
            </a:sp3d>
          </p:spPr>
          <p:txBody>
            <a:bodyPr wrap="none" lIns="92075" tIns="46038" rIns="92075" bIns="46038" anchor="ctr">
              <a:flatTx/>
            </a:bodyPr>
            <a:lstStyle/>
            <a:p>
              <a:pPr algn="ctr" eaLnBrk="0" hangingPunct="0"/>
              <a:r>
                <a:rPr lang="en-US" sz="1400">
                  <a:effectLst>
                    <a:outerShdw blurRad="38100" dist="38100" dir="2700000" algn="tl">
                      <a:srgbClr val="000000"/>
                    </a:outerShdw>
                  </a:effectLst>
                  <a:latin typeface="Arial" charset="0"/>
                </a:rPr>
                <a:t>Provider</a:t>
              </a:r>
              <a:endParaRPr lang="en-US" sz="1600">
                <a:effectLst>
                  <a:outerShdw blurRad="38100" dist="38100" dir="2700000" algn="tl">
                    <a:srgbClr val="000000"/>
                  </a:outerShdw>
                </a:effectLst>
                <a:latin typeface="Arial" charset="0"/>
              </a:endParaRPr>
            </a:p>
          </p:txBody>
        </p:sp>
        <p:grpSp>
          <p:nvGrpSpPr>
            <p:cNvPr id="1043495" name="Group 39"/>
            <p:cNvGrpSpPr>
              <a:grpSpLocks/>
            </p:cNvGrpSpPr>
            <p:nvPr/>
          </p:nvGrpSpPr>
          <p:grpSpPr bwMode="auto">
            <a:xfrm>
              <a:off x="5232" y="2208"/>
              <a:ext cx="96" cy="318"/>
              <a:chOff x="833" y="2164"/>
              <a:chExt cx="88" cy="236"/>
            </a:xfrm>
          </p:grpSpPr>
          <p:sp>
            <p:nvSpPr>
              <p:cNvPr id="1043496" name="Line 40"/>
              <p:cNvSpPr>
                <a:spLocks noChangeShapeType="1"/>
              </p:cNvSpPr>
              <p:nvPr/>
            </p:nvSpPr>
            <p:spPr bwMode="auto">
              <a:xfrm flipV="1">
                <a:off x="877" y="2256"/>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43497" name="Oval 41"/>
              <p:cNvSpPr>
                <a:spLocks noChangeArrowheads="1"/>
              </p:cNvSpPr>
              <p:nvPr/>
            </p:nvSpPr>
            <p:spPr bwMode="auto">
              <a:xfrm>
                <a:off x="833" y="2164"/>
                <a:ext cx="88" cy="88"/>
              </a:xfrm>
              <a:prstGeom prst="ellipse">
                <a:avLst/>
              </a:prstGeom>
              <a:solidFill>
                <a:schemeClr val="tx2"/>
              </a:solidFill>
              <a:ln w="12700">
                <a:solidFill>
                  <a:schemeClr val="tx1"/>
                </a:solidFill>
                <a:round/>
                <a:headEnd/>
                <a:tailEnd/>
              </a:ln>
              <a:effectLst/>
            </p:spPr>
            <p:txBody>
              <a:bodyPr wrap="none" anchor="ctr"/>
              <a:lstStyle/>
              <a:p>
                <a:endParaRPr lang="en-US"/>
              </a:p>
            </p:txBody>
          </p:sp>
        </p:grpSp>
        <p:sp>
          <p:nvSpPr>
            <p:cNvPr id="1043498" name="AutoShape 42"/>
            <p:cNvSpPr>
              <a:spLocks noChangeAspect="1" noChangeArrowheads="1"/>
            </p:cNvSpPr>
            <p:nvPr/>
          </p:nvSpPr>
          <p:spPr bwMode="auto">
            <a:xfrm>
              <a:off x="3072" y="3120"/>
              <a:ext cx="383" cy="425"/>
            </a:xfrm>
            <a:prstGeom prst="flowChartMagneticDisk">
              <a:avLst/>
            </a:prstGeom>
            <a:gradFill rotWithShape="0">
              <a:gsLst>
                <a:gs pos="0">
                  <a:schemeClr val="hlink"/>
                </a:gs>
                <a:gs pos="100000">
                  <a:schemeClr val="hlink">
                    <a:gamma/>
                    <a:shade val="46275"/>
                    <a:invGamma/>
                  </a:schemeClr>
                </a:gs>
              </a:gsLst>
              <a:lin ang="5400000" scaled="1"/>
            </a:gradFill>
            <a:ln w="9525">
              <a:solidFill>
                <a:srgbClr val="C0C0C0"/>
              </a:solidFill>
              <a:round/>
              <a:headEnd/>
              <a:tailEnd/>
            </a:ln>
            <a:effectLst>
              <a:outerShdw dist="17961" dir="2700000" algn="ctr" rotWithShape="0">
                <a:schemeClr val="bg2"/>
              </a:outerShdw>
            </a:effectLst>
          </p:spPr>
          <p:txBody>
            <a:bodyPr wrap="none" anchor="ctr"/>
            <a:lstStyle/>
            <a:p>
              <a:endParaRPr lang="en-US"/>
            </a:p>
          </p:txBody>
        </p:sp>
        <p:sp>
          <p:nvSpPr>
            <p:cNvPr id="1043499" name="Rectangle 43"/>
            <p:cNvSpPr>
              <a:spLocks noChangeAspect="1" noChangeArrowheads="1"/>
            </p:cNvSpPr>
            <p:nvPr/>
          </p:nvSpPr>
          <p:spPr bwMode="auto">
            <a:xfrm>
              <a:off x="3168" y="3290"/>
              <a:ext cx="191" cy="170"/>
            </a:xfrm>
            <a:prstGeom prst="rect">
              <a:avLst/>
            </a:prstGeom>
            <a:gradFill rotWithShape="0">
              <a:gsLst>
                <a:gs pos="0">
                  <a:schemeClr val="hlink"/>
                </a:gs>
                <a:gs pos="100000">
                  <a:schemeClr val="hlink">
                    <a:gamma/>
                    <a:shade val="46275"/>
                    <a:invGamma/>
                  </a:schemeClr>
                </a:gs>
              </a:gsLst>
              <a:lin ang="5400000" scaled="1"/>
            </a:gradFill>
            <a:ln w="9525">
              <a:solidFill>
                <a:srgbClr val="C0C0C0"/>
              </a:solidFill>
              <a:miter lim="800000"/>
              <a:headEnd/>
              <a:tailEnd/>
            </a:ln>
            <a:effectLst/>
          </p:spPr>
          <p:txBody>
            <a:bodyPr wrap="none" anchor="ctr"/>
            <a:lstStyle/>
            <a:p>
              <a:endParaRPr lang="en-US"/>
            </a:p>
          </p:txBody>
        </p:sp>
        <p:sp>
          <p:nvSpPr>
            <p:cNvPr id="1043505" name="Rectangle 49"/>
            <p:cNvSpPr>
              <a:spLocks noChangeArrowheads="1"/>
            </p:cNvSpPr>
            <p:nvPr/>
          </p:nvSpPr>
          <p:spPr bwMode="auto">
            <a:xfrm>
              <a:off x="2976" y="2526"/>
              <a:ext cx="579" cy="270"/>
            </a:xfrm>
            <a:prstGeom prst="rect">
              <a:avLst/>
            </a:prstGeom>
            <a:gradFill rotWithShape="0">
              <a:gsLst>
                <a:gs pos="0">
                  <a:schemeClr val="hlink">
                    <a:gamma/>
                    <a:shade val="69804"/>
                    <a:invGamma/>
                  </a:schemeClr>
                </a:gs>
                <a:gs pos="100000">
                  <a:schemeClr val="hlink"/>
                </a:gs>
              </a:gsLst>
              <a:lin ang="5400000" scaled="1"/>
            </a:gradFill>
            <a:ln w="12700">
              <a:miter lim="800000"/>
              <a:headEnd/>
              <a:tailEnd/>
            </a:ln>
            <a:effectLst/>
            <a:scene3d>
              <a:camera prst="legacyPerspectiveTopRight"/>
              <a:lightRig rig="legacyFlat3" dir="b"/>
            </a:scene3d>
            <a:sp3d extrusionH="887400" prstMaterial="legacyMatte">
              <a:bevelT w="13500" h="13500" prst="angle"/>
              <a:bevelB w="13500" h="13500" prst="angle"/>
              <a:extrusionClr>
                <a:schemeClr val="hlink"/>
              </a:extrusionClr>
            </a:sp3d>
          </p:spPr>
          <p:txBody>
            <a:bodyPr wrap="none" lIns="92075" tIns="46038" rIns="92075" bIns="46038" anchor="ctr">
              <a:flatTx/>
            </a:bodyPr>
            <a:lstStyle/>
            <a:p>
              <a:pPr algn="ctr" eaLnBrk="0" hangingPunct="0"/>
              <a:r>
                <a:rPr lang="en-US" sz="1600">
                  <a:effectLst>
                    <a:outerShdw blurRad="38100" dist="38100" dir="2700000" algn="tl">
                      <a:srgbClr val="000000"/>
                    </a:outerShdw>
                  </a:effectLst>
                  <a:latin typeface="Arial" charset="0"/>
                </a:rPr>
                <a:t>Provider</a:t>
              </a:r>
            </a:p>
          </p:txBody>
        </p:sp>
        <p:grpSp>
          <p:nvGrpSpPr>
            <p:cNvPr id="1043506" name="Group 50"/>
            <p:cNvGrpSpPr>
              <a:grpSpLocks/>
            </p:cNvGrpSpPr>
            <p:nvPr/>
          </p:nvGrpSpPr>
          <p:grpSpPr bwMode="auto">
            <a:xfrm>
              <a:off x="3216" y="2208"/>
              <a:ext cx="96" cy="318"/>
              <a:chOff x="833" y="2164"/>
              <a:chExt cx="88" cy="236"/>
            </a:xfrm>
          </p:grpSpPr>
          <p:sp>
            <p:nvSpPr>
              <p:cNvPr id="1043507" name="Line 51"/>
              <p:cNvSpPr>
                <a:spLocks noChangeShapeType="1"/>
              </p:cNvSpPr>
              <p:nvPr/>
            </p:nvSpPr>
            <p:spPr bwMode="auto">
              <a:xfrm flipV="1">
                <a:off x="877" y="2256"/>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43508" name="Oval 52"/>
              <p:cNvSpPr>
                <a:spLocks noChangeArrowheads="1"/>
              </p:cNvSpPr>
              <p:nvPr/>
            </p:nvSpPr>
            <p:spPr bwMode="auto">
              <a:xfrm>
                <a:off x="833" y="2164"/>
                <a:ext cx="88" cy="88"/>
              </a:xfrm>
              <a:prstGeom prst="ellipse">
                <a:avLst/>
              </a:prstGeom>
              <a:solidFill>
                <a:schemeClr val="tx2"/>
              </a:solidFill>
              <a:ln w="12700">
                <a:solidFill>
                  <a:schemeClr val="tx1"/>
                </a:solidFill>
                <a:round/>
                <a:headEnd/>
                <a:tailEnd/>
              </a:ln>
              <a:effectLst/>
            </p:spPr>
            <p:txBody>
              <a:bodyPr wrap="none" anchor="ctr"/>
              <a:lstStyle/>
              <a:p>
                <a:endParaRPr lang="en-US"/>
              </a:p>
            </p:txBody>
          </p:sp>
        </p:grpSp>
        <p:sp>
          <p:nvSpPr>
            <p:cNvPr id="1043509" name="Text Box 53"/>
            <p:cNvSpPr txBox="1">
              <a:spLocks noChangeArrowheads="1"/>
            </p:cNvSpPr>
            <p:nvPr/>
          </p:nvSpPr>
          <p:spPr bwMode="auto">
            <a:xfrm>
              <a:off x="3600" y="1872"/>
              <a:ext cx="1152" cy="231"/>
            </a:xfrm>
            <a:prstGeom prst="rect">
              <a:avLst/>
            </a:prstGeom>
            <a:noFill/>
            <a:ln w="12700" cap="sq">
              <a:noFill/>
              <a:miter lim="800000"/>
              <a:headEnd/>
              <a:tailEnd/>
            </a:ln>
            <a:effectLst/>
          </p:spPr>
          <p:txBody>
            <a:bodyPr anchor="ctr">
              <a:spAutoFit/>
            </a:bodyPr>
            <a:lstStyle/>
            <a:p>
              <a:pPr algn="ctr" eaLnBrk="0" hangingPunct="0"/>
              <a:r>
                <a:rPr lang="en-US" sz="1800">
                  <a:effectLst>
                    <a:outerShdw blurRad="38100" dist="38100" dir="2700000" algn="tl">
                      <a:srgbClr val="000000"/>
                    </a:outerShdw>
                  </a:effectLst>
                  <a:latin typeface="Arial" charset="0"/>
                </a:rPr>
                <a:t>OLE DB</a:t>
              </a:r>
            </a:p>
          </p:txBody>
        </p:sp>
      </p:grpSp>
      <p:sp>
        <p:nvSpPr>
          <p:cNvPr id="1043513" name="Rectangle 57"/>
          <p:cNvSpPr>
            <a:spLocks noGrp="1" noChangeArrowheads="1"/>
          </p:cNvSpPr>
          <p:nvPr>
            <p:ph type="title"/>
          </p:nvPr>
        </p:nvSpPr>
        <p:spPr>
          <a:xfrm>
            <a:off x="381000" y="228600"/>
            <a:ext cx="8482013" cy="1189038"/>
          </a:xfrm>
          <a:noFill/>
          <a:ln/>
        </p:spPr>
        <p:txBody>
          <a:bodyPr/>
          <a:lstStyle/>
          <a:p>
            <a:r>
              <a:rPr lang="en-US" sz="4400"/>
              <a:t>Windows DNA</a:t>
            </a:r>
            <a:r>
              <a:rPr lang="en-US"/>
              <a:t/>
            </a:r>
            <a:br>
              <a:rPr lang="en-US"/>
            </a:br>
            <a:r>
              <a:rPr lang="el-GR" sz="3600">
                <a:solidFill>
                  <a:schemeClr val="accent2"/>
                </a:solidFill>
              </a:rPr>
              <a:t> </a:t>
            </a:r>
            <a:r>
              <a:rPr lang="en-US" sz="3600">
                <a:solidFill>
                  <a:schemeClr val="accent2"/>
                </a:solidFill>
              </a:rPr>
              <a:t>Active X Data Objects 2.5</a:t>
            </a:r>
            <a:endParaRPr lang="en-GB" sz="3600">
              <a:solidFill>
                <a:schemeClr val="accent2"/>
              </a:solidFill>
            </a:endParaRPr>
          </a:p>
        </p:txBody>
      </p:sp>
      <p:sp>
        <p:nvSpPr>
          <p:cNvPr id="1043515" name="AutoShape 59">
            <a:hlinkClick r:id="rId3" action="ppaction://program" highlightClick="1"/>
          </p:cNvPr>
          <p:cNvSpPr>
            <a:spLocks noChangeArrowheads="1"/>
          </p:cNvSpPr>
          <p:nvPr/>
        </p:nvSpPr>
        <p:spPr bwMode="auto">
          <a:xfrm>
            <a:off x="8305800" y="6248400"/>
            <a:ext cx="609600" cy="457200"/>
          </a:xfrm>
          <a:prstGeom prst="actionButtonMovie">
            <a:avLst/>
          </a:prstGeom>
          <a:gradFill rotWithShape="0">
            <a:gsLst>
              <a:gs pos="0">
                <a:srgbClr val="1A8643">
                  <a:gamma/>
                  <a:shade val="46275"/>
                  <a:invGamma/>
                </a:srgbClr>
              </a:gs>
              <a:gs pos="50000">
                <a:srgbClr val="1A8643"/>
              </a:gs>
              <a:gs pos="100000">
                <a:srgbClr val="1A8643">
                  <a:gamma/>
                  <a:shade val="46275"/>
                  <a:invGamma/>
                </a:srgbClr>
              </a:gs>
            </a:gsLst>
            <a:lin ang="5400000" scaled="1"/>
          </a:gradFill>
          <a:ln w="12700">
            <a:noFill/>
            <a:miter lim="800000"/>
            <a:headEnd type="none" w="sm" len="sm"/>
            <a:tailEnd type="none" w="sm" len="sm"/>
          </a:ln>
          <a:effectLst/>
        </p:spPr>
        <p:txBody>
          <a:bodyPr wrap="none" anchor="ctr"/>
          <a:lstStyle/>
          <a:p>
            <a:endParaRPr lang="en-US"/>
          </a:p>
        </p:txBody>
      </p:sp>
      <p:pic>
        <p:nvPicPr>
          <p:cNvPr id="1043516" name="Picture 60" descr="C:\My Documents\Projects\New DNA animation\graphics\toppres.gif"/>
          <p:cNvPicPr>
            <a:picLocks noChangeAspect="1" noChangeArrowheads="1"/>
          </p:cNvPicPr>
          <p:nvPr/>
        </p:nvPicPr>
        <p:blipFill>
          <a:blip r:embed="rId4"/>
          <a:srcRect/>
          <a:stretch>
            <a:fillRect/>
          </a:stretch>
        </p:blipFill>
        <p:spPr bwMode="auto">
          <a:xfrm>
            <a:off x="6437313" y="173038"/>
            <a:ext cx="2381250" cy="1390650"/>
          </a:xfrm>
          <a:prstGeom prst="rect">
            <a:avLst/>
          </a:prstGeom>
          <a:noFill/>
        </p:spPr>
      </p:pic>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graphicFrame>
        <p:nvGraphicFramePr>
          <p:cNvPr id="3" name="Object 2"/>
          <p:cNvGraphicFramePr>
            <a:graphicFrameLocks noChangeAspect="1"/>
          </p:cNvGraphicFramePr>
          <p:nvPr>
            <p:extLst>
              <p:ext uri="{D42A27DB-BD31-4B8C-83A1-F6EECF244321}">
                <p14:modId xmlns:p14="http://schemas.microsoft.com/office/powerpoint/2010/main" val="3202372181"/>
              </p:ext>
            </p:extLst>
          </p:nvPr>
        </p:nvGraphicFramePr>
        <p:xfrm>
          <a:off x="1824038" y="2376488"/>
          <a:ext cx="5495925" cy="2105025"/>
        </p:xfrm>
        <a:graphic>
          <a:graphicData uri="http://schemas.openxmlformats.org/presentationml/2006/ole">
            <mc:AlternateContent xmlns:mc="http://schemas.openxmlformats.org/markup-compatibility/2006">
              <mc:Choice xmlns:v="urn:schemas-microsoft-com:vml" Requires="v">
                <p:oleObj spid="_x0000_s1101826" name="Worksheet" r:id="rId3" imgW="5496147" imgH="2105123" progId="Excel.Sheet.8">
                  <p:embed/>
                </p:oleObj>
              </mc:Choice>
              <mc:Fallback>
                <p:oleObj name="Worksheet" r:id="rId3" imgW="5496147" imgH="2105123" progId="Excel.Sheet.8">
                  <p:embed/>
                  <p:pic>
                    <p:nvPicPr>
                      <p:cNvPr id="0" name=""/>
                      <p:cNvPicPr/>
                      <p:nvPr/>
                    </p:nvPicPr>
                    <p:blipFill>
                      <a:blip r:embed="rId4"/>
                      <a:stretch>
                        <a:fillRect/>
                      </a:stretch>
                    </p:blipFill>
                    <p:spPr>
                      <a:xfrm>
                        <a:off x="1824038" y="2376488"/>
                        <a:ext cx="5495925" cy="2105025"/>
                      </a:xfrm>
                      <a:prstGeom prst="rect">
                        <a:avLst/>
                      </a:prstGeom>
                    </p:spPr>
                  </p:pic>
                </p:oleObj>
              </mc:Fallback>
            </mc:AlternateContent>
          </a:graphicData>
        </a:graphic>
      </p:graphicFrame>
    </p:spTree>
    <p:extLst>
      <p:ext uri="{BB962C8B-B14F-4D97-AF65-F5344CB8AC3E}">
        <p14:creationId xmlns:p14="http://schemas.microsoft.com/office/powerpoint/2010/main" val="1144359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ChangeArrowheads="1"/>
          </p:cNvSpPr>
          <p:nvPr/>
        </p:nvSpPr>
        <p:spPr bwMode="blackWhite">
          <a:xfrm>
            <a:off x="5416550" y="1800225"/>
            <a:ext cx="3186113" cy="2536825"/>
          </a:xfrm>
          <a:prstGeom prst="rect">
            <a:avLst/>
          </a:prstGeom>
          <a:gradFill rotWithShape="0">
            <a:gsLst>
              <a:gs pos="0">
                <a:srgbClr val="BF6430">
                  <a:gamma/>
                  <a:shade val="69804"/>
                  <a:invGamma/>
                </a:srgbClr>
              </a:gs>
              <a:gs pos="100000">
                <a:srgbClr val="BF6430"/>
              </a:gs>
            </a:gsLst>
            <a:lin ang="5400000" scaled="1"/>
          </a:gradFill>
          <a:ln w="12700">
            <a:solidFill>
              <a:schemeClr val="tx1"/>
            </a:solidFill>
            <a:miter lim="800000"/>
            <a:headEnd/>
            <a:tailEnd/>
          </a:ln>
          <a:effectLst/>
        </p:spPr>
        <p:txBody>
          <a:bodyPr wrap="none" anchor="ctr"/>
          <a:lstStyle/>
          <a:p>
            <a:endParaRPr lang="en-US"/>
          </a:p>
        </p:txBody>
      </p:sp>
      <p:sp>
        <p:nvSpPr>
          <p:cNvPr id="1045508" name="Rectangle 4"/>
          <p:cNvSpPr>
            <a:spLocks noChangeArrowheads="1"/>
          </p:cNvSpPr>
          <p:nvPr/>
        </p:nvSpPr>
        <p:spPr bwMode="auto">
          <a:xfrm>
            <a:off x="0" y="1600200"/>
            <a:ext cx="1030288" cy="457200"/>
          </a:xfrm>
          <a:prstGeom prst="rect">
            <a:avLst/>
          </a:prstGeom>
          <a:noFill/>
          <a:ln w="9525">
            <a:noFill/>
            <a:miter lim="800000"/>
            <a:headEnd/>
            <a:tailEnd/>
          </a:ln>
          <a:effectLst/>
        </p:spPr>
        <p:txBody>
          <a:bodyPr wrap="none" lIns="92075" tIns="46038" rIns="92075" bIns="46038">
            <a:spAutoFit/>
          </a:bodyPr>
          <a:lstStyle/>
          <a:p>
            <a:pPr eaLnBrk="0" hangingPunct="0"/>
            <a:r>
              <a:rPr lang="en-GB">
                <a:effectLst>
                  <a:outerShdw blurRad="38100" dist="38100" dir="2700000" algn="tl">
                    <a:srgbClr val="000000"/>
                  </a:outerShdw>
                </a:effectLst>
                <a:latin typeface="Arial" charset="0"/>
              </a:rPr>
              <a:t>Client</a:t>
            </a:r>
          </a:p>
        </p:txBody>
      </p:sp>
      <p:sp>
        <p:nvSpPr>
          <p:cNvPr id="1045509" name="Rectangle 5"/>
          <p:cNvSpPr>
            <a:spLocks noChangeArrowheads="1"/>
          </p:cNvSpPr>
          <p:nvPr/>
        </p:nvSpPr>
        <p:spPr bwMode="blackWhite">
          <a:xfrm>
            <a:off x="7553325" y="1347788"/>
            <a:ext cx="1133475" cy="457200"/>
          </a:xfrm>
          <a:prstGeom prst="rect">
            <a:avLst/>
          </a:prstGeom>
          <a:noFill/>
          <a:ln w="9525">
            <a:noFill/>
            <a:miter lim="800000"/>
            <a:headEnd/>
            <a:tailEnd/>
          </a:ln>
          <a:effectLst/>
        </p:spPr>
        <p:txBody>
          <a:bodyPr wrap="none" lIns="92075" tIns="46038" rIns="92075" bIns="46038">
            <a:spAutoFit/>
          </a:bodyPr>
          <a:lstStyle/>
          <a:p>
            <a:pPr eaLnBrk="0" hangingPunct="0"/>
            <a:r>
              <a:rPr lang="en-GB">
                <a:effectLst>
                  <a:outerShdw blurRad="38100" dist="38100" dir="2700000" algn="tl">
                    <a:srgbClr val="000000"/>
                  </a:outerShdw>
                </a:effectLst>
                <a:latin typeface="Arial" charset="0"/>
              </a:rPr>
              <a:t>Server</a:t>
            </a:r>
          </a:p>
        </p:txBody>
      </p:sp>
      <p:grpSp>
        <p:nvGrpSpPr>
          <p:cNvPr id="1045510" name="Group 6"/>
          <p:cNvGrpSpPr>
            <a:grpSpLocks/>
          </p:cNvGrpSpPr>
          <p:nvPr/>
        </p:nvGrpSpPr>
        <p:grpSpPr bwMode="auto">
          <a:xfrm>
            <a:off x="3711575" y="2460625"/>
            <a:ext cx="1733550" cy="381000"/>
            <a:chOff x="2338" y="1550"/>
            <a:chExt cx="1092" cy="240"/>
          </a:xfrm>
        </p:grpSpPr>
        <p:sp>
          <p:nvSpPr>
            <p:cNvPr id="1045511" name="Line 7"/>
            <p:cNvSpPr>
              <a:spLocks noChangeShapeType="1"/>
            </p:cNvSpPr>
            <p:nvPr/>
          </p:nvSpPr>
          <p:spPr bwMode="auto">
            <a:xfrm>
              <a:off x="2338" y="1790"/>
              <a:ext cx="1092"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045512" name="Rectangle 8"/>
            <p:cNvSpPr>
              <a:spLocks noChangeArrowheads="1"/>
            </p:cNvSpPr>
            <p:nvPr/>
          </p:nvSpPr>
          <p:spPr bwMode="auto">
            <a:xfrm>
              <a:off x="2338" y="1550"/>
              <a:ext cx="987" cy="212"/>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GB" sz="1600">
                  <a:effectLst>
                    <a:outerShdw blurRad="38100" dist="38100" dir="2700000" algn="tl">
                      <a:srgbClr val="000000"/>
                    </a:outerShdw>
                  </a:effectLst>
                  <a:latin typeface="Arial" charset="0"/>
                </a:rPr>
                <a:t>HTTP request</a:t>
              </a:r>
            </a:p>
          </p:txBody>
        </p:sp>
      </p:grpSp>
      <p:sp>
        <p:nvSpPr>
          <p:cNvPr id="1045513" name="Rectangle 9"/>
          <p:cNvSpPr>
            <a:spLocks noChangeArrowheads="1"/>
          </p:cNvSpPr>
          <p:nvPr/>
        </p:nvSpPr>
        <p:spPr bwMode="blackWhite">
          <a:xfrm>
            <a:off x="5600700" y="2738438"/>
            <a:ext cx="2882900" cy="809625"/>
          </a:xfrm>
          <a:prstGeom prst="rect">
            <a:avLst/>
          </a:prstGeom>
          <a:gradFill rotWithShape="0">
            <a:gsLst>
              <a:gs pos="0">
                <a:schemeClr val="accent2">
                  <a:gamma/>
                  <a:shade val="69804"/>
                  <a:invGamma/>
                </a:schemeClr>
              </a:gs>
              <a:gs pos="100000">
                <a:schemeClr val="accent2"/>
              </a:gs>
            </a:gsLst>
            <a:lin ang="5400000" scaled="1"/>
          </a:gradFill>
          <a:ln w="12700">
            <a:solidFill>
              <a:schemeClr val="tx1"/>
            </a:solidFill>
            <a:miter lim="800000"/>
            <a:headEnd/>
            <a:tailEnd/>
          </a:ln>
          <a:effectLst/>
        </p:spPr>
        <p:txBody>
          <a:bodyPr wrap="none" lIns="92075" tIns="46038" rIns="92075" bIns="46038" anchor="ctr"/>
          <a:lstStyle/>
          <a:p>
            <a:pPr algn="ctr" eaLnBrk="0" hangingPunct="0"/>
            <a:r>
              <a:rPr lang="en-GB" sz="2000">
                <a:effectLst>
                  <a:outerShdw blurRad="38100" dist="38100" dir="2700000" algn="tl">
                    <a:srgbClr val="000000"/>
                  </a:outerShdw>
                </a:effectLst>
                <a:latin typeface="Arial" charset="0"/>
              </a:rPr>
              <a:t>Active Server Pages</a:t>
            </a:r>
          </a:p>
        </p:txBody>
      </p:sp>
      <p:sp>
        <p:nvSpPr>
          <p:cNvPr id="1045515" name="Rectangle 11"/>
          <p:cNvSpPr>
            <a:spLocks noChangeArrowheads="1"/>
          </p:cNvSpPr>
          <p:nvPr/>
        </p:nvSpPr>
        <p:spPr bwMode="blackWhite">
          <a:xfrm>
            <a:off x="7656513" y="5432425"/>
            <a:ext cx="1487487" cy="585788"/>
          </a:xfrm>
          <a:prstGeom prst="rect">
            <a:avLst/>
          </a:prstGeom>
          <a:gradFill rotWithShape="0">
            <a:gsLst>
              <a:gs pos="0">
                <a:schemeClr val="accent1">
                  <a:gamma/>
                  <a:shade val="69804"/>
                  <a:invGamma/>
                </a:schemeClr>
              </a:gs>
              <a:gs pos="100000">
                <a:schemeClr val="accent1"/>
              </a:gs>
            </a:gsLst>
            <a:lin ang="5400000" scaled="1"/>
          </a:gradFill>
          <a:ln w="12700">
            <a:solidFill>
              <a:schemeClr val="tx1"/>
            </a:solidFill>
            <a:miter lim="800000"/>
            <a:headEnd/>
            <a:tailEnd/>
          </a:ln>
          <a:effectLst/>
        </p:spPr>
        <p:txBody>
          <a:bodyPr wrap="none" lIns="92075" tIns="46038" rIns="92075" bIns="46038" anchor="ctr"/>
          <a:lstStyle/>
          <a:p>
            <a:pPr algn="ctr" eaLnBrk="0" hangingPunct="0"/>
            <a:r>
              <a:rPr lang="en-GB" sz="2000">
                <a:effectLst>
                  <a:outerShdw blurRad="38100" dist="38100" dir="2700000" algn="tl">
                    <a:srgbClr val="000000"/>
                  </a:outerShdw>
                </a:effectLst>
                <a:latin typeface="Arial" charset="0"/>
              </a:rPr>
              <a:t>catalog.asp</a:t>
            </a:r>
          </a:p>
        </p:txBody>
      </p:sp>
      <p:sp>
        <p:nvSpPr>
          <p:cNvPr id="1045516" name="Line 12"/>
          <p:cNvSpPr>
            <a:spLocks noChangeShapeType="1"/>
          </p:cNvSpPr>
          <p:nvPr/>
        </p:nvSpPr>
        <p:spPr bwMode="blackWhite">
          <a:xfrm>
            <a:off x="8528050" y="4419600"/>
            <a:ext cx="0" cy="100488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045517" name="Rectangle 13"/>
          <p:cNvSpPr>
            <a:spLocks noChangeArrowheads="1"/>
          </p:cNvSpPr>
          <p:nvPr/>
        </p:nvSpPr>
        <p:spPr bwMode="blackWhite">
          <a:xfrm>
            <a:off x="7138988" y="4633913"/>
            <a:ext cx="1646237" cy="174625"/>
          </a:xfrm>
          <a:prstGeom prst="rect">
            <a:avLst/>
          </a:prstGeom>
          <a:noFill/>
          <a:ln w="9525">
            <a:noFill/>
            <a:miter lim="800000"/>
            <a:headEnd/>
            <a:tailEnd/>
          </a:ln>
          <a:effectLst/>
        </p:spPr>
        <p:txBody>
          <a:bodyPr lIns="92075" tIns="46038" rIns="92075" bIns="46038">
            <a:spAutoFit/>
          </a:bodyPr>
          <a:lstStyle/>
          <a:p>
            <a:pPr algn="ctr" eaLnBrk="0" hangingPunct="0">
              <a:lnSpc>
                <a:spcPct val="30000"/>
              </a:lnSpc>
              <a:spcBef>
                <a:spcPct val="50000"/>
              </a:spcBef>
            </a:pPr>
            <a:endParaRPr lang="en-GB" sz="1800">
              <a:effectLst>
                <a:outerShdw blurRad="38100" dist="38100" dir="2700000" algn="tl">
                  <a:srgbClr val="000000"/>
                </a:outerShdw>
              </a:effectLst>
              <a:latin typeface="Arial" charset="0"/>
            </a:endParaRPr>
          </a:p>
        </p:txBody>
      </p:sp>
      <p:sp>
        <p:nvSpPr>
          <p:cNvPr id="1045518" name="Rectangle 14"/>
          <p:cNvSpPr>
            <a:spLocks noChangeArrowheads="1"/>
          </p:cNvSpPr>
          <p:nvPr/>
        </p:nvSpPr>
        <p:spPr bwMode="blackWhite">
          <a:xfrm>
            <a:off x="5473700" y="1889125"/>
            <a:ext cx="3062288" cy="822325"/>
          </a:xfrm>
          <a:prstGeom prst="rect">
            <a:avLst/>
          </a:prstGeom>
          <a:noFill/>
          <a:ln w="9525">
            <a:noFill/>
            <a:miter lim="800000"/>
            <a:headEnd/>
            <a:tailEnd/>
          </a:ln>
          <a:effectLst/>
        </p:spPr>
        <p:txBody>
          <a:bodyPr wrap="none" lIns="92075" tIns="46038" rIns="92075" bIns="46038">
            <a:spAutoFit/>
          </a:bodyPr>
          <a:lstStyle/>
          <a:p>
            <a:pPr algn="ctr" eaLnBrk="0" hangingPunct="0"/>
            <a:r>
              <a:rPr lang="en-GB">
                <a:effectLst>
                  <a:outerShdw blurRad="38100" dist="38100" dir="2700000" algn="tl">
                    <a:srgbClr val="000000"/>
                  </a:outerShdw>
                </a:effectLst>
                <a:latin typeface="Arial" charset="0"/>
              </a:rPr>
              <a:t>Internet Information</a:t>
            </a:r>
          </a:p>
          <a:p>
            <a:pPr algn="ctr" eaLnBrk="0" hangingPunct="0"/>
            <a:r>
              <a:rPr lang="en-GB">
                <a:effectLst>
                  <a:outerShdw blurRad="38100" dist="38100" dir="2700000" algn="tl">
                    <a:srgbClr val="000000"/>
                  </a:outerShdw>
                </a:effectLst>
                <a:latin typeface="Arial" charset="0"/>
              </a:rPr>
              <a:t>Server</a:t>
            </a:r>
          </a:p>
        </p:txBody>
      </p:sp>
      <p:grpSp>
        <p:nvGrpSpPr>
          <p:cNvPr id="1045519" name="Group 15"/>
          <p:cNvGrpSpPr>
            <a:grpSpLocks/>
          </p:cNvGrpSpPr>
          <p:nvPr/>
        </p:nvGrpSpPr>
        <p:grpSpPr bwMode="auto">
          <a:xfrm>
            <a:off x="6080125" y="3549650"/>
            <a:ext cx="2371725" cy="754063"/>
            <a:chOff x="3830" y="2236"/>
            <a:chExt cx="1494" cy="475"/>
          </a:xfrm>
        </p:grpSpPr>
        <p:sp>
          <p:nvSpPr>
            <p:cNvPr id="1045520" name="Rectangle 16"/>
            <p:cNvSpPr>
              <a:spLocks noChangeArrowheads="1"/>
            </p:cNvSpPr>
            <p:nvPr/>
          </p:nvSpPr>
          <p:spPr bwMode="blackWhite">
            <a:xfrm>
              <a:off x="4612" y="2260"/>
              <a:ext cx="712" cy="355"/>
            </a:xfrm>
            <a:prstGeom prst="rect">
              <a:avLst/>
            </a:prstGeom>
            <a:solidFill>
              <a:schemeClr val="hlink"/>
            </a:solidFill>
            <a:ln w="12700">
              <a:solidFill>
                <a:schemeClr val="tx1"/>
              </a:solidFill>
              <a:miter lim="800000"/>
              <a:headEnd/>
              <a:tailEnd/>
            </a:ln>
            <a:effectLst/>
          </p:spPr>
          <p:txBody>
            <a:bodyPr wrap="none" lIns="92075" tIns="46038" rIns="92075" bIns="46038" anchor="ctr"/>
            <a:lstStyle/>
            <a:p>
              <a:pPr algn="ctr" eaLnBrk="0" hangingPunct="0"/>
              <a:r>
                <a:rPr lang="en-GB" sz="2000">
                  <a:effectLst>
                    <a:outerShdw blurRad="38100" dist="38100" dir="2700000" algn="tl">
                      <a:srgbClr val="000000"/>
                    </a:outerShdw>
                  </a:effectLst>
                  <a:latin typeface="Arial" charset="0"/>
                </a:rPr>
                <a:t>JScript</a:t>
              </a:r>
            </a:p>
          </p:txBody>
        </p:sp>
        <p:sp>
          <p:nvSpPr>
            <p:cNvPr id="1045521" name="Rectangle 17"/>
            <p:cNvSpPr>
              <a:spLocks noChangeArrowheads="1"/>
            </p:cNvSpPr>
            <p:nvPr/>
          </p:nvSpPr>
          <p:spPr bwMode="blackWhite">
            <a:xfrm>
              <a:off x="4564" y="2335"/>
              <a:ext cx="712" cy="376"/>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1045522" name="Rectangle 18"/>
            <p:cNvSpPr>
              <a:spLocks noChangeArrowheads="1"/>
            </p:cNvSpPr>
            <p:nvPr/>
          </p:nvSpPr>
          <p:spPr bwMode="blackWhite">
            <a:xfrm>
              <a:off x="4550" y="2412"/>
              <a:ext cx="724" cy="231"/>
            </a:xfrm>
            <a:prstGeom prst="rect">
              <a:avLst/>
            </a:prstGeom>
            <a:noFill/>
            <a:ln w="9525">
              <a:noFill/>
              <a:miter lim="800000"/>
              <a:headEnd/>
              <a:tailEnd/>
            </a:ln>
            <a:effectLst/>
          </p:spPr>
          <p:txBody>
            <a:bodyPr wrap="none" lIns="92075" tIns="46038" rIns="92075" bIns="46038">
              <a:spAutoFit/>
            </a:bodyPr>
            <a:lstStyle/>
            <a:p>
              <a:pPr eaLnBrk="0" hangingPunct="0"/>
              <a:r>
                <a:rPr lang="en-GB" sz="1800">
                  <a:effectLst>
                    <a:outerShdw blurRad="38100" dist="38100" dir="2700000" algn="tl">
                      <a:srgbClr val="000000"/>
                    </a:outerShdw>
                  </a:effectLst>
                  <a:latin typeface="Arial" charset="0"/>
                </a:rPr>
                <a:t>VBScript</a:t>
              </a:r>
            </a:p>
          </p:txBody>
        </p:sp>
        <p:sp>
          <p:nvSpPr>
            <p:cNvPr id="1045523" name="Arc 19"/>
            <p:cNvSpPr>
              <a:spLocks/>
            </p:cNvSpPr>
            <p:nvPr/>
          </p:nvSpPr>
          <p:spPr bwMode="blackWhite">
            <a:xfrm>
              <a:off x="4272" y="2236"/>
              <a:ext cx="288" cy="315"/>
            </a:xfrm>
            <a:custGeom>
              <a:avLst/>
              <a:gdLst>
                <a:gd name="G0" fmla="+- 21600 0 0"/>
                <a:gd name="G1" fmla="+- 2023 0 0"/>
                <a:gd name="G2" fmla="+- 21600 0 0"/>
                <a:gd name="T0" fmla="*/ 21600 w 21600"/>
                <a:gd name="T1" fmla="*/ 23623 h 23623"/>
                <a:gd name="T2" fmla="*/ 95 w 21600"/>
                <a:gd name="T3" fmla="*/ 0 h 23623"/>
                <a:gd name="T4" fmla="*/ 21600 w 21600"/>
                <a:gd name="T5" fmla="*/ 2023 h 23623"/>
              </a:gdLst>
              <a:ahLst/>
              <a:cxnLst>
                <a:cxn ang="0">
                  <a:pos x="T0" y="T1"/>
                </a:cxn>
                <a:cxn ang="0">
                  <a:pos x="T2" y="T3"/>
                </a:cxn>
                <a:cxn ang="0">
                  <a:pos x="T4" y="T5"/>
                </a:cxn>
              </a:cxnLst>
              <a:rect l="0" t="0" r="r" b="b"/>
              <a:pathLst>
                <a:path w="21600" h="23623" fill="none" extrusionOk="0">
                  <a:moveTo>
                    <a:pt x="21600" y="23623"/>
                  </a:moveTo>
                  <a:cubicBezTo>
                    <a:pt x="9670" y="23623"/>
                    <a:pt x="0" y="13952"/>
                    <a:pt x="0" y="2023"/>
                  </a:cubicBezTo>
                  <a:cubicBezTo>
                    <a:pt x="-1" y="1347"/>
                    <a:pt x="31" y="672"/>
                    <a:pt x="94" y="-1"/>
                  </a:cubicBezTo>
                </a:path>
                <a:path w="21600" h="23623" stroke="0" extrusionOk="0">
                  <a:moveTo>
                    <a:pt x="21600" y="23623"/>
                  </a:moveTo>
                  <a:cubicBezTo>
                    <a:pt x="9670" y="23623"/>
                    <a:pt x="0" y="13952"/>
                    <a:pt x="0" y="2023"/>
                  </a:cubicBezTo>
                  <a:cubicBezTo>
                    <a:pt x="-1" y="1347"/>
                    <a:pt x="31" y="672"/>
                    <a:pt x="94" y="-1"/>
                  </a:cubicBezTo>
                  <a:lnTo>
                    <a:pt x="21600" y="2023"/>
                  </a:lnTo>
                  <a:close/>
                </a:path>
              </a:pathLst>
            </a:custGeom>
            <a:noFill/>
            <a:ln w="12700" cap="rnd">
              <a:solidFill>
                <a:schemeClr val="tx1"/>
              </a:solidFill>
              <a:round/>
              <a:headEnd type="stealth" w="med" len="med"/>
              <a:tailEnd type="stealth" w="med" len="med"/>
            </a:ln>
            <a:effectLst/>
          </p:spPr>
          <p:txBody>
            <a:bodyPr wrap="none" anchor="ctr"/>
            <a:lstStyle/>
            <a:p>
              <a:endParaRPr lang="en-US"/>
            </a:p>
          </p:txBody>
        </p:sp>
        <p:sp>
          <p:nvSpPr>
            <p:cNvPr id="1045524" name="Rectangle 20"/>
            <p:cNvSpPr>
              <a:spLocks noChangeArrowheads="1"/>
            </p:cNvSpPr>
            <p:nvPr/>
          </p:nvSpPr>
          <p:spPr bwMode="blackWhite">
            <a:xfrm>
              <a:off x="3830" y="2318"/>
              <a:ext cx="601" cy="326"/>
            </a:xfrm>
            <a:prstGeom prst="rect">
              <a:avLst/>
            </a:prstGeom>
            <a:noFill/>
            <a:ln w="9525">
              <a:noFill/>
              <a:miter lim="800000"/>
              <a:headEnd/>
              <a:tailEnd/>
            </a:ln>
            <a:effectLst/>
          </p:spPr>
          <p:txBody>
            <a:bodyPr wrap="none" lIns="92075" tIns="46038" rIns="92075" bIns="46038">
              <a:spAutoFit/>
            </a:bodyPr>
            <a:lstStyle/>
            <a:p>
              <a:pPr eaLnBrk="0" hangingPunct="0"/>
              <a:r>
                <a:rPr lang="en-GB" sz="1400">
                  <a:effectLst>
                    <a:outerShdw blurRad="38100" dist="38100" dir="2700000" algn="tl">
                      <a:srgbClr val="000000"/>
                    </a:outerShdw>
                  </a:effectLst>
                  <a:latin typeface="Arial" charset="0"/>
                </a:rPr>
                <a:t>ActiveX</a:t>
              </a:r>
            </a:p>
            <a:p>
              <a:pPr eaLnBrk="0" hangingPunct="0"/>
              <a:r>
                <a:rPr lang="en-GB" sz="1400">
                  <a:effectLst>
                    <a:outerShdw blurRad="38100" dist="38100" dir="2700000" algn="tl">
                      <a:srgbClr val="000000"/>
                    </a:outerShdw>
                  </a:effectLst>
                  <a:latin typeface="Arial" charset="0"/>
                </a:rPr>
                <a:t>Scripting</a:t>
              </a:r>
            </a:p>
          </p:txBody>
        </p:sp>
      </p:grpSp>
      <p:grpSp>
        <p:nvGrpSpPr>
          <p:cNvPr id="1045525" name="Group 21"/>
          <p:cNvGrpSpPr>
            <a:grpSpLocks/>
          </p:cNvGrpSpPr>
          <p:nvPr/>
        </p:nvGrpSpPr>
        <p:grpSpPr bwMode="auto">
          <a:xfrm>
            <a:off x="5397500" y="4373563"/>
            <a:ext cx="1863725" cy="1573212"/>
            <a:chOff x="3400" y="2755"/>
            <a:chExt cx="1174" cy="991"/>
          </a:xfrm>
        </p:grpSpPr>
        <p:sp>
          <p:nvSpPr>
            <p:cNvPr id="1045526" name="Rectangle 22"/>
            <p:cNvSpPr>
              <a:spLocks noChangeArrowheads="1"/>
            </p:cNvSpPr>
            <p:nvPr/>
          </p:nvSpPr>
          <p:spPr bwMode="blackWhite">
            <a:xfrm>
              <a:off x="3400" y="2776"/>
              <a:ext cx="1028" cy="509"/>
            </a:xfrm>
            <a:prstGeom prst="rect">
              <a:avLst/>
            </a:prstGeom>
            <a:noFill/>
            <a:ln w="9525">
              <a:noFill/>
              <a:miter lim="800000"/>
              <a:headEnd/>
              <a:tailEnd/>
            </a:ln>
            <a:effectLst/>
          </p:spPr>
          <p:txBody>
            <a:bodyPr lIns="92075" tIns="46038" rIns="92075" bIns="46038">
              <a:spAutoFit/>
            </a:bodyPr>
            <a:lstStyle/>
            <a:p>
              <a:pPr algn="ctr" eaLnBrk="0" hangingPunct="0">
                <a:lnSpc>
                  <a:spcPct val="90000"/>
                </a:lnSpc>
              </a:pPr>
              <a:r>
                <a:rPr lang="el-GR" sz="1800">
                  <a:effectLst>
                    <a:outerShdw blurRad="38100" dist="38100" dir="2700000" algn="tl">
                      <a:srgbClr val="000000"/>
                    </a:outerShdw>
                  </a:effectLst>
                  <a:latin typeface="Arial" charset="0"/>
                </a:rPr>
                <a:t>Καλεί </a:t>
              </a:r>
              <a:r>
                <a:rPr lang="en-GB" sz="1800">
                  <a:effectLst>
                    <a:outerShdw blurRad="38100" dist="38100" dir="2700000" algn="tl">
                      <a:srgbClr val="000000"/>
                    </a:outerShdw>
                  </a:effectLst>
                  <a:latin typeface="Arial" charset="0"/>
                </a:rPr>
                <a:t>component</a:t>
              </a:r>
              <a:endParaRPr lang="en-GB" sz="2000">
                <a:effectLst>
                  <a:outerShdw blurRad="38100" dist="38100" dir="2700000" algn="tl">
                    <a:srgbClr val="000000"/>
                  </a:outerShdw>
                </a:effectLst>
                <a:latin typeface="Arial" charset="0"/>
              </a:endParaRPr>
            </a:p>
            <a:p>
              <a:pPr algn="r" eaLnBrk="0" hangingPunct="0">
                <a:lnSpc>
                  <a:spcPct val="90000"/>
                </a:lnSpc>
              </a:pPr>
              <a:r>
                <a:rPr lang="en-GB" sz="1600" i="1">
                  <a:solidFill>
                    <a:srgbClr val="BF6430"/>
                  </a:solidFill>
                  <a:effectLst>
                    <a:outerShdw blurRad="38100" dist="38100" dir="2700000" algn="tl">
                      <a:srgbClr val="000000"/>
                    </a:outerShdw>
                  </a:effectLst>
                  <a:latin typeface="Arial" charset="0"/>
                </a:rPr>
                <a:t>(COM)</a:t>
              </a:r>
            </a:p>
          </p:txBody>
        </p:sp>
        <p:sp>
          <p:nvSpPr>
            <p:cNvPr id="1045527" name="Line 23"/>
            <p:cNvSpPr>
              <a:spLocks noChangeShapeType="1"/>
            </p:cNvSpPr>
            <p:nvPr/>
          </p:nvSpPr>
          <p:spPr bwMode="blackWhite">
            <a:xfrm>
              <a:off x="4423" y="2755"/>
              <a:ext cx="0" cy="612"/>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1045528" name="Rectangle 24"/>
            <p:cNvSpPr>
              <a:spLocks noChangeArrowheads="1"/>
            </p:cNvSpPr>
            <p:nvPr/>
          </p:nvSpPr>
          <p:spPr bwMode="blackWhite">
            <a:xfrm>
              <a:off x="3702" y="3407"/>
              <a:ext cx="872" cy="339"/>
            </a:xfrm>
            <a:prstGeom prst="rect">
              <a:avLst/>
            </a:prstGeom>
            <a:gradFill rotWithShape="0">
              <a:gsLst>
                <a:gs pos="0">
                  <a:schemeClr val="hlink">
                    <a:gamma/>
                    <a:shade val="69804"/>
                    <a:invGamma/>
                  </a:schemeClr>
                </a:gs>
                <a:gs pos="100000">
                  <a:schemeClr val="hlink"/>
                </a:gs>
              </a:gsLst>
              <a:lin ang="5400000" scaled="1"/>
            </a:gradFill>
            <a:ln w="12700">
              <a:solidFill>
                <a:schemeClr val="tx1"/>
              </a:solidFill>
              <a:miter lim="800000"/>
              <a:headEnd/>
              <a:tailEnd/>
            </a:ln>
            <a:effectLst/>
          </p:spPr>
          <p:txBody>
            <a:bodyPr wrap="none" lIns="92075" tIns="46038" rIns="92075" bIns="46038" anchor="ctr"/>
            <a:lstStyle/>
            <a:p>
              <a:pPr algn="ctr" eaLnBrk="0" hangingPunct="0"/>
              <a:r>
                <a:rPr lang="en-GB">
                  <a:effectLst>
                    <a:outerShdw blurRad="38100" dist="38100" dir="2700000" algn="tl">
                      <a:srgbClr val="000000"/>
                    </a:outerShdw>
                  </a:effectLst>
                  <a:latin typeface="Arial" charset="0"/>
                </a:rPr>
                <a:t>CatInf</a:t>
              </a:r>
            </a:p>
          </p:txBody>
        </p:sp>
      </p:grpSp>
      <p:grpSp>
        <p:nvGrpSpPr>
          <p:cNvPr id="1045529" name="Group 25"/>
          <p:cNvGrpSpPr>
            <a:grpSpLocks/>
          </p:cNvGrpSpPr>
          <p:nvPr/>
        </p:nvGrpSpPr>
        <p:grpSpPr bwMode="auto">
          <a:xfrm>
            <a:off x="3733800" y="3622675"/>
            <a:ext cx="1905000" cy="381000"/>
            <a:chOff x="2352" y="2282"/>
            <a:chExt cx="1200" cy="240"/>
          </a:xfrm>
        </p:grpSpPr>
        <p:sp>
          <p:nvSpPr>
            <p:cNvPr id="1045530" name="Line 26"/>
            <p:cNvSpPr>
              <a:spLocks noChangeShapeType="1"/>
            </p:cNvSpPr>
            <p:nvPr/>
          </p:nvSpPr>
          <p:spPr bwMode="auto">
            <a:xfrm flipH="1">
              <a:off x="2352" y="2522"/>
              <a:ext cx="1056"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045531" name="Rectangle 27"/>
            <p:cNvSpPr>
              <a:spLocks noChangeArrowheads="1"/>
            </p:cNvSpPr>
            <p:nvPr/>
          </p:nvSpPr>
          <p:spPr bwMode="auto">
            <a:xfrm>
              <a:off x="2400" y="2282"/>
              <a:ext cx="1152" cy="212"/>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GB" sz="1600">
                  <a:effectLst>
                    <a:outerShdw blurRad="38100" dist="38100" dir="2700000" algn="tl">
                      <a:srgbClr val="000000"/>
                    </a:outerShdw>
                  </a:effectLst>
                  <a:latin typeface="Arial" charset="0"/>
                </a:rPr>
                <a:t>HTTP response</a:t>
              </a:r>
            </a:p>
          </p:txBody>
        </p:sp>
      </p:grpSp>
      <p:graphicFrame>
        <p:nvGraphicFramePr>
          <p:cNvPr id="1099776" name="Object 0"/>
          <p:cNvGraphicFramePr>
            <a:graphicFrameLocks/>
          </p:cNvGraphicFramePr>
          <p:nvPr/>
        </p:nvGraphicFramePr>
        <p:xfrm>
          <a:off x="1588" y="2041525"/>
          <a:ext cx="3698875" cy="2782888"/>
        </p:xfrm>
        <a:graphic>
          <a:graphicData uri="http://schemas.openxmlformats.org/presentationml/2006/ole">
            <mc:AlternateContent xmlns:mc="http://schemas.openxmlformats.org/markup-compatibility/2006">
              <mc:Choice xmlns:v="urn:schemas-microsoft-com:vml" Requires="v">
                <p:oleObj spid="_x0000_s1099779" name="Image" r:id="rId4" imgW="3000000" imgH="2257143" progId="Photoshop.Image.3">
                  <p:embed/>
                </p:oleObj>
              </mc:Choice>
              <mc:Fallback>
                <p:oleObj name="Image" r:id="rId4" imgW="3000000" imgH="2257143" progId="Photoshop.Image.3">
                  <p:embed/>
                  <p:pic>
                    <p:nvPicPr>
                      <p:cNvPr id="0" name="Picture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2041525"/>
                        <a:ext cx="3698875" cy="278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9777" name="Object 1"/>
          <p:cNvGraphicFramePr>
            <a:graphicFrameLocks/>
          </p:cNvGraphicFramePr>
          <p:nvPr/>
        </p:nvGraphicFramePr>
        <p:xfrm>
          <a:off x="0" y="2651125"/>
          <a:ext cx="3700463" cy="2032000"/>
        </p:xfrm>
        <a:graphic>
          <a:graphicData uri="http://schemas.openxmlformats.org/presentationml/2006/ole">
            <mc:AlternateContent xmlns:mc="http://schemas.openxmlformats.org/markup-compatibility/2006">
              <mc:Choice xmlns:v="urn:schemas-microsoft-com:vml" Requires="v">
                <p:oleObj spid="_x0000_s1099780" name="Image" r:id="rId6" imgW="3095238" imgH="1647619" progId="Photoshop.Image.3">
                  <p:embed/>
                </p:oleObj>
              </mc:Choice>
              <mc:Fallback>
                <p:oleObj name="Image" r:id="rId6" imgW="3095238" imgH="1647619" progId="Photoshop.Image.3">
                  <p:embed/>
                  <p:pic>
                    <p:nvPicPr>
                      <p:cNvPr id="0" name="Picture 1"/>
                      <p:cNvPicPr>
                        <a:picLocks noChangeArrowheads="1"/>
                      </p:cNvPicPr>
                      <p:nvPr/>
                    </p:nvPicPr>
                    <p:blipFill>
                      <a:blip r:embed="rId7">
                        <a:extLst>
                          <a:ext uri="{28A0092B-C50C-407E-A947-70E740481C1C}">
                            <a14:useLocalDpi xmlns:a14="http://schemas.microsoft.com/office/drawing/2010/main" val="0"/>
                          </a:ext>
                        </a:extLst>
                      </a:blip>
                      <a:srcRect l="3040"/>
                      <a:stretch>
                        <a:fillRect/>
                      </a:stretch>
                    </p:blipFill>
                    <p:spPr bwMode="auto">
                      <a:xfrm>
                        <a:off x="0" y="2651125"/>
                        <a:ext cx="3700463"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5534" name="Group 30"/>
          <p:cNvGrpSpPr>
            <a:grpSpLocks/>
          </p:cNvGrpSpPr>
          <p:nvPr/>
        </p:nvGrpSpPr>
        <p:grpSpPr bwMode="auto">
          <a:xfrm>
            <a:off x="0" y="2438400"/>
            <a:ext cx="3692525" cy="2235200"/>
            <a:chOff x="9" y="1488"/>
            <a:chExt cx="2326" cy="1408"/>
          </a:xfrm>
        </p:grpSpPr>
        <p:sp>
          <p:nvSpPr>
            <p:cNvPr id="1045535" name="Rectangle 31"/>
            <p:cNvSpPr>
              <a:spLocks noChangeArrowheads="1"/>
            </p:cNvSpPr>
            <p:nvPr/>
          </p:nvSpPr>
          <p:spPr bwMode="auto">
            <a:xfrm>
              <a:off x="145" y="1488"/>
              <a:ext cx="1831" cy="125"/>
            </a:xfrm>
            <a:prstGeom prst="rect">
              <a:avLst/>
            </a:prstGeom>
            <a:noFill/>
            <a:ln w="9525">
              <a:noFill/>
              <a:miter lim="800000"/>
              <a:headEnd/>
              <a:tailEnd/>
            </a:ln>
            <a:effectLst/>
          </p:spPr>
          <p:txBody>
            <a:bodyPr lIns="92075" tIns="46038" rIns="92075" bIns="46038">
              <a:spAutoFit/>
            </a:bodyPr>
            <a:lstStyle/>
            <a:p>
              <a:pPr eaLnBrk="0" hangingPunct="0"/>
              <a:r>
                <a:rPr lang="en-GB" sz="700" b="0">
                  <a:solidFill>
                    <a:schemeClr val="bg2"/>
                  </a:solidFill>
                  <a:effectLst>
                    <a:outerShdw blurRad="38100" dist="38100" dir="2700000" algn="tl">
                      <a:srgbClr val="FFFFFF"/>
                    </a:outerShdw>
                  </a:effectLst>
                  <a:latin typeface="Arial" charset="0"/>
                </a:rPr>
                <a:t>http://www.dcc.com/equipment/catalog.asp? </a:t>
              </a:r>
            </a:p>
          </p:txBody>
        </p:sp>
        <p:graphicFrame>
          <p:nvGraphicFramePr>
            <p:cNvPr id="1099778" name="Object 2"/>
            <p:cNvGraphicFramePr>
              <a:graphicFrameLocks/>
            </p:cNvGraphicFramePr>
            <p:nvPr/>
          </p:nvGraphicFramePr>
          <p:xfrm>
            <a:off x="9" y="1609"/>
            <a:ext cx="2326" cy="1287"/>
          </p:xfrm>
          <a:graphic>
            <a:graphicData uri="http://schemas.openxmlformats.org/presentationml/2006/ole">
              <mc:AlternateContent xmlns:mc="http://schemas.openxmlformats.org/markup-compatibility/2006">
                <mc:Choice xmlns:v="urn:schemas-microsoft-com:vml" Requires="v">
                  <p:oleObj spid="_x0000_s1099781" name="Image" r:id="rId8" imgW="3095238" imgH="1657143" progId="Photoshop.Image.3">
                    <p:embed/>
                  </p:oleObj>
                </mc:Choice>
                <mc:Fallback>
                  <p:oleObj name="Image" r:id="rId8" imgW="3095238" imgH="1657143" progId="Photoshop.Image.3">
                    <p:embed/>
                    <p:pic>
                      <p:nvPicPr>
                        <p:cNvPr id="0" name="Picture 2"/>
                        <p:cNvPicPr>
                          <a:picLocks noChangeArrowheads="1"/>
                        </p:cNvPicPr>
                        <p:nvPr/>
                      </p:nvPicPr>
                      <p:blipFill>
                        <a:blip r:embed="rId9">
                          <a:extLst>
                            <a:ext uri="{28A0092B-C50C-407E-A947-70E740481C1C}">
                              <a14:useLocalDpi xmlns:a14="http://schemas.microsoft.com/office/drawing/2010/main" val="0"/>
                            </a:ext>
                          </a:extLst>
                        </a:blip>
                        <a:srcRect l="3239"/>
                        <a:stretch>
                          <a:fillRect/>
                        </a:stretch>
                      </p:blipFill>
                      <p:spPr bwMode="auto">
                        <a:xfrm>
                          <a:off x="9" y="1609"/>
                          <a:ext cx="2326" cy="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45537" name="Group 33"/>
          <p:cNvGrpSpPr>
            <a:grpSpLocks/>
          </p:cNvGrpSpPr>
          <p:nvPr/>
        </p:nvGrpSpPr>
        <p:grpSpPr bwMode="auto">
          <a:xfrm>
            <a:off x="1295400" y="5486400"/>
            <a:ext cx="2590800" cy="1371600"/>
            <a:chOff x="816" y="3456"/>
            <a:chExt cx="1632" cy="864"/>
          </a:xfrm>
        </p:grpSpPr>
        <p:sp>
          <p:nvSpPr>
            <p:cNvPr id="1045538" name="AutoShape 34"/>
            <p:cNvSpPr>
              <a:spLocks noChangeArrowheads="1"/>
            </p:cNvSpPr>
            <p:nvPr/>
          </p:nvSpPr>
          <p:spPr bwMode="auto">
            <a:xfrm>
              <a:off x="816" y="3456"/>
              <a:ext cx="1632" cy="864"/>
            </a:xfrm>
            <a:prstGeom prst="irregularSeal2">
              <a:avLst/>
            </a:prstGeom>
            <a:solidFill>
              <a:schemeClr val="accent1">
                <a:alpha val="50000"/>
              </a:schemeClr>
            </a:solidFill>
            <a:ln w="12700">
              <a:solidFill>
                <a:schemeClr val="tx1"/>
              </a:solidFill>
              <a:miter lim="800000"/>
              <a:headEnd type="none" w="sm" len="sm"/>
              <a:tailEnd type="none" w="sm" len="sm"/>
            </a:ln>
            <a:effectLst/>
          </p:spPr>
          <p:txBody>
            <a:bodyPr wrap="none" anchor="ctr"/>
            <a:lstStyle/>
            <a:p>
              <a:endParaRPr lang="en-US"/>
            </a:p>
          </p:txBody>
        </p:sp>
        <p:sp>
          <p:nvSpPr>
            <p:cNvPr id="1045539" name="Text Box 35"/>
            <p:cNvSpPr txBox="1">
              <a:spLocks noChangeArrowheads="1"/>
            </p:cNvSpPr>
            <p:nvPr/>
          </p:nvSpPr>
          <p:spPr bwMode="auto">
            <a:xfrm>
              <a:off x="1104" y="3648"/>
              <a:ext cx="912" cy="508"/>
            </a:xfrm>
            <a:prstGeom prst="rect">
              <a:avLst/>
            </a:prstGeom>
            <a:noFill/>
            <a:ln w="12700">
              <a:noFill/>
              <a:miter lim="800000"/>
              <a:headEnd type="none" w="sm" len="sm"/>
              <a:tailEnd type="none" w="sm" len="sm"/>
            </a:ln>
            <a:effectLst/>
          </p:spPr>
          <p:txBody>
            <a:bodyPr>
              <a:spAutoFit/>
            </a:bodyPr>
            <a:lstStyle/>
            <a:p>
              <a:pPr algn="ctr" eaLnBrk="0" hangingPunct="0">
                <a:lnSpc>
                  <a:spcPct val="120000"/>
                </a:lnSpc>
                <a:spcBef>
                  <a:spcPct val="50000"/>
                </a:spcBef>
              </a:pPr>
              <a:r>
                <a:rPr lang="en-US" sz="2000" baseline="-25000">
                  <a:effectLst>
                    <a:outerShdw blurRad="38100" dist="38100" dir="2700000" algn="tl">
                      <a:srgbClr val="000000"/>
                    </a:outerShdw>
                  </a:effectLst>
                  <a:latin typeface="Arial" charset="0"/>
                </a:rPr>
                <a:t>WWW-IIS-ASP-COM+-MTS-ADO-RDBMS</a:t>
              </a:r>
              <a:endParaRPr lang="en-GB" sz="2000" baseline="-25000">
                <a:effectLst>
                  <a:outerShdw blurRad="38100" dist="38100" dir="2700000" algn="tl">
                    <a:srgbClr val="000000"/>
                  </a:outerShdw>
                </a:effectLst>
                <a:latin typeface="Arial" charset="0"/>
              </a:endParaRPr>
            </a:p>
          </p:txBody>
        </p:sp>
      </p:grpSp>
      <p:sp>
        <p:nvSpPr>
          <p:cNvPr id="1045540" name="Line 36"/>
          <p:cNvSpPr>
            <a:spLocks noChangeShapeType="1"/>
          </p:cNvSpPr>
          <p:nvPr/>
        </p:nvSpPr>
        <p:spPr bwMode="auto">
          <a:xfrm flipH="1" flipV="1">
            <a:off x="1981200" y="4953000"/>
            <a:ext cx="152400" cy="762000"/>
          </a:xfrm>
          <a:prstGeom prst="line">
            <a:avLst/>
          </a:prstGeom>
          <a:noFill/>
          <a:ln w="60325">
            <a:solidFill>
              <a:schemeClr val="tx1"/>
            </a:solidFill>
            <a:round/>
            <a:headEnd type="none" w="sm" len="sm"/>
            <a:tailEnd type="triangle" w="med" len="med"/>
          </a:ln>
          <a:effectLst/>
        </p:spPr>
        <p:txBody>
          <a:bodyPr wrap="none" anchor="ctr"/>
          <a:lstStyle/>
          <a:p>
            <a:endParaRPr lang="en-US"/>
          </a:p>
        </p:txBody>
      </p:sp>
      <p:sp>
        <p:nvSpPr>
          <p:cNvPr id="1045541" name="Line 37"/>
          <p:cNvSpPr>
            <a:spLocks noChangeShapeType="1"/>
          </p:cNvSpPr>
          <p:nvPr/>
        </p:nvSpPr>
        <p:spPr bwMode="auto">
          <a:xfrm flipV="1">
            <a:off x="3200400" y="3657600"/>
            <a:ext cx="2590800" cy="1981200"/>
          </a:xfrm>
          <a:prstGeom prst="line">
            <a:avLst/>
          </a:prstGeom>
          <a:noFill/>
          <a:ln w="60325">
            <a:solidFill>
              <a:schemeClr val="tx1"/>
            </a:solidFill>
            <a:round/>
            <a:headEnd type="none" w="sm" len="sm"/>
            <a:tailEnd type="triangle" w="med" len="med"/>
          </a:ln>
          <a:effectLst/>
        </p:spPr>
        <p:txBody>
          <a:bodyPr wrap="none" anchor="ctr"/>
          <a:lstStyle/>
          <a:p>
            <a:endParaRPr lang="en-US"/>
          </a:p>
        </p:txBody>
      </p:sp>
      <p:sp>
        <p:nvSpPr>
          <p:cNvPr id="1045542" name="Line 38"/>
          <p:cNvSpPr>
            <a:spLocks noChangeShapeType="1"/>
          </p:cNvSpPr>
          <p:nvPr/>
        </p:nvSpPr>
        <p:spPr bwMode="auto">
          <a:xfrm flipV="1">
            <a:off x="3657600" y="5562600"/>
            <a:ext cx="2057400" cy="228600"/>
          </a:xfrm>
          <a:prstGeom prst="line">
            <a:avLst/>
          </a:prstGeom>
          <a:noFill/>
          <a:ln w="60325">
            <a:solidFill>
              <a:schemeClr val="tx1"/>
            </a:solidFill>
            <a:round/>
            <a:headEnd type="none" w="sm" len="sm"/>
            <a:tailEnd type="triangle" w="med" len="med"/>
          </a:ln>
          <a:effectLst/>
        </p:spPr>
        <p:txBody>
          <a:bodyPr wrap="none" anchor="ctr"/>
          <a:lstStyle/>
          <a:p>
            <a:endParaRPr lang="en-US"/>
          </a:p>
        </p:txBody>
      </p:sp>
      <p:sp>
        <p:nvSpPr>
          <p:cNvPr id="1045543" name="Line 39"/>
          <p:cNvSpPr>
            <a:spLocks noChangeShapeType="1"/>
          </p:cNvSpPr>
          <p:nvPr/>
        </p:nvSpPr>
        <p:spPr bwMode="auto">
          <a:xfrm>
            <a:off x="3657600" y="6400800"/>
            <a:ext cx="1219200" cy="76200"/>
          </a:xfrm>
          <a:prstGeom prst="line">
            <a:avLst/>
          </a:prstGeom>
          <a:noFill/>
          <a:ln w="60325">
            <a:solidFill>
              <a:schemeClr val="tx1"/>
            </a:solidFill>
            <a:round/>
            <a:headEnd type="none" w="sm" len="sm"/>
            <a:tailEnd type="triangle" w="med" len="med"/>
          </a:ln>
          <a:effectLst/>
        </p:spPr>
        <p:txBody>
          <a:bodyPr wrap="none" anchor="ctr"/>
          <a:lstStyle/>
          <a:p>
            <a:endParaRPr lang="en-US"/>
          </a:p>
        </p:txBody>
      </p:sp>
      <p:grpSp>
        <p:nvGrpSpPr>
          <p:cNvPr id="1045544" name="Group 40"/>
          <p:cNvGrpSpPr>
            <a:grpSpLocks/>
          </p:cNvGrpSpPr>
          <p:nvPr/>
        </p:nvGrpSpPr>
        <p:grpSpPr bwMode="auto">
          <a:xfrm>
            <a:off x="4953000" y="5932488"/>
            <a:ext cx="3063875" cy="908050"/>
            <a:chOff x="3120" y="3737"/>
            <a:chExt cx="1930" cy="572"/>
          </a:xfrm>
        </p:grpSpPr>
        <p:sp>
          <p:nvSpPr>
            <p:cNvPr id="1045545" name="Rectangle 41"/>
            <p:cNvSpPr>
              <a:spLocks noChangeArrowheads="1"/>
            </p:cNvSpPr>
            <p:nvPr/>
          </p:nvSpPr>
          <p:spPr bwMode="blackWhite">
            <a:xfrm>
              <a:off x="3151" y="3799"/>
              <a:ext cx="392" cy="414"/>
            </a:xfrm>
            <a:prstGeom prst="rect">
              <a:avLst/>
            </a:prstGeom>
            <a:gradFill rotWithShape="0">
              <a:gsLst>
                <a:gs pos="0">
                  <a:schemeClr val="hlink">
                    <a:gamma/>
                    <a:shade val="40000"/>
                    <a:invGamma/>
                  </a:schemeClr>
                </a:gs>
                <a:gs pos="50000">
                  <a:schemeClr val="hlink"/>
                </a:gs>
                <a:gs pos="100000">
                  <a:schemeClr val="hlink">
                    <a:gamma/>
                    <a:shade val="40000"/>
                    <a:invGamma/>
                  </a:schemeClr>
                </a:gs>
              </a:gsLst>
              <a:lin ang="0" scaled="1"/>
            </a:gradFill>
            <a:ln w="12700">
              <a:solidFill>
                <a:schemeClr val="bg2"/>
              </a:solidFill>
              <a:miter lim="800000"/>
              <a:headEnd/>
              <a:tailEnd/>
            </a:ln>
            <a:effectLst/>
          </p:spPr>
          <p:txBody>
            <a:bodyPr wrap="none" anchor="ctr"/>
            <a:lstStyle/>
            <a:p>
              <a:endParaRPr lang="en-US"/>
            </a:p>
          </p:txBody>
        </p:sp>
        <p:sp>
          <p:nvSpPr>
            <p:cNvPr id="1045546" name="Oval 42"/>
            <p:cNvSpPr>
              <a:spLocks noChangeArrowheads="1"/>
            </p:cNvSpPr>
            <p:nvPr/>
          </p:nvSpPr>
          <p:spPr bwMode="blackWhite">
            <a:xfrm>
              <a:off x="3150" y="3737"/>
              <a:ext cx="398" cy="142"/>
            </a:xfrm>
            <a:prstGeom prst="ellipse">
              <a:avLst/>
            </a:prstGeom>
            <a:gradFill rotWithShape="0">
              <a:gsLst>
                <a:gs pos="0">
                  <a:schemeClr val="hlink">
                    <a:gamma/>
                    <a:shade val="40000"/>
                    <a:invGamma/>
                  </a:schemeClr>
                </a:gs>
                <a:gs pos="50000">
                  <a:schemeClr val="hlink"/>
                </a:gs>
                <a:gs pos="100000">
                  <a:schemeClr val="hlink">
                    <a:gamma/>
                    <a:shade val="40000"/>
                    <a:invGamma/>
                  </a:schemeClr>
                </a:gs>
              </a:gsLst>
              <a:lin ang="0" scaled="1"/>
            </a:gradFill>
            <a:ln w="12700">
              <a:solidFill>
                <a:schemeClr val="bg2"/>
              </a:solidFill>
              <a:round/>
              <a:headEnd/>
              <a:tailEnd/>
            </a:ln>
            <a:effectLst/>
          </p:spPr>
          <p:txBody>
            <a:bodyPr wrap="none" anchor="ctr"/>
            <a:lstStyle/>
            <a:p>
              <a:endParaRPr lang="en-US"/>
            </a:p>
          </p:txBody>
        </p:sp>
        <p:sp>
          <p:nvSpPr>
            <p:cNvPr id="1045547" name="Oval 43"/>
            <p:cNvSpPr>
              <a:spLocks noChangeArrowheads="1"/>
            </p:cNvSpPr>
            <p:nvPr/>
          </p:nvSpPr>
          <p:spPr bwMode="blackWhite">
            <a:xfrm>
              <a:off x="3149" y="4142"/>
              <a:ext cx="398" cy="142"/>
            </a:xfrm>
            <a:prstGeom prst="ellipse">
              <a:avLst/>
            </a:prstGeom>
            <a:gradFill rotWithShape="0">
              <a:gsLst>
                <a:gs pos="0">
                  <a:schemeClr val="hlink">
                    <a:gamma/>
                    <a:shade val="40000"/>
                    <a:invGamma/>
                  </a:schemeClr>
                </a:gs>
                <a:gs pos="50000">
                  <a:schemeClr val="hlink"/>
                </a:gs>
                <a:gs pos="100000">
                  <a:schemeClr val="hlink">
                    <a:gamma/>
                    <a:shade val="40000"/>
                    <a:invGamma/>
                  </a:schemeClr>
                </a:gs>
              </a:gsLst>
              <a:lin ang="0" scaled="1"/>
            </a:gradFill>
            <a:ln w="12700">
              <a:solidFill>
                <a:schemeClr val="bg2"/>
              </a:solidFill>
              <a:round/>
              <a:headEnd/>
              <a:tailEnd/>
            </a:ln>
            <a:effectLst/>
          </p:spPr>
          <p:txBody>
            <a:bodyPr wrap="none" anchor="ctr"/>
            <a:lstStyle/>
            <a:p>
              <a:endParaRPr lang="en-US"/>
            </a:p>
          </p:txBody>
        </p:sp>
        <p:sp>
          <p:nvSpPr>
            <p:cNvPr id="1045548" name="Arc 44"/>
            <p:cNvSpPr>
              <a:spLocks/>
            </p:cNvSpPr>
            <p:nvPr/>
          </p:nvSpPr>
          <p:spPr bwMode="blackWhite">
            <a:xfrm>
              <a:off x="3567" y="3761"/>
              <a:ext cx="288" cy="315"/>
            </a:xfrm>
            <a:custGeom>
              <a:avLst/>
              <a:gdLst>
                <a:gd name="G0" fmla="+- 0 0 0"/>
                <a:gd name="G1" fmla="+- 2030 0 0"/>
                <a:gd name="G2" fmla="+- 21600 0 0"/>
                <a:gd name="T0" fmla="*/ 21504 w 21600"/>
                <a:gd name="T1" fmla="*/ 0 h 23630"/>
                <a:gd name="T2" fmla="*/ 0 w 21600"/>
                <a:gd name="T3" fmla="*/ 23630 h 23630"/>
                <a:gd name="T4" fmla="*/ 0 w 21600"/>
                <a:gd name="T5" fmla="*/ 2030 h 23630"/>
              </a:gdLst>
              <a:ahLst/>
              <a:cxnLst>
                <a:cxn ang="0">
                  <a:pos x="T0" y="T1"/>
                </a:cxn>
                <a:cxn ang="0">
                  <a:pos x="T2" y="T3"/>
                </a:cxn>
                <a:cxn ang="0">
                  <a:pos x="T4" y="T5"/>
                </a:cxn>
              </a:cxnLst>
              <a:rect l="0" t="0" r="r" b="b"/>
              <a:pathLst>
                <a:path w="21600" h="23630" fill="none" extrusionOk="0">
                  <a:moveTo>
                    <a:pt x="21504" y="-1"/>
                  </a:moveTo>
                  <a:cubicBezTo>
                    <a:pt x="21568" y="674"/>
                    <a:pt x="21600" y="1352"/>
                    <a:pt x="21600" y="2030"/>
                  </a:cubicBezTo>
                  <a:cubicBezTo>
                    <a:pt x="21600" y="13959"/>
                    <a:pt x="11929" y="23629"/>
                    <a:pt x="0" y="23630"/>
                  </a:cubicBezTo>
                </a:path>
                <a:path w="21600" h="23630" stroke="0" extrusionOk="0">
                  <a:moveTo>
                    <a:pt x="21504" y="-1"/>
                  </a:moveTo>
                  <a:cubicBezTo>
                    <a:pt x="21568" y="674"/>
                    <a:pt x="21600" y="1352"/>
                    <a:pt x="21600" y="2030"/>
                  </a:cubicBezTo>
                  <a:cubicBezTo>
                    <a:pt x="21600" y="13959"/>
                    <a:pt x="11929" y="23629"/>
                    <a:pt x="0" y="23630"/>
                  </a:cubicBezTo>
                  <a:lnTo>
                    <a:pt x="0" y="2030"/>
                  </a:lnTo>
                  <a:close/>
                </a:path>
              </a:pathLst>
            </a:custGeom>
            <a:noFill/>
            <a:ln w="12700" cap="rnd">
              <a:solidFill>
                <a:schemeClr val="tx1"/>
              </a:solidFill>
              <a:round/>
              <a:headEnd type="stealth" w="med" len="med"/>
              <a:tailEnd type="stealth" w="med" len="med"/>
            </a:ln>
            <a:effectLst/>
          </p:spPr>
          <p:txBody>
            <a:bodyPr wrap="none" anchor="ctr"/>
            <a:lstStyle/>
            <a:p>
              <a:endParaRPr lang="en-US"/>
            </a:p>
          </p:txBody>
        </p:sp>
        <p:sp>
          <p:nvSpPr>
            <p:cNvPr id="1045549" name="Rectangle 45"/>
            <p:cNvSpPr>
              <a:spLocks noChangeArrowheads="1"/>
            </p:cNvSpPr>
            <p:nvPr/>
          </p:nvSpPr>
          <p:spPr bwMode="blackWhite">
            <a:xfrm>
              <a:off x="3676" y="3852"/>
              <a:ext cx="1374" cy="457"/>
            </a:xfrm>
            <a:prstGeom prst="rect">
              <a:avLst/>
            </a:prstGeom>
            <a:noFill/>
            <a:ln w="9525">
              <a:noFill/>
              <a:miter lim="800000"/>
              <a:headEnd/>
              <a:tailEnd/>
            </a:ln>
            <a:effectLst/>
          </p:spPr>
          <p:txBody>
            <a:bodyPr lIns="92075" tIns="46038" rIns="92075" bIns="46038">
              <a:spAutoFit/>
            </a:bodyPr>
            <a:lstStyle/>
            <a:p>
              <a:pPr algn="ctr" eaLnBrk="0" hangingPunct="0">
                <a:lnSpc>
                  <a:spcPct val="90000"/>
                </a:lnSpc>
              </a:pPr>
              <a:r>
                <a:rPr lang="el-GR" sz="1600">
                  <a:effectLst>
                    <a:outerShdw blurRad="38100" dist="38100" dir="2700000" algn="tl">
                      <a:srgbClr val="000000"/>
                    </a:outerShdw>
                  </a:effectLst>
                  <a:latin typeface="Arial" charset="0"/>
                </a:rPr>
                <a:t>Επιστρέφει αποτελέσματα</a:t>
              </a:r>
              <a:endParaRPr lang="en-GB" sz="1800">
                <a:effectLst>
                  <a:outerShdw blurRad="38100" dist="38100" dir="2700000" algn="tl">
                    <a:srgbClr val="000000"/>
                  </a:outerShdw>
                </a:effectLst>
                <a:latin typeface="Arial" charset="0"/>
              </a:endParaRPr>
            </a:p>
            <a:p>
              <a:pPr algn="ctr" eaLnBrk="0" hangingPunct="0">
                <a:lnSpc>
                  <a:spcPct val="90000"/>
                </a:lnSpc>
              </a:pPr>
              <a:r>
                <a:rPr lang="en-GB" sz="1400" i="1">
                  <a:solidFill>
                    <a:srgbClr val="BF6430"/>
                  </a:solidFill>
                  <a:effectLst>
                    <a:outerShdw blurRad="38100" dist="38100" dir="2700000" algn="tl">
                      <a:srgbClr val="000000"/>
                    </a:outerShdw>
                  </a:effectLst>
                  <a:latin typeface="Arial" charset="0"/>
                </a:rPr>
                <a:t>(ADO, OLE/DB, ODBC)</a:t>
              </a:r>
            </a:p>
          </p:txBody>
        </p:sp>
        <p:sp>
          <p:nvSpPr>
            <p:cNvPr id="1045550" name="Text Box 46"/>
            <p:cNvSpPr txBox="1">
              <a:spLocks noChangeArrowheads="1"/>
            </p:cNvSpPr>
            <p:nvPr/>
          </p:nvSpPr>
          <p:spPr bwMode="auto">
            <a:xfrm>
              <a:off x="3120" y="3840"/>
              <a:ext cx="432" cy="240"/>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r>
                <a:rPr lang="en-GB" sz="2800" baseline="-25000">
                  <a:effectLst>
                    <a:outerShdw blurRad="38100" dist="38100" dir="2700000" algn="tl">
                      <a:srgbClr val="000000"/>
                    </a:outerShdw>
                  </a:effectLst>
                  <a:latin typeface="Arial" charset="0"/>
                </a:rPr>
                <a:t>SQL</a:t>
              </a:r>
            </a:p>
          </p:txBody>
        </p:sp>
      </p:grpSp>
      <p:sp>
        <p:nvSpPr>
          <p:cNvPr id="1045553" name="Rectangle 49"/>
          <p:cNvSpPr>
            <a:spLocks noGrp="1" noChangeArrowheads="1"/>
          </p:cNvSpPr>
          <p:nvPr>
            <p:ph type="title"/>
          </p:nvPr>
        </p:nvSpPr>
        <p:spPr>
          <a:xfrm>
            <a:off x="381000" y="228600"/>
            <a:ext cx="5943600" cy="1189038"/>
          </a:xfrm>
          <a:noFill/>
          <a:ln/>
        </p:spPr>
        <p:txBody>
          <a:bodyPr/>
          <a:lstStyle/>
          <a:p>
            <a:r>
              <a:rPr lang="en-US" sz="4400"/>
              <a:t>Windows DNA</a:t>
            </a:r>
            <a:r>
              <a:rPr lang="en-US"/>
              <a:t/>
            </a:r>
            <a:br>
              <a:rPr lang="en-US"/>
            </a:br>
            <a:r>
              <a:rPr lang="el-GR" sz="3600">
                <a:solidFill>
                  <a:schemeClr val="accent2"/>
                </a:solidFill>
              </a:rPr>
              <a:t> Εφαρμογή </a:t>
            </a:r>
            <a:r>
              <a:rPr lang="en-US" sz="3600">
                <a:solidFill>
                  <a:schemeClr val="accent2"/>
                </a:solidFill>
              </a:rPr>
              <a:t>DNA </a:t>
            </a:r>
            <a:r>
              <a:rPr lang="el-GR" sz="3600">
                <a:solidFill>
                  <a:schemeClr val="accent2"/>
                </a:solidFill>
              </a:rPr>
              <a:t>με </a:t>
            </a:r>
            <a:r>
              <a:rPr lang="en-US" sz="3600">
                <a:solidFill>
                  <a:schemeClr val="accent2"/>
                </a:solidFill>
              </a:rPr>
              <a:t>ASP</a:t>
            </a:r>
            <a:endParaRPr lang="en-GB" sz="3600">
              <a:solidFill>
                <a:schemeClr val="accent2"/>
              </a:solidFill>
            </a:endParaRPr>
          </a:p>
        </p:txBody>
      </p:sp>
      <p:pic>
        <p:nvPicPr>
          <p:cNvPr id="1045554" name="Picture 50" descr="C:\My Documents\Projects\New DNA animation\graphics\toppres.gif"/>
          <p:cNvPicPr>
            <a:picLocks noChangeAspect="1" noChangeArrowheads="1"/>
          </p:cNvPicPr>
          <p:nvPr/>
        </p:nvPicPr>
        <p:blipFill>
          <a:blip r:embed="rId10"/>
          <a:srcRect/>
          <a:stretch>
            <a:fillRect/>
          </a:stretch>
        </p:blipFill>
        <p:spPr bwMode="auto">
          <a:xfrm>
            <a:off x="6437313" y="173038"/>
            <a:ext cx="2381250" cy="1390650"/>
          </a:xfrm>
          <a:prstGeom prst="rect">
            <a:avLst/>
          </a:prstGeom>
          <a:noFill/>
        </p:spPr>
      </p:pic>
      <p:sp>
        <p:nvSpPr>
          <p:cNvPr id="1045555" name="Text Box 51"/>
          <p:cNvSpPr txBox="1">
            <a:spLocks noChangeArrowheads="1"/>
          </p:cNvSpPr>
          <p:nvPr/>
        </p:nvSpPr>
        <p:spPr bwMode="auto">
          <a:xfrm>
            <a:off x="7467600" y="4379913"/>
            <a:ext cx="1111250" cy="641350"/>
          </a:xfrm>
          <a:prstGeom prst="rect">
            <a:avLst/>
          </a:prstGeom>
          <a:noFill/>
          <a:ln w="12700">
            <a:noFill/>
            <a:miter lim="800000"/>
            <a:headEnd type="none" w="sm" len="sm"/>
            <a:tailEnd type="none" w="sm" len="sm"/>
          </a:ln>
          <a:effectLst/>
        </p:spPr>
        <p:txBody>
          <a:bodyPr wrap="none">
            <a:spAutoFit/>
          </a:bodyPr>
          <a:lstStyle/>
          <a:p>
            <a:r>
              <a:rPr lang="el-GR" sz="1800">
                <a:effectLst>
                  <a:outerShdw blurRad="38100" dist="38100" dir="2700000" algn="tl">
                    <a:srgbClr val="000000"/>
                  </a:outerShdw>
                </a:effectLst>
                <a:latin typeface="Arial" charset="0"/>
              </a:rPr>
              <a:t>Διαβάζει</a:t>
            </a:r>
          </a:p>
          <a:p>
            <a:r>
              <a:rPr lang="el-GR" sz="1800">
                <a:effectLst>
                  <a:outerShdw blurRad="38100" dist="38100" dir="2700000" algn="tl">
                    <a:srgbClr val="000000"/>
                  </a:outerShdw>
                </a:effectLst>
                <a:latin typeface="Arial" charset="0"/>
              </a:rPr>
              <a:t>σελίδα</a:t>
            </a:r>
            <a:endParaRPr lang="en-GB" sz="1800">
              <a:effectLst>
                <a:outerShdw blurRad="38100" dist="38100" dir="2700000" algn="tl">
                  <a:srgbClr val="000000"/>
                </a:outerShdw>
              </a:effectLst>
              <a:latin typeface="Arial"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5510"/>
                                        </p:tgtEl>
                                        <p:attrNameLst>
                                          <p:attrName>style.visibility</p:attrName>
                                        </p:attrNameLst>
                                      </p:cBhvr>
                                      <p:to>
                                        <p:strVal val="visible"/>
                                      </p:to>
                                    </p:set>
                                    <p:animEffect transition="in" filter="wipe(left)">
                                      <p:cBhvr>
                                        <p:cTn id="7" dur="500"/>
                                        <p:tgtEl>
                                          <p:spTgt spid="10455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45513"/>
                                        </p:tgtEl>
                                        <p:attrNameLst>
                                          <p:attrName>style.visibility</p:attrName>
                                        </p:attrNameLst>
                                      </p:cBhvr>
                                      <p:to>
                                        <p:strVal val="visible"/>
                                      </p:to>
                                    </p:set>
                                    <p:animEffect transition="in" filter="dissolve">
                                      <p:cBhvr>
                                        <p:cTn id="12" dur="500"/>
                                        <p:tgtEl>
                                          <p:spTgt spid="10455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45519"/>
                                        </p:tgtEl>
                                        <p:attrNameLst>
                                          <p:attrName>style.visibility</p:attrName>
                                        </p:attrNameLst>
                                      </p:cBhvr>
                                      <p:to>
                                        <p:strVal val="visible"/>
                                      </p:to>
                                    </p:set>
                                    <p:animEffect transition="in" filter="wipe(up)">
                                      <p:cBhvr>
                                        <p:cTn id="17" dur="500"/>
                                        <p:tgtEl>
                                          <p:spTgt spid="104551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045525"/>
                                        </p:tgtEl>
                                        <p:attrNameLst>
                                          <p:attrName>style.visibility</p:attrName>
                                        </p:attrNameLst>
                                      </p:cBhvr>
                                      <p:to>
                                        <p:strVal val="visible"/>
                                      </p:to>
                                    </p:set>
                                    <p:anim calcmode="lin" valueType="num">
                                      <p:cBhvr additive="base">
                                        <p:cTn id="22" dur="500" fill="hold"/>
                                        <p:tgtEl>
                                          <p:spTgt spid="1045525"/>
                                        </p:tgtEl>
                                        <p:attrNameLst>
                                          <p:attrName>ppt_x</p:attrName>
                                        </p:attrNameLst>
                                      </p:cBhvr>
                                      <p:tavLst>
                                        <p:tav tm="0">
                                          <p:val>
                                            <p:strVal val="0-#ppt_w/2"/>
                                          </p:val>
                                        </p:tav>
                                        <p:tav tm="100000">
                                          <p:val>
                                            <p:strVal val="#ppt_x"/>
                                          </p:val>
                                        </p:tav>
                                      </p:tavLst>
                                    </p:anim>
                                    <p:anim calcmode="lin" valueType="num">
                                      <p:cBhvr additive="base">
                                        <p:cTn id="23" dur="500" fill="hold"/>
                                        <p:tgtEl>
                                          <p:spTgt spid="104552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045544"/>
                                        </p:tgtEl>
                                        <p:attrNameLst>
                                          <p:attrName>style.visibility</p:attrName>
                                        </p:attrNameLst>
                                      </p:cBhvr>
                                      <p:to>
                                        <p:strVal val="visible"/>
                                      </p:to>
                                    </p:set>
                                    <p:anim calcmode="lin" valueType="num">
                                      <p:cBhvr additive="base">
                                        <p:cTn id="28" dur="500" fill="hold"/>
                                        <p:tgtEl>
                                          <p:spTgt spid="1045544"/>
                                        </p:tgtEl>
                                        <p:attrNameLst>
                                          <p:attrName>ppt_x</p:attrName>
                                        </p:attrNameLst>
                                      </p:cBhvr>
                                      <p:tavLst>
                                        <p:tav tm="0">
                                          <p:val>
                                            <p:strVal val="0-#ppt_w/2"/>
                                          </p:val>
                                        </p:tav>
                                        <p:tav tm="100000">
                                          <p:val>
                                            <p:strVal val="#ppt_x"/>
                                          </p:val>
                                        </p:tav>
                                      </p:tavLst>
                                    </p:anim>
                                    <p:anim calcmode="lin" valueType="num">
                                      <p:cBhvr additive="base">
                                        <p:cTn id="29" dur="500" fill="hold"/>
                                        <p:tgtEl>
                                          <p:spTgt spid="104554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045529"/>
                                        </p:tgtEl>
                                        <p:attrNameLst>
                                          <p:attrName>style.visibility</p:attrName>
                                        </p:attrNameLst>
                                      </p:cBhvr>
                                      <p:to>
                                        <p:strVal val="visible"/>
                                      </p:to>
                                    </p:set>
                                    <p:animEffect transition="in" filter="wipe(right)">
                                      <p:cBhvr>
                                        <p:cTn id="34" dur="500"/>
                                        <p:tgtEl>
                                          <p:spTgt spid="1045529"/>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45534"/>
                                        </p:tgtEl>
                                        <p:attrNameLst>
                                          <p:attrName>style.visibility</p:attrName>
                                        </p:attrNameLst>
                                      </p:cBhvr>
                                      <p:to>
                                        <p:strVal val="visible"/>
                                      </p:to>
                                    </p:set>
                                    <p:animEffect transition="in" filter="dissolve">
                                      <p:cBhvr>
                                        <p:cTn id="38" dur="500"/>
                                        <p:tgtEl>
                                          <p:spTgt spid="104553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45537"/>
                                        </p:tgtEl>
                                        <p:attrNameLst>
                                          <p:attrName>style.visibility</p:attrName>
                                        </p:attrNameLst>
                                      </p:cBhvr>
                                      <p:to>
                                        <p:strVal val="visible"/>
                                      </p:to>
                                    </p:set>
                                    <p:anim calcmode="lin" valueType="num">
                                      <p:cBhvr additive="base">
                                        <p:cTn id="43" dur="500" fill="hold"/>
                                        <p:tgtEl>
                                          <p:spTgt spid="1045537"/>
                                        </p:tgtEl>
                                        <p:attrNameLst>
                                          <p:attrName>ppt_x</p:attrName>
                                        </p:attrNameLst>
                                      </p:cBhvr>
                                      <p:tavLst>
                                        <p:tav tm="0">
                                          <p:val>
                                            <p:strVal val="0-#ppt_w/2"/>
                                          </p:val>
                                        </p:tav>
                                        <p:tav tm="100000">
                                          <p:val>
                                            <p:strVal val="#ppt_x"/>
                                          </p:val>
                                        </p:tav>
                                      </p:tavLst>
                                    </p:anim>
                                    <p:anim calcmode="lin" valueType="num">
                                      <p:cBhvr additive="base">
                                        <p:cTn id="44" dur="500" fill="hold"/>
                                        <p:tgtEl>
                                          <p:spTgt spid="1045537"/>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8" fill="hold" grpId="0" nodeType="afterEffect">
                                  <p:stCondLst>
                                    <p:cond delay="1000"/>
                                  </p:stCondLst>
                                  <p:childTnLst>
                                    <p:set>
                                      <p:cBhvr>
                                        <p:cTn id="47" dur="1" fill="hold">
                                          <p:stCondLst>
                                            <p:cond delay="0"/>
                                          </p:stCondLst>
                                        </p:cTn>
                                        <p:tgtEl>
                                          <p:spTgt spid="1045540"/>
                                        </p:tgtEl>
                                        <p:attrNameLst>
                                          <p:attrName>style.visibility</p:attrName>
                                        </p:attrNameLst>
                                      </p:cBhvr>
                                      <p:to>
                                        <p:strVal val="visible"/>
                                      </p:to>
                                    </p:set>
                                    <p:anim calcmode="lin" valueType="num">
                                      <p:cBhvr additive="base">
                                        <p:cTn id="48" dur="500" fill="hold"/>
                                        <p:tgtEl>
                                          <p:spTgt spid="1045540"/>
                                        </p:tgtEl>
                                        <p:attrNameLst>
                                          <p:attrName>ppt_x</p:attrName>
                                        </p:attrNameLst>
                                      </p:cBhvr>
                                      <p:tavLst>
                                        <p:tav tm="0">
                                          <p:val>
                                            <p:strVal val="0-#ppt_w/2"/>
                                          </p:val>
                                        </p:tav>
                                        <p:tav tm="100000">
                                          <p:val>
                                            <p:strVal val="#ppt_x"/>
                                          </p:val>
                                        </p:tav>
                                      </p:tavLst>
                                    </p:anim>
                                    <p:anim calcmode="lin" valueType="num">
                                      <p:cBhvr additive="base">
                                        <p:cTn id="49" dur="500" fill="hold"/>
                                        <p:tgtEl>
                                          <p:spTgt spid="1045540"/>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2" presetClass="entr" presetSubtype="8" fill="hold" grpId="0" nodeType="afterEffect">
                                  <p:stCondLst>
                                    <p:cond delay="1000"/>
                                  </p:stCondLst>
                                  <p:childTnLst>
                                    <p:set>
                                      <p:cBhvr>
                                        <p:cTn id="52" dur="1" fill="hold">
                                          <p:stCondLst>
                                            <p:cond delay="0"/>
                                          </p:stCondLst>
                                        </p:cTn>
                                        <p:tgtEl>
                                          <p:spTgt spid="1045541"/>
                                        </p:tgtEl>
                                        <p:attrNameLst>
                                          <p:attrName>style.visibility</p:attrName>
                                        </p:attrNameLst>
                                      </p:cBhvr>
                                      <p:to>
                                        <p:strVal val="visible"/>
                                      </p:to>
                                    </p:set>
                                    <p:anim calcmode="lin" valueType="num">
                                      <p:cBhvr additive="base">
                                        <p:cTn id="53" dur="500" fill="hold"/>
                                        <p:tgtEl>
                                          <p:spTgt spid="1045541"/>
                                        </p:tgtEl>
                                        <p:attrNameLst>
                                          <p:attrName>ppt_x</p:attrName>
                                        </p:attrNameLst>
                                      </p:cBhvr>
                                      <p:tavLst>
                                        <p:tav tm="0">
                                          <p:val>
                                            <p:strVal val="0-#ppt_w/2"/>
                                          </p:val>
                                        </p:tav>
                                        <p:tav tm="100000">
                                          <p:val>
                                            <p:strVal val="#ppt_x"/>
                                          </p:val>
                                        </p:tav>
                                      </p:tavLst>
                                    </p:anim>
                                    <p:anim calcmode="lin" valueType="num">
                                      <p:cBhvr additive="base">
                                        <p:cTn id="54" dur="500" fill="hold"/>
                                        <p:tgtEl>
                                          <p:spTgt spid="1045541"/>
                                        </p:tgtEl>
                                        <p:attrNameLst>
                                          <p:attrName>ppt_y</p:attrName>
                                        </p:attrNameLst>
                                      </p:cBhvr>
                                      <p:tavLst>
                                        <p:tav tm="0">
                                          <p:val>
                                            <p:strVal val="#ppt_y"/>
                                          </p:val>
                                        </p:tav>
                                        <p:tav tm="100000">
                                          <p:val>
                                            <p:strVal val="#ppt_y"/>
                                          </p:val>
                                        </p:tav>
                                      </p:tavLst>
                                    </p:anim>
                                  </p:childTnLst>
                                </p:cTn>
                              </p:par>
                            </p:childTnLst>
                          </p:cTn>
                        </p:par>
                        <p:par>
                          <p:cTn id="55" fill="hold">
                            <p:stCondLst>
                              <p:cond delay="3500"/>
                            </p:stCondLst>
                            <p:childTnLst>
                              <p:par>
                                <p:cTn id="56" presetID="2" presetClass="entr" presetSubtype="8" fill="hold" grpId="0" nodeType="afterEffect">
                                  <p:stCondLst>
                                    <p:cond delay="1000"/>
                                  </p:stCondLst>
                                  <p:childTnLst>
                                    <p:set>
                                      <p:cBhvr>
                                        <p:cTn id="57" dur="1" fill="hold">
                                          <p:stCondLst>
                                            <p:cond delay="0"/>
                                          </p:stCondLst>
                                        </p:cTn>
                                        <p:tgtEl>
                                          <p:spTgt spid="1045542"/>
                                        </p:tgtEl>
                                        <p:attrNameLst>
                                          <p:attrName>style.visibility</p:attrName>
                                        </p:attrNameLst>
                                      </p:cBhvr>
                                      <p:to>
                                        <p:strVal val="visible"/>
                                      </p:to>
                                    </p:set>
                                    <p:anim calcmode="lin" valueType="num">
                                      <p:cBhvr additive="base">
                                        <p:cTn id="58" dur="500" fill="hold"/>
                                        <p:tgtEl>
                                          <p:spTgt spid="1045542"/>
                                        </p:tgtEl>
                                        <p:attrNameLst>
                                          <p:attrName>ppt_x</p:attrName>
                                        </p:attrNameLst>
                                      </p:cBhvr>
                                      <p:tavLst>
                                        <p:tav tm="0">
                                          <p:val>
                                            <p:strVal val="0-#ppt_w/2"/>
                                          </p:val>
                                        </p:tav>
                                        <p:tav tm="100000">
                                          <p:val>
                                            <p:strVal val="#ppt_x"/>
                                          </p:val>
                                        </p:tav>
                                      </p:tavLst>
                                    </p:anim>
                                    <p:anim calcmode="lin" valueType="num">
                                      <p:cBhvr additive="base">
                                        <p:cTn id="59" dur="500" fill="hold"/>
                                        <p:tgtEl>
                                          <p:spTgt spid="1045542"/>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 presetClass="entr" presetSubtype="8" fill="hold" grpId="0" nodeType="afterEffect">
                                  <p:stCondLst>
                                    <p:cond delay="1000"/>
                                  </p:stCondLst>
                                  <p:childTnLst>
                                    <p:set>
                                      <p:cBhvr>
                                        <p:cTn id="62" dur="1" fill="hold">
                                          <p:stCondLst>
                                            <p:cond delay="0"/>
                                          </p:stCondLst>
                                        </p:cTn>
                                        <p:tgtEl>
                                          <p:spTgt spid="1045543"/>
                                        </p:tgtEl>
                                        <p:attrNameLst>
                                          <p:attrName>style.visibility</p:attrName>
                                        </p:attrNameLst>
                                      </p:cBhvr>
                                      <p:to>
                                        <p:strVal val="visible"/>
                                      </p:to>
                                    </p:set>
                                    <p:anim calcmode="lin" valueType="num">
                                      <p:cBhvr additive="base">
                                        <p:cTn id="63" dur="500" fill="hold"/>
                                        <p:tgtEl>
                                          <p:spTgt spid="1045543"/>
                                        </p:tgtEl>
                                        <p:attrNameLst>
                                          <p:attrName>ppt_x</p:attrName>
                                        </p:attrNameLst>
                                      </p:cBhvr>
                                      <p:tavLst>
                                        <p:tav tm="0">
                                          <p:val>
                                            <p:strVal val="0-#ppt_w/2"/>
                                          </p:val>
                                        </p:tav>
                                        <p:tav tm="100000">
                                          <p:val>
                                            <p:strVal val="#ppt_x"/>
                                          </p:val>
                                        </p:tav>
                                      </p:tavLst>
                                    </p:anim>
                                    <p:anim calcmode="lin" valueType="num">
                                      <p:cBhvr additive="base">
                                        <p:cTn id="64" dur="500" fill="hold"/>
                                        <p:tgtEl>
                                          <p:spTgt spid="10455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13" grpId="0" animBg="1" autoUpdateAnimBg="0"/>
      <p:bldP spid="1045540" grpId="0" animBg="1"/>
      <p:bldP spid="1045541" grpId="0" animBg="1"/>
      <p:bldP spid="1045542" grpId="0" animBg="1"/>
      <p:bldP spid="104554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95330" name="Group 2"/>
          <p:cNvGrpSpPr>
            <a:grpSpLocks/>
          </p:cNvGrpSpPr>
          <p:nvPr/>
        </p:nvGrpSpPr>
        <p:grpSpPr bwMode="auto">
          <a:xfrm>
            <a:off x="3694113" y="4232275"/>
            <a:ext cx="4564062" cy="363538"/>
            <a:chOff x="2327" y="2270"/>
            <a:chExt cx="2875" cy="114"/>
          </a:xfrm>
        </p:grpSpPr>
        <p:sp>
          <p:nvSpPr>
            <p:cNvPr id="995331" name="Line 3"/>
            <p:cNvSpPr>
              <a:spLocks noChangeShapeType="1"/>
            </p:cNvSpPr>
            <p:nvPr/>
          </p:nvSpPr>
          <p:spPr bwMode="auto">
            <a:xfrm>
              <a:off x="5202" y="2270"/>
              <a:ext cx="0" cy="114"/>
            </a:xfrm>
            <a:prstGeom prst="line">
              <a:avLst/>
            </a:prstGeom>
            <a:noFill/>
            <a:ln w="25400">
              <a:solidFill>
                <a:schemeClr val="tx1"/>
              </a:solidFill>
              <a:round/>
              <a:headEnd/>
              <a:tailEnd/>
            </a:ln>
            <a:effectLst/>
          </p:spPr>
          <p:txBody>
            <a:bodyPr wrap="none" anchor="ctr"/>
            <a:lstStyle/>
            <a:p>
              <a:endParaRPr lang="en-US"/>
            </a:p>
          </p:txBody>
        </p:sp>
        <p:sp>
          <p:nvSpPr>
            <p:cNvPr id="995332" name="Line 4"/>
            <p:cNvSpPr>
              <a:spLocks noChangeShapeType="1"/>
            </p:cNvSpPr>
            <p:nvPr/>
          </p:nvSpPr>
          <p:spPr bwMode="auto">
            <a:xfrm>
              <a:off x="3368" y="2270"/>
              <a:ext cx="0" cy="114"/>
            </a:xfrm>
            <a:prstGeom prst="line">
              <a:avLst/>
            </a:prstGeom>
            <a:noFill/>
            <a:ln w="25400">
              <a:solidFill>
                <a:schemeClr val="tx1"/>
              </a:solidFill>
              <a:round/>
              <a:headEnd/>
              <a:tailEnd/>
            </a:ln>
            <a:effectLst/>
          </p:spPr>
          <p:txBody>
            <a:bodyPr wrap="none" anchor="ctr"/>
            <a:lstStyle/>
            <a:p>
              <a:endParaRPr lang="en-US"/>
            </a:p>
          </p:txBody>
        </p:sp>
        <p:sp>
          <p:nvSpPr>
            <p:cNvPr id="995333" name="Line 5"/>
            <p:cNvSpPr>
              <a:spLocks noChangeShapeType="1"/>
            </p:cNvSpPr>
            <p:nvPr/>
          </p:nvSpPr>
          <p:spPr bwMode="auto">
            <a:xfrm>
              <a:off x="2327" y="2270"/>
              <a:ext cx="0" cy="114"/>
            </a:xfrm>
            <a:prstGeom prst="line">
              <a:avLst/>
            </a:prstGeom>
            <a:noFill/>
            <a:ln w="25400">
              <a:solidFill>
                <a:schemeClr val="tx1"/>
              </a:solidFill>
              <a:round/>
              <a:headEnd/>
              <a:tailEnd/>
            </a:ln>
            <a:effectLst/>
          </p:spPr>
          <p:txBody>
            <a:bodyPr wrap="none" anchor="ctr"/>
            <a:lstStyle/>
            <a:p>
              <a:endParaRPr lang="en-US"/>
            </a:p>
          </p:txBody>
        </p:sp>
        <p:sp>
          <p:nvSpPr>
            <p:cNvPr id="995334" name="Line 6"/>
            <p:cNvSpPr>
              <a:spLocks noChangeShapeType="1"/>
            </p:cNvSpPr>
            <p:nvPr/>
          </p:nvSpPr>
          <p:spPr bwMode="auto">
            <a:xfrm>
              <a:off x="4260" y="2270"/>
              <a:ext cx="0" cy="114"/>
            </a:xfrm>
            <a:prstGeom prst="line">
              <a:avLst/>
            </a:prstGeom>
            <a:noFill/>
            <a:ln w="25400">
              <a:solidFill>
                <a:schemeClr val="tx1"/>
              </a:solidFill>
              <a:round/>
              <a:headEnd/>
              <a:tailEnd/>
            </a:ln>
            <a:effectLst/>
          </p:spPr>
          <p:txBody>
            <a:bodyPr wrap="none" anchor="ctr"/>
            <a:lstStyle/>
            <a:p>
              <a:endParaRPr lang="en-US"/>
            </a:p>
          </p:txBody>
        </p:sp>
      </p:grpSp>
      <p:sp>
        <p:nvSpPr>
          <p:cNvPr id="995335" name="Line 7"/>
          <p:cNvSpPr>
            <a:spLocks noChangeShapeType="1"/>
          </p:cNvSpPr>
          <p:nvPr/>
        </p:nvSpPr>
        <p:spPr bwMode="auto">
          <a:xfrm>
            <a:off x="4008438" y="3567113"/>
            <a:ext cx="0" cy="665162"/>
          </a:xfrm>
          <a:prstGeom prst="line">
            <a:avLst/>
          </a:prstGeom>
          <a:noFill/>
          <a:ln w="25400">
            <a:solidFill>
              <a:schemeClr val="tx1"/>
            </a:solidFill>
            <a:round/>
            <a:headEnd/>
            <a:tailEnd/>
          </a:ln>
          <a:effectLst/>
        </p:spPr>
        <p:txBody>
          <a:bodyPr wrap="none" anchor="ctr"/>
          <a:lstStyle/>
          <a:p>
            <a:endParaRPr lang="en-US"/>
          </a:p>
        </p:txBody>
      </p:sp>
      <p:sp>
        <p:nvSpPr>
          <p:cNvPr id="995336" name="Line 8"/>
          <p:cNvSpPr>
            <a:spLocks noChangeShapeType="1"/>
          </p:cNvSpPr>
          <p:nvPr/>
        </p:nvSpPr>
        <p:spPr bwMode="auto">
          <a:xfrm>
            <a:off x="2120900" y="3567113"/>
            <a:ext cx="1887538" cy="0"/>
          </a:xfrm>
          <a:prstGeom prst="line">
            <a:avLst/>
          </a:prstGeom>
          <a:noFill/>
          <a:ln w="25400">
            <a:solidFill>
              <a:schemeClr val="tx1"/>
            </a:solidFill>
            <a:round/>
            <a:headEnd/>
            <a:tailEnd/>
          </a:ln>
          <a:effectLst/>
        </p:spPr>
        <p:txBody>
          <a:bodyPr wrap="none" anchor="ctr"/>
          <a:lstStyle/>
          <a:p>
            <a:endParaRPr lang="en-US"/>
          </a:p>
        </p:txBody>
      </p:sp>
      <p:sp>
        <p:nvSpPr>
          <p:cNvPr id="995337" name="Line 9"/>
          <p:cNvSpPr>
            <a:spLocks noChangeShapeType="1"/>
          </p:cNvSpPr>
          <p:nvPr/>
        </p:nvSpPr>
        <p:spPr bwMode="auto">
          <a:xfrm>
            <a:off x="2120900" y="3082925"/>
            <a:ext cx="0" cy="484188"/>
          </a:xfrm>
          <a:prstGeom prst="line">
            <a:avLst/>
          </a:prstGeom>
          <a:noFill/>
          <a:ln w="25400">
            <a:solidFill>
              <a:schemeClr val="tx1"/>
            </a:solidFill>
            <a:round/>
            <a:headEnd/>
            <a:tailEnd/>
          </a:ln>
          <a:effectLst/>
        </p:spPr>
        <p:txBody>
          <a:bodyPr wrap="none" anchor="ctr"/>
          <a:lstStyle/>
          <a:p>
            <a:endParaRPr lang="en-US"/>
          </a:p>
        </p:txBody>
      </p:sp>
      <p:sp>
        <p:nvSpPr>
          <p:cNvPr id="995338" name="Text Box 10"/>
          <p:cNvSpPr txBox="1">
            <a:spLocks noChangeArrowheads="1"/>
          </p:cNvSpPr>
          <p:nvPr/>
        </p:nvSpPr>
        <p:spPr bwMode="auto">
          <a:xfrm>
            <a:off x="277813" y="1484313"/>
            <a:ext cx="3994150" cy="641350"/>
          </a:xfrm>
          <a:prstGeom prst="rect">
            <a:avLst/>
          </a:prstGeom>
          <a:noFill/>
          <a:ln w="25400">
            <a:noFill/>
            <a:miter lim="800000"/>
            <a:headEnd/>
            <a:tailEnd/>
          </a:ln>
          <a:effectLst/>
        </p:spPr>
        <p:txBody>
          <a:bodyPr wrap="none" anchor="ctr">
            <a:spAutoFit/>
          </a:bodyPr>
          <a:lstStyle/>
          <a:p>
            <a:pPr eaLnBrk="0" hangingPunct="0"/>
            <a:r>
              <a:rPr lang="en-US" sz="1800">
                <a:effectLst>
                  <a:outerShdw blurRad="38100" dist="38100" dir="2700000" algn="tl">
                    <a:srgbClr val="000000"/>
                  </a:outerShdw>
                </a:effectLst>
                <a:latin typeface="Arial" charset="0"/>
              </a:rPr>
              <a:t>Windows 95, Windows NT, WinCE, </a:t>
            </a:r>
            <a:br>
              <a:rPr lang="en-US" sz="1800">
                <a:effectLst>
                  <a:outerShdw blurRad="38100" dist="38100" dir="2700000" algn="tl">
                    <a:srgbClr val="000000"/>
                  </a:outerShdw>
                </a:effectLst>
                <a:latin typeface="Arial" charset="0"/>
              </a:rPr>
            </a:br>
            <a:r>
              <a:rPr lang="en-US" sz="1800">
                <a:effectLst>
                  <a:outerShdw blurRad="38100" dist="38100" dir="2700000" algn="tl">
                    <a:srgbClr val="000000"/>
                  </a:outerShdw>
                </a:effectLst>
                <a:latin typeface="Arial" charset="0"/>
              </a:rPr>
              <a:t>Windows 3.1, Mac, Unix</a:t>
            </a:r>
          </a:p>
        </p:txBody>
      </p:sp>
      <p:grpSp>
        <p:nvGrpSpPr>
          <p:cNvPr id="995339" name="Group 11"/>
          <p:cNvGrpSpPr>
            <a:grpSpLocks/>
          </p:cNvGrpSpPr>
          <p:nvPr/>
        </p:nvGrpSpPr>
        <p:grpSpPr bwMode="auto">
          <a:xfrm>
            <a:off x="609600" y="4206875"/>
            <a:ext cx="1524000" cy="1143000"/>
            <a:chOff x="240" y="3264"/>
            <a:chExt cx="704" cy="467"/>
          </a:xfrm>
        </p:grpSpPr>
        <p:sp>
          <p:nvSpPr>
            <p:cNvPr id="995340" name="AutoShape 12"/>
            <p:cNvSpPr>
              <a:spLocks noChangeArrowheads="1"/>
            </p:cNvSpPr>
            <p:nvPr/>
          </p:nvSpPr>
          <p:spPr bwMode="auto">
            <a:xfrm>
              <a:off x="240" y="3264"/>
              <a:ext cx="512" cy="275"/>
            </a:xfrm>
            <a:prstGeom prst="flowChartMagneticDisk">
              <a:avLst/>
            </a:prstGeom>
            <a:solidFill>
              <a:srgbClr val="B2B2B2"/>
            </a:solidFill>
            <a:ln w="9525">
              <a:solidFill>
                <a:schemeClr val="tx1"/>
              </a:solidFill>
              <a:round/>
              <a:headEnd/>
              <a:tailEnd/>
            </a:ln>
            <a:effectLst/>
          </p:spPr>
          <p:txBody>
            <a:bodyPr wrap="none" anchor="ctr"/>
            <a:lstStyle/>
            <a:p>
              <a:pPr algn="ctr" eaLnBrk="0" hangingPunct="0"/>
              <a:endParaRPr lang="en-GB" sz="2000">
                <a:effectLst>
                  <a:outerShdw blurRad="38100" dist="38100" dir="2700000" algn="tl">
                    <a:srgbClr val="000000"/>
                  </a:outerShdw>
                </a:effectLst>
                <a:latin typeface="Arial" charset="0"/>
              </a:endParaRPr>
            </a:p>
          </p:txBody>
        </p:sp>
        <p:sp>
          <p:nvSpPr>
            <p:cNvPr id="995341" name="AutoShape 13"/>
            <p:cNvSpPr>
              <a:spLocks noChangeArrowheads="1"/>
            </p:cNvSpPr>
            <p:nvPr/>
          </p:nvSpPr>
          <p:spPr bwMode="auto">
            <a:xfrm>
              <a:off x="336" y="3360"/>
              <a:ext cx="512" cy="275"/>
            </a:xfrm>
            <a:prstGeom prst="flowChartMagneticDisk">
              <a:avLst/>
            </a:prstGeom>
            <a:solidFill>
              <a:srgbClr val="B2B2B2"/>
            </a:solidFill>
            <a:ln w="9525">
              <a:solidFill>
                <a:schemeClr val="tx1"/>
              </a:solidFill>
              <a:round/>
              <a:headEnd/>
              <a:tailEnd/>
            </a:ln>
            <a:effectLst/>
          </p:spPr>
          <p:txBody>
            <a:bodyPr wrap="none" anchor="ctr"/>
            <a:lstStyle/>
            <a:p>
              <a:pPr algn="ctr" eaLnBrk="0" hangingPunct="0"/>
              <a:endParaRPr lang="en-GB" sz="2000">
                <a:effectLst>
                  <a:outerShdw blurRad="38100" dist="38100" dir="2700000" algn="tl">
                    <a:srgbClr val="000000"/>
                  </a:outerShdw>
                </a:effectLst>
                <a:latin typeface="Arial" charset="0"/>
              </a:endParaRPr>
            </a:p>
          </p:txBody>
        </p:sp>
        <p:sp>
          <p:nvSpPr>
            <p:cNvPr id="995342" name="AutoShape 14"/>
            <p:cNvSpPr>
              <a:spLocks noChangeArrowheads="1"/>
            </p:cNvSpPr>
            <p:nvPr/>
          </p:nvSpPr>
          <p:spPr bwMode="auto">
            <a:xfrm>
              <a:off x="432" y="3456"/>
              <a:ext cx="512" cy="275"/>
            </a:xfrm>
            <a:prstGeom prst="flowChartMagneticDisk">
              <a:avLst/>
            </a:prstGeom>
            <a:solidFill>
              <a:srgbClr val="B2B2B2"/>
            </a:solidFill>
            <a:ln w="9525">
              <a:solidFill>
                <a:schemeClr val="tx1"/>
              </a:solidFill>
              <a:round/>
              <a:headEnd/>
              <a:tailEnd/>
            </a:ln>
            <a:effectLst/>
          </p:spPr>
          <p:txBody>
            <a:bodyPr wrap="none" anchor="ctr"/>
            <a:lstStyle/>
            <a:p>
              <a:pPr algn="ctr" eaLnBrk="0" hangingPunct="0"/>
              <a:endParaRPr lang="en-GB" sz="2000">
                <a:effectLst>
                  <a:outerShdw blurRad="38100" dist="38100" dir="2700000" algn="tl">
                    <a:srgbClr val="000000"/>
                  </a:outerShdw>
                </a:effectLst>
                <a:latin typeface="Arial" charset="0"/>
              </a:endParaRPr>
            </a:p>
          </p:txBody>
        </p:sp>
      </p:grpSp>
      <p:sp>
        <p:nvSpPr>
          <p:cNvPr id="995343" name="Text Box 15"/>
          <p:cNvSpPr txBox="1">
            <a:spLocks noChangeArrowheads="1"/>
          </p:cNvSpPr>
          <p:nvPr/>
        </p:nvSpPr>
        <p:spPr bwMode="auto">
          <a:xfrm>
            <a:off x="138113" y="5470525"/>
            <a:ext cx="2895600" cy="1311275"/>
          </a:xfrm>
          <a:prstGeom prst="rect">
            <a:avLst/>
          </a:prstGeom>
          <a:noFill/>
          <a:ln w="25400">
            <a:noFill/>
            <a:miter lim="800000"/>
            <a:headEnd/>
            <a:tailEnd/>
          </a:ln>
          <a:effectLst/>
        </p:spPr>
        <p:txBody>
          <a:bodyPr anchor="ctr">
            <a:spAutoFit/>
          </a:bodyPr>
          <a:lstStyle/>
          <a:p>
            <a:pPr algn="ctr" eaLnBrk="0" hangingPunct="0"/>
            <a:r>
              <a:rPr lang="en-US" sz="2000">
                <a:effectLst>
                  <a:outerShdw blurRad="38100" dist="38100" dir="2700000" algn="tl">
                    <a:srgbClr val="000000"/>
                  </a:outerShdw>
                </a:effectLst>
                <a:latin typeface="Arial" charset="0"/>
              </a:rPr>
              <a:t>SQL Server, Oracle, </a:t>
            </a:r>
          </a:p>
          <a:p>
            <a:pPr algn="ctr" eaLnBrk="0" hangingPunct="0"/>
            <a:r>
              <a:rPr lang="en-US" sz="2000">
                <a:effectLst>
                  <a:outerShdw blurRad="38100" dist="38100" dir="2700000" algn="tl">
                    <a:srgbClr val="000000"/>
                  </a:outerShdw>
                </a:effectLst>
                <a:latin typeface="Arial" charset="0"/>
              </a:rPr>
              <a:t>Sybase, DB/2, Exchange,</a:t>
            </a:r>
          </a:p>
          <a:p>
            <a:pPr algn="ctr" eaLnBrk="0" hangingPunct="0"/>
            <a:r>
              <a:rPr lang="en-US" sz="2000">
                <a:effectLst>
                  <a:outerShdw blurRad="38100" dist="38100" dir="2700000" algn="tl">
                    <a:srgbClr val="000000"/>
                  </a:outerShdw>
                </a:effectLst>
                <a:latin typeface="Arial" charset="0"/>
              </a:rPr>
              <a:t>Notes, AS/400, etc.</a:t>
            </a:r>
          </a:p>
        </p:txBody>
      </p:sp>
      <p:sp>
        <p:nvSpPr>
          <p:cNvPr id="995344" name="AutoShape 16"/>
          <p:cNvSpPr>
            <a:spLocks noChangeArrowheads="1"/>
          </p:cNvSpPr>
          <p:nvPr/>
        </p:nvSpPr>
        <p:spPr bwMode="auto">
          <a:xfrm rot="-7308">
            <a:off x="2208213" y="4432300"/>
            <a:ext cx="1123950" cy="474663"/>
          </a:xfrm>
          <a:prstGeom prst="rightArrow">
            <a:avLst>
              <a:gd name="adj1" fmla="val 63824"/>
              <a:gd name="adj2" fmla="val 84455"/>
            </a:avLst>
          </a:prstGeom>
          <a:gradFill rotWithShape="0">
            <a:gsLst>
              <a:gs pos="0">
                <a:srgbClr val="0000FF"/>
              </a:gs>
              <a:gs pos="100000">
                <a:srgbClr val="B2B2B2"/>
              </a:gs>
            </a:gsLst>
            <a:lin ang="0" scaled="1"/>
          </a:gradFill>
          <a:ln w="9525">
            <a:miter lim="800000"/>
            <a:headEnd/>
            <a:tailEnd/>
          </a:ln>
          <a:effectLst/>
          <a:scene3d>
            <a:camera prst="legacyPerspectiveTopRight"/>
            <a:lightRig rig="legacyFlat2" dir="t"/>
          </a:scene3d>
          <a:sp3d extrusionH="125400" prstMaterial="legacyMatte">
            <a:bevelT w="13500" h="13500" prst="angle"/>
            <a:bevelB w="13500" h="13500" prst="angle"/>
            <a:extrusionClr>
              <a:srgbClr val="B2B2B2"/>
            </a:extrusionClr>
          </a:sp3d>
        </p:spPr>
        <p:txBody>
          <a:bodyPr wrap="none" anchor="ctr">
            <a:flatTx/>
          </a:bodyPr>
          <a:lstStyle/>
          <a:p>
            <a:pPr algn="ctr" eaLnBrk="0" hangingPunct="0"/>
            <a:endParaRPr lang="en-GB" b="0"/>
          </a:p>
        </p:txBody>
      </p:sp>
      <p:grpSp>
        <p:nvGrpSpPr>
          <p:cNvPr id="995345" name="Group 17"/>
          <p:cNvGrpSpPr>
            <a:grpSpLocks/>
          </p:cNvGrpSpPr>
          <p:nvPr/>
        </p:nvGrpSpPr>
        <p:grpSpPr bwMode="auto">
          <a:xfrm>
            <a:off x="4010025" y="1474788"/>
            <a:ext cx="5021263" cy="2487612"/>
            <a:chOff x="2526" y="539"/>
            <a:chExt cx="3163" cy="1567"/>
          </a:xfrm>
        </p:grpSpPr>
        <p:sp>
          <p:nvSpPr>
            <p:cNvPr id="995346" name="Line 18"/>
            <p:cNvSpPr>
              <a:spLocks noChangeShapeType="1"/>
            </p:cNvSpPr>
            <p:nvPr/>
          </p:nvSpPr>
          <p:spPr bwMode="auto">
            <a:xfrm flipH="1">
              <a:off x="2526" y="1851"/>
              <a:ext cx="2318" cy="0"/>
            </a:xfrm>
            <a:prstGeom prst="line">
              <a:avLst/>
            </a:prstGeom>
            <a:noFill/>
            <a:ln w="25400">
              <a:solidFill>
                <a:schemeClr val="tx1"/>
              </a:solidFill>
              <a:round/>
              <a:headEnd/>
              <a:tailEnd/>
            </a:ln>
            <a:effectLst/>
          </p:spPr>
          <p:txBody>
            <a:bodyPr wrap="none" anchor="ctr"/>
            <a:lstStyle/>
            <a:p>
              <a:endParaRPr lang="en-US"/>
            </a:p>
          </p:txBody>
        </p:sp>
        <p:graphicFrame>
          <p:nvGraphicFramePr>
            <p:cNvPr id="1100800" name="Object 0"/>
            <p:cNvGraphicFramePr>
              <a:graphicFrameLocks noChangeAspect="1"/>
            </p:cNvGraphicFramePr>
            <p:nvPr/>
          </p:nvGraphicFramePr>
          <p:xfrm>
            <a:off x="2656" y="1461"/>
            <a:ext cx="1426" cy="645"/>
          </p:xfrm>
          <a:graphic>
            <a:graphicData uri="http://schemas.openxmlformats.org/presentationml/2006/ole">
              <mc:AlternateContent xmlns:mc="http://schemas.openxmlformats.org/markup-compatibility/2006">
                <mc:Choice xmlns:v="urn:schemas-microsoft-com:vml" Requires="v">
                  <p:oleObj spid="_x0000_s1100801" name="Clip" r:id="rId4" imgW="1087200" imgH="699480" progId="MS_ClipArt_Gallery.2">
                    <p:embed/>
                  </p:oleObj>
                </mc:Choice>
                <mc:Fallback>
                  <p:oleObj name="Clip" r:id="rId4" imgW="1087200" imgH="699480" progId="MS_ClipArt_Gallery.2">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1461"/>
                          <a:ext cx="1426" cy="6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5348" name="Line 20"/>
            <p:cNvSpPr>
              <a:spLocks noChangeShapeType="1"/>
            </p:cNvSpPr>
            <p:nvPr/>
          </p:nvSpPr>
          <p:spPr bwMode="auto">
            <a:xfrm>
              <a:off x="4844" y="1546"/>
              <a:ext cx="0" cy="305"/>
            </a:xfrm>
            <a:prstGeom prst="line">
              <a:avLst/>
            </a:prstGeom>
            <a:noFill/>
            <a:ln w="25400">
              <a:solidFill>
                <a:schemeClr val="tx1"/>
              </a:solidFill>
              <a:round/>
              <a:headEnd/>
              <a:tailEnd/>
            </a:ln>
            <a:effectLst/>
          </p:spPr>
          <p:txBody>
            <a:bodyPr wrap="none" anchor="ctr"/>
            <a:lstStyle/>
            <a:p>
              <a:endParaRPr lang="en-US"/>
            </a:p>
          </p:txBody>
        </p:sp>
        <p:sp>
          <p:nvSpPr>
            <p:cNvPr id="995349" name="Text Box 21"/>
            <p:cNvSpPr txBox="1">
              <a:spLocks noChangeArrowheads="1"/>
            </p:cNvSpPr>
            <p:nvPr/>
          </p:nvSpPr>
          <p:spPr bwMode="auto">
            <a:xfrm>
              <a:off x="3162" y="1545"/>
              <a:ext cx="656" cy="365"/>
            </a:xfrm>
            <a:prstGeom prst="rect">
              <a:avLst/>
            </a:prstGeom>
            <a:noFill/>
            <a:ln w="25400">
              <a:noFill/>
              <a:miter lim="800000"/>
              <a:headEnd/>
              <a:tailEnd/>
            </a:ln>
            <a:effectLst/>
          </p:spPr>
          <p:txBody>
            <a:bodyPr wrap="none" anchor="ctr">
              <a:spAutoFit/>
            </a:bodyPr>
            <a:lstStyle/>
            <a:p>
              <a:pPr algn="ctr" eaLnBrk="0" hangingPunct="0"/>
              <a:r>
                <a:rPr lang="en-US" sz="3200">
                  <a:solidFill>
                    <a:schemeClr val="bg2"/>
                  </a:solidFill>
                  <a:latin typeface="Arial" charset="0"/>
                </a:rPr>
                <a:t>Web</a:t>
              </a:r>
              <a:endParaRPr lang="en-US" sz="2800">
                <a:solidFill>
                  <a:schemeClr val="bg2"/>
                </a:solidFill>
                <a:latin typeface="Arial" charset="0"/>
              </a:endParaRPr>
            </a:p>
          </p:txBody>
        </p:sp>
        <p:sp>
          <p:nvSpPr>
            <p:cNvPr id="995350" name="Text Box 22"/>
            <p:cNvSpPr txBox="1">
              <a:spLocks noChangeArrowheads="1"/>
            </p:cNvSpPr>
            <p:nvPr/>
          </p:nvSpPr>
          <p:spPr bwMode="auto">
            <a:xfrm>
              <a:off x="4222" y="539"/>
              <a:ext cx="1467" cy="442"/>
            </a:xfrm>
            <a:prstGeom prst="rect">
              <a:avLst/>
            </a:prstGeom>
            <a:noFill/>
            <a:ln w="25400">
              <a:noFill/>
              <a:miter lim="800000"/>
              <a:headEnd/>
              <a:tailEnd/>
            </a:ln>
            <a:effectLst/>
          </p:spPr>
          <p:txBody>
            <a:bodyPr anchor="ctr">
              <a:spAutoFit/>
            </a:bodyPr>
            <a:lstStyle/>
            <a:p>
              <a:pPr eaLnBrk="0" hangingPunct="0"/>
              <a:r>
                <a:rPr lang="en-US" sz="2000">
                  <a:effectLst>
                    <a:outerShdw blurRad="38100" dist="38100" dir="2700000" algn="tl">
                      <a:srgbClr val="000000"/>
                    </a:outerShdw>
                  </a:effectLst>
                  <a:latin typeface="Arial" charset="0"/>
                </a:rPr>
                <a:t>Internet Explorer, </a:t>
              </a:r>
              <a:br>
                <a:rPr lang="en-US" sz="2000">
                  <a:effectLst>
                    <a:outerShdw blurRad="38100" dist="38100" dir="2700000" algn="tl">
                      <a:srgbClr val="000000"/>
                    </a:outerShdw>
                  </a:effectLst>
                  <a:latin typeface="Arial" charset="0"/>
                </a:rPr>
              </a:br>
              <a:r>
                <a:rPr lang="en-US" sz="2000">
                  <a:effectLst>
                    <a:outerShdw blurRad="38100" dist="38100" dir="2700000" algn="tl">
                      <a:srgbClr val="000000"/>
                    </a:outerShdw>
                  </a:effectLst>
                  <a:latin typeface="Arial" charset="0"/>
                </a:rPr>
                <a:t>Netscape</a:t>
              </a:r>
            </a:p>
          </p:txBody>
        </p:sp>
      </p:grpSp>
      <p:sp>
        <p:nvSpPr>
          <p:cNvPr id="995351" name="Text Box 23"/>
          <p:cNvSpPr txBox="1">
            <a:spLocks noChangeArrowheads="1"/>
          </p:cNvSpPr>
          <p:nvPr/>
        </p:nvSpPr>
        <p:spPr bwMode="auto">
          <a:xfrm>
            <a:off x="7518400" y="5770563"/>
            <a:ext cx="1452563" cy="701675"/>
          </a:xfrm>
          <a:prstGeom prst="rect">
            <a:avLst/>
          </a:prstGeom>
          <a:noFill/>
          <a:ln w="25400">
            <a:noFill/>
            <a:miter lim="800000"/>
            <a:headEnd/>
            <a:tailEnd/>
          </a:ln>
          <a:effectLst/>
        </p:spPr>
        <p:txBody>
          <a:bodyPr wrap="none" anchor="ctr">
            <a:spAutoFit/>
          </a:bodyPr>
          <a:lstStyle/>
          <a:p>
            <a:pPr algn="ctr" eaLnBrk="0" hangingPunct="0"/>
            <a:r>
              <a:rPr lang="en-US" sz="2000">
                <a:effectLst>
                  <a:outerShdw blurRad="38100" dist="38100" dir="2700000" algn="tl">
                    <a:srgbClr val="000000"/>
                  </a:outerShdw>
                </a:effectLst>
                <a:latin typeface="Arial" charset="0"/>
              </a:rPr>
              <a:t>IBM </a:t>
            </a:r>
          </a:p>
          <a:p>
            <a:pPr algn="ctr" eaLnBrk="0" hangingPunct="0"/>
            <a:r>
              <a:rPr lang="en-US" sz="2000">
                <a:effectLst>
                  <a:outerShdw blurRad="38100" dist="38100" dir="2700000" algn="tl">
                    <a:srgbClr val="000000"/>
                  </a:outerShdw>
                </a:effectLst>
                <a:latin typeface="Arial" charset="0"/>
              </a:rPr>
              <a:t>Mainframe</a:t>
            </a:r>
          </a:p>
        </p:txBody>
      </p:sp>
      <p:sp>
        <p:nvSpPr>
          <p:cNvPr id="995352" name="Text Box 24"/>
          <p:cNvSpPr txBox="1">
            <a:spLocks noChangeArrowheads="1"/>
          </p:cNvSpPr>
          <p:nvPr/>
        </p:nvSpPr>
        <p:spPr bwMode="auto">
          <a:xfrm>
            <a:off x="6308725" y="5770563"/>
            <a:ext cx="1031875" cy="701675"/>
          </a:xfrm>
          <a:prstGeom prst="rect">
            <a:avLst/>
          </a:prstGeom>
          <a:noFill/>
          <a:ln w="25400">
            <a:noFill/>
            <a:miter lim="800000"/>
            <a:headEnd/>
            <a:tailEnd/>
          </a:ln>
          <a:effectLst/>
        </p:spPr>
        <p:txBody>
          <a:bodyPr wrap="none" anchor="ctr">
            <a:spAutoFit/>
          </a:bodyPr>
          <a:lstStyle/>
          <a:p>
            <a:pPr algn="ctr" eaLnBrk="0" hangingPunct="0"/>
            <a:r>
              <a:rPr lang="en-US" sz="2000">
                <a:effectLst>
                  <a:outerShdw blurRad="38100" dist="38100" dir="2700000" algn="tl">
                    <a:srgbClr val="000000"/>
                  </a:outerShdw>
                </a:effectLst>
                <a:latin typeface="Arial" charset="0"/>
              </a:rPr>
              <a:t>IBM </a:t>
            </a:r>
          </a:p>
          <a:p>
            <a:pPr algn="ctr" eaLnBrk="0" hangingPunct="0"/>
            <a:r>
              <a:rPr lang="en-US" sz="2000">
                <a:effectLst>
                  <a:outerShdw blurRad="38100" dist="38100" dir="2700000" algn="tl">
                    <a:srgbClr val="000000"/>
                  </a:outerShdw>
                </a:effectLst>
                <a:latin typeface="Arial" charset="0"/>
              </a:rPr>
              <a:t>AS/400</a:t>
            </a:r>
          </a:p>
        </p:txBody>
      </p:sp>
      <p:sp>
        <p:nvSpPr>
          <p:cNvPr id="995353" name="Text Box 25"/>
          <p:cNvSpPr txBox="1">
            <a:spLocks noChangeArrowheads="1"/>
          </p:cNvSpPr>
          <p:nvPr/>
        </p:nvSpPr>
        <p:spPr bwMode="auto">
          <a:xfrm>
            <a:off x="4438650" y="5770563"/>
            <a:ext cx="1778000" cy="701675"/>
          </a:xfrm>
          <a:prstGeom prst="rect">
            <a:avLst/>
          </a:prstGeom>
          <a:noFill/>
          <a:ln w="25400">
            <a:noFill/>
            <a:miter lim="800000"/>
            <a:headEnd/>
            <a:tailEnd/>
          </a:ln>
          <a:effectLst/>
        </p:spPr>
        <p:txBody>
          <a:bodyPr wrap="none" anchor="ctr">
            <a:spAutoFit/>
          </a:bodyPr>
          <a:lstStyle/>
          <a:p>
            <a:pPr algn="ctr" eaLnBrk="0" hangingPunct="0"/>
            <a:r>
              <a:rPr lang="en-US" sz="2000">
                <a:effectLst>
                  <a:outerShdw blurRad="38100" dist="38100" dir="2700000" algn="tl">
                    <a:srgbClr val="000000"/>
                  </a:outerShdw>
                </a:effectLst>
                <a:latin typeface="Arial" charset="0"/>
              </a:rPr>
              <a:t>Windows NT </a:t>
            </a:r>
          </a:p>
          <a:p>
            <a:pPr algn="ctr" eaLnBrk="0" hangingPunct="0"/>
            <a:r>
              <a:rPr lang="en-US" sz="2000">
                <a:effectLst>
                  <a:outerShdw blurRad="38100" dist="38100" dir="2700000" algn="tl">
                    <a:srgbClr val="000000"/>
                  </a:outerShdw>
                </a:effectLst>
                <a:latin typeface="Arial" charset="0"/>
              </a:rPr>
              <a:t>Server</a:t>
            </a:r>
          </a:p>
        </p:txBody>
      </p:sp>
      <p:sp>
        <p:nvSpPr>
          <p:cNvPr id="995354" name="Text Box 26"/>
          <p:cNvSpPr txBox="1">
            <a:spLocks noChangeArrowheads="1"/>
          </p:cNvSpPr>
          <p:nvPr/>
        </p:nvSpPr>
        <p:spPr bwMode="auto">
          <a:xfrm>
            <a:off x="3298825" y="5770563"/>
            <a:ext cx="792163" cy="396875"/>
          </a:xfrm>
          <a:prstGeom prst="rect">
            <a:avLst/>
          </a:prstGeom>
          <a:noFill/>
          <a:ln w="25400">
            <a:noFill/>
            <a:miter lim="800000"/>
            <a:headEnd/>
            <a:tailEnd/>
          </a:ln>
          <a:effectLst/>
        </p:spPr>
        <p:txBody>
          <a:bodyPr wrap="none" anchor="ctr">
            <a:spAutoFit/>
          </a:bodyPr>
          <a:lstStyle/>
          <a:p>
            <a:pPr algn="ctr" eaLnBrk="0" hangingPunct="0"/>
            <a:r>
              <a:rPr lang="en-US" sz="2000">
                <a:effectLst>
                  <a:outerShdw blurRad="38100" dist="38100" dir="2700000" algn="tl">
                    <a:srgbClr val="000000"/>
                  </a:outerShdw>
                </a:effectLst>
                <a:latin typeface="Arial" charset="0"/>
              </a:rPr>
              <a:t>UNIX</a:t>
            </a:r>
          </a:p>
        </p:txBody>
      </p:sp>
      <p:sp>
        <p:nvSpPr>
          <p:cNvPr id="995355" name="Line 27"/>
          <p:cNvSpPr>
            <a:spLocks noChangeShapeType="1"/>
          </p:cNvSpPr>
          <p:nvPr/>
        </p:nvSpPr>
        <p:spPr bwMode="auto">
          <a:xfrm>
            <a:off x="3694113" y="4232275"/>
            <a:ext cx="4564062" cy="0"/>
          </a:xfrm>
          <a:prstGeom prst="line">
            <a:avLst/>
          </a:prstGeom>
          <a:noFill/>
          <a:ln w="25400">
            <a:solidFill>
              <a:schemeClr val="tx1"/>
            </a:solidFill>
            <a:round/>
            <a:headEnd/>
            <a:tailEnd/>
          </a:ln>
          <a:effectLst/>
        </p:spPr>
        <p:txBody>
          <a:bodyPr wrap="none" anchor="ctr"/>
          <a:lstStyle/>
          <a:p>
            <a:endParaRPr lang="en-US"/>
          </a:p>
        </p:txBody>
      </p:sp>
      <p:grpSp>
        <p:nvGrpSpPr>
          <p:cNvPr id="995357" name="Group 29"/>
          <p:cNvGrpSpPr>
            <a:grpSpLocks/>
          </p:cNvGrpSpPr>
          <p:nvPr/>
        </p:nvGrpSpPr>
        <p:grpSpPr bwMode="auto">
          <a:xfrm>
            <a:off x="865188" y="2051050"/>
            <a:ext cx="2516187" cy="1317625"/>
            <a:chOff x="545" y="896"/>
            <a:chExt cx="1585" cy="830"/>
          </a:xfrm>
        </p:grpSpPr>
        <p:pic>
          <p:nvPicPr>
            <p:cNvPr id="995358" name="Picture 30" descr="C:\Windows World Chicago MAIN\Artwork\oval blue platform.gif"/>
            <p:cNvPicPr>
              <a:picLocks noChangeAspect="1" noChangeArrowheads="1"/>
            </p:cNvPicPr>
            <p:nvPr/>
          </p:nvPicPr>
          <p:blipFill>
            <a:blip r:embed="rId6"/>
            <a:srcRect l="2902" t="5865" r="2524" b="12596"/>
            <a:stretch>
              <a:fillRect/>
            </a:stretch>
          </p:blipFill>
          <p:spPr bwMode="auto">
            <a:xfrm>
              <a:off x="545" y="1109"/>
              <a:ext cx="1585" cy="617"/>
            </a:xfrm>
            <a:prstGeom prst="rect">
              <a:avLst/>
            </a:prstGeom>
            <a:noFill/>
          </p:spPr>
        </p:pic>
        <p:grpSp>
          <p:nvGrpSpPr>
            <p:cNvPr id="995359" name="Group 31"/>
            <p:cNvGrpSpPr>
              <a:grpSpLocks/>
            </p:cNvGrpSpPr>
            <p:nvPr/>
          </p:nvGrpSpPr>
          <p:grpSpPr bwMode="auto">
            <a:xfrm>
              <a:off x="1497" y="1016"/>
              <a:ext cx="604" cy="504"/>
              <a:chOff x="3151" y="2384"/>
              <a:chExt cx="1428" cy="1191"/>
            </a:xfrm>
          </p:grpSpPr>
          <p:pic>
            <p:nvPicPr>
              <p:cNvPr id="995360" name="Picture 32" descr="D:\Computers\monitor standalone GIF.gif"/>
              <p:cNvPicPr>
                <a:picLocks noChangeAspect="1" noChangeArrowheads="1"/>
              </p:cNvPicPr>
              <p:nvPr/>
            </p:nvPicPr>
            <p:blipFill>
              <a:blip r:embed="rId7">
                <a:lum bright="6000" contrast="6000"/>
              </a:blip>
              <a:srcRect/>
              <a:stretch>
                <a:fillRect/>
              </a:stretch>
            </p:blipFill>
            <p:spPr bwMode="auto">
              <a:xfrm>
                <a:off x="3711" y="2646"/>
                <a:ext cx="868" cy="872"/>
              </a:xfrm>
              <a:prstGeom prst="rect">
                <a:avLst/>
              </a:prstGeom>
              <a:noFill/>
            </p:spPr>
          </p:pic>
          <p:pic>
            <p:nvPicPr>
              <p:cNvPr id="995361" name="Picture 33" descr="D:\Computers\server Dell.gif"/>
              <p:cNvPicPr>
                <a:picLocks noChangeAspect="1" noChangeArrowheads="1"/>
              </p:cNvPicPr>
              <p:nvPr/>
            </p:nvPicPr>
            <p:blipFill>
              <a:blip r:embed="rId8">
                <a:lum bright="12000" contrast="6000"/>
              </a:blip>
              <a:srcRect b="3719"/>
              <a:stretch>
                <a:fillRect/>
              </a:stretch>
            </p:blipFill>
            <p:spPr bwMode="auto">
              <a:xfrm>
                <a:off x="3151" y="2384"/>
                <a:ext cx="592" cy="1191"/>
              </a:xfrm>
              <a:prstGeom prst="rect">
                <a:avLst/>
              </a:prstGeom>
              <a:noFill/>
            </p:spPr>
          </p:pic>
        </p:grpSp>
        <p:pic>
          <p:nvPicPr>
            <p:cNvPr id="995362" name="Picture 34" descr="D:\Gateway good GIF with screen background.gif"/>
            <p:cNvPicPr>
              <a:picLocks noChangeAspect="1" noChangeArrowheads="1"/>
            </p:cNvPicPr>
            <p:nvPr/>
          </p:nvPicPr>
          <p:blipFill>
            <a:blip r:embed="rId9"/>
            <a:srcRect l="-827"/>
            <a:stretch>
              <a:fillRect/>
            </a:stretch>
          </p:blipFill>
          <p:spPr bwMode="auto">
            <a:xfrm>
              <a:off x="844" y="896"/>
              <a:ext cx="661" cy="543"/>
            </a:xfrm>
            <a:prstGeom prst="rect">
              <a:avLst/>
            </a:prstGeom>
            <a:noFill/>
          </p:spPr>
        </p:pic>
        <p:pic>
          <p:nvPicPr>
            <p:cNvPr id="995363" name="Picture 35" descr="D:\Computers\laptop gif.gif"/>
            <p:cNvPicPr>
              <a:picLocks noChangeAspect="1" noChangeArrowheads="1"/>
            </p:cNvPicPr>
            <p:nvPr/>
          </p:nvPicPr>
          <p:blipFill>
            <a:blip r:embed="rId10"/>
            <a:srcRect/>
            <a:stretch>
              <a:fillRect/>
            </a:stretch>
          </p:blipFill>
          <p:spPr bwMode="auto">
            <a:xfrm>
              <a:off x="623" y="1063"/>
              <a:ext cx="390" cy="342"/>
            </a:xfrm>
            <a:prstGeom prst="rect">
              <a:avLst/>
            </a:prstGeom>
            <a:noFill/>
          </p:spPr>
        </p:pic>
        <p:pic>
          <p:nvPicPr>
            <p:cNvPr id="995364" name="Picture 36" descr="I:\show_logos\98_shows\CES\template\Handheld front.gif"/>
            <p:cNvPicPr>
              <a:picLocks noChangeAspect="1" noChangeArrowheads="1"/>
            </p:cNvPicPr>
            <p:nvPr/>
          </p:nvPicPr>
          <p:blipFill>
            <a:blip r:embed="rId11"/>
            <a:srcRect/>
            <a:stretch>
              <a:fillRect/>
            </a:stretch>
          </p:blipFill>
          <p:spPr bwMode="auto">
            <a:xfrm>
              <a:off x="786" y="1327"/>
              <a:ext cx="441" cy="326"/>
            </a:xfrm>
            <a:prstGeom prst="rect">
              <a:avLst/>
            </a:prstGeom>
            <a:noFill/>
            <a:ln w="9525">
              <a:noFill/>
              <a:miter lim="800000"/>
              <a:headEnd/>
              <a:tailEnd/>
            </a:ln>
          </p:spPr>
        </p:pic>
        <p:pic>
          <p:nvPicPr>
            <p:cNvPr id="995365" name="Picture 37"/>
            <p:cNvPicPr>
              <a:picLocks noChangeAspect="1" noChangeArrowheads="1"/>
            </p:cNvPicPr>
            <p:nvPr/>
          </p:nvPicPr>
          <p:blipFill>
            <a:blip r:embed="rId12">
              <a:clrChange>
                <a:clrFrom>
                  <a:srgbClr val="4D51B9"/>
                </a:clrFrom>
                <a:clrTo>
                  <a:srgbClr val="4D51B9">
                    <a:alpha val="0"/>
                  </a:srgbClr>
                </a:clrTo>
              </a:clrChange>
            </a:blip>
            <a:srcRect/>
            <a:stretch>
              <a:fillRect/>
            </a:stretch>
          </p:blipFill>
          <p:spPr bwMode="auto">
            <a:xfrm>
              <a:off x="1230" y="1399"/>
              <a:ext cx="330" cy="269"/>
            </a:xfrm>
            <a:prstGeom prst="rect">
              <a:avLst/>
            </a:prstGeom>
            <a:noFill/>
            <a:ln w="9525">
              <a:noFill/>
              <a:miter lim="800000"/>
              <a:headEnd/>
              <a:tailEnd/>
            </a:ln>
            <a:effectLst/>
          </p:spPr>
        </p:pic>
      </p:grpSp>
      <p:grpSp>
        <p:nvGrpSpPr>
          <p:cNvPr id="995366" name="Group 38"/>
          <p:cNvGrpSpPr>
            <a:grpSpLocks/>
          </p:cNvGrpSpPr>
          <p:nvPr/>
        </p:nvGrpSpPr>
        <p:grpSpPr bwMode="auto">
          <a:xfrm>
            <a:off x="6438900" y="2166938"/>
            <a:ext cx="2516188" cy="1201737"/>
            <a:chOff x="4056" y="969"/>
            <a:chExt cx="1585" cy="757"/>
          </a:xfrm>
        </p:grpSpPr>
        <p:pic>
          <p:nvPicPr>
            <p:cNvPr id="995367" name="Picture 39" descr="C:\Windows World Chicago MAIN\Artwork\oval blue platform.gif"/>
            <p:cNvPicPr>
              <a:picLocks noChangeAspect="1" noChangeArrowheads="1"/>
            </p:cNvPicPr>
            <p:nvPr/>
          </p:nvPicPr>
          <p:blipFill>
            <a:blip r:embed="rId6"/>
            <a:srcRect l="2902" t="5865" r="2524" b="12596"/>
            <a:stretch>
              <a:fillRect/>
            </a:stretch>
          </p:blipFill>
          <p:spPr bwMode="auto">
            <a:xfrm>
              <a:off x="4056" y="1109"/>
              <a:ext cx="1585" cy="617"/>
            </a:xfrm>
            <a:prstGeom prst="rect">
              <a:avLst/>
            </a:prstGeom>
            <a:noFill/>
          </p:spPr>
        </p:pic>
        <p:grpSp>
          <p:nvGrpSpPr>
            <p:cNvPr id="995368" name="Group 40"/>
            <p:cNvGrpSpPr>
              <a:grpSpLocks/>
            </p:cNvGrpSpPr>
            <p:nvPr/>
          </p:nvGrpSpPr>
          <p:grpSpPr bwMode="auto">
            <a:xfrm>
              <a:off x="4131" y="969"/>
              <a:ext cx="604" cy="504"/>
              <a:chOff x="3151" y="2384"/>
              <a:chExt cx="1428" cy="1191"/>
            </a:xfrm>
          </p:grpSpPr>
          <p:pic>
            <p:nvPicPr>
              <p:cNvPr id="995369" name="Picture 41" descr="D:\Computers\monitor standalone GIF.gif"/>
              <p:cNvPicPr>
                <a:picLocks noChangeAspect="1" noChangeArrowheads="1"/>
              </p:cNvPicPr>
              <p:nvPr/>
            </p:nvPicPr>
            <p:blipFill>
              <a:blip r:embed="rId7">
                <a:lum bright="6000" contrast="6000"/>
              </a:blip>
              <a:srcRect/>
              <a:stretch>
                <a:fillRect/>
              </a:stretch>
            </p:blipFill>
            <p:spPr bwMode="auto">
              <a:xfrm>
                <a:off x="3711" y="2646"/>
                <a:ext cx="868" cy="872"/>
              </a:xfrm>
              <a:prstGeom prst="rect">
                <a:avLst/>
              </a:prstGeom>
              <a:noFill/>
            </p:spPr>
          </p:pic>
          <p:pic>
            <p:nvPicPr>
              <p:cNvPr id="995370" name="Picture 42" descr="D:\Computers\server Dell.gif"/>
              <p:cNvPicPr>
                <a:picLocks noChangeAspect="1" noChangeArrowheads="1"/>
              </p:cNvPicPr>
              <p:nvPr/>
            </p:nvPicPr>
            <p:blipFill>
              <a:blip r:embed="rId8">
                <a:lum bright="12000" contrast="6000"/>
              </a:blip>
              <a:srcRect b="3719"/>
              <a:stretch>
                <a:fillRect/>
              </a:stretch>
            </p:blipFill>
            <p:spPr bwMode="auto">
              <a:xfrm>
                <a:off x="3151" y="2384"/>
                <a:ext cx="592" cy="1191"/>
              </a:xfrm>
              <a:prstGeom prst="rect">
                <a:avLst/>
              </a:prstGeom>
              <a:noFill/>
            </p:spPr>
          </p:pic>
        </p:grpSp>
        <p:pic>
          <p:nvPicPr>
            <p:cNvPr id="995371" name="Picture 43" descr="D:\Gateway good GIF with screen background.gif"/>
            <p:cNvPicPr>
              <a:picLocks noChangeAspect="1" noChangeArrowheads="1"/>
            </p:cNvPicPr>
            <p:nvPr/>
          </p:nvPicPr>
          <p:blipFill>
            <a:blip r:embed="rId9"/>
            <a:srcRect l="-827"/>
            <a:stretch>
              <a:fillRect/>
            </a:stretch>
          </p:blipFill>
          <p:spPr bwMode="auto">
            <a:xfrm>
              <a:off x="4916" y="988"/>
              <a:ext cx="661" cy="543"/>
            </a:xfrm>
            <a:prstGeom prst="rect">
              <a:avLst/>
            </a:prstGeom>
            <a:noFill/>
          </p:spPr>
        </p:pic>
        <p:pic>
          <p:nvPicPr>
            <p:cNvPr id="995372" name="Picture 44" descr="D:\Computers\laptop gif.gif"/>
            <p:cNvPicPr>
              <a:picLocks noChangeAspect="1" noChangeArrowheads="1"/>
            </p:cNvPicPr>
            <p:nvPr/>
          </p:nvPicPr>
          <p:blipFill>
            <a:blip r:embed="rId10"/>
            <a:srcRect/>
            <a:stretch>
              <a:fillRect/>
            </a:stretch>
          </p:blipFill>
          <p:spPr bwMode="auto">
            <a:xfrm>
              <a:off x="4642" y="1242"/>
              <a:ext cx="475" cy="417"/>
            </a:xfrm>
            <a:prstGeom prst="rect">
              <a:avLst/>
            </a:prstGeom>
            <a:noFill/>
          </p:spPr>
        </p:pic>
      </p:grpSp>
      <p:pic>
        <p:nvPicPr>
          <p:cNvPr id="995373" name="Picture 45" descr="D:\Computers\server Dell.gif"/>
          <p:cNvPicPr>
            <a:picLocks noChangeAspect="1" noChangeArrowheads="1"/>
          </p:cNvPicPr>
          <p:nvPr/>
        </p:nvPicPr>
        <p:blipFill>
          <a:blip r:embed="rId8">
            <a:lum bright="12000" contrast="6000"/>
          </a:blip>
          <a:srcRect b="3719"/>
          <a:stretch>
            <a:fillRect/>
          </a:stretch>
        </p:blipFill>
        <p:spPr bwMode="auto">
          <a:xfrm>
            <a:off x="3503613" y="4459288"/>
            <a:ext cx="414337" cy="836612"/>
          </a:xfrm>
          <a:prstGeom prst="rect">
            <a:avLst/>
          </a:prstGeom>
          <a:noFill/>
        </p:spPr>
      </p:pic>
      <p:pic>
        <p:nvPicPr>
          <p:cNvPr id="995374" name="Picture 46" descr="M:\HARDWARE\NTServer.GIF"/>
          <p:cNvPicPr>
            <a:picLocks noChangeAspect="1" noChangeArrowheads="1"/>
          </p:cNvPicPr>
          <p:nvPr/>
        </p:nvPicPr>
        <p:blipFill>
          <a:blip r:embed="rId13"/>
          <a:srcRect/>
          <a:stretch>
            <a:fillRect/>
          </a:stretch>
        </p:blipFill>
        <p:spPr bwMode="auto">
          <a:xfrm>
            <a:off x="5106988" y="4400550"/>
            <a:ext cx="914400" cy="985838"/>
          </a:xfrm>
          <a:prstGeom prst="rect">
            <a:avLst/>
          </a:prstGeom>
          <a:noFill/>
        </p:spPr>
      </p:pic>
      <p:pic>
        <p:nvPicPr>
          <p:cNvPr id="995375" name="Picture 47" descr="M:\HARDWARE\Old_Mainframes\iBM's\ibm709a.JPG"/>
          <p:cNvPicPr>
            <a:picLocks noChangeAspect="1" noChangeArrowheads="1"/>
          </p:cNvPicPr>
          <p:nvPr/>
        </p:nvPicPr>
        <p:blipFill>
          <a:blip r:embed="rId14">
            <a:clrChange>
              <a:clrFrom>
                <a:srgbClr val="1875C6"/>
              </a:clrFrom>
              <a:clrTo>
                <a:srgbClr val="1875C6">
                  <a:alpha val="0"/>
                </a:srgbClr>
              </a:clrTo>
            </a:clrChange>
          </a:blip>
          <a:srcRect/>
          <a:stretch>
            <a:fillRect/>
          </a:stretch>
        </p:blipFill>
        <p:spPr bwMode="auto">
          <a:xfrm>
            <a:off x="7675563" y="4416425"/>
            <a:ext cx="1135062" cy="1387475"/>
          </a:xfrm>
          <a:prstGeom prst="rect">
            <a:avLst/>
          </a:prstGeom>
          <a:noFill/>
        </p:spPr>
      </p:pic>
      <p:pic>
        <p:nvPicPr>
          <p:cNvPr id="995376" name="Picture 48" descr="M:\HARDWARE\IBM\as-400.gif"/>
          <p:cNvPicPr>
            <a:picLocks noChangeAspect="1" noChangeArrowheads="1"/>
          </p:cNvPicPr>
          <p:nvPr/>
        </p:nvPicPr>
        <p:blipFill>
          <a:blip r:embed="rId15"/>
          <a:srcRect/>
          <a:stretch>
            <a:fillRect/>
          </a:stretch>
        </p:blipFill>
        <p:spPr bwMode="auto">
          <a:xfrm>
            <a:off x="6424613" y="4443413"/>
            <a:ext cx="668337" cy="996950"/>
          </a:xfrm>
          <a:prstGeom prst="rect">
            <a:avLst/>
          </a:prstGeom>
          <a:noFill/>
        </p:spPr>
      </p:pic>
      <p:sp>
        <p:nvSpPr>
          <p:cNvPr id="995380" name="Rectangle 52"/>
          <p:cNvSpPr>
            <a:spLocks noGrp="1" noChangeArrowheads="1"/>
          </p:cNvSpPr>
          <p:nvPr>
            <p:ph type="title"/>
          </p:nvPr>
        </p:nvSpPr>
        <p:spPr>
          <a:xfrm>
            <a:off x="381000" y="152400"/>
            <a:ext cx="8482013" cy="1189038"/>
          </a:xfrm>
          <a:noFill/>
          <a:ln/>
        </p:spPr>
        <p:txBody>
          <a:bodyPr/>
          <a:lstStyle/>
          <a:p>
            <a:r>
              <a:rPr lang="en-US" sz="4400"/>
              <a:t>Windows DNA</a:t>
            </a:r>
            <a:r>
              <a:rPr lang="el-GR"/>
              <a:t> </a:t>
            </a:r>
            <a:br>
              <a:rPr lang="el-GR"/>
            </a:br>
            <a:r>
              <a:rPr lang="el-GR" sz="3200">
                <a:solidFill>
                  <a:schemeClr val="accent2"/>
                </a:solidFill>
              </a:rPr>
              <a:t>Οφέλη - Διαλειτουργικότητα</a:t>
            </a:r>
            <a:endParaRPr lang="en-GB" sz="3200">
              <a:solidFill>
                <a:schemeClr val="accent2"/>
              </a:solidFill>
            </a:endParaRPr>
          </a:p>
        </p:txBody>
      </p:sp>
      <p:pic>
        <p:nvPicPr>
          <p:cNvPr id="995381" name="Picture 53" descr="C:\My Documents\Projects\New DNA animation\graphics\toppres.gif"/>
          <p:cNvPicPr>
            <a:picLocks noChangeAspect="1" noChangeArrowheads="1"/>
          </p:cNvPicPr>
          <p:nvPr/>
        </p:nvPicPr>
        <p:blipFill>
          <a:blip r:embed="rId16"/>
          <a:srcRect/>
          <a:stretch>
            <a:fillRect/>
          </a:stretch>
        </p:blipFill>
        <p:spPr bwMode="auto">
          <a:xfrm>
            <a:off x="6437313" y="173038"/>
            <a:ext cx="2381250" cy="1390650"/>
          </a:xfrm>
          <a:prstGeom prst="rect">
            <a:avLst/>
          </a:prstGeom>
          <a:noFill/>
        </p:spPr>
      </p:pic>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noChangeArrowheads="1"/>
          </p:cNvSpPr>
          <p:nvPr>
            <p:ph type="title"/>
          </p:nvPr>
        </p:nvSpPr>
        <p:spPr/>
        <p:txBody>
          <a:bodyPr/>
          <a:lstStyle/>
          <a:p>
            <a:pPr algn="ctr"/>
            <a:r>
              <a:rPr lang="en-US"/>
              <a:t>3-tier vs. 2-tier</a:t>
            </a:r>
          </a:p>
        </p:txBody>
      </p:sp>
      <p:sp>
        <p:nvSpPr>
          <p:cNvPr id="1029132" name="AutoShape 12"/>
          <p:cNvSpPr>
            <a:spLocks noChangeArrowheads="1"/>
          </p:cNvSpPr>
          <p:nvPr/>
        </p:nvSpPr>
        <p:spPr bwMode="auto">
          <a:xfrm>
            <a:off x="381000" y="1524000"/>
            <a:ext cx="3733800" cy="1524000"/>
          </a:xfrm>
          <a:prstGeom prst="roundRect">
            <a:avLst>
              <a:gd name="adj" fmla="val 16657"/>
            </a:avLst>
          </a:prstGeom>
          <a:solidFill>
            <a:srgbClr val="008080"/>
          </a:solidFill>
          <a:ln w="12700">
            <a:solidFill>
              <a:schemeClr val="tx1"/>
            </a:solidFill>
            <a:round/>
            <a:headEnd/>
            <a:tailEnd/>
          </a:ln>
          <a:effectLst/>
        </p:spPr>
        <p:txBody>
          <a:bodyPr wrap="none" lIns="92075" tIns="46038" rIns="92075" bIns="46038" anchor="ctr"/>
          <a:lstStyle/>
          <a:p>
            <a:pPr algn="ctr" eaLnBrk="0" hangingPunct="0"/>
            <a:endParaRPr lang="en-GB" b="0"/>
          </a:p>
        </p:txBody>
      </p:sp>
      <p:sp>
        <p:nvSpPr>
          <p:cNvPr id="1029165" name="AutoShape 45"/>
          <p:cNvSpPr>
            <a:spLocks noChangeArrowheads="1"/>
          </p:cNvSpPr>
          <p:nvPr/>
        </p:nvSpPr>
        <p:spPr bwMode="auto">
          <a:xfrm>
            <a:off x="381000" y="3200400"/>
            <a:ext cx="3733800" cy="1447800"/>
          </a:xfrm>
          <a:prstGeom prst="roundRect">
            <a:avLst>
              <a:gd name="adj" fmla="val 16657"/>
            </a:avLst>
          </a:prstGeom>
          <a:solidFill>
            <a:srgbClr val="008080"/>
          </a:solidFill>
          <a:ln w="12700">
            <a:solidFill>
              <a:schemeClr val="tx1"/>
            </a:solidFill>
            <a:round/>
            <a:headEnd/>
            <a:tailEnd/>
          </a:ln>
          <a:effectLst/>
        </p:spPr>
        <p:txBody>
          <a:bodyPr wrap="none" lIns="92075" tIns="46038" rIns="92075" bIns="46038" anchor="ctr"/>
          <a:lstStyle/>
          <a:p>
            <a:pPr algn="ctr" eaLnBrk="0" hangingPunct="0"/>
            <a:endParaRPr lang="en-GB" b="0"/>
          </a:p>
        </p:txBody>
      </p:sp>
      <p:sp>
        <p:nvSpPr>
          <p:cNvPr id="1029166" name="AutoShape 46"/>
          <p:cNvSpPr>
            <a:spLocks noChangeArrowheads="1"/>
          </p:cNvSpPr>
          <p:nvPr/>
        </p:nvSpPr>
        <p:spPr bwMode="auto">
          <a:xfrm>
            <a:off x="381000" y="4800600"/>
            <a:ext cx="3733800" cy="1443038"/>
          </a:xfrm>
          <a:prstGeom prst="roundRect">
            <a:avLst>
              <a:gd name="adj" fmla="val 16657"/>
            </a:avLst>
          </a:prstGeom>
          <a:solidFill>
            <a:srgbClr val="008080"/>
          </a:solidFill>
          <a:ln w="12700">
            <a:solidFill>
              <a:schemeClr val="tx1"/>
            </a:solidFill>
            <a:round/>
            <a:headEnd/>
            <a:tailEnd/>
          </a:ln>
          <a:effectLst/>
        </p:spPr>
        <p:txBody>
          <a:bodyPr wrap="none" lIns="92075" tIns="46038" rIns="92075" bIns="46038" anchor="ctr"/>
          <a:lstStyle/>
          <a:p>
            <a:pPr algn="ctr" eaLnBrk="0" hangingPunct="0"/>
            <a:endParaRPr lang="en-GB" b="0"/>
          </a:p>
        </p:txBody>
      </p:sp>
      <p:sp>
        <p:nvSpPr>
          <p:cNvPr id="1029167" name="AutoShape 47"/>
          <p:cNvSpPr>
            <a:spLocks noChangeArrowheads="1"/>
          </p:cNvSpPr>
          <p:nvPr/>
        </p:nvSpPr>
        <p:spPr bwMode="auto">
          <a:xfrm>
            <a:off x="5029200" y="1524000"/>
            <a:ext cx="3733800" cy="2286000"/>
          </a:xfrm>
          <a:prstGeom prst="roundRect">
            <a:avLst>
              <a:gd name="adj" fmla="val 16657"/>
            </a:avLst>
          </a:prstGeom>
          <a:solidFill>
            <a:srgbClr val="008080"/>
          </a:solidFill>
          <a:ln w="12700">
            <a:solidFill>
              <a:schemeClr val="tx1"/>
            </a:solidFill>
            <a:round/>
            <a:headEnd/>
            <a:tailEnd/>
          </a:ln>
          <a:effectLst/>
        </p:spPr>
        <p:txBody>
          <a:bodyPr wrap="none" lIns="92075" tIns="46038" rIns="92075" bIns="46038" anchor="ctr"/>
          <a:lstStyle/>
          <a:p>
            <a:pPr algn="ctr" eaLnBrk="0" hangingPunct="0"/>
            <a:endParaRPr lang="en-GB" b="0"/>
          </a:p>
        </p:txBody>
      </p:sp>
      <p:sp>
        <p:nvSpPr>
          <p:cNvPr id="1029168" name="AutoShape 48"/>
          <p:cNvSpPr>
            <a:spLocks noChangeArrowheads="1"/>
          </p:cNvSpPr>
          <p:nvPr/>
        </p:nvSpPr>
        <p:spPr bwMode="auto">
          <a:xfrm>
            <a:off x="5029200" y="3962400"/>
            <a:ext cx="3733800" cy="2286000"/>
          </a:xfrm>
          <a:prstGeom prst="roundRect">
            <a:avLst>
              <a:gd name="adj" fmla="val 16657"/>
            </a:avLst>
          </a:prstGeom>
          <a:solidFill>
            <a:srgbClr val="008080"/>
          </a:solidFill>
          <a:ln w="12700">
            <a:solidFill>
              <a:schemeClr val="tx1"/>
            </a:solidFill>
            <a:round/>
            <a:headEnd/>
            <a:tailEnd/>
          </a:ln>
          <a:effectLst/>
        </p:spPr>
        <p:txBody>
          <a:bodyPr wrap="none" lIns="92075" tIns="46038" rIns="92075" bIns="46038" anchor="ctr"/>
          <a:lstStyle/>
          <a:p>
            <a:pPr algn="ctr" eaLnBrk="0" hangingPunct="0"/>
            <a:endParaRPr lang="en-GB" b="0"/>
          </a:p>
        </p:txBody>
      </p:sp>
      <p:sp>
        <p:nvSpPr>
          <p:cNvPr id="1029169" name="Line 49"/>
          <p:cNvSpPr>
            <a:spLocks noChangeShapeType="1"/>
          </p:cNvSpPr>
          <p:nvPr/>
        </p:nvSpPr>
        <p:spPr bwMode="auto">
          <a:xfrm>
            <a:off x="4572000" y="1295400"/>
            <a:ext cx="0" cy="5257800"/>
          </a:xfrm>
          <a:prstGeom prst="line">
            <a:avLst/>
          </a:prstGeom>
          <a:noFill/>
          <a:ln w="38100">
            <a:solidFill>
              <a:schemeClr val="tx1"/>
            </a:solidFill>
            <a:round/>
            <a:headEnd type="none" w="sm" len="sm"/>
            <a:tailEnd type="none" w="sm" len="sm"/>
          </a:ln>
          <a:effectLst/>
        </p:spPr>
        <p:txBody>
          <a:bodyPr anchor="ctr"/>
          <a:lstStyle/>
          <a:p>
            <a:endParaRPr lang="en-US"/>
          </a:p>
        </p:txBody>
      </p:sp>
      <p:sp>
        <p:nvSpPr>
          <p:cNvPr id="1029171" name="Text Box 51"/>
          <p:cNvSpPr txBox="1">
            <a:spLocks noChangeArrowheads="1"/>
          </p:cNvSpPr>
          <p:nvPr/>
        </p:nvSpPr>
        <p:spPr bwMode="auto">
          <a:xfrm>
            <a:off x="681038" y="1752600"/>
            <a:ext cx="3111500" cy="822325"/>
          </a:xfrm>
          <a:prstGeom prst="rect">
            <a:avLst/>
          </a:prstGeom>
          <a:noFill/>
          <a:ln w="12700">
            <a:noFill/>
            <a:miter lim="800000"/>
            <a:headEnd type="none" w="sm" len="sm"/>
            <a:tailEnd type="none" w="sm" len="sm"/>
          </a:ln>
          <a:effectLst/>
        </p:spPr>
        <p:txBody>
          <a:bodyPr wrap="none">
            <a:spAutoFit/>
          </a:bodyPr>
          <a:lstStyle/>
          <a:p>
            <a:pPr algn="ctr"/>
            <a:r>
              <a:rPr lang="el-GR"/>
              <a:t>Επίπεδο Παρουσίασης</a:t>
            </a:r>
          </a:p>
          <a:p>
            <a:pPr algn="ctr"/>
            <a:r>
              <a:rPr lang="el-GR"/>
              <a:t>(</a:t>
            </a:r>
            <a:r>
              <a:rPr lang="en-US"/>
              <a:t>Presentation Tier)</a:t>
            </a:r>
            <a:endParaRPr lang="en-GB"/>
          </a:p>
        </p:txBody>
      </p:sp>
      <p:sp>
        <p:nvSpPr>
          <p:cNvPr id="1029172" name="Text Box 52"/>
          <p:cNvSpPr txBox="1">
            <a:spLocks noChangeArrowheads="1"/>
          </p:cNvSpPr>
          <p:nvPr/>
        </p:nvSpPr>
        <p:spPr bwMode="auto">
          <a:xfrm>
            <a:off x="915988" y="3505200"/>
            <a:ext cx="2571750" cy="822325"/>
          </a:xfrm>
          <a:prstGeom prst="rect">
            <a:avLst/>
          </a:prstGeom>
          <a:noFill/>
          <a:ln w="12700">
            <a:noFill/>
            <a:miter lim="800000"/>
            <a:headEnd type="none" w="sm" len="sm"/>
            <a:tailEnd type="none" w="sm" len="sm"/>
          </a:ln>
          <a:effectLst/>
        </p:spPr>
        <p:txBody>
          <a:bodyPr wrap="none">
            <a:spAutoFit/>
          </a:bodyPr>
          <a:lstStyle/>
          <a:p>
            <a:pPr algn="ctr"/>
            <a:r>
              <a:rPr lang="el-GR"/>
              <a:t>Επίπεδο Εργασίας</a:t>
            </a:r>
          </a:p>
          <a:p>
            <a:pPr algn="ctr"/>
            <a:r>
              <a:rPr lang="el-GR"/>
              <a:t>(</a:t>
            </a:r>
            <a:r>
              <a:rPr lang="en-US"/>
              <a:t>Business Tier)</a:t>
            </a:r>
            <a:endParaRPr lang="en-GB"/>
          </a:p>
        </p:txBody>
      </p:sp>
      <p:sp>
        <p:nvSpPr>
          <p:cNvPr id="1029173" name="Text Box 53"/>
          <p:cNvSpPr txBox="1">
            <a:spLocks noChangeArrowheads="1"/>
          </p:cNvSpPr>
          <p:nvPr/>
        </p:nvSpPr>
        <p:spPr bwMode="auto">
          <a:xfrm>
            <a:off x="857250" y="5181600"/>
            <a:ext cx="2763838" cy="822325"/>
          </a:xfrm>
          <a:prstGeom prst="rect">
            <a:avLst/>
          </a:prstGeom>
          <a:noFill/>
          <a:ln w="12700">
            <a:noFill/>
            <a:miter lim="800000"/>
            <a:headEnd type="none" w="sm" len="sm"/>
            <a:tailEnd type="none" w="sm" len="sm"/>
          </a:ln>
          <a:effectLst/>
        </p:spPr>
        <p:txBody>
          <a:bodyPr wrap="none">
            <a:spAutoFit/>
          </a:bodyPr>
          <a:lstStyle/>
          <a:p>
            <a:pPr algn="ctr"/>
            <a:r>
              <a:rPr lang="el-GR"/>
              <a:t>Επίπεδο Δεδομένων</a:t>
            </a:r>
          </a:p>
          <a:p>
            <a:pPr algn="ctr"/>
            <a:r>
              <a:rPr lang="en-US"/>
              <a:t>(Data Tier)</a:t>
            </a:r>
            <a:endParaRPr lang="en-GB"/>
          </a:p>
        </p:txBody>
      </p:sp>
      <p:sp>
        <p:nvSpPr>
          <p:cNvPr id="1029177" name="AutoShape 57"/>
          <p:cNvSpPr>
            <a:spLocks noChangeArrowheads="1"/>
          </p:cNvSpPr>
          <p:nvPr/>
        </p:nvSpPr>
        <p:spPr bwMode="auto">
          <a:xfrm>
            <a:off x="1219200" y="2743200"/>
            <a:ext cx="762000" cy="762000"/>
          </a:xfrm>
          <a:prstGeom prst="downArrow">
            <a:avLst>
              <a:gd name="adj1" fmla="val 50000"/>
              <a:gd name="adj2" fmla="val 25000"/>
            </a:avLst>
          </a:prstGeom>
          <a:solidFill>
            <a:schemeClr val="tx1"/>
          </a:solidFill>
          <a:ln w="12700">
            <a:noFill/>
            <a:miter lim="800000"/>
            <a:headEnd type="none" w="sm" len="sm"/>
            <a:tailEnd type="none" w="sm" len="sm"/>
          </a:ln>
          <a:effectLst/>
        </p:spPr>
        <p:txBody>
          <a:bodyPr wrap="none" anchor="ctr"/>
          <a:lstStyle/>
          <a:p>
            <a:endParaRPr lang="en-US"/>
          </a:p>
        </p:txBody>
      </p:sp>
      <p:sp>
        <p:nvSpPr>
          <p:cNvPr id="1029178" name="AutoShape 58"/>
          <p:cNvSpPr>
            <a:spLocks noChangeArrowheads="1"/>
          </p:cNvSpPr>
          <p:nvPr/>
        </p:nvSpPr>
        <p:spPr bwMode="auto">
          <a:xfrm>
            <a:off x="1219200" y="4343400"/>
            <a:ext cx="762000" cy="762000"/>
          </a:xfrm>
          <a:prstGeom prst="downArrow">
            <a:avLst>
              <a:gd name="adj1" fmla="val 50000"/>
              <a:gd name="adj2" fmla="val 25000"/>
            </a:avLst>
          </a:prstGeom>
          <a:solidFill>
            <a:schemeClr val="tx1"/>
          </a:solidFill>
          <a:ln w="12700">
            <a:noFill/>
            <a:miter lim="800000"/>
            <a:headEnd type="none" w="sm" len="sm"/>
            <a:tailEnd type="none" w="sm" len="sm"/>
          </a:ln>
          <a:effectLst/>
        </p:spPr>
        <p:txBody>
          <a:bodyPr wrap="none" anchor="ctr"/>
          <a:lstStyle/>
          <a:p>
            <a:endParaRPr lang="en-US"/>
          </a:p>
        </p:txBody>
      </p:sp>
      <p:sp>
        <p:nvSpPr>
          <p:cNvPr id="1029179" name="AutoShape 59"/>
          <p:cNvSpPr>
            <a:spLocks noChangeArrowheads="1"/>
          </p:cNvSpPr>
          <p:nvPr/>
        </p:nvSpPr>
        <p:spPr bwMode="auto">
          <a:xfrm>
            <a:off x="5943600" y="3505200"/>
            <a:ext cx="762000" cy="762000"/>
          </a:xfrm>
          <a:prstGeom prst="downArrow">
            <a:avLst>
              <a:gd name="adj1" fmla="val 50000"/>
              <a:gd name="adj2" fmla="val 25000"/>
            </a:avLst>
          </a:prstGeom>
          <a:solidFill>
            <a:schemeClr val="tx1"/>
          </a:solidFill>
          <a:ln w="12700">
            <a:noFill/>
            <a:miter lim="800000"/>
            <a:headEnd type="none" w="sm" len="sm"/>
            <a:tailEnd type="none" w="sm" len="sm"/>
          </a:ln>
          <a:effectLst/>
        </p:spPr>
        <p:txBody>
          <a:bodyPr wrap="none" anchor="ctr"/>
          <a:lstStyle/>
          <a:p>
            <a:endParaRPr lang="en-US"/>
          </a:p>
        </p:txBody>
      </p:sp>
      <p:sp>
        <p:nvSpPr>
          <p:cNvPr id="1029180" name="AutoShape 60"/>
          <p:cNvSpPr>
            <a:spLocks noChangeArrowheads="1"/>
          </p:cNvSpPr>
          <p:nvPr/>
        </p:nvSpPr>
        <p:spPr bwMode="auto">
          <a:xfrm rot="10678044">
            <a:off x="7162800" y="3505200"/>
            <a:ext cx="762000" cy="762000"/>
          </a:xfrm>
          <a:prstGeom prst="downArrow">
            <a:avLst>
              <a:gd name="adj1" fmla="val 50000"/>
              <a:gd name="adj2" fmla="val 25000"/>
            </a:avLst>
          </a:prstGeom>
          <a:solidFill>
            <a:schemeClr val="tx1"/>
          </a:solidFill>
          <a:ln w="12700">
            <a:noFill/>
            <a:miter lim="800000"/>
            <a:headEnd type="none" w="sm" len="sm"/>
            <a:tailEnd type="none" w="sm" len="sm"/>
          </a:ln>
          <a:effectLst/>
        </p:spPr>
        <p:txBody>
          <a:bodyPr wrap="none" anchor="ctr"/>
          <a:lstStyle/>
          <a:p>
            <a:endParaRPr lang="en-US"/>
          </a:p>
        </p:txBody>
      </p:sp>
      <p:sp>
        <p:nvSpPr>
          <p:cNvPr id="1029181" name="AutoShape 61"/>
          <p:cNvSpPr>
            <a:spLocks noChangeArrowheads="1"/>
          </p:cNvSpPr>
          <p:nvPr/>
        </p:nvSpPr>
        <p:spPr bwMode="auto">
          <a:xfrm rot="10678044">
            <a:off x="2438400" y="2667000"/>
            <a:ext cx="762000" cy="762000"/>
          </a:xfrm>
          <a:prstGeom prst="downArrow">
            <a:avLst>
              <a:gd name="adj1" fmla="val 50000"/>
              <a:gd name="adj2" fmla="val 25000"/>
            </a:avLst>
          </a:prstGeom>
          <a:solidFill>
            <a:schemeClr val="tx1"/>
          </a:solidFill>
          <a:ln w="12700">
            <a:noFill/>
            <a:miter lim="800000"/>
            <a:headEnd type="none" w="sm" len="sm"/>
            <a:tailEnd type="none" w="sm" len="sm"/>
          </a:ln>
          <a:effectLst/>
        </p:spPr>
        <p:txBody>
          <a:bodyPr wrap="none" anchor="ctr"/>
          <a:lstStyle/>
          <a:p>
            <a:endParaRPr lang="en-US"/>
          </a:p>
        </p:txBody>
      </p:sp>
      <p:sp>
        <p:nvSpPr>
          <p:cNvPr id="1029182" name="AutoShape 62"/>
          <p:cNvSpPr>
            <a:spLocks noChangeArrowheads="1"/>
          </p:cNvSpPr>
          <p:nvPr/>
        </p:nvSpPr>
        <p:spPr bwMode="auto">
          <a:xfrm rot="10678044">
            <a:off x="2438400" y="4343400"/>
            <a:ext cx="762000" cy="762000"/>
          </a:xfrm>
          <a:prstGeom prst="downArrow">
            <a:avLst>
              <a:gd name="adj1" fmla="val 50000"/>
              <a:gd name="adj2" fmla="val 25000"/>
            </a:avLst>
          </a:prstGeom>
          <a:solidFill>
            <a:schemeClr val="tx1"/>
          </a:solidFill>
          <a:ln w="12700">
            <a:noFill/>
            <a:miter lim="800000"/>
            <a:headEnd type="none" w="sm" len="sm"/>
            <a:tailEnd type="none" w="sm" len="sm"/>
          </a:ln>
          <a:effectLst/>
        </p:spPr>
        <p:txBody>
          <a:bodyPr wrap="none" anchor="ctr"/>
          <a:lstStyle/>
          <a:p>
            <a:endParaRPr lang="en-US"/>
          </a:p>
        </p:txBody>
      </p:sp>
      <p:sp>
        <p:nvSpPr>
          <p:cNvPr id="1029183" name="Text Box 63"/>
          <p:cNvSpPr txBox="1">
            <a:spLocks noChangeArrowheads="1"/>
          </p:cNvSpPr>
          <p:nvPr/>
        </p:nvSpPr>
        <p:spPr bwMode="auto">
          <a:xfrm>
            <a:off x="5343525" y="2286000"/>
            <a:ext cx="3111500" cy="822325"/>
          </a:xfrm>
          <a:prstGeom prst="rect">
            <a:avLst/>
          </a:prstGeom>
          <a:noFill/>
          <a:ln w="12700">
            <a:noFill/>
            <a:miter lim="800000"/>
            <a:headEnd type="none" w="sm" len="sm"/>
            <a:tailEnd type="none" w="sm" len="sm"/>
          </a:ln>
          <a:effectLst/>
        </p:spPr>
        <p:txBody>
          <a:bodyPr wrap="none">
            <a:spAutoFit/>
          </a:bodyPr>
          <a:lstStyle/>
          <a:p>
            <a:pPr algn="ctr"/>
            <a:r>
              <a:rPr lang="el-GR"/>
              <a:t>Επίπεδο Παρουσίασης</a:t>
            </a:r>
          </a:p>
          <a:p>
            <a:pPr algn="ctr"/>
            <a:r>
              <a:rPr lang="el-GR"/>
              <a:t>(</a:t>
            </a:r>
            <a:r>
              <a:rPr lang="en-US"/>
              <a:t>Presentation Tier)</a:t>
            </a:r>
            <a:endParaRPr lang="en-GB"/>
          </a:p>
        </p:txBody>
      </p:sp>
      <p:sp>
        <p:nvSpPr>
          <p:cNvPr id="1029184" name="Text Box 64"/>
          <p:cNvSpPr txBox="1">
            <a:spLocks noChangeArrowheads="1"/>
          </p:cNvSpPr>
          <p:nvPr/>
        </p:nvSpPr>
        <p:spPr bwMode="auto">
          <a:xfrm>
            <a:off x="5486400" y="4724400"/>
            <a:ext cx="2911475" cy="822325"/>
          </a:xfrm>
          <a:prstGeom prst="rect">
            <a:avLst/>
          </a:prstGeom>
          <a:noFill/>
          <a:ln w="12700">
            <a:noFill/>
            <a:miter lim="800000"/>
            <a:headEnd type="none" w="sm" len="sm"/>
            <a:tailEnd type="none" w="sm" len="sm"/>
          </a:ln>
          <a:effectLst/>
        </p:spPr>
        <p:txBody>
          <a:bodyPr>
            <a:spAutoFit/>
          </a:bodyPr>
          <a:lstStyle/>
          <a:p>
            <a:pPr algn="ctr"/>
            <a:r>
              <a:rPr lang="el-GR"/>
              <a:t>Επίπεδο Δεδομένων</a:t>
            </a:r>
            <a:endParaRPr lang="en-US"/>
          </a:p>
          <a:p>
            <a:pPr algn="ctr"/>
            <a:r>
              <a:rPr lang="en-US"/>
              <a:t>(Data Tier)</a:t>
            </a:r>
            <a:endParaRPr lang="en-GB"/>
          </a:p>
        </p:txBody>
      </p:sp>
      <p:sp>
        <p:nvSpPr>
          <p:cNvPr id="1029186" name="WordArt 66"/>
          <p:cNvSpPr>
            <a:spLocks noChangeArrowheads="1" noChangeShapeType="1" noTextEdit="1"/>
          </p:cNvSpPr>
          <p:nvPr/>
        </p:nvSpPr>
        <p:spPr bwMode="auto">
          <a:xfrm>
            <a:off x="228600" y="990600"/>
            <a:ext cx="131445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type="none" w="sm" len="sm"/>
                  <a:tailEnd type="none" w="sm" len="sm"/>
                </a:ln>
                <a:solidFill>
                  <a:srgbClr val="FFFFFF"/>
                </a:solidFill>
                <a:latin typeface="Arial Black"/>
              </a:rPr>
              <a:t>3-tier</a:t>
            </a:r>
          </a:p>
        </p:txBody>
      </p:sp>
      <p:sp>
        <p:nvSpPr>
          <p:cNvPr id="1029187" name="WordArt 67"/>
          <p:cNvSpPr>
            <a:spLocks noChangeArrowheads="1" noChangeShapeType="1" noTextEdit="1"/>
          </p:cNvSpPr>
          <p:nvPr/>
        </p:nvSpPr>
        <p:spPr bwMode="auto">
          <a:xfrm>
            <a:off x="7620000" y="990600"/>
            <a:ext cx="131445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type="none" w="sm" len="sm"/>
                  <a:tailEnd type="none" w="sm" len="sm"/>
                </a:ln>
                <a:solidFill>
                  <a:srgbClr val="FFFFFF"/>
                </a:solidFill>
                <a:latin typeface="Arial Black"/>
              </a:rPr>
              <a:t>2-tier</a:t>
            </a:r>
          </a:p>
        </p:txBody>
      </p:sp>
      <p:sp>
        <p:nvSpPr>
          <p:cNvPr id="1029188" name="Oval 68"/>
          <p:cNvSpPr>
            <a:spLocks noChangeArrowheads="1"/>
          </p:cNvSpPr>
          <p:nvPr/>
        </p:nvSpPr>
        <p:spPr bwMode="auto">
          <a:xfrm>
            <a:off x="3429000" y="3429000"/>
            <a:ext cx="762000" cy="685800"/>
          </a:xfrm>
          <a:prstGeom prst="ellipse">
            <a:avLst/>
          </a:prstGeom>
          <a:solidFill>
            <a:schemeClr val="bg1"/>
          </a:solidFill>
          <a:ln w="12700">
            <a:solidFill>
              <a:schemeClr val="bg2"/>
            </a:solidFill>
            <a:round/>
            <a:headEnd type="none" w="sm" len="sm"/>
            <a:tailEnd type="none" w="sm" len="sm"/>
          </a:ln>
          <a:effectLst/>
        </p:spPr>
        <p:txBody>
          <a:bodyPr wrap="none" anchor="ctr"/>
          <a:lstStyle/>
          <a:p>
            <a:endParaRPr lang="en-US"/>
          </a:p>
        </p:txBody>
      </p:sp>
      <p:sp>
        <p:nvSpPr>
          <p:cNvPr id="1029191" name="Oval 71"/>
          <p:cNvSpPr>
            <a:spLocks noChangeArrowheads="1"/>
          </p:cNvSpPr>
          <p:nvPr/>
        </p:nvSpPr>
        <p:spPr bwMode="auto">
          <a:xfrm>
            <a:off x="3581400" y="3581400"/>
            <a:ext cx="762000" cy="685800"/>
          </a:xfrm>
          <a:prstGeom prst="ellipse">
            <a:avLst/>
          </a:prstGeom>
          <a:solidFill>
            <a:schemeClr val="bg1"/>
          </a:solidFill>
          <a:ln w="12700">
            <a:solidFill>
              <a:schemeClr val="bg2"/>
            </a:solidFill>
            <a:round/>
            <a:headEnd type="none" w="sm" len="sm"/>
            <a:tailEnd type="none" w="sm" len="sm"/>
          </a:ln>
          <a:effectLst/>
        </p:spPr>
        <p:txBody>
          <a:bodyPr wrap="none" anchor="ctr"/>
          <a:lstStyle/>
          <a:p>
            <a:endParaRPr lang="en-US"/>
          </a:p>
        </p:txBody>
      </p:sp>
      <p:sp>
        <p:nvSpPr>
          <p:cNvPr id="1029192" name="Oval 72"/>
          <p:cNvSpPr>
            <a:spLocks noChangeArrowheads="1"/>
          </p:cNvSpPr>
          <p:nvPr/>
        </p:nvSpPr>
        <p:spPr bwMode="auto">
          <a:xfrm>
            <a:off x="3733800" y="3733800"/>
            <a:ext cx="762000" cy="685800"/>
          </a:xfrm>
          <a:prstGeom prst="ellipse">
            <a:avLst/>
          </a:prstGeom>
          <a:solidFill>
            <a:schemeClr val="bg1"/>
          </a:solidFill>
          <a:ln w="12700">
            <a:solidFill>
              <a:schemeClr val="bg2"/>
            </a:solidFill>
            <a:round/>
            <a:headEnd type="none" w="sm" len="sm"/>
            <a:tailEnd type="none" w="sm" len="sm"/>
          </a:ln>
          <a:effectLst/>
        </p:spPr>
        <p:txBody>
          <a:bodyPr wrap="none" anchor="ctr"/>
          <a:lstStyle/>
          <a:p>
            <a:endParaRPr lang="en-US"/>
          </a:p>
        </p:txBody>
      </p:sp>
      <p:sp>
        <p:nvSpPr>
          <p:cNvPr id="1029194" name="AutoShape 74"/>
          <p:cNvSpPr>
            <a:spLocks noChangeArrowheads="1"/>
          </p:cNvSpPr>
          <p:nvPr/>
        </p:nvSpPr>
        <p:spPr bwMode="auto">
          <a:xfrm>
            <a:off x="3352800" y="5562600"/>
            <a:ext cx="685800" cy="838200"/>
          </a:xfrm>
          <a:prstGeom prst="flowChartMagneticDisk">
            <a:avLst/>
          </a:prstGeom>
          <a:solidFill>
            <a:schemeClr val="bg1"/>
          </a:solidFill>
          <a:ln w="12700">
            <a:solidFill>
              <a:schemeClr val="bg2"/>
            </a:solidFill>
            <a:round/>
            <a:headEnd type="none" w="sm" len="sm"/>
            <a:tailEnd type="none" w="sm" len="sm"/>
          </a:ln>
          <a:effectLst/>
        </p:spPr>
        <p:txBody>
          <a:bodyPr wrap="none" anchor="ctr"/>
          <a:lstStyle/>
          <a:p>
            <a:endParaRPr lang="en-US"/>
          </a:p>
        </p:txBody>
      </p:sp>
      <p:sp>
        <p:nvSpPr>
          <p:cNvPr id="1029195" name="AutoShape 75"/>
          <p:cNvSpPr>
            <a:spLocks noChangeArrowheads="1"/>
          </p:cNvSpPr>
          <p:nvPr/>
        </p:nvSpPr>
        <p:spPr bwMode="auto">
          <a:xfrm>
            <a:off x="3505200" y="5715000"/>
            <a:ext cx="685800" cy="838200"/>
          </a:xfrm>
          <a:prstGeom prst="flowChartMagneticDisk">
            <a:avLst/>
          </a:prstGeom>
          <a:solidFill>
            <a:schemeClr val="bg1"/>
          </a:solidFill>
          <a:ln w="12700">
            <a:solidFill>
              <a:schemeClr val="bg2"/>
            </a:solidFill>
            <a:round/>
            <a:headEnd type="none" w="sm" len="sm"/>
            <a:tailEnd type="none" w="sm" len="sm"/>
          </a:ln>
          <a:effectLst/>
        </p:spPr>
        <p:txBody>
          <a:bodyPr wrap="none" anchor="ctr"/>
          <a:lstStyle/>
          <a:p>
            <a:endParaRPr lang="en-US"/>
          </a:p>
        </p:txBody>
      </p:sp>
      <p:sp>
        <p:nvSpPr>
          <p:cNvPr id="1029196" name="AutoShape 76"/>
          <p:cNvSpPr>
            <a:spLocks noChangeArrowheads="1"/>
          </p:cNvSpPr>
          <p:nvPr/>
        </p:nvSpPr>
        <p:spPr bwMode="auto">
          <a:xfrm>
            <a:off x="3657600" y="5867400"/>
            <a:ext cx="685800" cy="838200"/>
          </a:xfrm>
          <a:prstGeom prst="flowChartMagneticDisk">
            <a:avLst/>
          </a:prstGeom>
          <a:solidFill>
            <a:schemeClr val="bg1"/>
          </a:solidFill>
          <a:ln w="12700">
            <a:solidFill>
              <a:schemeClr val="bg2"/>
            </a:solidFill>
            <a:round/>
            <a:headEnd type="none" w="sm" len="sm"/>
            <a:tailEnd type="none" w="sm" len="sm"/>
          </a:ln>
          <a:effectLst/>
        </p:spPr>
        <p:txBody>
          <a:bodyPr wrap="none" anchor="ctr"/>
          <a:lstStyle/>
          <a:p>
            <a:endParaRPr lang="en-US"/>
          </a:p>
        </p:txBody>
      </p:sp>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a:xfrm>
            <a:off x="0" y="228600"/>
            <a:ext cx="9144000" cy="1244600"/>
          </a:xfrm>
        </p:spPr>
        <p:txBody>
          <a:bodyPr/>
          <a:lstStyle/>
          <a:p>
            <a:r>
              <a:rPr lang="en-US"/>
              <a:t>Windows DNA</a:t>
            </a:r>
            <a:br>
              <a:rPr lang="en-US"/>
            </a:br>
            <a:r>
              <a:rPr lang="el-GR" sz="3600">
                <a:solidFill>
                  <a:schemeClr val="accent2"/>
                </a:solidFill>
              </a:rPr>
              <a:t>Ανάπτυξη 3-</a:t>
            </a:r>
            <a:r>
              <a:rPr lang="en-US" sz="3600">
                <a:solidFill>
                  <a:schemeClr val="accent2"/>
                </a:solidFill>
              </a:rPr>
              <a:t>tier </a:t>
            </a:r>
            <a:r>
              <a:rPr lang="el-GR" sz="3600">
                <a:solidFill>
                  <a:schemeClr val="accent2"/>
                </a:solidFill>
              </a:rPr>
              <a:t>εφαρμογών σε </a:t>
            </a:r>
            <a:r>
              <a:rPr lang="en-US" sz="3600">
                <a:solidFill>
                  <a:schemeClr val="accent2"/>
                </a:solidFill>
              </a:rPr>
              <a:t>Windows</a:t>
            </a:r>
            <a:endParaRPr lang="en-US"/>
          </a:p>
        </p:txBody>
      </p:sp>
      <p:pic>
        <p:nvPicPr>
          <p:cNvPr id="997379" name="Picture 3" descr="C:\My Documents\Projects\New DNA animation\graphics\top.gif"/>
          <p:cNvPicPr>
            <a:picLocks noChangeAspect="1" noChangeArrowheads="1"/>
          </p:cNvPicPr>
          <p:nvPr/>
        </p:nvPicPr>
        <p:blipFill>
          <a:blip r:embed="rId3"/>
          <a:srcRect l="15790" t="28334" r="7368"/>
          <a:stretch>
            <a:fillRect/>
          </a:stretch>
        </p:blipFill>
        <p:spPr bwMode="auto">
          <a:xfrm>
            <a:off x="1395413" y="2352675"/>
            <a:ext cx="6454775" cy="3802063"/>
          </a:xfrm>
          <a:prstGeom prst="rect">
            <a:avLst/>
          </a:prstGeom>
          <a:noFill/>
        </p:spPr>
      </p:pic>
      <p:sp>
        <p:nvSpPr>
          <p:cNvPr id="997380" name="Text Box 4"/>
          <p:cNvSpPr txBox="1">
            <a:spLocks noChangeArrowheads="1"/>
          </p:cNvSpPr>
          <p:nvPr/>
        </p:nvSpPr>
        <p:spPr bwMode="auto">
          <a:xfrm>
            <a:off x="7069138" y="3070225"/>
            <a:ext cx="1411287" cy="641350"/>
          </a:xfrm>
          <a:prstGeom prst="rect">
            <a:avLst/>
          </a:prstGeom>
          <a:noFill/>
          <a:ln w="12700">
            <a:noFill/>
            <a:miter lim="800000"/>
            <a:headEnd/>
            <a:tailEnd/>
          </a:ln>
          <a:effectLst/>
        </p:spPr>
        <p:txBody>
          <a:bodyPr wrap="none" anchor="ctr">
            <a:spAutoFit/>
          </a:bodyPr>
          <a:lstStyle/>
          <a:p>
            <a:pPr eaLnBrk="0" hangingPunct="0"/>
            <a:r>
              <a:rPr lang="el-GR" sz="1800">
                <a:effectLst>
                  <a:outerShdw blurRad="38100" dist="38100" dir="2700000" algn="tl">
                    <a:srgbClr val="000000"/>
                  </a:outerShdw>
                </a:effectLst>
                <a:latin typeface="Arial" charset="0"/>
              </a:rPr>
              <a:t>Εξωτερικές</a:t>
            </a:r>
          </a:p>
          <a:p>
            <a:pPr eaLnBrk="0" hangingPunct="0"/>
            <a:r>
              <a:rPr lang="el-GR" sz="1800">
                <a:effectLst>
                  <a:outerShdw blurRad="38100" dist="38100" dir="2700000" algn="tl">
                    <a:srgbClr val="000000"/>
                  </a:outerShdw>
                </a:effectLst>
                <a:latin typeface="Arial" charset="0"/>
              </a:rPr>
              <a:t>Εφαρμογές</a:t>
            </a:r>
            <a:endParaRPr lang="en-US" sz="1800">
              <a:effectLst>
                <a:outerShdw blurRad="38100" dist="38100" dir="2700000" algn="tl">
                  <a:srgbClr val="000000"/>
                </a:outerShdw>
              </a:effectLst>
              <a:latin typeface="Arial" charset="0"/>
            </a:endParaRPr>
          </a:p>
        </p:txBody>
      </p:sp>
      <p:sp>
        <p:nvSpPr>
          <p:cNvPr id="997381" name="Text Box 5"/>
          <p:cNvSpPr txBox="1">
            <a:spLocks noChangeArrowheads="1"/>
          </p:cNvSpPr>
          <p:nvPr/>
        </p:nvSpPr>
        <p:spPr bwMode="auto">
          <a:xfrm>
            <a:off x="6269038" y="2570163"/>
            <a:ext cx="2227262" cy="366712"/>
          </a:xfrm>
          <a:prstGeom prst="rect">
            <a:avLst/>
          </a:prstGeom>
          <a:noFill/>
          <a:ln w="12700">
            <a:noFill/>
            <a:miter lim="800000"/>
            <a:headEnd/>
            <a:tailEnd/>
          </a:ln>
          <a:effectLst/>
        </p:spPr>
        <p:txBody>
          <a:bodyPr wrap="none" anchor="ctr">
            <a:spAutoFit/>
          </a:bodyPr>
          <a:lstStyle/>
          <a:p>
            <a:pPr eaLnBrk="0" hangingPunct="0"/>
            <a:r>
              <a:rPr lang="en-US" sz="1800">
                <a:effectLst>
                  <a:outerShdw blurRad="38100" dist="38100" dir="2700000" algn="tl">
                    <a:srgbClr val="000000"/>
                  </a:outerShdw>
                </a:effectLst>
                <a:latin typeface="Arial" charset="0"/>
              </a:rPr>
              <a:t>Legacy </a:t>
            </a:r>
            <a:r>
              <a:rPr lang="el-GR" sz="1800">
                <a:effectLst>
                  <a:outerShdw blurRad="38100" dist="38100" dir="2700000" algn="tl">
                    <a:srgbClr val="000000"/>
                  </a:outerShdw>
                </a:effectLst>
                <a:latin typeface="Arial" charset="0"/>
              </a:rPr>
              <a:t>Συστήματα</a:t>
            </a:r>
            <a:endParaRPr lang="en-US" sz="1800">
              <a:effectLst>
                <a:outerShdw blurRad="38100" dist="38100" dir="2700000" algn="tl">
                  <a:srgbClr val="000000"/>
                </a:outerShdw>
              </a:effectLst>
              <a:latin typeface="Arial" charset="0"/>
            </a:endParaRPr>
          </a:p>
        </p:txBody>
      </p:sp>
      <p:sp>
        <p:nvSpPr>
          <p:cNvPr id="997382" name="Text Box 6"/>
          <p:cNvSpPr txBox="1">
            <a:spLocks noChangeArrowheads="1"/>
          </p:cNvSpPr>
          <p:nvPr/>
        </p:nvSpPr>
        <p:spPr bwMode="auto">
          <a:xfrm>
            <a:off x="5300663" y="2074863"/>
            <a:ext cx="2243137" cy="366712"/>
          </a:xfrm>
          <a:prstGeom prst="rect">
            <a:avLst/>
          </a:prstGeom>
          <a:noFill/>
          <a:ln w="12700">
            <a:noFill/>
            <a:miter lim="800000"/>
            <a:headEnd/>
            <a:tailEnd/>
          </a:ln>
          <a:effectLst/>
        </p:spPr>
        <p:txBody>
          <a:bodyPr wrap="none" anchor="ctr">
            <a:spAutoFit/>
          </a:bodyPr>
          <a:lstStyle/>
          <a:p>
            <a:pPr eaLnBrk="0" hangingPunct="0"/>
            <a:r>
              <a:rPr lang="el-GR" sz="1800">
                <a:effectLst>
                  <a:outerShdw blurRad="38100" dist="38100" dir="2700000" algn="tl">
                    <a:srgbClr val="000000"/>
                  </a:outerShdw>
                </a:effectLst>
                <a:latin typeface="Arial" charset="0"/>
              </a:rPr>
              <a:t>Βάσεις Δεδομένων</a:t>
            </a:r>
            <a:endParaRPr lang="en-US" sz="1800">
              <a:effectLst>
                <a:outerShdw blurRad="38100" dist="38100" dir="2700000" algn="tl">
                  <a:srgbClr val="000000"/>
                </a:outerShdw>
              </a:effectLst>
              <a:latin typeface="Arial" charset="0"/>
            </a:endParaRPr>
          </a:p>
        </p:txBody>
      </p:sp>
      <p:sp>
        <p:nvSpPr>
          <p:cNvPr id="997383" name="Text Box 7"/>
          <p:cNvSpPr txBox="1">
            <a:spLocks noChangeArrowheads="1"/>
          </p:cNvSpPr>
          <p:nvPr/>
        </p:nvSpPr>
        <p:spPr bwMode="auto">
          <a:xfrm>
            <a:off x="623888" y="3268663"/>
            <a:ext cx="819150" cy="641350"/>
          </a:xfrm>
          <a:prstGeom prst="rect">
            <a:avLst/>
          </a:prstGeom>
          <a:noFill/>
          <a:ln w="12700">
            <a:noFill/>
            <a:miter lim="800000"/>
            <a:headEnd/>
            <a:tailEnd/>
          </a:ln>
          <a:effectLst/>
        </p:spPr>
        <p:txBody>
          <a:bodyPr wrap="none" anchor="ctr">
            <a:spAutoFit/>
          </a:bodyPr>
          <a:lstStyle/>
          <a:p>
            <a:pPr eaLnBrk="0" hangingPunct="0"/>
            <a:r>
              <a:rPr lang="en-US" sz="1800">
                <a:effectLst>
                  <a:outerShdw blurRad="38100" dist="38100" dir="2700000" algn="tl">
                    <a:srgbClr val="000000"/>
                  </a:outerShdw>
                </a:effectLst>
                <a:latin typeface="Arial" charset="0"/>
              </a:rPr>
              <a:t>Thin </a:t>
            </a:r>
            <a:br>
              <a:rPr lang="en-US" sz="1800">
                <a:effectLst>
                  <a:outerShdw blurRad="38100" dist="38100" dir="2700000" algn="tl">
                    <a:srgbClr val="000000"/>
                  </a:outerShdw>
                </a:effectLst>
                <a:latin typeface="Arial" charset="0"/>
              </a:rPr>
            </a:br>
            <a:r>
              <a:rPr lang="en-US" sz="1800">
                <a:effectLst>
                  <a:outerShdw blurRad="38100" dist="38100" dir="2700000" algn="tl">
                    <a:srgbClr val="000000"/>
                  </a:outerShdw>
                </a:effectLst>
                <a:latin typeface="Arial" charset="0"/>
              </a:rPr>
              <a:t>Client</a:t>
            </a:r>
          </a:p>
        </p:txBody>
      </p:sp>
      <p:sp>
        <p:nvSpPr>
          <p:cNvPr id="997384" name="Text Box 8"/>
          <p:cNvSpPr txBox="1">
            <a:spLocks noChangeArrowheads="1"/>
          </p:cNvSpPr>
          <p:nvPr/>
        </p:nvSpPr>
        <p:spPr bwMode="auto">
          <a:xfrm>
            <a:off x="803275" y="4773613"/>
            <a:ext cx="819150" cy="641350"/>
          </a:xfrm>
          <a:prstGeom prst="rect">
            <a:avLst/>
          </a:prstGeom>
          <a:noFill/>
          <a:ln w="12700">
            <a:noFill/>
            <a:miter lim="800000"/>
            <a:headEnd/>
            <a:tailEnd/>
          </a:ln>
          <a:effectLst/>
        </p:spPr>
        <p:txBody>
          <a:bodyPr wrap="none" anchor="ctr">
            <a:spAutoFit/>
          </a:bodyPr>
          <a:lstStyle/>
          <a:p>
            <a:pPr eaLnBrk="0" hangingPunct="0"/>
            <a:r>
              <a:rPr lang="en-US" sz="1800">
                <a:effectLst>
                  <a:outerShdw blurRad="38100" dist="38100" dir="2700000" algn="tl">
                    <a:srgbClr val="000000"/>
                  </a:outerShdw>
                </a:effectLst>
                <a:latin typeface="Arial" charset="0"/>
              </a:rPr>
              <a:t>Rich </a:t>
            </a:r>
            <a:br>
              <a:rPr lang="en-US" sz="1800">
                <a:effectLst>
                  <a:outerShdw blurRad="38100" dist="38100" dir="2700000" algn="tl">
                    <a:srgbClr val="000000"/>
                  </a:outerShdw>
                </a:effectLst>
                <a:latin typeface="Arial" charset="0"/>
              </a:rPr>
            </a:br>
            <a:r>
              <a:rPr lang="en-US" sz="1800">
                <a:effectLst>
                  <a:outerShdw blurRad="38100" dist="38100" dir="2700000" algn="tl">
                    <a:srgbClr val="000000"/>
                  </a:outerShdw>
                </a:effectLst>
                <a:latin typeface="Arial" charset="0"/>
              </a:rPr>
              <a:t>Client</a:t>
            </a:r>
          </a:p>
        </p:txBody>
      </p:sp>
    </p:spTree>
  </p:cSld>
  <p:clrMapOvr>
    <a:masterClrMapping/>
  </p:clrMapOvr>
  <p:transition>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a:xfrm>
            <a:off x="381000" y="228600"/>
            <a:ext cx="5791200" cy="1682750"/>
          </a:xfrm>
        </p:spPr>
        <p:txBody>
          <a:bodyPr/>
          <a:lstStyle/>
          <a:p>
            <a:r>
              <a:rPr lang="en-US" sz="4400"/>
              <a:t>Windows DNA</a:t>
            </a:r>
            <a:r>
              <a:rPr lang="en-US"/>
              <a:t/>
            </a:r>
            <a:br>
              <a:rPr lang="en-US"/>
            </a:br>
            <a:r>
              <a:rPr lang="el-GR" sz="3600">
                <a:solidFill>
                  <a:schemeClr val="accent2"/>
                </a:solidFill>
              </a:rPr>
              <a:t>Υποχρεώσεις του </a:t>
            </a:r>
            <a:r>
              <a:rPr lang="en-US" sz="3600">
                <a:solidFill>
                  <a:schemeClr val="accent2"/>
                </a:solidFill>
              </a:rPr>
              <a:t>Presentation Tier</a:t>
            </a:r>
            <a:endParaRPr lang="en-GB" sz="3600">
              <a:solidFill>
                <a:schemeClr val="accent2"/>
              </a:solidFill>
            </a:endParaRPr>
          </a:p>
        </p:txBody>
      </p:sp>
      <p:sp>
        <p:nvSpPr>
          <p:cNvPr id="1030147" name="Rectangle 3"/>
          <p:cNvSpPr>
            <a:spLocks noGrp="1" noChangeArrowheads="1"/>
          </p:cNvSpPr>
          <p:nvPr>
            <p:ph type="body" idx="1"/>
          </p:nvPr>
        </p:nvSpPr>
        <p:spPr>
          <a:xfrm>
            <a:off x="381000" y="2136775"/>
            <a:ext cx="8502650" cy="4035425"/>
          </a:xfrm>
        </p:spPr>
        <p:txBody>
          <a:bodyPr/>
          <a:lstStyle/>
          <a:p>
            <a:r>
              <a:rPr lang="el-GR"/>
              <a:t>Συλλογή πληροφοριών από τον χρήστη</a:t>
            </a:r>
          </a:p>
          <a:p>
            <a:r>
              <a:rPr lang="el-GR"/>
              <a:t>Αποστολή πληροφοριών στο </a:t>
            </a:r>
            <a:r>
              <a:rPr lang="en-US"/>
              <a:t>Business Tier </a:t>
            </a:r>
            <a:r>
              <a:rPr lang="el-GR"/>
              <a:t>για επεξεργασία</a:t>
            </a:r>
          </a:p>
          <a:p>
            <a:r>
              <a:rPr lang="el-GR"/>
              <a:t>Παραλαβή αποτελεσμάτων επεξεργασίας</a:t>
            </a:r>
          </a:p>
          <a:p>
            <a:r>
              <a:rPr lang="el-GR"/>
              <a:t>Παρουσίαση αποτελεσμάτων στον χρήστη</a:t>
            </a:r>
            <a:endParaRPr lang="en-GB"/>
          </a:p>
        </p:txBody>
      </p:sp>
      <p:pic>
        <p:nvPicPr>
          <p:cNvPr id="1030148" name="Picture 4" descr="C:\My Documents\Projects\New DNA animation\graphics\toppres.gif"/>
          <p:cNvPicPr>
            <a:picLocks noChangeAspect="1" noChangeArrowheads="1"/>
          </p:cNvPicPr>
          <p:nvPr/>
        </p:nvPicPr>
        <p:blipFill>
          <a:blip r:embed="rId3"/>
          <a:srcRect/>
          <a:stretch>
            <a:fillRect/>
          </a:stretch>
        </p:blipFill>
        <p:spPr bwMode="auto">
          <a:xfrm>
            <a:off x="6437313" y="173038"/>
            <a:ext cx="2381250" cy="1390650"/>
          </a:xfrm>
          <a:prstGeom prst="rect">
            <a:avLst/>
          </a:prstGeom>
          <a:noFill/>
        </p:spPr>
      </p:pic>
    </p:spTree>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1474" name="Picture 2" descr="\\DAVIDCI730\Davidci730\My Documents\Projects\DNA graphics\pres.gif"/>
          <p:cNvPicPr>
            <a:picLocks noChangeAspect="1" noChangeArrowheads="1"/>
          </p:cNvPicPr>
          <p:nvPr/>
        </p:nvPicPr>
        <p:blipFill>
          <a:blip r:embed="rId3"/>
          <a:srcRect/>
          <a:stretch>
            <a:fillRect/>
          </a:stretch>
        </p:blipFill>
        <p:spPr bwMode="auto">
          <a:xfrm>
            <a:off x="1736725" y="1708150"/>
            <a:ext cx="7321550" cy="4918075"/>
          </a:xfrm>
          <a:prstGeom prst="rect">
            <a:avLst/>
          </a:prstGeom>
          <a:noFill/>
        </p:spPr>
      </p:pic>
      <p:sp>
        <p:nvSpPr>
          <p:cNvPr id="1001475" name="Text Box 3"/>
          <p:cNvSpPr txBox="1">
            <a:spLocks noChangeArrowheads="1"/>
          </p:cNvSpPr>
          <p:nvPr/>
        </p:nvSpPr>
        <p:spPr bwMode="auto">
          <a:xfrm>
            <a:off x="8016875" y="5291138"/>
            <a:ext cx="931863" cy="701675"/>
          </a:xfrm>
          <a:prstGeom prst="rect">
            <a:avLst/>
          </a:prstGeom>
          <a:noFill/>
          <a:ln w="12700">
            <a:noFill/>
            <a:miter lim="800000"/>
            <a:headEnd/>
            <a:tailEnd/>
          </a:ln>
          <a:effectLst/>
        </p:spPr>
        <p:txBody>
          <a:bodyPr wrap="none" anchor="ctr">
            <a:spAutoFit/>
          </a:bodyPr>
          <a:lstStyle/>
          <a:p>
            <a:pPr algn="ctr" eaLnBrk="0" hangingPunct="0"/>
            <a:r>
              <a:rPr lang="en-US" sz="2000">
                <a:effectLst>
                  <a:outerShdw blurRad="38100" dist="38100" dir="2700000" algn="tl">
                    <a:srgbClr val="000000"/>
                  </a:outerShdw>
                </a:effectLst>
                <a:latin typeface="Arial" charset="0"/>
              </a:rPr>
              <a:t>Win32</a:t>
            </a:r>
            <a:br>
              <a:rPr lang="en-US" sz="2000">
                <a:effectLst>
                  <a:outerShdw blurRad="38100" dist="38100" dir="2700000" algn="tl">
                    <a:srgbClr val="000000"/>
                  </a:outerShdw>
                </a:effectLst>
                <a:latin typeface="Arial" charset="0"/>
              </a:rPr>
            </a:br>
            <a:r>
              <a:rPr lang="en-US" sz="2000">
                <a:effectLst>
                  <a:outerShdw blurRad="38100" dist="38100" dir="2700000" algn="tl">
                    <a:srgbClr val="000000"/>
                  </a:outerShdw>
                </a:effectLst>
                <a:latin typeface="Arial" charset="0"/>
              </a:rPr>
              <a:t>API</a:t>
            </a:r>
          </a:p>
        </p:txBody>
      </p:sp>
      <p:sp>
        <p:nvSpPr>
          <p:cNvPr id="1001476" name="Text Box 4"/>
          <p:cNvSpPr txBox="1">
            <a:spLocks noChangeArrowheads="1"/>
          </p:cNvSpPr>
          <p:nvPr/>
        </p:nvSpPr>
        <p:spPr bwMode="auto">
          <a:xfrm>
            <a:off x="7056438" y="2120900"/>
            <a:ext cx="1738312" cy="396875"/>
          </a:xfrm>
          <a:prstGeom prst="rect">
            <a:avLst/>
          </a:prstGeom>
          <a:noFill/>
          <a:ln w="12700">
            <a:noFill/>
            <a:miter lim="800000"/>
            <a:headEnd/>
            <a:tailEnd/>
          </a:ln>
          <a:effectLst/>
        </p:spPr>
        <p:txBody>
          <a:bodyPr wrap="none" anchor="ctr">
            <a:spAutoFit/>
          </a:bodyPr>
          <a:lstStyle/>
          <a:p>
            <a:pPr algn="ctr" eaLnBrk="0" hangingPunct="0"/>
            <a:r>
              <a:rPr lang="en-US" sz="2000">
                <a:effectLst>
                  <a:outerShdw blurRad="38100" dist="38100" dir="2700000" algn="tl">
                    <a:srgbClr val="000000"/>
                  </a:outerShdw>
                </a:effectLst>
                <a:latin typeface="Arial" charset="0"/>
              </a:rPr>
              <a:t>Components</a:t>
            </a:r>
          </a:p>
        </p:txBody>
      </p:sp>
      <p:sp>
        <p:nvSpPr>
          <p:cNvPr id="1001477" name="Text Box 5"/>
          <p:cNvSpPr txBox="1">
            <a:spLocks noChangeArrowheads="1"/>
          </p:cNvSpPr>
          <p:nvPr/>
        </p:nvSpPr>
        <p:spPr bwMode="auto">
          <a:xfrm>
            <a:off x="6780213" y="2528888"/>
            <a:ext cx="1284287" cy="396875"/>
          </a:xfrm>
          <a:prstGeom prst="rect">
            <a:avLst/>
          </a:prstGeom>
          <a:noFill/>
          <a:ln w="12700">
            <a:noFill/>
            <a:miter lim="800000"/>
            <a:headEnd/>
            <a:tailEnd/>
          </a:ln>
          <a:effectLst/>
        </p:spPr>
        <p:txBody>
          <a:bodyPr wrap="none" anchor="ctr">
            <a:spAutoFit/>
          </a:bodyPr>
          <a:lstStyle/>
          <a:p>
            <a:pPr algn="ctr" eaLnBrk="0" hangingPunct="0"/>
            <a:r>
              <a:rPr lang="en-US" sz="2000">
                <a:effectLst>
                  <a:outerShdw blurRad="38100" dist="38100" dir="2700000" algn="tl">
                    <a:srgbClr val="000000"/>
                  </a:outerShdw>
                </a:effectLst>
                <a:latin typeface="Arial" charset="0"/>
              </a:rPr>
              <a:t>Scripting</a:t>
            </a:r>
          </a:p>
        </p:txBody>
      </p:sp>
      <p:sp>
        <p:nvSpPr>
          <p:cNvPr id="1001478" name="Text Box 6"/>
          <p:cNvSpPr txBox="1">
            <a:spLocks noChangeArrowheads="1"/>
          </p:cNvSpPr>
          <p:nvPr/>
        </p:nvSpPr>
        <p:spPr bwMode="auto">
          <a:xfrm>
            <a:off x="7364413" y="4905375"/>
            <a:ext cx="1074737" cy="396875"/>
          </a:xfrm>
          <a:prstGeom prst="rect">
            <a:avLst/>
          </a:prstGeom>
          <a:noFill/>
          <a:ln w="12700">
            <a:noFill/>
            <a:miter lim="800000"/>
            <a:headEnd/>
            <a:tailEnd/>
          </a:ln>
          <a:effectLst/>
        </p:spPr>
        <p:txBody>
          <a:bodyPr wrap="none" anchor="ctr">
            <a:spAutoFit/>
          </a:bodyPr>
          <a:lstStyle/>
          <a:p>
            <a:pPr algn="ctr" eaLnBrk="0" hangingPunct="0"/>
            <a:r>
              <a:rPr lang="en-US" sz="2000">
                <a:effectLst>
                  <a:outerShdw blurRad="38100" dist="38100" dir="2700000" algn="tl">
                    <a:srgbClr val="000000"/>
                  </a:outerShdw>
                </a:effectLst>
                <a:latin typeface="Arial" charset="0"/>
              </a:rPr>
              <a:t>DHTML</a:t>
            </a:r>
          </a:p>
        </p:txBody>
      </p:sp>
      <p:sp>
        <p:nvSpPr>
          <p:cNvPr id="1001479" name="Text Box 7"/>
          <p:cNvSpPr txBox="1">
            <a:spLocks noChangeArrowheads="1"/>
          </p:cNvSpPr>
          <p:nvPr/>
        </p:nvSpPr>
        <p:spPr bwMode="auto">
          <a:xfrm>
            <a:off x="7026275" y="4437063"/>
            <a:ext cx="890588" cy="396875"/>
          </a:xfrm>
          <a:prstGeom prst="rect">
            <a:avLst/>
          </a:prstGeom>
          <a:noFill/>
          <a:ln w="12700">
            <a:noFill/>
            <a:miter lim="800000"/>
            <a:headEnd/>
            <a:tailEnd/>
          </a:ln>
          <a:effectLst/>
        </p:spPr>
        <p:txBody>
          <a:bodyPr wrap="none" anchor="ctr">
            <a:spAutoFit/>
          </a:bodyPr>
          <a:lstStyle/>
          <a:p>
            <a:pPr algn="ctr" eaLnBrk="0" hangingPunct="0"/>
            <a:r>
              <a:rPr lang="en-US" sz="2000">
                <a:effectLst>
                  <a:outerShdw blurRad="38100" dist="38100" dir="2700000" algn="tl">
                    <a:srgbClr val="000000"/>
                  </a:outerShdw>
                </a:effectLst>
                <a:latin typeface="Arial" charset="0"/>
              </a:rPr>
              <a:t>HTML</a:t>
            </a:r>
          </a:p>
        </p:txBody>
      </p:sp>
      <p:sp>
        <p:nvSpPr>
          <p:cNvPr id="1001480" name="Rectangle 8"/>
          <p:cNvSpPr>
            <a:spLocks noGrp="1" noChangeArrowheads="1"/>
          </p:cNvSpPr>
          <p:nvPr>
            <p:ph type="title"/>
          </p:nvPr>
        </p:nvSpPr>
        <p:spPr>
          <a:xfrm>
            <a:off x="381000" y="177800"/>
            <a:ext cx="8482013" cy="1189038"/>
          </a:xfrm>
        </p:spPr>
        <p:txBody>
          <a:bodyPr/>
          <a:lstStyle/>
          <a:p>
            <a:r>
              <a:rPr lang="en-US" sz="4400"/>
              <a:t>Windows DNA</a:t>
            </a:r>
            <a:r>
              <a:rPr lang="en-US"/>
              <a:t/>
            </a:r>
            <a:br>
              <a:rPr lang="en-US"/>
            </a:br>
            <a:r>
              <a:rPr lang="en-US" sz="3600">
                <a:solidFill>
                  <a:schemeClr val="accent2"/>
                </a:solidFill>
              </a:rPr>
              <a:t>Presentation Tier</a:t>
            </a:r>
            <a:endParaRPr lang="en-US"/>
          </a:p>
        </p:txBody>
      </p:sp>
      <p:pic>
        <p:nvPicPr>
          <p:cNvPr id="1001481" name="Picture 9" descr="C:\My Documents\Projects\New DNA animation\graphics\toppres.gif"/>
          <p:cNvPicPr>
            <a:picLocks noChangeAspect="1" noChangeArrowheads="1"/>
          </p:cNvPicPr>
          <p:nvPr/>
        </p:nvPicPr>
        <p:blipFill>
          <a:blip r:embed="rId4"/>
          <a:srcRect/>
          <a:stretch>
            <a:fillRect/>
          </a:stretch>
        </p:blipFill>
        <p:spPr bwMode="auto">
          <a:xfrm>
            <a:off x="6437313" y="173038"/>
            <a:ext cx="2381250" cy="1390650"/>
          </a:xfrm>
          <a:prstGeom prst="rect">
            <a:avLst/>
          </a:prstGeom>
          <a:noFill/>
        </p:spPr>
      </p:pic>
      <p:sp>
        <p:nvSpPr>
          <p:cNvPr id="1001482" name="Line 10"/>
          <p:cNvSpPr>
            <a:spLocks noChangeShapeType="1"/>
          </p:cNvSpPr>
          <p:nvPr/>
        </p:nvSpPr>
        <p:spPr bwMode="auto">
          <a:xfrm>
            <a:off x="7497763" y="4010025"/>
            <a:ext cx="0" cy="469900"/>
          </a:xfrm>
          <a:prstGeom prst="line">
            <a:avLst/>
          </a:prstGeom>
          <a:noFill/>
          <a:ln w="28575">
            <a:solidFill>
              <a:schemeClr val="tx1"/>
            </a:solidFill>
            <a:round/>
            <a:headEnd/>
            <a:tailEnd/>
          </a:ln>
          <a:effectLst/>
        </p:spPr>
        <p:txBody>
          <a:bodyPr wrap="none" anchor="ctr"/>
          <a:lstStyle/>
          <a:p>
            <a:endParaRPr lang="en-US"/>
          </a:p>
        </p:txBody>
      </p:sp>
      <p:sp>
        <p:nvSpPr>
          <p:cNvPr id="1001483" name="Line 11"/>
          <p:cNvSpPr>
            <a:spLocks noChangeShapeType="1"/>
          </p:cNvSpPr>
          <p:nvPr/>
        </p:nvSpPr>
        <p:spPr bwMode="auto">
          <a:xfrm>
            <a:off x="7920038" y="4186238"/>
            <a:ext cx="0" cy="715962"/>
          </a:xfrm>
          <a:prstGeom prst="line">
            <a:avLst/>
          </a:prstGeom>
          <a:noFill/>
          <a:ln w="28575">
            <a:solidFill>
              <a:schemeClr val="tx1"/>
            </a:solidFill>
            <a:round/>
            <a:headEnd/>
            <a:tailEnd/>
          </a:ln>
          <a:effectLst/>
        </p:spPr>
        <p:txBody>
          <a:bodyPr wrap="none" anchor="ctr"/>
          <a:lstStyle/>
          <a:p>
            <a:endParaRPr lang="en-US"/>
          </a:p>
        </p:txBody>
      </p:sp>
      <p:sp>
        <p:nvSpPr>
          <p:cNvPr id="1001484" name="Line 12"/>
          <p:cNvSpPr>
            <a:spLocks noChangeShapeType="1"/>
          </p:cNvSpPr>
          <p:nvPr/>
        </p:nvSpPr>
        <p:spPr bwMode="auto">
          <a:xfrm>
            <a:off x="8431213" y="4154488"/>
            <a:ext cx="0" cy="1185862"/>
          </a:xfrm>
          <a:prstGeom prst="line">
            <a:avLst/>
          </a:prstGeom>
          <a:noFill/>
          <a:ln w="28575">
            <a:solidFill>
              <a:schemeClr val="tx1"/>
            </a:solidFill>
            <a:round/>
            <a:headEnd/>
            <a:tailEnd/>
          </a:ln>
          <a:effectLst/>
        </p:spPr>
        <p:txBody>
          <a:bodyPr wrap="none" anchor="ctr"/>
          <a:lstStyle/>
          <a:p>
            <a:endParaRPr lang="en-US"/>
          </a:p>
        </p:txBody>
      </p:sp>
      <p:sp>
        <p:nvSpPr>
          <p:cNvPr id="1001485" name="Line 13"/>
          <p:cNvSpPr>
            <a:spLocks noChangeShapeType="1"/>
          </p:cNvSpPr>
          <p:nvPr/>
        </p:nvSpPr>
        <p:spPr bwMode="auto">
          <a:xfrm>
            <a:off x="7578725" y="2884488"/>
            <a:ext cx="0" cy="673100"/>
          </a:xfrm>
          <a:prstGeom prst="line">
            <a:avLst/>
          </a:prstGeom>
          <a:noFill/>
          <a:ln w="28575">
            <a:solidFill>
              <a:schemeClr val="tx1"/>
            </a:solidFill>
            <a:round/>
            <a:headEnd/>
            <a:tailEnd/>
          </a:ln>
          <a:effectLst/>
        </p:spPr>
        <p:txBody>
          <a:bodyPr wrap="none" anchor="ctr"/>
          <a:lstStyle/>
          <a:p>
            <a:endParaRPr lang="en-US"/>
          </a:p>
        </p:txBody>
      </p:sp>
      <p:sp>
        <p:nvSpPr>
          <p:cNvPr id="1001486" name="Line 14"/>
          <p:cNvSpPr>
            <a:spLocks noChangeShapeType="1"/>
          </p:cNvSpPr>
          <p:nvPr/>
        </p:nvSpPr>
        <p:spPr bwMode="auto">
          <a:xfrm>
            <a:off x="8061325" y="2470150"/>
            <a:ext cx="0" cy="850900"/>
          </a:xfrm>
          <a:prstGeom prst="line">
            <a:avLst/>
          </a:prstGeom>
          <a:noFill/>
          <a:ln w="28575">
            <a:solidFill>
              <a:schemeClr val="tx1"/>
            </a:solidFill>
            <a:round/>
            <a:headEnd/>
            <a:tailEnd/>
          </a:ln>
          <a:effectLst/>
        </p:spPr>
        <p:txBody>
          <a:bodyPr wrap="none" anchor="ctr"/>
          <a:lstStyle/>
          <a:p>
            <a:endParaRPr lang="en-US"/>
          </a:p>
        </p:txBody>
      </p:sp>
      <p:sp>
        <p:nvSpPr>
          <p:cNvPr id="1001487" name="Text Box 15"/>
          <p:cNvSpPr txBox="1">
            <a:spLocks noChangeArrowheads="1"/>
          </p:cNvSpPr>
          <p:nvPr/>
        </p:nvSpPr>
        <p:spPr bwMode="auto">
          <a:xfrm>
            <a:off x="336550" y="1524000"/>
            <a:ext cx="4030663" cy="5038725"/>
          </a:xfrm>
          <a:prstGeom prst="rect">
            <a:avLst/>
          </a:prstGeom>
          <a:noFill/>
          <a:ln w="12700">
            <a:noFill/>
            <a:miter lim="800000"/>
            <a:headEnd/>
            <a:tailEnd/>
          </a:ln>
          <a:effectLst/>
        </p:spPr>
        <p:txBody>
          <a:bodyPr anchor="ctr">
            <a:spAutoFit/>
          </a:bodyPr>
          <a:lstStyle/>
          <a:p>
            <a:pPr eaLnBrk="0" hangingPunct="0">
              <a:spcBef>
                <a:spcPct val="50000"/>
              </a:spcBef>
              <a:buFont typeface="Wingdings" pitchFamily="2" charset="2"/>
              <a:buNone/>
            </a:pPr>
            <a:r>
              <a:rPr lang="en-US" sz="1800">
                <a:solidFill>
                  <a:schemeClr val="tx2"/>
                </a:solidFill>
                <a:effectLst>
                  <a:outerShdw blurRad="38100" dist="38100" dir="2700000" algn="tl">
                    <a:srgbClr val="000000"/>
                  </a:outerShdw>
                </a:effectLst>
                <a:latin typeface="Arial" charset="0"/>
              </a:rPr>
              <a:t>Win 32 API.</a:t>
            </a:r>
            <a:r>
              <a:rPr lang="en-US" sz="1800">
                <a:effectLst>
                  <a:outerShdw blurRad="38100" dist="38100" dir="2700000" algn="tl">
                    <a:srgbClr val="000000"/>
                  </a:outerShdw>
                </a:effectLst>
                <a:latin typeface="Arial" charset="0"/>
              </a:rPr>
              <a:t> ‘</a:t>
            </a:r>
            <a:r>
              <a:rPr lang="el-GR" sz="1800">
                <a:effectLst>
                  <a:outerShdw blurRad="38100" dist="38100" dir="2700000" algn="tl">
                    <a:srgbClr val="000000"/>
                  </a:outerShdw>
                </a:effectLst>
                <a:latin typeface="Arial" charset="0"/>
              </a:rPr>
              <a:t>Πλούσιο’ </a:t>
            </a:r>
            <a:r>
              <a:rPr lang="en-US" sz="1800">
                <a:effectLst>
                  <a:outerShdw blurRad="38100" dist="38100" dir="2700000" algn="tl">
                    <a:srgbClr val="000000"/>
                  </a:outerShdw>
                </a:effectLst>
                <a:latin typeface="Arial" charset="0"/>
              </a:rPr>
              <a:t>API </a:t>
            </a:r>
            <a:r>
              <a:rPr lang="el-GR" sz="1800">
                <a:effectLst>
                  <a:outerShdw blurRad="38100" dist="38100" dir="2700000" algn="tl">
                    <a:srgbClr val="000000"/>
                  </a:outerShdw>
                </a:effectLst>
                <a:latin typeface="Arial" charset="0"/>
              </a:rPr>
              <a:t>για προγραμματισμό με εξελιγμένες δυνατότητες</a:t>
            </a:r>
            <a:r>
              <a:rPr lang="en-US" sz="1800">
                <a:effectLst>
                  <a:outerShdw blurRad="38100" dist="38100" dir="2700000" algn="tl">
                    <a:srgbClr val="000000"/>
                  </a:outerShdw>
                </a:effectLst>
                <a:latin typeface="Arial" charset="0"/>
              </a:rPr>
              <a:t>.</a:t>
            </a:r>
          </a:p>
          <a:p>
            <a:pPr eaLnBrk="0" hangingPunct="0">
              <a:spcBef>
                <a:spcPct val="50000"/>
              </a:spcBef>
              <a:buFont typeface="Wingdings" pitchFamily="2" charset="2"/>
              <a:buNone/>
            </a:pPr>
            <a:r>
              <a:rPr lang="en-US" sz="1800">
                <a:solidFill>
                  <a:schemeClr val="tx2"/>
                </a:solidFill>
                <a:effectLst>
                  <a:outerShdw blurRad="38100" dist="38100" dir="2700000" algn="tl">
                    <a:srgbClr val="000000"/>
                  </a:outerShdw>
                </a:effectLst>
                <a:latin typeface="Arial" charset="0"/>
              </a:rPr>
              <a:t>Components.</a:t>
            </a:r>
            <a:r>
              <a:rPr lang="en-US" sz="1800">
                <a:effectLst>
                  <a:outerShdw blurRad="38100" dist="38100" dir="2700000" algn="tl">
                    <a:srgbClr val="000000"/>
                  </a:outerShdw>
                </a:effectLst>
                <a:latin typeface="Arial" charset="0"/>
              </a:rPr>
              <a:t> </a:t>
            </a:r>
            <a:r>
              <a:rPr lang="el-GR" sz="1800">
                <a:effectLst>
                  <a:outerShdw blurRad="38100" dist="38100" dir="2700000" algn="tl">
                    <a:srgbClr val="000000"/>
                  </a:outerShdw>
                </a:effectLst>
                <a:latin typeface="Arial" charset="0"/>
              </a:rPr>
              <a:t>Ισχυρός μηχανισμός μέσω του οποίου εφαρμογές εκθέτουν λειτουργικότητα και </a:t>
            </a:r>
            <a:r>
              <a:rPr lang="en-US" sz="1800">
                <a:effectLst>
                  <a:outerShdw blurRad="38100" dist="38100" dir="2700000" algn="tl">
                    <a:srgbClr val="000000"/>
                  </a:outerShdw>
                </a:effectLst>
                <a:latin typeface="Arial" charset="0"/>
              </a:rPr>
              <a:t>interfaces.</a:t>
            </a:r>
          </a:p>
          <a:p>
            <a:pPr eaLnBrk="0" hangingPunct="0">
              <a:spcBef>
                <a:spcPct val="50000"/>
              </a:spcBef>
              <a:buFont typeface="Wingdings" pitchFamily="2" charset="2"/>
              <a:buNone/>
            </a:pPr>
            <a:r>
              <a:rPr lang="en-US" sz="1800">
                <a:solidFill>
                  <a:schemeClr val="tx2"/>
                </a:solidFill>
                <a:effectLst>
                  <a:outerShdw blurRad="38100" dist="38100" dir="2700000" algn="tl">
                    <a:srgbClr val="000000"/>
                  </a:outerShdw>
                </a:effectLst>
                <a:latin typeface="Arial" charset="0"/>
              </a:rPr>
              <a:t>DHTML.</a:t>
            </a:r>
            <a:r>
              <a:rPr lang="en-US" sz="1800">
                <a:effectLst>
                  <a:outerShdw blurRad="38100" dist="38100" dir="2700000" algn="tl">
                    <a:srgbClr val="000000"/>
                  </a:outerShdw>
                </a:effectLst>
                <a:latin typeface="Arial" charset="0"/>
              </a:rPr>
              <a:t> </a:t>
            </a:r>
            <a:r>
              <a:rPr lang="el-GR" sz="1800">
                <a:effectLst>
                  <a:outerShdw blurRad="38100" dist="38100" dir="2700000" algn="tl">
                    <a:srgbClr val="000000"/>
                  </a:outerShdw>
                </a:effectLst>
                <a:latin typeface="Arial" charset="0"/>
              </a:rPr>
              <a:t>Εξελιγμένο</a:t>
            </a:r>
            <a:r>
              <a:rPr lang="en-US" sz="1800">
                <a:effectLst>
                  <a:outerShdw blurRad="38100" dist="38100" dir="2700000" algn="tl">
                    <a:srgbClr val="000000"/>
                  </a:outerShdw>
                </a:effectLst>
                <a:latin typeface="Arial" charset="0"/>
              </a:rPr>
              <a:t> document object model </a:t>
            </a:r>
            <a:r>
              <a:rPr lang="el-GR" sz="1800">
                <a:effectLst>
                  <a:outerShdw blurRad="38100" dist="38100" dir="2700000" algn="tl">
                    <a:srgbClr val="000000"/>
                  </a:outerShdw>
                </a:effectLst>
                <a:latin typeface="Arial" charset="0"/>
              </a:rPr>
              <a:t>που παρέχει καλύτερο έλεγχο και διαδραστικότητα.</a:t>
            </a:r>
            <a:endParaRPr lang="en-US" sz="1800">
              <a:effectLst>
                <a:outerShdw blurRad="38100" dist="38100" dir="2700000" algn="tl">
                  <a:srgbClr val="000000"/>
                </a:outerShdw>
              </a:effectLst>
              <a:latin typeface="Arial" charset="0"/>
            </a:endParaRPr>
          </a:p>
          <a:p>
            <a:pPr eaLnBrk="0" hangingPunct="0">
              <a:spcBef>
                <a:spcPct val="50000"/>
              </a:spcBef>
              <a:buFont typeface="Wingdings" pitchFamily="2" charset="2"/>
              <a:buNone/>
            </a:pPr>
            <a:r>
              <a:rPr lang="en-US" sz="1800">
                <a:solidFill>
                  <a:schemeClr val="tx2"/>
                </a:solidFill>
                <a:effectLst>
                  <a:outerShdw blurRad="38100" dist="38100" dir="2700000" algn="tl">
                    <a:srgbClr val="000000"/>
                  </a:outerShdw>
                </a:effectLst>
                <a:latin typeface="Arial" charset="0"/>
              </a:rPr>
              <a:t>Scripting.</a:t>
            </a:r>
            <a:r>
              <a:rPr lang="en-US" sz="1800">
                <a:effectLst>
                  <a:outerShdw blurRad="38100" dist="38100" dir="2700000" algn="tl">
                    <a:srgbClr val="000000"/>
                  </a:outerShdw>
                </a:effectLst>
                <a:latin typeface="Arial" charset="0"/>
              </a:rPr>
              <a:t> </a:t>
            </a:r>
            <a:r>
              <a:rPr lang="el-GR" sz="1800">
                <a:effectLst>
                  <a:outerShdw blurRad="38100" dist="38100" dir="2700000" algn="tl">
                    <a:srgbClr val="000000"/>
                  </a:outerShdw>
                </a:effectLst>
                <a:latin typeface="Arial" charset="0"/>
              </a:rPr>
              <a:t> Απλοποιημένες προγραμματιστικές γλώσσες που μεταφράζουν οι </a:t>
            </a:r>
            <a:r>
              <a:rPr lang="en-US" sz="1800">
                <a:effectLst>
                  <a:outerShdw blurRad="38100" dist="38100" dir="2700000" algn="tl">
                    <a:srgbClr val="000000"/>
                  </a:outerShdw>
                </a:effectLst>
                <a:latin typeface="Arial" charset="0"/>
              </a:rPr>
              <a:t>browsers.</a:t>
            </a:r>
          </a:p>
          <a:p>
            <a:pPr eaLnBrk="0" hangingPunct="0">
              <a:spcBef>
                <a:spcPct val="50000"/>
              </a:spcBef>
              <a:buFont typeface="Wingdings" pitchFamily="2" charset="2"/>
              <a:buNone/>
            </a:pPr>
            <a:r>
              <a:rPr lang="en-US" sz="1800">
                <a:solidFill>
                  <a:schemeClr val="tx2"/>
                </a:solidFill>
                <a:effectLst>
                  <a:outerShdw blurRad="38100" dist="38100" dir="2700000" algn="tl">
                    <a:srgbClr val="000000"/>
                  </a:outerShdw>
                </a:effectLst>
                <a:latin typeface="Arial" charset="0"/>
              </a:rPr>
              <a:t>HTML.</a:t>
            </a:r>
            <a:r>
              <a:rPr lang="en-US" sz="1800">
                <a:effectLst>
                  <a:outerShdw blurRad="38100" dist="38100" dir="2700000" algn="tl">
                    <a:srgbClr val="000000"/>
                  </a:outerShdw>
                </a:effectLst>
                <a:latin typeface="Arial" charset="0"/>
              </a:rPr>
              <a:t> </a:t>
            </a:r>
            <a:r>
              <a:rPr lang="el-GR" sz="1800">
                <a:effectLst>
                  <a:outerShdw blurRad="38100" dist="38100" dir="2700000" algn="tl">
                    <a:srgbClr val="000000"/>
                  </a:outerShdw>
                </a:effectLst>
                <a:latin typeface="Arial" charset="0"/>
              </a:rPr>
              <a:t>Βασική μέθοδος παρουσίασης ιστοσελίδων.</a:t>
            </a:r>
            <a:endParaRPr lang="en-US" sz="1800">
              <a:effectLst>
                <a:outerShdw blurRad="38100" dist="38100" dir="2700000" algn="tl">
                  <a:srgbClr val="000000"/>
                </a:outerShdw>
              </a:effectLst>
              <a:latin typeface="Arial" charset="0"/>
            </a:endParaRPr>
          </a:p>
        </p:txBody>
      </p:sp>
      <p:sp>
        <p:nvSpPr>
          <p:cNvPr id="1001488" name="Text Box 16"/>
          <p:cNvSpPr txBox="1">
            <a:spLocks noChangeArrowheads="1"/>
          </p:cNvSpPr>
          <p:nvPr/>
        </p:nvSpPr>
        <p:spPr bwMode="auto">
          <a:xfrm>
            <a:off x="5794375" y="1812925"/>
            <a:ext cx="919163" cy="701675"/>
          </a:xfrm>
          <a:prstGeom prst="rect">
            <a:avLst/>
          </a:prstGeom>
          <a:noFill/>
          <a:ln w="12700">
            <a:noFill/>
            <a:miter lim="800000"/>
            <a:headEnd/>
            <a:tailEnd/>
          </a:ln>
          <a:effectLst/>
        </p:spPr>
        <p:txBody>
          <a:bodyPr wrap="none" anchor="ctr">
            <a:spAutoFit/>
          </a:bodyPr>
          <a:lstStyle/>
          <a:p>
            <a:pPr eaLnBrk="0" hangingPunct="0"/>
            <a:r>
              <a:rPr lang="en-US" sz="2000">
                <a:effectLst>
                  <a:outerShdw blurRad="38100" dist="38100" dir="2700000" algn="tl">
                    <a:srgbClr val="000000"/>
                  </a:outerShdw>
                </a:effectLst>
                <a:latin typeface="Arial" charset="0"/>
              </a:rPr>
              <a:t>EXE</a:t>
            </a:r>
          </a:p>
          <a:p>
            <a:pPr eaLnBrk="0" hangingPunct="0"/>
            <a:r>
              <a:rPr lang="en-US" sz="2000">
                <a:effectLst>
                  <a:outerShdw blurRad="38100" dist="38100" dir="2700000" algn="tl">
                    <a:srgbClr val="000000"/>
                  </a:outerShdw>
                </a:effectLst>
                <a:latin typeface="Arial" charset="0"/>
              </a:rPr>
              <a:t>based</a:t>
            </a:r>
          </a:p>
        </p:txBody>
      </p:sp>
      <p:sp>
        <p:nvSpPr>
          <p:cNvPr id="1001489" name="Text Box 17"/>
          <p:cNvSpPr txBox="1">
            <a:spLocks noChangeArrowheads="1"/>
          </p:cNvSpPr>
          <p:nvPr/>
        </p:nvSpPr>
        <p:spPr bwMode="auto">
          <a:xfrm>
            <a:off x="5872163" y="5341938"/>
            <a:ext cx="919162" cy="701675"/>
          </a:xfrm>
          <a:prstGeom prst="rect">
            <a:avLst/>
          </a:prstGeom>
          <a:noFill/>
          <a:ln w="12700">
            <a:noFill/>
            <a:miter lim="800000"/>
            <a:headEnd/>
            <a:tailEnd/>
          </a:ln>
          <a:effectLst/>
        </p:spPr>
        <p:txBody>
          <a:bodyPr wrap="none" anchor="ctr">
            <a:spAutoFit/>
          </a:bodyPr>
          <a:lstStyle/>
          <a:p>
            <a:pPr eaLnBrk="0" hangingPunct="0"/>
            <a:r>
              <a:rPr lang="en-US" sz="2000">
                <a:effectLst>
                  <a:outerShdw blurRad="38100" dist="38100" dir="2700000" algn="tl">
                    <a:srgbClr val="000000"/>
                  </a:outerShdw>
                </a:effectLst>
                <a:latin typeface="Arial" charset="0"/>
              </a:rPr>
              <a:t>Page</a:t>
            </a:r>
          </a:p>
          <a:p>
            <a:pPr eaLnBrk="0" hangingPunct="0"/>
            <a:r>
              <a:rPr lang="en-US" sz="2000">
                <a:effectLst>
                  <a:outerShdw blurRad="38100" dist="38100" dir="2700000" algn="tl">
                    <a:srgbClr val="000000"/>
                  </a:outerShdw>
                </a:effectLst>
                <a:latin typeface="Arial" charset="0"/>
              </a:rPr>
              <a:t>based</a:t>
            </a:r>
          </a:p>
        </p:txBody>
      </p: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a:xfrm>
            <a:off x="381000" y="228600"/>
            <a:ext cx="5562600" cy="1682750"/>
          </a:xfrm>
        </p:spPr>
        <p:txBody>
          <a:bodyPr/>
          <a:lstStyle/>
          <a:p>
            <a:r>
              <a:rPr lang="en-US" sz="4400"/>
              <a:t>Windows DNA</a:t>
            </a:r>
            <a:r>
              <a:rPr lang="en-US"/>
              <a:t/>
            </a:r>
            <a:br>
              <a:rPr lang="en-US"/>
            </a:br>
            <a:r>
              <a:rPr lang="el-GR" sz="3600">
                <a:solidFill>
                  <a:schemeClr val="accent2"/>
                </a:solidFill>
              </a:rPr>
              <a:t>Υποχρεώσεις του </a:t>
            </a:r>
            <a:r>
              <a:rPr lang="en-US" sz="3600">
                <a:solidFill>
                  <a:schemeClr val="accent2"/>
                </a:solidFill>
              </a:rPr>
              <a:t>Business Tier</a:t>
            </a:r>
            <a:endParaRPr lang="en-GB" sz="3600">
              <a:solidFill>
                <a:schemeClr val="accent2"/>
              </a:solidFill>
            </a:endParaRPr>
          </a:p>
        </p:txBody>
      </p:sp>
      <p:sp>
        <p:nvSpPr>
          <p:cNvPr id="1031171" name="Rectangle 3"/>
          <p:cNvSpPr>
            <a:spLocks noGrp="1" noChangeArrowheads="1"/>
          </p:cNvSpPr>
          <p:nvPr>
            <p:ph type="body" idx="1"/>
          </p:nvPr>
        </p:nvSpPr>
        <p:spPr>
          <a:xfrm>
            <a:off x="381000" y="2136775"/>
            <a:ext cx="8502650" cy="4035425"/>
          </a:xfrm>
        </p:spPr>
        <p:txBody>
          <a:bodyPr/>
          <a:lstStyle/>
          <a:p>
            <a:r>
              <a:rPr lang="el-GR"/>
              <a:t>Παραλαβή πληροφοριών από το </a:t>
            </a:r>
            <a:r>
              <a:rPr lang="en-US"/>
              <a:t>Presentation Tier</a:t>
            </a:r>
          </a:p>
          <a:p>
            <a:r>
              <a:rPr lang="el-GR"/>
              <a:t>Επεξεργασία και επικύρωση πληροφοριών</a:t>
            </a:r>
            <a:endParaRPr lang="en-US"/>
          </a:p>
          <a:p>
            <a:r>
              <a:rPr lang="el-GR"/>
              <a:t>Επικοινωνία με το </a:t>
            </a:r>
            <a:r>
              <a:rPr lang="en-US"/>
              <a:t>Data</a:t>
            </a:r>
            <a:r>
              <a:rPr lang="el-GR"/>
              <a:t> </a:t>
            </a:r>
            <a:r>
              <a:rPr lang="en-US"/>
              <a:t>Tier </a:t>
            </a:r>
            <a:r>
              <a:rPr lang="el-GR"/>
              <a:t>για την εκπλήρωση της εργασίας</a:t>
            </a:r>
          </a:p>
          <a:p>
            <a:r>
              <a:rPr lang="el-GR"/>
              <a:t>Αποστολή αποτελεσμάτων στο </a:t>
            </a:r>
            <a:r>
              <a:rPr lang="en-US"/>
              <a:t>Presentation Tier.</a:t>
            </a:r>
            <a:endParaRPr lang="en-GB"/>
          </a:p>
        </p:txBody>
      </p:sp>
      <p:pic>
        <p:nvPicPr>
          <p:cNvPr id="1031173" name="Picture 5" descr="C:\My Documents\Projects\New DNA animation\graphics\topbiz.gif"/>
          <p:cNvPicPr>
            <a:picLocks noChangeAspect="1" noChangeArrowheads="1"/>
          </p:cNvPicPr>
          <p:nvPr/>
        </p:nvPicPr>
        <p:blipFill>
          <a:blip r:embed="rId3"/>
          <a:srcRect/>
          <a:stretch>
            <a:fillRect/>
          </a:stretch>
        </p:blipFill>
        <p:spPr bwMode="auto">
          <a:xfrm>
            <a:off x="6448425" y="271463"/>
            <a:ext cx="2381250" cy="1390650"/>
          </a:xfrm>
          <a:prstGeom prst="rect">
            <a:avLst/>
          </a:prstGeom>
          <a:noFill/>
        </p:spPr>
      </p:pic>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25" name="Picture 5" descr="C:\My Documents\Projects\New DNA animation\graphics\biz.gif"/>
          <p:cNvPicPr>
            <a:picLocks noChangeAspect="1" noChangeArrowheads="1"/>
          </p:cNvPicPr>
          <p:nvPr/>
        </p:nvPicPr>
        <p:blipFill>
          <a:blip r:embed="rId3"/>
          <a:srcRect l="32106" t="26666" r="2632" b="5000"/>
          <a:stretch>
            <a:fillRect/>
          </a:stretch>
        </p:blipFill>
        <p:spPr bwMode="auto">
          <a:xfrm>
            <a:off x="3829050" y="2357438"/>
            <a:ext cx="4724400" cy="3124200"/>
          </a:xfrm>
          <a:prstGeom prst="rect">
            <a:avLst/>
          </a:prstGeom>
          <a:noFill/>
        </p:spPr>
      </p:pic>
      <p:sp>
        <p:nvSpPr>
          <p:cNvPr id="1003522" name="Rectangle 2"/>
          <p:cNvSpPr>
            <a:spLocks noGrp="1" noChangeArrowheads="1"/>
          </p:cNvSpPr>
          <p:nvPr>
            <p:ph type="body" idx="1"/>
          </p:nvPr>
        </p:nvSpPr>
        <p:spPr>
          <a:xfrm>
            <a:off x="395288" y="2768600"/>
            <a:ext cx="4830762" cy="3860800"/>
          </a:xfrm>
          <a:noFill/>
          <a:ln/>
        </p:spPr>
        <p:txBody>
          <a:bodyPr/>
          <a:lstStyle/>
          <a:p>
            <a:pPr marL="449263" indent="-449263">
              <a:lnSpc>
                <a:spcPct val="80000"/>
              </a:lnSpc>
              <a:spcBef>
                <a:spcPct val="20000"/>
              </a:spcBef>
            </a:pPr>
            <a:r>
              <a:rPr lang="en-US" sz="2400"/>
              <a:t>COM+</a:t>
            </a:r>
          </a:p>
          <a:p>
            <a:pPr marL="1100138" lvl="1">
              <a:lnSpc>
                <a:spcPct val="80000"/>
              </a:lnSpc>
              <a:spcBef>
                <a:spcPct val="20000"/>
              </a:spcBef>
              <a:buFont typeface="Wingdings" pitchFamily="2" charset="2"/>
              <a:buNone/>
            </a:pPr>
            <a:r>
              <a:rPr lang="el-GR" sz="2000"/>
              <a:t>Απόγονος του </a:t>
            </a:r>
            <a:r>
              <a:rPr lang="en-US" sz="2000"/>
              <a:t>DCOM</a:t>
            </a:r>
            <a:r>
              <a:rPr lang="el-GR" sz="2000"/>
              <a:t>. </a:t>
            </a:r>
            <a:r>
              <a:rPr lang="en-US" sz="2000"/>
              <a:t>Transactional,</a:t>
            </a:r>
            <a:r>
              <a:rPr lang="el-GR" sz="2000"/>
              <a:t> κλιμακούμενες συνιστώσες λογισμικού. </a:t>
            </a:r>
            <a:endParaRPr lang="en-US" sz="2000"/>
          </a:p>
          <a:p>
            <a:pPr marL="449263" indent="-449263">
              <a:lnSpc>
                <a:spcPct val="80000"/>
              </a:lnSpc>
              <a:spcBef>
                <a:spcPct val="20000"/>
              </a:spcBef>
            </a:pPr>
            <a:r>
              <a:rPr lang="en-US" sz="2400"/>
              <a:t>MSMQ</a:t>
            </a:r>
          </a:p>
          <a:p>
            <a:pPr marL="1100138" lvl="1">
              <a:lnSpc>
                <a:spcPct val="80000"/>
              </a:lnSpc>
              <a:spcBef>
                <a:spcPct val="20000"/>
              </a:spcBef>
              <a:buFont typeface="Wingdings" pitchFamily="2" charset="2"/>
              <a:buNone/>
            </a:pPr>
            <a:r>
              <a:rPr lang="el-GR" sz="2000"/>
              <a:t>Υπηρεσίες μηνυμάτων. </a:t>
            </a:r>
          </a:p>
          <a:p>
            <a:pPr marL="1100138" lvl="1">
              <a:lnSpc>
                <a:spcPct val="80000"/>
              </a:lnSpc>
              <a:spcBef>
                <a:spcPct val="20000"/>
              </a:spcBef>
              <a:buFont typeface="Wingdings" pitchFamily="2" charset="2"/>
              <a:buNone/>
            </a:pPr>
            <a:r>
              <a:rPr lang="el-GR" sz="2000"/>
              <a:t>	Για αξιόπιστες ασύγχρονες επικοινωνίες.</a:t>
            </a:r>
            <a:endParaRPr lang="en-US" sz="2000"/>
          </a:p>
          <a:p>
            <a:pPr marL="449263" indent="-449263">
              <a:lnSpc>
                <a:spcPct val="80000"/>
              </a:lnSpc>
              <a:spcBef>
                <a:spcPct val="20000"/>
              </a:spcBef>
            </a:pPr>
            <a:r>
              <a:rPr lang="en-US" sz="2400"/>
              <a:t>IIS</a:t>
            </a:r>
            <a:endParaRPr lang="el-GR" sz="2400"/>
          </a:p>
          <a:p>
            <a:pPr marL="1100138" lvl="1">
              <a:lnSpc>
                <a:spcPct val="80000"/>
              </a:lnSpc>
              <a:spcBef>
                <a:spcPct val="20000"/>
              </a:spcBef>
              <a:buFont typeface="Wingdings" pitchFamily="2" charset="2"/>
              <a:buNone/>
            </a:pPr>
            <a:r>
              <a:rPr lang="en-US" sz="2000"/>
              <a:t>Internet Information Server.</a:t>
            </a:r>
            <a:endParaRPr lang="el-GR" sz="2000"/>
          </a:p>
          <a:p>
            <a:pPr marL="1100138" lvl="1">
              <a:lnSpc>
                <a:spcPct val="80000"/>
              </a:lnSpc>
              <a:spcBef>
                <a:spcPct val="20000"/>
              </a:spcBef>
              <a:buFont typeface="Wingdings" pitchFamily="2" charset="2"/>
              <a:buNone/>
            </a:pPr>
            <a:r>
              <a:rPr lang="en-US" sz="2000"/>
              <a:t>	</a:t>
            </a:r>
            <a:r>
              <a:rPr lang="el-GR" sz="2000"/>
              <a:t>Διασύνδεση εφαρμογών με το</a:t>
            </a:r>
            <a:r>
              <a:rPr lang="en-US" sz="2000"/>
              <a:t> </a:t>
            </a:r>
            <a:r>
              <a:rPr lang="el-GR" sz="2000"/>
              <a:t>Διαδίκτυο</a:t>
            </a:r>
            <a:endParaRPr lang="en-US" sz="2000"/>
          </a:p>
        </p:txBody>
      </p:sp>
      <p:sp>
        <p:nvSpPr>
          <p:cNvPr id="1003523" name="Rectangle 3"/>
          <p:cNvSpPr>
            <a:spLocks noGrp="1" noChangeArrowheads="1"/>
          </p:cNvSpPr>
          <p:nvPr>
            <p:ph type="title"/>
          </p:nvPr>
        </p:nvSpPr>
        <p:spPr>
          <a:xfrm>
            <a:off x="381000" y="139700"/>
            <a:ext cx="8482013" cy="1189038"/>
          </a:xfrm>
          <a:noFill/>
          <a:ln/>
        </p:spPr>
        <p:txBody>
          <a:bodyPr/>
          <a:lstStyle/>
          <a:p>
            <a:r>
              <a:rPr lang="en-US" sz="4400"/>
              <a:t>Windows DNA</a:t>
            </a:r>
            <a:r>
              <a:rPr lang="en-US"/>
              <a:t/>
            </a:r>
            <a:br>
              <a:rPr lang="en-US"/>
            </a:br>
            <a:r>
              <a:rPr lang="en-US" sz="3600">
                <a:solidFill>
                  <a:schemeClr val="accent2"/>
                </a:solidFill>
              </a:rPr>
              <a:t>Business Tier</a:t>
            </a:r>
            <a:endParaRPr lang="en-US"/>
          </a:p>
        </p:txBody>
      </p:sp>
      <p:pic>
        <p:nvPicPr>
          <p:cNvPr id="1003524" name="Picture 4" descr="C:\My Documents\Projects\New DNA animation\graphics\topbiz.gif"/>
          <p:cNvPicPr>
            <a:picLocks noChangeAspect="1" noChangeArrowheads="1"/>
          </p:cNvPicPr>
          <p:nvPr/>
        </p:nvPicPr>
        <p:blipFill>
          <a:blip r:embed="rId4"/>
          <a:srcRect/>
          <a:stretch>
            <a:fillRect/>
          </a:stretch>
        </p:blipFill>
        <p:spPr bwMode="auto">
          <a:xfrm>
            <a:off x="6448425" y="271463"/>
            <a:ext cx="2381250" cy="1390650"/>
          </a:xfrm>
          <a:prstGeom prst="rect">
            <a:avLst/>
          </a:prstGeom>
          <a:noFill/>
        </p:spPr>
      </p:pic>
      <p:sp>
        <p:nvSpPr>
          <p:cNvPr id="1003526" name="Text Box 6"/>
          <p:cNvSpPr txBox="1">
            <a:spLocks noChangeArrowheads="1"/>
          </p:cNvSpPr>
          <p:nvPr/>
        </p:nvSpPr>
        <p:spPr bwMode="auto">
          <a:xfrm>
            <a:off x="5581650" y="5505450"/>
            <a:ext cx="838200" cy="311150"/>
          </a:xfrm>
          <a:prstGeom prst="rect">
            <a:avLst/>
          </a:prstGeom>
          <a:noFill/>
          <a:ln w="12700">
            <a:noFill/>
            <a:miter lim="800000"/>
            <a:headEnd/>
            <a:tailEnd/>
          </a:ln>
          <a:effectLst/>
        </p:spPr>
        <p:txBody>
          <a:bodyPr anchor="ctr">
            <a:spAutoFit/>
          </a:bodyPr>
          <a:lstStyle/>
          <a:p>
            <a:pPr eaLnBrk="0" hangingPunct="0">
              <a:lnSpc>
                <a:spcPct val="60000"/>
              </a:lnSpc>
              <a:spcBef>
                <a:spcPct val="50000"/>
              </a:spcBef>
            </a:pPr>
            <a:r>
              <a:rPr lang="en-US">
                <a:effectLst>
                  <a:outerShdw blurRad="38100" dist="38100" dir="2700000" algn="tl">
                    <a:srgbClr val="000000"/>
                  </a:outerShdw>
                </a:effectLst>
                <a:latin typeface="Arial" charset="0"/>
              </a:rPr>
              <a:t>IIS</a:t>
            </a:r>
          </a:p>
        </p:txBody>
      </p:sp>
      <p:sp>
        <p:nvSpPr>
          <p:cNvPr id="1003527" name="Text Box 7"/>
          <p:cNvSpPr txBox="1">
            <a:spLocks noChangeArrowheads="1"/>
          </p:cNvSpPr>
          <p:nvPr/>
        </p:nvSpPr>
        <p:spPr bwMode="auto">
          <a:xfrm>
            <a:off x="6738938" y="3003550"/>
            <a:ext cx="1687512" cy="677863"/>
          </a:xfrm>
          <a:prstGeom prst="rect">
            <a:avLst/>
          </a:prstGeom>
          <a:noFill/>
          <a:ln w="12700">
            <a:noFill/>
            <a:miter lim="800000"/>
            <a:headEnd/>
            <a:tailEnd/>
          </a:ln>
          <a:effectLst/>
        </p:spPr>
        <p:txBody>
          <a:bodyPr wrap="none" anchor="ctr">
            <a:spAutoFit/>
          </a:bodyPr>
          <a:lstStyle/>
          <a:p>
            <a:pPr eaLnBrk="0" hangingPunct="0">
              <a:lnSpc>
                <a:spcPct val="80000"/>
              </a:lnSpc>
            </a:pPr>
            <a:r>
              <a:rPr lang="en-US" sz="1600">
                <a:solidFill>
                  <a:schemeClr val="bg2"/>
                </a:solidFill>
                <a:effectLst>
                  <a:outerShdw blurRad="38100" dist="38100" dir="2700000" algn="tl">
                    <a:srgbClr val="FFFFFF"/>
                  </a:outerShdw>
                </a:effectLst>
                <a:latin typeface="Arial" charset="0"/>
              </a:rPr>
              <a:t>Write business </a:t>
            </a:r>
            <a:br>
              <a:rPr lang="en-US" sz="1600">
                <a:solidFill>
                  <a:schemeClr val="bg2"/>
                </a:solidFill>
                <a:effectLst>
                  <a:outerShdw blurRad="38100" dist="38100" dir="2700000" algn="tl">
                    <a:srgbClr val="FFFFFF"/>
                  </a:outerShdw>
                </a:effectLst>
                <a:latin typeface="Arial" charset="0"/>
              </a:rPr>
            </a:br>
            <a:r>
              <a:rPr lang="en-US" sz="1600">
                <a:solidFill>
                  <a:schemeClr val="bg2"/>
                </a:solidFill>
                <a:effectLst>
                  <a:outerShdw blurRad="38100" dist="38100" dir="2700000" algn="tl">
                    <a:srgbClr val="FFFFFF"/>
                  </a:outerShdw>
                </a:effectLst>
                <a:latin typeface="Arial" charset="0"/>
              </a:rPr>
              <a:t> logic as COM </a:t>
            </a:r>
            <a:br>
              <a:rPr lang="en-US" sz="1600">
                <a:solidFill>
                  <a:schemeClr val="bg2"/>
                </a:solidFill>
                <a:effectLst>
                  <a:outerShdw blurRad="38100" dist="38100" dir="2700000" algn="tl">
                    <a:srgbClr val="FFFFFF"/>
                  </a:outerShdw>
                </a:effectLst>
                <a:latin typeface="Arial" charset="0"/>
              </a:rPr>
            </a:br>
            <a:r>
              <a:rPr lang="en-US" sz="1600">
                <a:solidFill>
                  <a:schemeClr val="bg2"/>
                </a:solidFill>
                <a:effectLst>
                  <a:outerShdw blurRad="38100" dist="38100" dir="2700000" algn="tl">
                    <a:srgbClr val="FFFFFF"/>
                  </a:outerShdw>
                </a:effectLst>
                <a:latin typeface="Arial" charset="0"/>
              </a:rPr>
              <a:t>components</a:t>
            </a:r>
          </a:p>
        </p:txBody>
      </p:sp>
      <p:sp>
        <p:nvSpPr>
          <p:cNvPr id="1003528" name="Text Box 8"/>
          <p:cNvSpPr txBox="1">
            <a:spLocks noChangeArrowheads="1"/>
          </p:cNvSpPr>
          <p:nvPr/>
        </p:nvSpPr>
        <p:spPr bwMode="auto">
          <a:xfrm>
            <a:off x="6470650" y="6092825"/>
            <a:ext cx="2063750" cy="384175"/>
          </a:xfrm>
          <a:prstGeom prst="rect">
            <a:avLst/>
          </a:prstGeom>
          <a:noFill/>
          <a:ln w="12700">
            <a:noFill/>
            <a:miter lim="800000"/>
            <a:headEnd/>
            <a:tailEnd/>
          </a:ln>
          <a:effectLst/>
        </p:spPr>
        <p:txBody>
          <a:bodyPr anchor="ctr">
            <a:spAutoFit/>
          </a:bodyPr>
          <a:lstStyle/>
          <a:p>
            <a:pPr eaLnBrk="0" hangingPunct="0">
              <a:lnSpc>
                <a:spcPct val="80000"/>
              </a:lnSpc>
              <a:spcBef>
                <a:spcPct val="50000"/>
              </a:spcBef>
            </a:pPr>
            <a:r>
              <a:rPr lang="en-US">
                <a:effectLst>
                  <a:outerShdw blurRad="38100" dist="38100" dir="2700000" algn="tl">
                    <a:srgbClr val="000000"/>
                  </a:outerShdw>
                </a:effectLst>
                <a:latin typeface="Arial" charset="0"/>
              </a:rPr>
              <a:t>MTS / COM+</a:t>
            </a:r>
          </a:p>
        </p:txBody>
      </p:sp>
      <p:sp>
        <p:nvSpPr>
          <p:cNvPr id="1003529" name="Text Box 9"/>
          <p:cNvSpPr txBox="1">
            <a:spLocks noChangeArrowheads="1"/>
          </p:cNvSpPr>
          <p:nvPr/>
        </p:nvSpPr>
        <p:spPr bwMode="auto">
          <a:xfrm>
            <a:off x="5683250" y="5805488"/>
            <a:ext cx="1524000" cy="347662"/>
          </a:xfrm>
          <a:prstGeom prst="rect">
            <a:avLst/>
          </a:prstGeom>
          <a:noFill/>
          <a:ln w="12700">
            <a:noFill/>
            <a:miter lim="800000"/>
            <a:headEnd/>
            <a:tailEnd/>
          </a:ln>
          <a:effectLst/>
        </p:spPr>
        <p:txBody>
          <a:bodyPr anchor="ctr">
            <a:spAutoFit/>
          </a:bodyPr>
          <a:lstStyle/>
          <a:p>
            <a:pPr eaLnBrk="0" hangingPunct="0">
              <a:lnSpc>
                <a:spcPct val="70000"/>
              </a:lnSpc>
              <a:spcBef>
                <a:spcPct val="50000"/>
              </a:spcBef>
            </a:pPr>
            <a:r>
              <a:rPr lang="en-US">
                <a:effectLst>
                  <a:outerShdw blurRad="38100" dist="38100" dir="2700000" algn="tl">
                    <a:srgbClr val="000000"/>
                  </a:outerShdw>
                </a:effectLst>
                <a:latin typeface="Arial" charset="0"/>
              </a:rPr>
              <a:t>MSMQ</a:t>
            </a:r>
          </a:p>
        </p:txBody>
      </p:sp>
      <p:sp>
        <p:nvSpPr>
          <p:cNvPr id="1003530" name="Line 10"/>
          <p:cNvSpPr>
            <a:spLocks noChangeShapeType="1"/>
          </p:cNvSpPr>
          <p:nvPr/>
        </p:nvSpPr>
        <p:spPr bwMode="auto">
          <a:xfrm>
            <a:off x="5803900" y="4973638"/>
            <a:ext cx="0" cy="457200"/>
          </a:xfrm>
          <a:prstGeom prst="line">
            <a:avLst/>
          </a:prstGeom>
          <a:noFill/>
          <a:ln w="28575">
            <a:solidFill>
              <a:schemeClr val="tx1"/>
            </a:solidFill>
            <a:round/>
            <a:headEnd/>
            <a:tailEnd/>
          </a:ln>
          <a:effectLst/>
        </p:spPr>
        <p:txBody>
          <a:bodyPr wrap="none" anchor="ctr"/>
          <a:lstStyle/>
          <a:p>
            <a:endParaRPr lang="en-US"/>
          </a:p>
        </p:txBody>
      </p:sp>
      <p:sp>
        <p:nvSpPr>
          <p:cNvPr id="1003531" name="Line 11"/>
          <p:cNvSpPr>
            <a:spLocks noChangeShapeType="1"/>
          </p:cNvSpPr>
          <p:nvPr/>
        </p:nvSpPr>
        <p:spPr bwMode="auto">
          <a:xfrm>
            <a:off x="6273800" y="5189538"/>
            <a:ext cx="0" cy="520700"/>
          </a:xfrm>
          <a:prstGeom prst="line">
            <a:avLst/>
          </a:prstGeom>
          <a:noFill/>
          <a:ln w="28575">
            <a:solidFill>
              <a:schemeClr val="tx1"/>
            </a:solidFill>
            <a:round/>
            <a:headEnd/>
            <a:tailEnd/>
          </a:ln>
          <a:effectLst/>
        </p:spPr>
        <p:txBody>
          <a:bodyPr wrap="none" anchor="ctr"/>
          <a:lstStyle/>
          <a:p>
            <a:endParaRPr lang="en-US"/>
          </a:p>
        </p:txBody>
      </p:sp>
      <p:sp>
        <p:nvSpPr>
          <p:cNvPr id="1003532" name="Line 12"/>
          <p:cNvSpPr>
            <a:spLocks noChangeShapeType="1"/>
          </p:cNvSpPr>
          <p:nvPr/>
        </p:nvSpPr>
        <p:spPr bwMode="auto">
          <a:xfrm>
            <a:off x="6870700" y="5087938"/>
            <a:ext cx="0" cy="939800"/>
          </a:xfrm>
          <a:prstGeom prst="line">
            <a:avLst/>
          </a:prstGeom>
          <a:noFill/>
          <a:ln w="28575">
            <a:solidFill>
              <a:schemeClr val="tx1"/>
            </a:solidFill>
            <a:round/>
            <a:headEnd/>
            <a:tailEnd/>
          </a:ln>
          <a:effectLst/>
        </p:spPr>
        <p:txBody>
          <a:bodyPr wrap="none" anchor="ctr"/>
          <a:lstStyle/>
          <a:p>
            <a:endParaRPr lang="en-US"/>
          </a:p>
        </p:txBody>
      </p:sp>
      <p:sp>
        <p:nvSpPr>
          <p:cNvPr id="1003533" name="Rectangle 13"/>
          <p:cNvSpPr>
            <a:spLocks noChangeArrowheads="1"/>
          </p:cNvSpPr>
          <p:nvPr/>
        </p:nvSpPr>
        <p:spPr bwMode="auto">
          <a:xfrm>
            <a:off x="395288" y="1371600"/>
            <a:ext cx="8748712" cy="1373188"/>
          </a:xfrm>
          <a:prstGeom prst="rect">
            <a:avLst/>
          </a:prstGeom>
          <a:noFill/>
          <a:ln w="12700">
            <a:noFill/>
            <a:miter lim="800000"/>
            <a:headEnd/>
            <a:tailEnd/>
          </a:ln>
          <a:effectLst/>
        </p:spPr>
        <p:txBody>
          <a:bodyPr anchor="ctr">
            <a:spAutoFit/>
          </a:bodyPr>
          <a:lstStyle/>
          <a:p>
            <a:pPr eaLnBrk="0" hangingPunct="0"/>
            <a:r>
              <a:rPr lang="el-GR" sz="2800">
                <a:effectLst>
                  <a:outerShdw blurRad="38100" dist="38100" dir="2700000" algn="tl">
                    <a:srgbClr val="000000"/>
                  </a:outerShdw>
                </a:effectLst>
                <a:latin typeface="Arial" charset="0"/>
              </a:rPr>
              <a:t>Το </a:t>
            </a:r>
            <a:r>
              <a:rPr lang="en-US" sz="2800">
                <a:effectLst>
                  <a:outerShdw blurRad="38100" dist="38100" dir="2700000" algn="tl">
                    <a:srgbClr val="000000"/>
                  </a:outerShdw>
                </a:effectLst>
                <a:latin typeface="Arial" charset="0"/>
              </a:rPr>
              <a:t>Business Tier </a:t>
            </a:r>
            <a:r>
              <a:rPr lang="el-GR" sz="2800">
                <a:effectLst>
                  <a:outerShdw blurRad="38100" dist="38100" dir="2700000" algn="tl">
                    <a:srgbClr val="000000"/>
                  </a:outerShdw>
                </a:effectLst>
                <a:latin typeface="Arial" charset="0"/>
              </a:rPr>
              <a:t>αποτελείται κυρίως από </a:t>
            </a:r>
            <a:r>
              <a:rPr lang="en-US" sz="2800">
                <a:effectLst>
                  <a:outerShdw blurRad="38100" dist="38100" dir="2700000" algn="tl">
                    <a:srgbClr val="000000"/>
                  </a:outerShdw>
                </a:effectLst>
                <a:latin typeface="Arial" charset="0"/>
              </a:rPr>
              <a:t>components </a:t>
            </a:r>
            <a:r>
              <a:rPr lang="el-GR" sz="2800">
                <a:effectLst>
                  <a:outerShdw blurRad="38100" dist="38100" dir="2700000" algn="tl">
                    <a:srgbClr val="000000"/>
                  </a:outerShdw>
                </a:effectLst>
                <a:latin typeface="Arial" charset="0"/>
              </a:rPr>
              <a:t>τα οποία τρέχουν μέσα στο περιβάλλον του </a:t>
            </a:r>
            <a:r>
              <a:rPr lang="en-US" sz="2800">
                <a:effectLst>
                  <a:outerShdw blurRad="38100" dist="38100" dir="2700000" algn="tl">
                    <a:srgbClr val="000000"/>
                  </a:outerShdw>
                </a:effectLst>
                <a:latin typeface="Arial" charset="0"/>
              </a:rPr>
              <a:t>MTS.</a:t>
            </a:r>
          </a:p>
        </p:txBody>
      </p:sp>
    </p:spTree>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a:xfrm>
            <a:off x="381000" y="228600"/>
            <a:ext cx="8482013" cy="1682750"/>
          </a:xfrm>
        </p:spPr>
        <p:txBody>
          <a:bodyPr/>
          <a:lstStyle/>
          <a:p>
            <a:r>
              <a:rPr lang="en-US" sz="4400"/>
              <a:t>Windows DNA</a:t>
            </a:r>
            <a:r>
              <a:rPr lang="en-US"/>
              <a:t/>
            </a:r>
            <a:br>
              <a:rPr lang="en-US"/>
            </a:br>
            <a:r>
              <a:rPr lang="el-GR" sz="3600">
                <a:solidFill>
                  <a:schemeClr val="accent2"/>
                </a:solidFill>
              </a:rPr>
              <a:t>Υποχρεώσεις του </a:t>
            </a:r>
            <a:r>
              <a:rPr lang="en-US" sz="3600">
                <a:solidFill>
                  <a:schemeClr val="accent2"/>
                </a:solidFill>
              </a:rPr>
              <a:t/>
            </a:r>
            <a:br>
              <a:rPr lang="en-US" sz="3600">
                <a:solidFill>
                  <a:schemeClr val="accent2"/>
                </a:solidFill>
              </a:rPr>
            </a:br>
            <a:r>
              <a:rPr lang="en-US" sz="3600">
                <a:solidFill>
                  <a:schemeClr val="accent2"/>
                </a:solidFill>
              </a:rPr>
              <a:t>Data Tier</a:t>
            </a:r>
            <a:endParaRPr lang="en-GB" sz="3600">
              <a:solidFill>
                <a:schemeClr val="accent2"/>
              </a:solidFill>
            </a:endParaRPr>
          </a:p>
        </p:txBody>
      </p:sp>
      <p:sp>
        <p:nvSpPr>
          <p:cNvPr id="1032195" name="Rectangle 3"/>
          <p:cNvSpPr>
            <a:spLocks noGrp="1" noChangeArrowheads="1"/>
          </p:cNvSpPr>
          <p:nvPr>
            <p:ph type="body" idx="1"/>
          </p:nvPr>
        </p:nvSpPr>
        <p:spPr>
          <a:xfrm>
            <a:off x="381000" y="2155825"/>
            <a:ext cx="8502650" cy="2720975"/>
          </a:xfrm>
        </p:spPr>
        <p:txBody>
          <a:bodyPr/>
          <a:lstStyle/>
          <a:p>
            <a:r>
              <a:rPr lang="el-GR"/>
              <a:t>Αποθήκευση πληροφοριών</a:t>
            </a:r>
          </a:p>
          <a:p>
            <a:r>
              <a:rPr lang="el-GR"/>
              <a:t>Ανεύρεση και προσκόμιση πληροφοριών (</a:t>
            </a:r>
            <a:r>
              <a:rPr lang="en-US"/>
              <a:t>search and retrieval)</a:t>
            </a:r>
          </a:p>
          <a:p>
            <a:r>
              <a:rPr lang="el-GR"/>
              <a:t>Συντήρηση δεδομένων</a:t>
            </a:r>
          </a:p>
          <a:p>
            <a:r>
              <a:rPr lang="el-GR"/>
              <a:t>Ακεραιότητα δεδομένων</a:t>
            </a:r>
            <a:endParaRPr lang="en-GB"/>
          </a:p>
        </p:txBody>
      </p:sp>
      <p:pic>
        <p:nvPicPr>
          <p:cNvPr id="1032197" name="Picture 5" descr="C:\My Documents\Projects\New DNA animation\graphics\topdata.gif"/>
          <p:cNvPicPr>
            <a:picLocks noChangeAspect="1" noChangeArrowheads="1"/>
          </p:cNvPicPr>
          <p:nvPr/>
        </p:nvPicPr>
        <p:blipFill>
          <a:blip r:embed="rId3"/>
          <a:srcRect/>
          <a:stretch>
            <a:fillRect/>
          </a:stretch>
        </p:blipFill>
        <p:spPr bwMode="auto">
          <a:xfrm>
            <a:off x="6473825" y="138113"/>
            <a:ext cx="2381250" cy="1390650"/>
          </a:xfrm>
          <a:prstGeom prst="rect">
            <a:avLst/>
          </a:prstGeom>
          <a:noFill/>
        </p:spPr>
      </p:pic>
    </p:spTree>
  </p:cSld>
  <p:clrMapOvr>
    <a:masterClrMapping/>
  </p:clrMapOvr>
  <p:transition>
    <p:strips dir="rd"/>
  </p:transition>
</p:sld>
</file>

<file path=ppt/theme/theme1.xml><?xml version="1.0" encoding="utf-8"?>
<a:theme xmlns:a="http://schemas.openxmlformats.org/drawingml/2006/main" name="Ballmer147 091399 Dev Days v14">
  <a:themeElements>
    <a:clrScheme name="">
      <a:dk1>
        <a:srgbClr val="000000"/>
      </a:dk1>
      <a:lt1>
        <a:srgbClr val="FFFFFF"/>
      </a:lt1>
      <a:dk2>
        <a:srgbClr val="333399"/>
      </a:dk2>
      <a:lt2>
        <a:srgbClr val="F7BC27"/>
      </a:lt2>
      <a:accent1>
        <a:srgbClr val="F8E2B6"/>
      </a:accent1>
      <a:accent2>
        <a:srgbClr val="53A2DD"/>
      </a:accent2>
      <a:accent3>
        <a:srgbClr val="ADADCA"/>
      </a:accent3>
      <a:accent4>
        <a:srgbClr val="DADADA"/>
      </a:accent4>
      <a:accent5>
        <a:srgbClr val="FBEED7"/>
      </a:accent5>
      <a:accent6>
        <a:srgbClr val="4A92C8"/>
      </a:accent6>
      <a:hlink>
        <a:srgbClr val="BD892B"/>
      </a:hlink>
      <a:folHlink>
        <a:srgbClr val="9567BB"/>
      </a:folHlink>
    </a:clrScheme>
    <a:fontScheme name="Ballmer147 091399 Dev Days v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folHlink">
                <a:gamma/>
                <a:shade val="46275"/>
                <a:invGamma/>
              </a:schemeClr>
            </a:gs>
            <a:gs pos="50000">
              <a:schemeClr val="folHlink"/>
            </a:gs>
            <a:gs pos="100000">
              <a:schemeClr val="folHlink">
                <a:gamma/>
                <a:shade val="46275"/>
                <a:invGamma/>
              </a:schemeClr>
            </a:gs>
          </a:gsLst>
          <a:lin ang="5400000" scaled="1"/>
        </a:gradFill>
        <a:ln w="12700"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0">
          <a:gsLst>
            <a:gs pos="0">
              <a:schemeClr val="folHlink">
                <a:gamma/>
                <a:shade val="46275"/>
                <a:invGamma/>
              </a:schemeClr>
            </a:gs>
            <a:gs pos="50000">
              <a:schemeClr val="folHlink"/>
            </a:gs>
            <a:gs pos="100000">
              <a:schemeClr val="folHlink">
                <a:gamma/>
                <a:shade val="46275"/>
                <a:invGamma/>
              </a:schemeClr>
            </a:gs>
          </a:gsLst>
          <a:lin ang="5400000" scaled="1"/>
        </a:gradFill>
        <a:ln w="12700"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allmer147 091399 Dev Days v14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allmer147 091399 Dev Days v14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allmer147 091399 Dev Days v14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allmer147 091399 Dev Days v14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allmer147 091399 Dev Days v1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allmer147 091399 Dev Days v1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allmer147 091399 Dev Days v1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H:\Ballmer\09-13 Dev Day\Ballmer147 091399 Dev Days v14.ppt</Template>
  <TotalTime>14070</TotalTime>
  <Words>7420</Words>
  <Application>Microsoft Office PowerPoint</Application>
  <PresentationFormat>On-screen Show (4:3)</PresentationFormat>
  <Paragraphs>412</Paragraphs>
  <Slides>21</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21</vt:i4>
      </vt:variant>
    </vt:vector>
  </HeadingPairs>
  <TitlesOfParts>
    <vt:vector size="30" baseType="lpstr">
      <vt:lpstr>Arial</vt:lpstr>
      <vt:lpstr>Arial Black</vt:lpstr>
      <vt:lpstr>Arial Narrow</vt:lpstr>
      <vt:lpstr>Times New Roman</vt:lpstr>
      <vt:lpstr>Wingdings</vt:lpstr>
      <vt:lpstr>Ballmer147 091399 Dev Days v14</vt:lpstr>
      <vt:lpstr>Image</vt:lpstr>
      <vt:lpstr>Clip</vt:lpstr>
      <vt:lpstr>Microsoft Excel 97-2003 Worksheet</vt:lpstr>
      <vt:lpstr>Η εξέλιξη του Web</vt:lpstr>
      <vt:lpstr>PowerPoint Presentation</vt:lpstr>
      <vt:lpstr>3-tier vs. 2-tier</vt:lpstr>
      <vt:lpstr>Windows DNA Ανάπτυξη 3-tier εφαρμογών σε Windows</vt:lpstr>
      <vt:lpstr>Windows DNA Υποχρεώσεις του Presentation Tier</vt:lpstr>
      <vt:lpstr>Windows DNA Presentation Tier</vt:lpstr>
      <vt:lpstr>Windows DNA Υποχρεώσεις του Business Tier</vt:lpstr>
      <vt:lpstr>Windows DNA Business Tier</vt:lpstr>
      <vt:lpstr>Windows DNA Υποχρεώσεις του  Data Tier</vt:lpstr>
      <vt:lpstr>Windows DNA Data Tier</vt:lpstr>
      <vt:lpstr>Windows DNA Σχεδιαστικοί Στόχοι</vt:lpstr>
      <vt:lpstr>Windows DNA Αυτονομία (Autonomy)</vt:lpstr>
      <vt:lpstr>Windows DNA Αξιοπιστία (Reliability)</vt:lpstr>
      <vt:lpstr>Windows DNA Διαθεσιμότητα (Availability)</vt:lpstr>
      <vt:lpstr>Windows DNA  Kλιμάκωση (Scalability)</vt:lpstr>
      <vt:lpstr>Windows DNA  Διαλειτουργικότητα (Interoperability)</vt:lpstr>
      <vt:lpstr>Windows DNA  MTS</vt:lpstr>
      <vt:lpstr>Windows DNA  MTS</vt:lpstr>
      <vt:lpstr>Windows DNA  Active X Data Objects 2.5</vt:lpstr>
      <vt:lpstr>Windows DNA  Εφαρμογή DNA με ASP</vt:lpstr>
      <vt:lpstr>Windows DNA  Οφέλη - Διαλειτουργικότητα</vt:lpstr>
    </vt:vector>
  </TitlesOfParts>
  <Manager>Δρακούλης Μαρτάκος</Manager>
  <Company>Πανεπιστήμιο Αθηνών/Τμήμα Πληροφορικής</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Διάλεξη Αρχιτεκτονικής DNA</dc:title>
  <dc:subject>Ανάλυση της αρχιτεκτονικής DNA</dc:subject>
  <dc:creator>Άρης Οικονομόπουλος</dc:creator>
  <dc:description>Για το 3-tier Lab</dc:description>
  <cp:lastModifiedBy>Holloway Andy</cp:lastModifiedBy>
  <cp:revision>609</cp:revision>
  <cp:lastPrinted>1999-07-14T15:35:35Z</cp:lastPrinted>
  <dcterms:created xsi:type="dcterms:W3CDTF">1999-06-08T20:00:09Z</dcterms:created>
  <dcterms:modified xsi:type="dcterms:W3CDTF">2016-03-21T16:22:18Z</dcterms:modified>
  <cp:category>Διάλεξη</cp:category>
</cp:coreProperties>
</file>