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charts/chart1.xml" ContentType="application/vnd.openxmlformats-officedocument.drawingml.chart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tx>
            <c:v>Rank </c:v>
          </c:tx>
          <c:dPt>
            <c:idx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</c:numCache>
            </c:numRef>
          </c:val>
        </c:ser>
        <c:ser>
          <c:idx val="1"/>
          <c:order val="1"/>
          <c:tx>
            <c:v>Count</c:v>
          </c:tx>
          <c:dPt>
            <c:idx val="0"/>
            <c:marker>
              <c:symbol val="dot"/>
              <c:size val="5"/>
            </c:marker>
            <c:invertIfNegative val="0"/>
            <c:bubble3D val="0"/>
            <c:spPr>
              <a:solidFill>
                <a:srgbClr val="4F81B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1"/>
            <c:marker>
              <c:symbol val="dash"/>
              <c:size val="5"/>
            </c:marker>
            <c:invertIfNegative val="0"/>
            <c:bubble3D val="0"/>
            <c:spPr>
              <a:solidFill>
                <a:srgbClr val="C0504D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2"/>
            <c:marker>
              <c:symbol val="diamond"/>
              <c:size val="5"/>
            </c:marker>
            <c:invertIfNegative val="0"/>
            <c:bubble3D val="0"/>
            <c:spPr>
              <a:solidFill>
                <a:srgbClr val="9BBB59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3"/>
            <c:marker>
              <c:symbol val="square"/>
              <c:size val="5"/>
            </c:marker>
            <c:invertIfNegative val="0"/>
            <c:bubble3D val="0"/>
            <c:spPr>
              <a:solidFill>
                <a:srgbClr val="8064A2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Pt>
            <c:idx val="4"/>
            <c:marker>
              <c:symbol val="triangle"/>
              <c:size val="5"/>
            </c:marker>
            <c:invertIfNegative val="0"/>
            <c:bubble3D val="0"/>
            <c:spPr>
              <a:solidFill>
                <a:srgbClr val="4BACC6"/>
              </a:solidFill>
              <a:ln w="12700">
                <a:solidFill>
                  <a:srgbClr val="FFFFFF"/>
                </a:solidFill>
                <a:prstDash val="solid"/>
              </a:ln>
            </c:spPr>
          </c:dPt>
          <c:dLbls>
            <c:showLegendKey val="0"/>
            <c:showVal val="0"/>
            <c:showCatName val="0"/>
            <c:showSerName val="0"/>
            <c:showPercent val="0"/>
            <c:showBubbleSize val="0"/>
            <c:showLeaderLines val="1"/>
          </c:dLbls>
          <c:val>
            <c:numRef>
              <c:f/>
              <c:numCache>
                <c:formatCode>General</c:formatCode>
                <c:ptCount val="5"/>
                <c:pt idx="0">
                  <c:v>14.0</c:v>
                </c:pt>
                <c:pt idx="1">
                  <c:v>18.0</c:v>
                </c:pt>
                <c:pt idx="2">
                  <c:v>31.0</c:v>
                </c:pt>
                <c:pt idx="3">
                  <c:v>89.0</c:v>
                </c:pt>
                <c:pt idx="4">
                  <c:v>44.0</c:v>
                </c:pt>
              </c:numCache>
            </c:numRef>
          </c:val>
        </c:ser>
        <c:firstSliceAng val="0"/>
      </c:pieChart>
      <c:spPr>
        <a:noFill/>
        <a:ln>
          <a:noFill/>
        </a:ln>
      </c:spPr>
    </c:plotArea>
    <c:legend>
      <c:legendPos val="b"/>
      <c:layout/>
      <c:overlay val="0"/>
      <c:spPr>
        <a:noFill/>
        <a:ln>
          <a:noFill/>
        </a:ln>
      </c:spPr>
      <c:txPr>
        <a:bodyPr/>
        <a:lstStyle/>
        <a:p>
          <a:pPr>
            <a:defRPr sz="2000" b="0" i="0" u="none" strike="noStrike" baseline="0">
              <a:solidFill>
                <a:srgbClr val="595959"/>
              </a:solidFill>
              <a:latin typeface="Droid Sans"/>
              <a:ea typeface="Droid Sans"/>
              <a:cs typeface="Lucida San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Droid Sans"/>
          <a:ea typeface="Droid Sans"/>
          <a:cs typeface="Lucida Sans"/>
        </a:defRPr>
      </a:pPr>
      <a:endParaRPr lang="zh-CN"/>
    </a:p>
  </c:txPr>
  <c:printSettings>
    <c:headerFooter/>
    <c:pageMargins b="0.75" l="0.7" r="0.7" t="0.75" header="0.3" footer="0.3"/>
    <c:pageSetup/>
  </c:printSettings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0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1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40174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891290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0716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4063568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58105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759333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34085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7409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3431940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0507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4974387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154982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297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245334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63410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2537930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2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2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2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90023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4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4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9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4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602846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6831356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346154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682910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10101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30580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39137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510450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28089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4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8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4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1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7048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4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9/10/2024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5565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10.png"/><Relationship Id="rId2" Type="http://schemas.openxmlformats.org/officeDocument/2006/relationships/chart" Target="../charts/chart1.xml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e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9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5" cy="1333500"/>
            <a:chOff x="876298" y="990599"/>
            <a:chExt cx="1743075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3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5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-828675" y="19665"/>
            <a:ext cx="9982200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Data Analysis using Excel</a:t>
            </a: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76275" y="3073513"/>
            <a:ext cx="9745196" cy="1901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	: 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G. DINISHA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312213465 ,unm1455251122439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		: B. COM( GENERAL)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NM ID 	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4FDE7F4C7AAAC26858948CC737E5A825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		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TAGORE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COLLEGE OF ARTS &amp; SCIENCE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52891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3303904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1" i="0" u="none" strike="noStrike" kern="120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1" i="0" u="none" strike="noStrike" kern="120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120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LL</a:t>
            </a:r>
            <a:r>
              <a:rPr lang="en-US" altLang="zh-CN" sz="4800" b="1" i="0" u="none" strike="noStrike" kern="120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4800" b="1" i="0" u="none" strike="noStrike" kern="120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120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1447800" y="1600200"/>
            <a:ext cx="7019926" cy="39703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Methodology: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Data 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Assess the distribution of ranks and identify any patterns or anomalies.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Impact Evaluation: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Determine how the distribution affects organizational performance and employee satisfaction.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Optimization: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Suggest adjustments or initiatives to balance the rank distribution and improve organizational outcomes.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725466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7" name="曲线"/>
          <p:cNvSpPr>
            <a:spLocks/>
          </p:cNvSpPr>
          <p:nvPr/>
        </p:nvSpPr>
        <p:spPr>
          <a:xfrm rot="0">
            <a:off x="7772400" y="368687"/>
            <a:ext cx="304800" cy="164713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243713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1" i="0" u="none" strike="noStrike" kern="0" cap="none" spc="-4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1" i="0" u="none" strike="noStrike" kern="0" cap="none" spc="-40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TS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1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aphicFrame>
        <p:nvGraphicFramePr>
          <p:cNvPr id="162" name="图表"/>
          <p:cNvGraphicFramePr/>
          <p:nvPr/>
        </p:nvGraphicFramePr>
        <p:xfrm>
          <a:off x="1819275" y="1371600"/>
          <a:ext cx="6562725" cy="3886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  <p:extLst>
      <p:ext uri="{BB962C8B-B14F-4D97-AF65-F5344CB8AC3E}">
        <p14:creationId xmlns:p14="http://schemas.microsoft.com/office/powerpoint/2010/main" val="61985285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文本框"/>
          <p:cNvSpPr>
            <a:spLocks noGrp="1"/>
          </p:cNvSpPr>
          <p:nvPr>
            <p:ph type="title"/>
          </p:nvPr>
        </p:nvSpPr>
        <p:spPr>
          <a:xfrm rot="0">
            <a:off x="609600" y="685800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1219200" y="2305615"/>
            <a:ext cx="8050604" cy="267765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Summary: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current rank distribution shows a concentration in Rank 4 with fewer employees in the lower ranks. Addressing any identified imbalances and providing support for rank progression can enhance organizational effectiveness and employee satisfaction.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80861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217522" y="2123271"/>
            <a:ext cx="8593228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Employee Performance Analysis using Excel </a:t>
            </a:r>
            <a:endParaRPr lang="zh-CN" altLang="en-US" sz="2800" b="0" i="0" u="none" strike="noStrike" kern="1200" cap="none" spc="0" baseline="0">
              <a:solidFill>
                <a:srgbClr val="7030A0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3251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4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8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4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1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7048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9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3" y="3163"/>
                </a:lnTo>
                <a:lnTo>
                  <a:pt x="1474" y="5349"/>
                </a:lnTo>
                <a:lnTo>
                  <a:pt x="385" y="7928"/>
                </a:lnTo>
                <a:lnTo>
                  <a:pt x="0" y="10800"/>
                </a:lnTo>
                <a:lnTo>
                  <a:pt x="385" y="13671"/>
                </a:lnTo>
                <a:lnTo>
                  <a:pt x="1474" y="16250"/>
                </a:lnTo>
                <a:lnTo>
                  <a:pt x="3163" y="18436"/>
                </a:lnTo>
                <a:lnTo>
                  <a:pt x="5349" y="20125"/>
                </a:lnTo>
                <a:lnTo>
                  <a:pt x="7928" y="21214"/>
                </a:lnTo>
                <a:lnTo>
                  <a:pt x="10800" y="21600"/>
                </a:lnTo>
                <a:lnTo>
                  <a:pt x="13671" y="21214"/>
                </a:lnTo>
                <a:lnTo>
                  <a:pt x="16250" y="20125"/>
                </a:lnTo>
                <a:lnTo>
                  <a:pt x="18436" y="18436"/>
                </a:lnTo>
                <a:lnTo>
                  <a:pt x="20125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5" y="5349"/>
                </a:lnTo>
                <a:lnTo>
                  <a:pt x="18436" y="3163"/>
                </a:lnTo>
                <a:lnTo>
                  <a:pt x="16250" y="1474"/>
                </a:lnTo>
                <a:lnTo>
                  <a:pt x="13671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3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3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59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800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59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9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09806" y="1041533"/>
            <a:ext cx="5029200" cy="4377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Our Solution and Proposition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Dataset Description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Modelling Approach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Discussion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420386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0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1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4" name="矩形"/>
          <p:cNvSpPr>
            <a:spLocks/>
          </p:cNvSpPr>
          <p:nvPr/>
        </p:nvSpPr>
        <p:spPr>
          <a:xfrm rot="0">
            <a:off x="963556" y="1897683"/>
            <a:ext cx="6473939" cy="3091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Challenge: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organization has nearly equal numbers of male and female employees. Understanding the implications of this balance on organizational dynamics, inclusivity, and potential areas for improvement is essential.</a:t>
            </a:r>
            <a:endParaRPr lang="zh-CN" altLang="en-US" sz="2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906398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5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0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990600" y="2133600"/>
            <a:ext cx="7924800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Objective: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Analyze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the distribution of employee ranks to evaluate its impact on the organization and propose strategies for optimizing rank distribution and addressing potential imbalances.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0193239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2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21600000">
            <a:off x="598467" y="1973443"/>
            <a:ext cx="8991600" cy="35204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Who Benefits: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Management: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To make informed decisions on rank distribution and its effects on performance.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HR: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optimizing employee development programs and career progression strategies.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Employees: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For understanding the impact of rank distribution on career development and opportunities.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622510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5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4673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-3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600" b="1" i="0" u="none" strike="noStrike" kern="0" cap="none" spc="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6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29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LU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600" b="1" i="0" u="none" strike="noStrike" kern="0" cap="none" spc="-6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600" b="1" i="0" u="none" strike="noStrike" kern="0" cap="none" spc="-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6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21600000">
            <a:off x="3097847" y="1823145"/>
            <a:ext cx="6704985" cy="35394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Approach: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Analysis: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Review the current rank distribution and its implications for organizational effectiveness.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Recommendations: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Propose strategies to balance rank distribution and enhance overall performance.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88569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2390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Dataset Description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0" name="矩形"/>
          <p:cNvSpPr>
            <a:spLocks/>
          </p:cNvSpPr>
          <p:nvPr/>
        </p:nvSpPr>
        <p:spPr>
          <a:xfrm rot="0">
            <a:off x="1385994" y="7625319"/>
            <a:ext cx="3740967" cy="510540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1" name="矩形"/>
          <p:cNvSpPr>
            <a:spLocks/>
          </p:cNvSpPr>
          <p:nvPr/>
        </p:nvSpPr>
        <p:spPr>
          <a:xfrm rot="0">
            <a:off x="1385994" y="2133600"/>
            <a:ext cx="7543799" cy="3108542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Distribution: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1: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14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2: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18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3: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31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4: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89 employees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Rank 5: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44 employees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03869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矩形"/>
          <p:cNvSpPr>
            <a:spLocks/>
          </p:cNvSpPr>
          <p:nvPr/>
        </p:nvSpPr>
        <p:spPr>
          <a:xfrm rot="0">
            <a:off x="752474" y="6486037"/>
            <a:ext cx="1773555" cy="16636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4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388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WOW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"</a:t>
            </a:r>
            <a:r>
              <a:rPr lang="en-US" altLang="zh-CN" sz="4250" b="1" i="0" u="none" strike="noStrike" kern="0" cap="none" spc="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</a:t>
            </a:r>
            <a:r>
              <a:rPr lang="en-US" altLang="zh-CN" sz="425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OUR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SOLUTION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矩形"/>
          <p:cNvSpPr>
            <a:spLocks/>
          </p:cNvSpPr>
          <p:nvPr/>
        </p:nvSpPr>
        <p:spPr>
          <a:xfrm rot="0">
            <a:off x="11277218" y="6473336"/>
            <a:ext cx="228600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9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9" name="矩形"/>
          <p:cNvSpPr>
            <a:spLocks/>
          </p:cNvSpPr>
          <p:nvPr/>
        </p:nvSpPr>
        <p:spPr>
          <a:xfrm rot="0">
            <a:off x="2209800" y="2095500"/>
            <a:ext cx="8534018" cy="10156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30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The main feature is identify top performance</a:t>
            </a:r>
            <a:endParaRPr lang="zh-CN" altLang="en-US" sz="3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860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8</cp:revision>
  <dcterms:created xsi:type="dcterms:W3CDTF">2024-03-27T08:07:22Z</dcterms:created>
  <dcterms:modified xsi:type="dcterms:W3CDTF">2024-09-10T01:37:40Z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fbc3bbe61107442998017d33f2871dcb</vt:lpwstr>
  </property>
</Properties>
</file>