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4" r:id="rId5"/>
    <p:sldId id="329" r:id="rId6"/>
    <p:sldId id="343" r:id="rId7"/>
    <p:sldId id="339" r:id="rId8"/>
    <p:sldId id="341" r:id="rId9"/>
    <p:sldId id="338" r:id="rId10"/>
    <p:sldId id="325" r:id="rId11"/>
    <p:sldId id="331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5" autoAdjust="0"/>
    <p:restoredTop sz="95394" autoAdjust="0"/>
  </p:normalViewPr>
  <p:slideViewPr>
    <p:cSldViewPr snapToGrid="0">
      <p:cViewPr varScale="1">
        <p:scale>
          <a:sx n="82" d="100"/>
          <a:sy n="82" d="100"/>
        </p:scale>
        <p:origin x="994" y="58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44752F2C-E7F0-4D70-8A16-E3F2117F3DB4}" type="datetime1">
              <a:rPr lang="ru-RU" smtClean="0"/>
              <a:t>14.04.2024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63B52A86-9838-4BEE-A2B4-AE3285528427}" type="datetime1">
              <a:rPr lang="ru-RU" smtClean="0"/>
              <a:pPr/>
              <a:t>14.04.2024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6E09883-B744-4FDD-8623-D69A66650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6E09883-B744-4FDD-8623-D69A6665002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6E09883-B744-4FDD-8623-D69A6665002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6E09883-B744-4FDD-8623-D69A6665002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6E09883-B744-4FDD-8623-D69A6665002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6E09883-B744-4FDD-8623-D69A6665002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6E09883-B744-4FDD-8623-D69A6665002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38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6E09883-B744-4FDD-8623-D69A6665002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0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6E09883-B744-4FDD-8623-D69A6665002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rtlCol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ru-RU" sz="7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Объект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+ таблиц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 rtlCol="0"/>
          <a:lstStyle>
            <a:lvl1pPr marL="285750" indent="-285750">
              <a:buFont typeface="Arial" panose="020B0604020202020204" pitchFamily="34" charset="0"/>
              <a:buChar char="•"/>
              <a:defRPr lang="ru-RU" sz="1800"/>
            </a:lvl1pPr>
            <a:lvl2pPr marL="411480">
              <a:defRPr lang="ru-RU" sz="1600"/>
            </a:lvl2pPr>
            <a:lvl3pPr marL="685800">
              <a:defRPr lang="ru-RU" sz="1400"/>
            </a:lvl3pPr>
            <a:lvl4pPr marL="1051560">
              <a:defRPr lang="ru-RU" sz="1200"/>
            </a:lvl4pPr>
            <a:lvl5pPr marL="1417320">
              <a:defRPr lang="ru-RU" sz="10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Заполнитель таблицы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 rtlCol="0"/>
          <a:lstStyle>
            <a:lvl1pPr marL="0" indent="0">
              <a:buNone/>
              <a:defRPr lang="ru-RU" sz="1800"/>
            </a:lvl1pPr>
            <a:lvl2pPr marL="411480">
              <a:defRPr lang="ru-RU" sz="1800"/>
            </a:lvl2pPr>
            <a:lvl3pPr marL="685800">
              <a:defRPr lang="ru-RU" sz="1800"/>
            </a:lvl3pPr>
            <a:lvl4pPr marL="1051560">
              <a:defRPr lang="ru-RU" sz="1800"/>
            </a:lvl4pPr>
            <a:lvl5pPr marL="1417320"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 rtlCol="0"/>
          <a:lstStyle>
            <a:lvl1pPr marL="342900" indent="-342900">
              <a:buFont typeface="+mj-lt"/>
              <a:buAutoNum type="arabicPeriod"/>
              <a:defRPr lang="ru-RU" sz="1800"/>
            </a:lvl1pPr>
            <a:lvl2pPr marL="525780" indent="-342900">
              <a:buFont typeface="+mj-lt"/>
              <a:buAutoNum type="alphaLcPeriod"/>
              <a:defRPr lang="ru-RU" sz="1800"/>
            </a:lvl2pPr>
            <a:lvl3pPr marL="800100" indent="-342900">
              <a:buFont typeface="+mj-lt"/>
              <a:buAutoNum type="arabicParenR"/>
              <a:defRPr lang="ru-RU" sz="1800"/>
            </a:lvl3pPr>
            <a:lvl4pPr marL="1165860" indent="-342900">
              <a:buFont typeface="+mj-lt"/>
              <a:buAutoNum type="alphaLcPeriod"/>
              <a:defRPr lang="ru-RU" sz="1800"/>
            </a:lvl4pPr>
            <a:lvl5pPr marL="1531620" indent="-342900">
              <a:buFont typeface="+mj-lt"/>
              <a:buAutoNum type="romanLcPeriod"/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полнитель таблицы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7000"/>
            </a:lvl1pPr>
          </a:lstStyle>
          <a:p>
            <a:pPr rtl="0"/>
            <a:endParaRPr lang="ru-RU" dirty="0"/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Полилиния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4" name="Полилиния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 rtlCol="0">
            <a:noAutofit/>
          </a:bodyPr>
          <a:lstStyle>
            <a:lvl1pPr>
              <a:defRPr lang="ru-RU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 rtlCol="0"/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рисунок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rtlCol="0" anchor="ctr">
            <a:noAutofit/>
          </a:bodyPr>
          <a:lstStyle>
            <a:lvl1pPr>
              <a:defRPr lang="ru-RU" sz="5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 rtlCol="0">
            <a:no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rtlCol="0" anchor="b">
            <a:noAutofit/>
          </a:bodyPr>
          <a:lstStyle>
            <a:lvl1pPr>
              <a:defRPr lang="ru-RU" sz="5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Текст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lang="ru-RU"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 rtlCol="0"/>
          <a:lstStyle>
            <a:lvl1pPr marL="0" indent="0">
              <a:buNone/>
              <a:defRPr lang="ru-RU" sz="1800"/>
            </a:lvl1pPr>
            <a:lvl2pPr marL="411480">
              <a:defRPr lang="ru-RU" sz="1600"/>
            </a:lvl2pPr>
            <a:lvl3pPr marL="685800">
              <a:defRPr lang="ru-RU" sz="1400"/>
            </a:lvl3pPr>
            <a:lvl4pPr marL="1051560">
              <a:defRPr lang="ru-RU" sz="1200"/>
            </a:lvl4pPr>
            <a:lvl5pPr marL="1417320">
              <a:defRPr lang="ru-RU" sz="10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rtlCol="0" anchor="b">
            <a:noAutofit/>
          </a:bodyPr>
          <a:lstStyle>
            <a:lvl1pPr>
              <a:defRPr lang="ru-RU" sz="54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 rtl="0"/>
            <a:r>
              <a:rPr lang="ru-RU"/>
              <a:t>Подзаголовок слайда</a:t>
            </a: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 rtlCol="0">
            <a:no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 rtlCol="0"/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685800">
              <a:spcBef>
                <a:spcPts val="1000"/>
              </a:spcBef>
              <a:defRPr lang="ru-RU" sz="1800"/>
            </a:lvl3pPr>
            <a:lvl4pPr marL="1051560">
              <a:spcBef>
                <a:spcPts val="1000"/>
              </a:spcBef>
              <a:defRPr lang="ru-RU" sz="1800"/>
            </a:lvl4pPr>
            <a:lvl5pPr marL="141732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 rtlCol="0"/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685800">
              <a:spcBef>
                <a:spcPts val="1000"/>
              </a:spcBef>
              <a:defRPr lang="ru-RU" sz="1800"/>
            </a:lvl3pPr>
            <a:lvl4pPr marL="1051560">
              <a:spcBef>
                <a:spcPts val="1000"/>
              </a:spcBef>
              <a:defRPr lang="ru-RU" sz="1800"/>
            </a:lvl4pPr>
            <a:lvl5pPr marL="141732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 rtlCol="0"/>
          <a:lstStyle>
            <a:lvl1pPr marL="342900" indent="-342900">
              <a:buFont typeface="+mj-lt"/>
              <a:buAutoNum type="arabicPeriod"/>
              <a:defRPr lang="ru-RU" sz="1800"/>
            </a:lvl1pPr>
            <a:lvl2pPr marL="525780" indent="-342900">
              <a:buFont typeface="+mj-lt"/>
              <a:buAutoNum type="alphaLcPeriod"/>
              <a:defRPr lang="ru-RU" sz="1800"/>
            </a:lvl2pPr>
            <a:lvl3pPr marL="800100" indent="-342900">
              <a:buFont typeface="+mj-lt"/>
              <a:buAutoNum type="arabicParenR"/>
              <a:defRPr lang="ru-RU" sz="1800"/>
            </a:lvl3pPr>
            <a:lvl4pPr marL="1051560" indent="-228600">
              <a:buFont typeface="+mj-lt"/>
              <a:buAutoNum type="alphaLcParenR"/>
              <a:defRPr lang="ru-RU" sz="1800"/>
            </a:lvl4pPr>
            <a:lvl5pPr marL="1417320" indent="-228600">
              <a:buFont typeface="+mj-lt"/>
              <a:buAutoNum type="romanLcPeriod"/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 rtlCol="0"/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685800">
              <a:spcBef>
                <a:spcPts val="1000"/>
              </a:spcBef>
              <a:defRPr lang="ru-RU" sz="1800"/>
            </a:lvl3pPr>
            <a:lvl4pPr marL="1051560">
              <a:spcBef>
                <a:spcPts val="1000"/>
              </a:spcBef>
              <a:defRPr lang="ru-RU" sz="1800"/>
            </a:lvl4pPr>
            <a:lvl5pPr marL="141732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+ рисунок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1" name="Полилиния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 rtlCol="0"/>
          <a:lstStyle>
            <a:lvl1pPr marL="0" indent="0">
              <a:buNone/>
              <a:defRPr lang="ru-RU"/>
            </a:lvl1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 rtlCol="0">
            <a:no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29469"/>
            <a:ext cx="8961120" cy="559906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Методологии разработки ПО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Agile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2774786"/>
            <a:ext cx="6400800" cy="32575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 Это философия разработки программного обеспечения, которая ставит в центр внимания гибкость, коллаборацию и непрерывное улучшение. Существует несколько популярных фреймворков для разработки по Agile, такие как Scrum, Kanban, Extreme Programming (XP) и Lean.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ECFA502E-7F3F-4FA1-8BA9-28AA28123418}"/>
              </a:ext>
            </a:extLst>
          </p:cNvPr>
          <p:cNvSpPr txBox="1">
            <a:spLocks/>
          </p:cNvSpPr>
          <p:nvPr/>
        </p:nvSpPr>
        <p:spPr>
          <a:xfrm>
            <a:off x="317409" y="6316824"/>
            <a:ext cx="987552" cy="466532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7599718" cy="777219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en-US" dirty="0"/>
              <a:t>Scrum: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36450F-A8E5-8B7F-1C54-79C081010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185" y="1632856"/>
            <a:ext cx="7599718" cy="46031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Scrum - </a:t>
            </a:r>
            <a:r>
              <a:rPr lang="ru-RU" dirty="0"/>
              <a:t>один из самых популярных фреймворков </a:t>
            </a:r>
            <a:r>
              <a:rPr lang="en-US" dirty="0"/>
              <a:t>Agile. </a:t>
            </a:r>
            <a:r>
              <a:rPr lang="ru-RU" dirty="0"/>
              <a:t>Он основан на итеративном и инкрементальном подходе к разработке, где проект разбивается на короткие циклы, называемые спринтами. Каждый спринт обычно длится от 1 до 4 недель и завершается демонстрацией рабочего продукта. </a:t>
            </a:r>
            <a:r>
              <a:rPr lang="en-US" dirty="0"/>
              <a:t>Scrum </a:t>
            </a:r>
            <a:r>
              <a:rPr lang="ru-RU" dirty="0"/>
              <a:t>включает в себя роли (</a:t>
            </a:r>
            <a:r>
              <a:rPr lang="en-US" dirty="0"/>
              <a:t>Product Owner, Scrum Master, Team), </a:t>
            </a:r>
            <a:r>
              <a:rPr lang="ru-RU" dirty="0"/>
              <a:t>события (</a:t>
            </a:r>
            <a:r>
              <a:rPr lang="en-US" dirty="0"/>
              <a:t>Sprint Planning, Daily Standup, Sprint Review, Sprint Retrospective) </a:t>
            </a:r>
            <a:r>
              <a:rPr lang="ru-RU" dirty="0"/>
              <a:t>и артефакты (</a:t>
            </a:r>
            <a:r>
              <a:rPr lang="en-US" dirty="0"/>
              <a:t>Product Backlog, Sprint Backlog, Increment).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BC4CE2-2D76-4D70-99CA-46EEF2FEBB67}"/>
              </a:ext>
            </a:extLst>
          </p:cNvPr>
          <p:cNvSpPr txBox="1">
            <a:spLocks/>
          </p:cNvSpPr>
          <p:nvPr/>
        </p:nvSpPr>
        <p:spPr>
          <a:xfrm>
            <a:off x="317409" y="6316824"/>
            <a:ext cx="987552" cy="466532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621972"/>
            <a:ext cx="6400800" cy="82427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Kanban: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EA201F-56F9-BFD9-8E95-AD5BD7D54FD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953000" y="2183363"/>
            <a:ext cx="6400799" cy="3452327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sz="2400" dirty="0"/>
              <a:t>Kanban - фреймворк для управления рабочим процессом, который позволяет визуализировать рабочий поток и управлять им с помощью доски Kanban. Колонки на доске представляют этапы работы, а карточки - задачи. Канбан поддерживает постоянный поток работы без явно определенных итераций и позволяет ограничивать количество задач, которые могут находиться в работе одновременно.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DA93756-67AD-4C8C-91F1-F5965AABC16A}"/>
              </a:ext>
            </a:extLst>
          </p:cNvPr>
          <p:cNvSpPr txBox="1">
            <a:spLocks/>
          </p:cNvSpPr>
          <p:nvPr/>
        </p:nvSpPr>
        <p:spPr>
          <a:xfrm>
            <a:off x="11570128" y="6307493"/>
            <a:ext cx="987552" cy="466532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233265"/>
            <a:ext cx="6400800" cy="2192694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en-US" dirty="0"/>
              <a:t>Extreme Programming (XP):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51EAA32-913D-25AC-CC36-C39DAE7FE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1185" y="2547257"/>
            <a:ext cx="6400799" cy="41894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Extreme Programming - это фреймворк Agile, который акцентируется на технических практиках разработки, таких как парное программирование, тестирование на всех уровнях, непрерывная интеграция и рефакторинг кода. XP также включает в себя практики обратной связи и планирования, чтобы обеспечить высокое качество продукта.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A76BE4-6927-4D91-BF65-AD817A21F6BB}"/>
              </a:ext>
            </a:extLst>
          </p:cNvPr>
          <p:cNvSpPr txBox="1">
            <a:spLocks/>
          </p:cNvSpPr>
          <p:nvPr/>
        </p:nvSpPr>
        <p:spPr>
          <a:xfrm>
            <a:off x="11570128" y="6307493"/>
            <a:ext cx="987552" cy="466532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462D7-27D2-94DC-1264-B7922668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05155"/>
            <a:ext cx="10571734" cy="116014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Lean: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61A2D1D-0937-D2AC-EE47-05940DD770E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405674" y="2184400"/>
            <a:ext cx="7972510" cy="404629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800" dirty="0"/>
              <a:t>Lean - это подход к управлению производством и бизнес-процессами, который также может быть применен к разработке ПО. Lean стремится к минимизации потерь и повышению эффективности процесса разработки. Он включает в себя принципы, такие как создание ценности для клиента, устранение излишеств и постоянное совершенствование.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A20FD4-CB87-43EB-866C-240F402DD6F4}"/>
              </a:ext>
            </a:extLst>
          </p:cNvPr>
          <p:cNvSpPr txBox="1">
            <a:spLocks/>
          </p:cNvSpPr>
          <p:nvPr/>
        </p:nvSpPr>
        <p:spPr>
          <a:xfrm>
            <a:off x="11570128" y="6307493"/>
            <a:ext cx="987552" cy="466532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25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2"/>
            <a:ext cx="9060603" cy="105753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dirty="0"/>
              <a:t>При выборе подходящего фреймворка Agile для вашего проекта, важно учитывать следующие советы и рекомендации: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2BBBA10-FE5A-0E22-8734-469B03FFEF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1184" y="1884784"/>
            <a:ext cx="10569631" cy="46186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Понимание потребностей проекта: Прежде всего, определите основные цели и требования вашего проекта. </a:t>
            </a:r>
          </a:p>
          <a:p>
            <a:pPr rtl="0"/>
            <a:r>
              <a:rPr lang="ru-RU" dirty="0"/>
              <a:t>Исследование фреймворков: Проведите исследование основных фреймворков Agile (Scrum, Kanban, XP, Lean) и их принципов работы. Ознакомьтесь с преимуществами каждого из них и поймите, какой из них лучше всего подходит для вашего проекта.</a:t>
            </a:r>
          </a:p>
          <a:p>
            <a:pPr rtl="0"/>
            <a:r>
              <a:rPr lang="ru-RU" dirty="0"/>
              <a:t>Согласование с командой: Обсудите выбор фреймворка с вашей командой разработчиков. </a:t>
            </a:r>
          </a:p>
          <a:p>
            <a:pPr rtl="0"/>
            <a:r>
              <a:rPr lang="ru-RU" dirty="0"/>
              <a:t>Постоянное улучшение: Не бойтесь экспериментировать и внедрять новые практики Agile в свою команду. Постоянное улучшение процессов разработки поможет достичь лучших результатов.</a:t>
            </a:r>
          </a:p>
          <a:p>
            <a:pPr rtl="0"/>
            <a:r>
              <a:rPr lang="ru-RU" dirty="0"/>
              <a:t>Гибкость и адаптация: Помните, что Agile - это гибкий подход, который позволяет адаптироваться к изменениям в проекте. Будьте готовы изменять свой выбор фреймворка в зависимости от ситуации.</a:t>
            </a:r>
          </a:p>
          <a:p>
            <a:pPr rtl="0"/>
            <a:r>
              <a:rPr lang="ru-RU" dirty="0"/>
              <a:t>Обучение и поддержка: Обеспечьте команду необходимыми знаниями и обучением по выбранному фреймворку Agile. Поддерживайте и мотивируйте членов команды в процессе внедрения новых практик.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A60D87-AA67-47E7-A56B-B92964AE2B0F}"/>
              </a:ext>
            </a:extLst>
          </p:cNvPr>
          <p:cNvSpPr txBox="1">
            <a:spLocks/>
          </p:cNvSpPr>
          <p:nvPr/>
        </p:nvSpPr>
        <p:spPr>
          <a:xfrm>
            <a:off x="11570128" y="6307493"/>
            <a:ext cx="987552" cy="466532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30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724033"/>
            <a:ext cx="7000972" cy="170942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Гайсин Динислам 21П-2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478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Пользовательская</vt:lpstr>
      <vt:lpstr>Методологии разработки ПО</vt:lpstr>
      <vt:lpstr>Agile</vt:lpstr>
      <vt:lpstr>Scrum:</vt:lpstr>
      <vt:lpstr>Kanban:</vt:lpstr>
      <vt:lpstr>Extreme Programming (XP):</vt:lpstr>
      <vt:lpstr>Lean:</vt:lpstr>
      <vt:lpstr>При выборе подходящего фреймворка Agile для вашего проекта, важно учитывать следующие советы и рекомендации: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 презентация</dc:title>
  <dc:creator/>
  <cp:lastModifiedBy>Динислам Гайсин</cp:lastModifiedBy>
  <cp:revision>7</cp:revision>
  <dcterms:created xsi:type="dcterms:W3CDTF">2024-04-14T06:27:27Z</dcterms:created>
  <dcterms:modified xsi:type="dcterms:W3CDTF">2024-04-14T10:15:28Z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