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75" r:id="rId8"/>
    <p:sldId id="268" r:id="rId9"/>
    <p:sldId id="289" r:id="rId10"/>
    <p:sldId id="270" r:id="rId11"/>
    <p:sldId id="278" r:id="rId12"/>
    <p:sldId id="283" r:id="rId13"/>
    <p:sldId id="282" r:id="rId14"/>
    <p:sldId id="260" r:id="rId15"/>
    <p:sldId id="27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>
        <p:scale>
          <a:sx n="75" d="100"/>
          <a:sy n="75" d="100"/>
        </p:scale>
        <p:origin x="485" y="18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F8075-1A65-4E2D-86FD-3149223795BF}" type="datetime1">
              <a:rPr lang="ru-RU" smtClean="0"/>
              <a:t>13.04.2024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F6790-AAC1-45DA-A380-9B168CABEF7B}" type="datetime1">
              <a:rPr lang="ru-RU" smtClean="0"/>
              <a:pPr/>
              <a:t>13.04.2024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116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694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534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2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8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454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631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56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335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538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67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7918" y="4434840"/>
            <a:ext cx="7869893" cy="1122202"/>
          </a:xfrm>
        </p:spPr>
        <p:txBody>
          <a:bodyPr rtlCol="0"/>
          <a:lstStyle/>
          <a:p>
            <a:pPr rtl="0"/>
            <a:r>
              <a:rPr lang="ru-RU" dirty="0"/>
              <a:t>Модели жизненного цикла програмного обеспечения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5403" y="5586890"/>
            <a:ext cx="2072408" cy="39666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ru-RU" dirty="0"/>
              <a:t>Гайсин Динислам 21П-2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10</a:t>
            </a:fld>
            <a:endParaRPr lang="ru-RU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C14BAAA-B4D5-41A7-A420-8C00735E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786" y="1341535"/>
            <a:ext cx="6666667" cy="4533333"/>
          </a:xfrm>
          <a:prstGeom prst="rect">
            <a:avLst/>
          </a:prstGeom>
        </p:spPr>
      </p:pic>
      <p:sp>
        <p:nvSpPr>
          <p:cNvPr id="44" name="Текст 3">
            <a:extLst>
              <a:ext uri="{FF2B5EF4-FFF2-40B4-BE49-F238E27FC236}">
                <a16:creationId xmlns:a16="http://schemas.microsoft.com/office/drawing/2014/main" id="{55B4599F-0965-4B5B-84EC-1C0BDDFC1DDF}"/>
              </a:ext>
            </a:extLst>
          </p:cNvPr>
          <p:cNvSpPr txBox="1">
            <a:spLocks/>
          </p:cNvSpPr>
          <p:nvPr/>
        </p:nvSpPr>
        <p:spPr>
          <a:xfrm>
            <a:off x="886224" y="4283843"/>
            <a:ext cx="4031030" cy="10573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300" dirty="0"/>
              <a:t>- Может быть сложной в управлении из-за множества циклов разработки</a:t>
            </a:r>
          </a:p>
          <a:p>
            <a:pPr marL="0" indent="0" algn="ctr">
              <a:buNone/>
            </a:pPr>
            <a:r>
              <a:rPr lang="ru-RU" sz="1300" dirty="0"/>
              <a:t>- Требует более высокого уровня экспертизы и опыта</a:t>
            </a:r>
          </a:p>
        </p:txBody>
      </p:sp>
      <p:sp>
        <p:nvSpPr>
          <p:cNvPr id="46" name="Объект 2">
            <a:extLst>
              <a:ext uri="{FF2B5EF4-FFF2-40B4-BE49-F238E27FC236}">
                <a16:creationId xmlns:a16="http://schemas.microsoft.com/office/drawing/2014/main" id="{CD83DB1A-1370-4888-B66A-179662C5DEAD}"/>
              </a:ext>
            </a:extLst>
          </p:cNvPr>
          <p:cNvSpPr txBox="1">
            <a:spLocks/>
          </p:cNvSpPr>
          <p:nvPr/>
        </p:nvSpPr>
        <p:spPr>
          <a:xfrm>
            <a:off x="886224" y="203308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Плюсы:</a:t>
            </a:r>
          </a:p>
        </p:txBody>
      </p:sp>
      <p:sp>
        <p:nvSpPr>
          <p:cNvPr id="48" name="Текст 3">
            <a:extLst>
              <a:ext uri="{FF2B5EF4-FFF2-40B4-BE49-F238E27FC236}">
                <a16:creationId xmlns:a16="http://schemas.microsoft.com/office/drawing/2014/main" id="{960FE2B8-3AF3-4A58-81B3-4B9ADB58F85E}"/>
              </a:ext>
            </a:extLst>
          </p:cNvPr>
          <p:cNvSpPr txBox="1">
            <a:spLocks/>
          </p:cNvSpPr>
          <p:nvPr/>
        </p:nvSpPr>
        <p:spPr>
          <a:xfrm>
            <a:off x="886224" y="2550894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300" dirty="0"/>
              <a:t>- Учитывает изменения в требованиях и рисках на каждом этапе разработки</a:t>
            </a:r>
          </a:p>
          <a:p>
            <a:pPr algn="ctr"/>
            <a:r>
              <a:rPr lang="ru-RU" sz="1300" dirty="0"/>
              <a:t>- Позволяет быстро реагировать на изменения и риски</a:t>
            </a: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001D2BC9-D4FC-49DB-AC81-E28DDE753ACF}"/>
              </a:ext>
            </a:extLst>
          </p:cNvPr>
          <p:cNvSpPr txBox="1">
            <a:spLocks/>
          </p:cNvSpPr>
          <p:nvPr/>
        </p:nvSpPr>
        <p:spPr>
          <a:xfrm>
            <a:off x="885309" y="376088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Минусы:</a:t>
            </a:r>
          </a:p>
        </p:txBody>
      </p:sp>
      <p:sp>
        <p:nvSpPr>
          <p:cNvPr id="50" name="Заголовок 1">
            <a:extLst>
              <a:ext uri="{FF2B5EF4-FFF2-40B4-BE49-F238E27FC236}">
                <a16:creationId xmlns:a16="http://schemas.microsoft.com/office/drawing/2014/main" id="{10673068-79B0-46CD-B678-1460908D5751}"/>
              </a:ext>
            </a:extLst>
          </p:cNvPr>
          <p:cNvSpPr txBox="1">
            <a:spLocks/>
          </p:cNvSpPr>
          <p:nvPr/>
        </p:nvSpPr>
        <p:spPr>
          <a:xfrm>
            <a:off x="1708836" y="278263"/>
            <a:ext cx="8421688" cy="590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rad</a:t>
            </a:r>
            <a:r>
              <a:rPr lang="ru-RU" dirty="0"/>
              <a:t> модель жизненного цикла </a:t>
            </a:r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11</a:t>
            </a:fld>
            <a:endParaRPr lang="ru-RU"/>
          </a:p>
        </p:txBody>
      </p:sp>
      <p:sp>
        <p:nvSpPr>
          <p:cNvPr id="9" name="Заголовок 3">
            <a:extLst>
              <a:ext uri="{FF2B5EF4-FFF2-40B4-BE49-F238E27FC236}">
                <a16:creationId xmlns:a16="http://schemas.microsoft.com/office/drawing/2014/main" id="{5BAEF3B4-AEE3-4195-AF97-8C544AD4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543560"/>
            <a:ext cx="8421688" cy="2885440"/>
          </a:xfrm>
        </p:spPr>
        <p:txBody>
          <a:bodyPr rtlCol="0">
            <a:noAutofit/>
          </a:bodyPr>
          <a:lstStyle/>
          <a:p>
            <a:r>
              <a:rPr lang="ru-RU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RAD (Rapid Application Development) подходит для проектов, где сроки и время разработки критичны, а клиенты и пользователи требуют быстрой реакции на изменения и быстрое внедрение новых функциональных возможностей. Она также хорошо подходит для проектов, где требуется демонстрация прототипов клиентам и пользователям на ранних стадиях разработки, чтобы получать обратную связь и улучшать продукт.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6F503F19-0102-4D3D-82A7-CB36D37714CA}"/>
              </a:ext>
            </a:extLst>
          </p:cNvPr>
          <p:cNvSpPr txBox="1">
            <a:spLocks/>
          </p:cNvSpPr>
          <p:nvPr/>
        </p:nvSpPr>
        <p:spPr>
          <a:xfrm>
            <a:off x="2932112" y="3505894"/>
            <a:ext cx="8153400" cy="269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RAD-модель также подходит для проектов, где требования клиентов не полностью определены на ранней стадии проекта, и процесс их определения и уточнения может занять длительное время. Благодаря итеративному подходу к разработке, RAD-модель позволяет быстро адаптироваться к изменяющимся требованиям.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4720" y="1615736"/>
            <a:ext cx="6104708" cy="1524735"/>
          </a:xfrm>
        </p:spPr>
        <p:txBody>
          <a:bodyPr rtlCol="0"/>
          <a:lstStyle/>
          <a:p>
            <a:pPr rtl="0"/>
            <a:r>
              <a:rPr lang="ru-RU" dirty="0"/>
              <a:t>СПАСИБО за внимание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3B897EE-15DB-4810-9CB6-8C33DE375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38986"/>
            <a:ext cx="3171825" cy="1800519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sz="2800" b="1" dirty="0"/>
              <a:t>Модель жизненного цикла программного обеспечения</a:t>
            </a:r>
            <a:r>
              <a:rPr lang="ru-RU" sz="2800" dirty="0"/>
              <a:t>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ru-RU" dirty="0"/>
              <a:t>Эта модель представляет собой описание всех этапов жизни продукта - от его создания и разработки до завершения и вывода из эксплуатации. Эта модель помогает организациям планировать, контролировать и управлять процессом разработки продукта, обеспечивая эффективное использование ресурсов и достижение поставленных целей.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8537"/>
            <a:ext cx="7400827" cy="1010842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dirty="0"/>
              <a:t>Существует несколько основных моделей жизненного цикла, таких как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481138"/>
            <a:ext cx="2290082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ru-RU" sz="1200" dirty="0"/>
              <a:t>Каскадная модель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sz="1200" dirty="0"/>
              <a:t>V</a:t>
            </a:r>
            <a:r>
              <a:rPr lang="ru-RU" sz="1200" dirty="0"/>
              <a:t> модель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ru-RU" sz="1200" dirty="0"/>
              <a:t>спиральная модель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345859"/>
            <a:ext cx="5539095" cy="1010842"/>
          </a:xfrm>
        </p:spPr>
        <p:txBody>
          <a:bodyPr rtlCol="0">
            <a:noAutofit/>
          </a:bodyPr>
          <a:lstStyle/>
          <a:p>
            <a:pPr rtl="0"/>
            <a:r>
              <a:rPr lang="ru-RU" sz="1000" dirty="0"/>
              <a:t>Каскадная модель, также известная как классическая модель жизненного цикла разработки ПО, предполагает последовательное выполнение фаз разработки, начиная с определения требований и заканчивая тестированием и сопровождением. Каждая фаза завершается перед переходом к следующей, и изменения требований после завершения одной фазы могут быть сложными и дорогостоящими.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486503"/>
            <a:ext cx="5539095" cy="822306"/>
          </a:xfrm>
        </p:spPr>
        <p:txBody>
          <a:bodyPr rtlCol="0">
            <a:noAutofit/>
          </a:bodyPr>
          <a:lstStyle/>
          <a:p>
            <a:pPr rtl="0"/>
            <a:r>
              <a:rPr lang="ru-RU" sz="1000" dirty="0"/>
              <a:t>V-модель является расширением каскадной модели и предполагает параллельное выполнение тестирования на каждой стадии разработки. Каждая стадия разработки имеет соответствующую стадию тестирования, что позволяет раннее выявлять ошибки и обеспечивать более высокое качество продукта.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549192"/>
            <a:ext cx="5539095" cy="822306"/>
          </a:xfrm>
        </p:spPr>
        <p:txBody>
          <a:bodyPr rtlCol="0">
            <a:noAutofit/>
          </a:bodyPr>
          <a:lstStyle/>
          <a:p>
            <a:pPr rtl="0"/>
            <a:r>
              <a:rPr lang="ru-RU" sz="1000" dirty="0"/>
              <a:t>Спиральная модель представляет собой комбинацию итеративного и инкрементального подходов к разработке ПО. Процесс разработки проходит через несколько циклов, каждый из которых включает в себя планирование, анализ рисков, разработку и тестирование. Эта модель позволяет учитывать изменения в требованиях и рисках на каждом этапе разработки.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710114"/>
            <a:ext cx="5539095" cy="73386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ru-RU" sz="1200" dirty="0"/>
              <a:t>RAD-модель предполагает быструю итеративную разработку ПО с активным участием заказчика. Процесс разработки разбивается на небольшие инкременты, которые быстро создаются и тестируются. Эта модель позволяет быстро адаптироваться к изменениям в требованиях и быстро поставлять рабочие продукты.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9" name="Текст 5">
            <a:extLst>
              <a:ext uri="{FF2B5EF4-FFF2-40B4-BE49-F238E27FC236}">
                <a16:creationId xmlns:a16="http://schemas.microsoft.com/office/drawing/2014/main" id="{5877B551-95B9-4A0C-A82E-093C5878AC30}"/>
              </a:ext>
            </a:extLst>
          </p:cNvPr>
          <p:cNvSpPr txBox="1">
            <a:spLocks/>
          </p:cNvSpPr>
          <p:nvPr/>
        </p:nvSpPr>
        <p:spPr>
          <a:xfrm>
            <a:off x="1941739" y="4710113"/>
            <a:ext cx="2141764" cy="617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RAD-</a:t>
            </a:r>
            <a:r>
              <a:rPr lang="ru-RU" sz="1200" dirty="0"/>
              <a:t>модель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0228E89-5B60-4172-BD52-3A0ED338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1659"/>
            <a:ext cx="8421688" cy="1096895"/>
          </a:xfrm>
        </p:spPr>
        <p:txBody>
          <a:bodyPr rtlCol="0"/>
          <a:lstStyle/>
          <a:p>
            <a:pPr rtl="0"/>
            <a:r>
              <a:rPr lang="ru-RU" sz="2800" dirty="0"/>
              <a:t>Каскадная модель Жизненного цикла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94017EA0-F18C-4948-A81C-9A68AD838D69}"/>
              </a:ext>
            </a:extLst>
          </p:cNvPr>
          <p:cNvSpPr txBox="1">
            <a:spLocks/>
          </p:cNvSpPr>
          <p:nvPr/>
        </p:nvSpPr>
        <p:spPr>
          <a:xfrm>
            <a:off x="723900" y="2481843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Плюсы</a:t>
            </a:r>
            <a:r>
              <a:rPr lang="ru-RU" dirty="0"/>
              <a:t>: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B32F9A10-D029-4C67-B743-8AA16334ABDC}"/>
              </a:ext>
            </a:extLst>
          </p:cNvPr>
          <p:cNvSpPr txBox="1">
            <a:spLocks/>
          </p:cNvSpPr>
          <p:nvPr/>
        </p:nvSpPr>
        <p:spPr>
          <a:xfrm>
            <a:off x="723664" y="2989068"/>
            <a:ext cx="4031030" cy="10573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300" dirty="0"/>
              <a:t>- Простота и понятность структуры разработки</a:t>
            </a:r>
          </a:p>
          <a:p>
            <a:pPr marL="0" indent="0" algn="ctr">
              <a:buNone/>
            </a:pPr>
            <a:r>
              <a:rPr lang="ru-RU" sz="1300" dirty="0"/>
              <a:t>- Хорошо подходит для проектов с четко определенными и неизменяющимися требованиями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FF475BB6-6475-425A-A588-82936C63AB69}"/>
              </a:ext>
            </a:extLst>
          </p:cNvPr>
          <p:cNvSpPr txBox="1">
            <a:spLocks/>
          </p:cNvSpPr>
          <p:nvPr/>
        </p:nvSpPr>
        <p:spPr>
          <a:xfrm>
            <a:off x="723899" y="4238151"/>
            <a:ext cx="4031945" cy="365125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/>
              <a:t>Минусы</a:t>
            </a:r>
            <a:r>
              <a:rPr lang="ru-RU" dirty="0"/>
              <a:t>: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2D35B435-35B3-4F75-8513-E9E4FD2559A1}"/>
              </a:ext>
            </a:extLst>
          </p:cNvPr>
          <p:cNvSpPr txBox="1">
            <a:spLocks/>
          </p:cNvSpPr>
          <p:nvPr/>
        </p:nvSpPr>
        <p:spPr>
          <a:xfrm>
            <a:off x="724412" y="4745376"/>
            <a:ext cx="4031030" cy="105730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300" dirty="0"/>
              <a:t>- Трудно вносить изменения в требования после завершения фазы</a:t>
            </a:r>
          </a:p>
          <a:p>
            <a:pPr marL="0" indent="0" algn="ctr">
              <a:buNone/>
            </a:pPr>
            <a:r>
              <a:rPr lang="ru-RU" sz="1300" dirty="0"/>
              <a:t>- Риск недопонимания требований и несоответствия конечного продукта ожиданиям заказчика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1C5B18-09D3-4F89-8591-5008255D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54" y="2136931"/>
            <a:ext cx="57626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1330640"/>
            <a:ext cx="8421688" cy="1325563"/>
          </a:xfrm>
        </p:spPr>
        <p:txBody>
          <a:bodyPr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этой разработке ТЗ выполняется полностью, только после этого продукт уходит на рынок. Одна из первых моделей, получивших широкое распространение.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8084C2D5-2AC9-445B-A77F-FE8BB8F7EDC6}"/>
              </a:ext>
            </a:extLst>
          </p:cNvPr>
          <p:cNvSpPr txBox="1">
            <a:spLocks/>
          </p:cNvSpPr>
          <p:nvPr/>
        </p:nvSpPr>
        <p:spPr>
          <a:xfrm>
            <a:off x="2933700" y="3160454"/>
            <a:ext cx="8153400" cy="2691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Методику «Каскадная модель» довольно часто критикуют за недостаточную гибкость и объявление самоцелью формальное управление проектом в ущерб срокам, стоимости и качеству. Тем не менее, при управлении большими проектами формализация часто являлась очень большой ценностью, так как могла кардинально снизить многие риски проекта и сделать его более прозрачным.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53DF5D7-397E-4C97-9F3E-20D0EBD6DE38}"/>
              </a:ext>
            </a:extLst>
          </p:cNvPr>
          <p:cNvSpPr txBox="1">
            <a:spLocks/>
          </p:cNvSpPr>
          <p:nvPr/>
        </p:nvSpPr>
        <p:spPr>
          <a:xfrm>
            <a:off x="1708836" y="278263"/>
            <a:ext cx="8421688" cy="5900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</a:t>
            </a:r>
            <a:r>
              <a:rPr lang="ru-RU" dirty="0"/>
              <a:t> модель жизненного цикла </a:t>
            </a:r>
          </a:p>
        </p:txBody>
      </p:sp>
      <p:sp>
        <p:nvSpPr>
          <p:cNvPr id="35" name="Объект 2">
            <a:extLst>
              <a:ext uri="{FF2B5EF4-FFF2-40B4-BE49-F238E27FC236}">
                <a16:creationId xmlns:a16="http://schemas.microsoft.com/office/drawing/2014/main" id="{1C4CF2A9-165E-4E8E-BB37-F8A2FE17D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064" y="4233394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 rtl="0"/>
            <a:r>
              <a:rPr lang="ru-RU" dirty="0"/>
              <a:t>Минусы:</a:t>
            </a:r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id="{692B614F-907C-432A-9B21-5C9461C84A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6064" y="4751203"/>
            <a:ext cx="4031030" cy="1057308"/>
          </a:xfrm>
        </p:spPr>
        <p:txBody>
          <a:bodyPr rtlCol="0">
            <a:normAutofit/>
          </a:bodyPr>
          <a:lstStyle/>
          <a:p>
            <a:pPr algn="ctr" rtl="0"/>
            <a:r>
              <a:rPr lang="ru-RU" sz="1300" dirty="0"/>
              <a:t>- Требует больше времени и ресурсов на тестирование</a:t>
            </a:r>
          </a:p>
          <a:p>
            <a:pPr algn="ctr" rtl="0"/>
            <a:r>
              <a:rPr lang="ru-RU" sz="1300" dirty="0"/>
              <a:t>- Не подходит для проектов с изменяющимися требованиями</a:t>
            </a: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471F9216-FEA4-4CF3-85C4-6E24B27EDB03}"/>
              </a:ext>
            </a:extLst>
          </p:cNvPr>
          <p:cNvSpPr txBox="1">
            <a:spLocks/>
          </p:cNvSpPr>
          <p:nvPr/>
        </p:nvSpPr>
        <p:spPr>
          <a:xfrm>
            <a:off x="876064" y="250044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Плюсы:</a:t>
            </a:r>
          </a:p>
        </p:txBody>
      </p:sp>
      <p:sp>
        <p:nvSpPr>
          <p:cNvPr id="40" name="Текст 3">
            <a:extLst>
              <a:ext uri="{FF2B5EF4-FFF2-40B4-BE49-F238E27FC236}">
                <a16:creationId xmlns:a16="http://schemas.microsoft.com/office/drawing/2014/main" id="{5EEB2A68-EAFB-4B22-89CA-6B28710B1A66}"/>
              </a:ext>
            </a:extLst>
          </p:cNvPr>
          <p:cNvSpPr txBox="1">
            <a:spLocks/>
          </p:cNvSpPr>
          <p:nvPr/>
        </p:nvSpPr>
        <p:spPr>
          <a:xfrm>
            <a:off x="876064" y="3018254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300" dirty="0"/>
              <a:t>- Позволяет ранее обнаруживать ошибки благодаря параллельному тестированию</a:t>
            </a:r>
          </a:p>
          <a:p>
            <a:pPr algn="ctr"/>
            <a:r>
              <a:rPr lang="ru-RU" sz="1300" dirty="0"/>
              <a:t>- Обеспечивает более высокое качество продукта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5EAD8B3-B07F-4DC0-B2C4-47843BFDC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94" y="1989241"/>
            <a:ext cx="6928485" cy="417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/>
          </a:p>
        </p:txBody>
      </p:sp>
      <p:sp>
        <p:nvSpPr>
          <p:cNvPr id="28" name="Заголовок 3">
            <a:extLst>
              <a:ext uri="{FF2B5EF4-FFF2-40B4-BE49-F238E27FC236}">
                <a16:creationId xmlns:a16="http://schemas.microsoft.com/office/drawing/2014/main" id="{8D6BDB83-CB16-4F55-ADFB-D99BB88AA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517840"/>
            <a:ext cx="8421688" cy="1981520"/>
          </a:xfrm>
        </p:spPr>
        <p:txBody>
          <a:bodyPr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Основной принцип V-образной модели заключается в том, что детализация проекта возрастает при движении слева направо, одновременно с течением времени, и ни то, ни другое не может повернуть вспять. Итерации в проекте производятся по горизонтали, между левой и правой сторонами буквы.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2991A453-F1D5-4C8F-B619-0BE92A75ADCE}"/>
              </a:ext>
            </a:extLst>
          </p:cNvPr>
          <p:cNvSpPr txBox="1">
            <a:spLocks/>
          </p:cNvSpPr>
          <p:nvPr/>
        </p:nvSpPr>
        <p:spPr>
          <a:xfrm>
            <a:off x="2932112" y="2885757"/>
            <a:ext cx="8153400" cy="3561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Внутри V проводятся горизонтальные линии, показывающие, как результаты каждой из фаз разработки влияют на развитие системы тестирования на каждой из фаз тестирования. Модель базируется на том, что приёмо-сдаточные испытания основываются, прежде всего, на требованиях, системное тестирование — на требованиях и архитектуре, комплексное тестирование — на требованиях, архитектуре и интерфейсах, а компонентное тестирование — на требованиях, архитектуре, интерфейсах и алгоритмах.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8</a:t>
            </a:fld>
            <a:endParaRPr lang="ru-RU" dirty="0"/>
          </a:p>
        </p:txBody>
      </p:sp>
      <p:sp>
        <p:nvSpPr>
          <p:cNvPr id="24" name="Текст 3">
            <a:extLst>
              <a:ext uri="{FF2B5EF4-FFF2-40B4-BE49-F238E27FC236}">
                <a16:creationId xmlns:a16="http://schemas.microsoft.com/office/drawing/2014/main" id="{F251382B-FFCC-4A51-83E7-9CD6ED45A141}"/>
              </a:ext>
            </a:extLst>
          </p:cNvPr>
          <p:cNvSpPr txBox="1">
            <a:spLocks/>
          </p:cNvSpPr>
          <p:nvPr/>
        </p:nvSpPr>
        <p:spPr>
          <a:xfrm>
            <a:off x="1286944" y="4568323"/>
            <a:ext cx="4031030" cy="10573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300" dirty="0"/>
              <a:t>- Может быть сложной в управлении из-за множества циклов разработки</a:t>
            </a:r>
          </a:p>
          <a:p>
            <a:pPr marL="0" indent="0" algn="ctr">
              <a:buNone/>
            </a:pPr>
            <a:r>
              <a:rPr lang="ru-RU" sz="1300" dirty="0"/>
              <a:t>- Требует более высокого уровня экспертизы и опыта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5F7F718-EFF8-4C21-9AF0-C9101077CE04}"/>
              </a:ext>
            </a:extLst>
          </p:cNvPr>
          <p:cNvSpPr txBox="1">
            <a:spLocks/>
          </p:cNvSpPr>
          <p:nvPr/>
        </p:nvSpPr>
        <p:spPr>
          <a:xfrm>
            <a:off x="1286944" y="2317565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Плюсы:</a:t>
            </a:r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D62EE996-8C15-433B-AB5E-DD7781C1C766}"/>
              </a:ext>
            </a:extLst>
          </p:cNvPr>
          <p:cNvSpPr txBox="1">
            <a:spLocks/>
          </p:cNvSpPr>
          <p:nvPr/>
        </p:nvSpPr>
        <p:spPr>
          <a:xfrm>
            <a:off x="1286944" y="2835374"/>
            <a:ext cx="4031030" cy="1057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300" dirty="0"/>
              <a:t>- Учитывает изменения в требованиях и рисках на каждом этапе разработки</a:t>
            </a:r>
          </a:p>
          <a:p>
            <a:pPr algn="ctr"/>
            <a:r>
              <a:rPr lang="ru-RU" sz="1300" dirty="0"/>
              <a:t>- Позволяет быстро реагировать на изменения и риски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CD8E65EE-2EE1-4DBD-846C-777947B817CF}"/>
              </a:ext>
            </a:extLst>
          </p:cNvPr>
          <p:cNvSpPr txBox="1">
            <a:spLocks/>
          </p:cNvSpPr>
          <p:nvPr/>
        </p:nvSpPr>
        <p:spPr>
          <a:xfrm>
            <a:off x="1708836" y="278263"/>
            <a:ext cx="8421688" cy="5900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Спиральная модель жизненного цикла </a:t>
            </a: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4EA21F0A-48D0-4DB1-8E4B-79D08DB7AA9A}"/>
              </a:ext>
            </a:extLst>
          </p:cNvPr>
          <p:cNvSpPr txBox="1">
            <a:spLocks/>
          </p:cNvSpPr>
          <p:nvPr/>
        </p:nvSpPr>
        <p:spPr>
          <a:xfrm>
            <a:off x="1286029" y="4045366"/>
            <a:ext cx="4031945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Минусы: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5D02BCB-2CD5-4C67-96DA-855FA841C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6"/>
          <a:stretch/>
        </p:blipFill>
        <p:spPr>
          <a:xfrm>
            <a:off x="6227156" y="2415326"/>
            <a:ext cx="4544620" cy="32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/>
          </a:p>
        </p:txBody>
      </p:sp>
      <p:sp>
        <p:nvSpPr>
          <p:cNvPr id="80" name="Заголовок 3">
            <a:extLst>
              <a:ext uri="{FF2B5EF4-FFF2-40B4-BE49-F238E27FC236}">
                <a16:creationId xmlns:a16="http://schemas.microsoft.com/office/drawing/2014/main" id="{63605A1C-6BCB-4493-9C94-99236C80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12" y="1107280"/>
            <a:ext cx="8421688" cy="4643440"/>
          </a:xfrm>
        </p:spPr>
        <p:txBody>
          <a:bodyPr rtlCol="0">
            <a:noAutofit/>
          </a:bodyPr>
          <a:lstStyle/>
          <a:p>
            <a:pPr algn="l"/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Каждый виток спирали соответствует созданию фрагмента или версии программного обеспечения, на нём уточняются цели и характеристики проекта, определяется его качество и планируются работы следующего витка спирали. Таким образом углубляются и последовательно конкретизируются детали проекта и в результате выбирается обоснованный вариант, который доводится до реализации. Каждый виток разбит на 4 сектора:</a:t>
            </a:r>
            <a:b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определение целей,</a:t>
            </a:r>
            <a:b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оценка и разрешение рисков,</a:t>
            </a:r>
            <a:b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разработка и тестирование,</a:t>
            </a:r>
            <a:b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планирование следующей итерации.</a:t>
            </a:r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DC67E-4FAC-4989-A1C6-9CCFAE724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450</TotalTime>
  <Words>822</Words>
  <Application>Microsoft Office PowerPoint</Application>
  <PresentationFormat>Widescreen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Одиночная линия</vt:lpstr>
      <vt:lpstr>Модели жизненного цикла програмного обеспечения</vt:lpstr>
      <vt:lpstr>Модель жизненного цикла программного обеспечения </vt:lpstr>
      <vt:lpstr>Существует несколько основных моделей жизненного цикла, таких как:</vt:lpstr>
      <vt:lpstr>Каскадная модель Жизненного цикла</vt:lpstr>
      <vt:lpstr>При этой разработке ТЗ выполняется полностью, только после этого продукт уходит на рынок. Одна из первых моделей, получивших широкое распространение.</vt:lpstr>
      <vt:lpstr>PowerPoint Presentation</vt:lpstr>
      <vt:lpstr>Основной принцип V-образной модели заключается в том, что детализация проекта возрастает при движении слева направо, одновременно с течением времени, и ни то, ни другое не может повернуть вспять. Итерации в проекте производятся по горизонтали, между левой и правой сторонами буквы.</vt:lpstr>
      <vt:lpstr>PowerPoint Presentation</vt:lpstr>
      <vt:lpstr>Каждый виток спирали соответствует созданию фрагмента или версии программного обеспечения, на нём уточняются цели и характеристики проекта, определяется его качество и планируются работы следующего витка спирали. Таким образом углубляются и последовательно конкретизируются детали проекта и в результате выбирается обоснованный вариант, который доводится до реализации. Каждый виток разбит на 4 сектора: определение целей, оценка и разрешение рисков, разработка и тестирование, планирование следующей итерации.</vt:lpstr>
      <vt:lpstr>PowerPoint Presentation</vt:lpstr>
      <vt:lpstr>Модель RAD (Rapid Application Development) подходит для проектов, где сроки и время разработки критичны, а клиенты и пользователи требуют быстрой реакции на изменения и быстрое внедрение новых функциональных возможностей. Она также хорошо подходит для проектов, где требуется демонстрация прототипов клиентам и пользователям на ранних стадиях разработки, чтобы получать обратную связь и улучшать продукт.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слайдов для презентации</dc:title>
  <dc:creator/>
  <cp:lastModifiedBy>Динислам Гайсин</cp:lastModifiedBy>
  <cp:revision>20</cp:revision>
  <dcterms:created xsi:type="dcterms:W3CDTF">2024-04-10T12:40:54Z</dcterms:created>
  <dcterms:modified xsi:type="dcterms:W3CDTF">2024-04-13T19:30:53Z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