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80" autoAdjust="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800" b="1" i="0" u="none" strike="noStrike" baseline="0">
                <a:effectLst/>
              </a:rPr>
              <a:t>Quantidade de linhas de código</a:t>
            </a:r>
            <a:endParaRPr lang="pt-B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linhas de código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177</c:v>
                </c:pt>
                <c:pt idx="1">
                  <c:v>100</c:v>
                </c:pt>
                <c:pt idx="2">
                  <c:v>154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Pontuação desta métrica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17.7</c:v>
                </c:pt>
                <c:pt idx="1">
                  <c:v>10</c:v>
                </c:pt>
                <c:pt idx="2">
                  <c:v>15.4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0361856"/>
        <c:axId val="200363392"/>
      </c:barChart>
      <c:catAx>
        <c:axId val="2003618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200363392"/>
        <c:crosses val="autoZero"/>
        <c:auto val="1"/>
        <c:lblAlgn val="ctr"/>
        <c:lblOffset val="100"/>
        <c:noMultiLvlLbl val="0"/>
      </c:catAx>
      <c:valAx>
        <c:axId val="200363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3618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800" b="1" i="0" u="none" strike="noStrike" baseline="0">
                <a:effectLst/>
              </a:rPr>
              <a:t>Quantidade de testes unitários</a:t>
            </a:r>
            <a:endParaRPr lang="pt-B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testes unitários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Pontuação desta métrica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4982656"/>
        <c:axId val="194984576"/>
      </c:barChart>
      <c:catAx>
        <c:axId val="1949826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194984576"/>
        <c:crosses val="autoZero"/>
        <c:auto val="1"/>
        <c:lblAlgn val="ctr"/>
        <c:lblOffset val="100"/>
        <c:noMultiLvlLbl val="0"/>
      </c:catAx>
      <c:valAx>
        <c:axId val="194984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498265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/>
              <a:t>Quantidade</a:t>
            </a:r>
            <a:r>
              <a:rPr lang="pt-BR" baseline="0"/>
              <a:t> de definições</a:t>
            </a:r>
            <a:endParaRPr lang="pt-B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defines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32</c:v>
                </c:pt>
                <c:pt idx="2">
                  <c:v>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Pontuação desta métrica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12.5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5639936"/>
        <c:axId val="253464576"/>
      </c:barChart>
      <c:catAx>
        <c:axId val="1956399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253464576"/>
        <c:crosses val="autoZero"/>
        <c:auto val="1"/>
        <c:lblAlgn val="ctr"/>
        <c:lblOffset val="100"/>
        <c:noMultiLvlLbl val="0"/>
      </c:catAx>
      <c:valAx>
        <c:axId val="253464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6399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800" b="1" i="0" u="none" strike="noStrike" baseline="0">
                <a:effectLst/>
              </a:rPr>
              <a:t>Quantidade de linhas</a:t>
            </a:r>
          </a:p>
          <a:p>
            <a:pPr>
              <a:defRPr/>
            </a:pPr>
            <a:r>
              <a:rPr lang="pt-BR" sz="1800" b="1" i="0" u="none" strike="noStrike" baseline="0">
                <a:effectLst/>
              </a:rPr>
              <a:t>maiores que 80 caracteres </a:t>
            </a:r>
            <a:endParaRPr lang="pt-B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linhas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Pontuação desta métrica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-0.5</c:v>
                </c:pt>
                <c:pt idx="2">
                  <c:v>-10.25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53618048"/>
        <c:axId val="253705600"/>
      </c:barChart>
      <c:catAx>
        <c:axId val="253618048"/>
        <c:scaling>
          <c:orientation val="minMax"/>
        </c:scaling>
        <c:delete val="0"/>
        <c:axPos val="b"/>
        <c:majorTickMark val="none"/>
        <c:minorTickMark val="none"/>
        <c:tickLblPos val="low"/>
        <c:txPr>
          <a:bodyPr/>
          <a:lstStyle/>
          <a:p>
            <a:pPr>
              <a:defRPr sz="1400" b="1"/>
            </a:pPr>
            <a:endParaRPr lang="pt-BR"/>
          </a:p>
        </c:txPr>
        <c:crossAx val="253705600"/>
        <c:crosses val="autoZero"/>
        <c:auto val="1"/>
        <c:lblAlgn val="ctr"/>
        <c:lblOffset val="100"/>
        <c:noMultiLvlLbl val="0"/>
      </c:catAx>
      <c:valAx>
        <c:axId val="2537056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53618048"/>
        <c:crosses val="autoZero"/>
        <c:crossBetween val="between"/>
      </c:valAx>
      <c:spPr>
        <a:noFill/>
        <a:ln w="25400">
          <a:noFill/>
        </a:ln>
      </c:spPr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800" b="1" i="0" u="none" strike="noStrike" baseline="0">
                <a:effectLst/>
              </a:rPr>
              <a:t>Quantidade de comentários</a:t>
            </a:r>
            <a:endParaRPr lang="pt-B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Número de comentários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49</c:v>
                </c:pt>
                <c:pt idx="1">
                  <c:v>3</c:v>
                </c:pt>
                <c:pt idx="2">
                  <c:v>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Pontuação desta métrica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14.7</c:v>
                </c:pt>
                <c:pt idx="1">
                  <c:v>0.9</c:v>
                </c:pt>
                <c:pt idx="2">
                  <c:v>29.7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5467136"/>
        <c:axId val="195601152"/>
      </c:barChart>
      <c:catAx>
        <c:axId val="1954671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195601152"/>
        <c:crosses val="autoZero"/>
        <c:auto val="1"/>
        <c:lblAlgn val="ctr"/>
        <c:lblOffset val="100"/>
        <c:noMultiLvlLbl val="0"/>
      </c:catAx>
      <c:valAx>
        <c:axId val="195601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4671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Pontuação Final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Pontos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Exemplo-1.rkt</c:v>
                </c:pt>
                <c:pt idx="1">
                  <c:v>Exemplo-2.rkt</c:v>
                </c:pt>
                <c:pt idx="2">
                  <c:v>Exemplo-3.rkt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18.600000000000001</c:v>
                </c:pt>
                <c:pt idx="2">
                  <c:v>48.4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7390464"/>
        <c:axId val="195021440"/>
      </c:barChart>
      <c:catAx>
        <c:axId val="1473904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 b="1"/>
            </a:pPr>
            <a:endParaRPr lang="pt-BR"/>
          </a:p>
        </c:txPr>
        <c:crossAx val="195021440"/>
        <c:crosses val="autoZero"/>
        <c:auto val="1"/>
        <c:lblAlgn val="ctr"/>
        <c:lblOffset val="100"/>
        <c:noMultiLvlLbl val="0"/>
      </c:catAx>
      <c:valAx>
        <c:axId val="195021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3904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52B82A-3476-449C-BA4A-A714F58CFF6E}" type="datetimeFigureOut">
              <a:rPr lang="pt-BR" smtClean="0"/>
              <a:t>05/05/2021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4F18B13-B1AC-4187-9E68-F67DD3C1DA10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848872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Felipe Diniz Tomás				       Ra: 110752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437" y="692696"/>
            <a:ext cx="7848600" cy="2016224"/>
          </a:xfrm>
        </p:spPr>
        <p:txBody>
          <a:bodyPr/>
          <a:lstStyle/>
          <a:p>
            <a:pPr algn="ctr"/>
            <a:r>
              <a:rPr lang="pt-BR" sz="4000" b="1" dirty="0"/>
              <a:t>Algoritmo avalidor</a:t>
            </a:r>
            <a:br>
              <a:rPr lang="pt-BR" sz="4000" b="1" dirty="0"/>
            </a:br>
            <a:r>
              <a:rPr lang="pt-BR" sz="4000" b="1" dirty="0"/>
              <a:t>de </a:t>
            </a:r>
            <a:r>
              <a:rPr lang="pt-BR" sz="4000" b="1" dirty="0" smtClean="0"/>
              <a:t>código-fonte </a:t>
            </a:r>
            <a:r>
              <a:rPr lang="pt-BR" sz="4000" b="1" dirty="0"/>
              <a:t>Racket</a:t>
            </a:r>
            <a:endParaRPr lang="pt-BR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23301" y="284364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Paradigma de Programação Lógica e 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Funcional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Exemplo – 1.rkt</a:t>
            </a:r>
          </a:p>
          <a:p>
            <a:endParaRPr lang="pt-BR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4" y="2204864"/>
            <a:ext cx="756084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Exemplo – </a:t>
            </a:r>
            <a:r>
              <a:rPr lang="pt-BR" dirty="0" smtClean="0"/>
              <a:t>2.rkt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4" y="2298016"/>
            <a:ext cx="7560840" cy="24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Exemplo – 3</a:t>
            </a:r>
            <a:r>
              <a:rPr lang="pt-BR" dirty="0" smtClean="0"/>
              <a:t>.rkt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2276872"/>
            <a:ext cx="746897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78596311"/>
              </p:ext>
            </p:extLst>
          </p:nvPr>
        </p:nvGraphicFramePr>
        <p:xfrm>
          <a:off x="611560" y="1556792"/>
          <a:ext cx="799288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75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11350313"/>
              </p:ext>
            </p:extLst>
          </p:nvPr>
        </p:nvGraphicFramePr>
        <p:xfrm>
          <a:off x="539552" y="1484784"/>
          <a:ext cx="796065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28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13064505"/>
              </p:ext>
            </p:extLst>
          </p:nvPr>
        </p:nvGraphicFramePr>
        <p:xfrm>
          <a:off x="467544" y="1484784"/>
          <a:ext cx="800673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37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01161565"/>
              </p:ext>
            </p:extLst>
          </p:nvPr>
        </p:nvGraphicFramePr>
        <p:xfrm>
          <a:off x="539552" y="1484784"/>
          <a:ext cx="7833193" cy="463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2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65640407"/>
              </p:ext>
            </p:extLst>
          </p:nvPr>
        </p:nvGraphicFramePr>
        <p:xfrm>
          <a:off x="395536" y="1484784"/>
          <a:ext cx="8239377" cy="437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2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Pontuação final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73695790"/>
              </p:ext>
            </p:extLst>
          </p:nvPr>
        </p:nvGraphicFramePr>
        <p:xfrm>
          <a:off x="683568" y="1556792"/>
          <a:ext cx="765380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80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https://docs.racket-lang.org</a:t>
            </a:r>
            <a:r>
              <a:rPr lang="pt-BR" dirty="0" smtClean="0"/>
              <a:t>/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/>
              <a:t>://github.com/Dinista/Basic-Racket-Code-Evaluator</a:t>
            </a:r>
          </a:p>
        </p:txBody>
      </p:sp>
    </p:spTree>
    <p:extLst>
      <p:ext uri="{BB962C8B-B14F-4D97-AF65-F5344CB8AC3E}">
        <p14:creationId xmlns:p14="http://schemas.microsoft.com/office/powerpoint/2010/main" val="28188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Definição do sistema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pt-BR" dirty="0" smtClean="0"/>
              <a:t>O sistema  é um </a:t>
            </a:r>
            <a:r>
              <a:rPr lang="pt-BR" b="1" dirty="0" smtClean="0">
                <a:solidFill>
                  <a:schemeClr val="tx2"/>
                </a:solidFill>
              </a:rPr>
              <a:t>avaliador de código</a:t>
            </a:r>
            <a:r>
              <a:rPr lang="pt-BR" b="1" dirty="0">
                <a:solidFill>
                  <a:schemeClr val="tx2"/>
                </a:solidFill>
              </a:rPr>
              <a:t>-</a:t>
            </a:r>
            <a:r>
              <a:rPr lang="pt-BR" b="1" dirty="0" smtClean="0">
                <a:solidFill>
                  <a:schemeClr val="tx2"/>
                </a:solidFill>
              </a:rPr>
              <a:t>fonte </a:t>
            </a:r>
            <a:r>
              <a:rPr lang="pt-BR" dirty="0" smtClean="0"/>
              <a:t>em linguagem </a:t>
            </a:r>
            <a:r>
              <a:rPr lang="pt-BR" b="1" dirty="0" smtClean="0"/>
              <a:t>racket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Deve ser capaz de ler </a:t>
            </a:r>
            <a:r>
              <a:rPr lang="pt-BR" b="1" dirty="0" smtClean="0">
                <a:solidFill>
                  <a:schemeClr val="tx2"/>
                </a:solidFill>
              </a:rPr>
              <a:t>múltiplos arquivos </a:t>
            </a:r>
            <a:r>
              <a:rPr lang="pt-BR" dirty="0" smtClean="0"/>
              <a:t>de um diretório.</a:t>
            </a:r>
          </a:p>
          <a:p>
            <a:endParaRPr lang="pt-BR" dirty="0" smtClean="0"/>
          </a:p>
          <a:p>
            <a:r>
              <a:rPr lang="pt-BR" dirty="0" smtClean="0"/>
              <a:t>Deve usar um </a:t>
            </a:r>
            <a:r>
              <a:rPr lang="pt-BR" b="1" dirty="0" smtClean="0">
                <a:solidFill>
                  <a:schemeClr val="tx2"/>
                </a:solidFill>
              </a:rPr>
              <a:t>conjunto de métricas </a:t>
            </a:r>
            <a:r>
              <a:rPr lang="pt-BR" dirty="0" smtClean="0"/>
              <a:t>de avaliação de código.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sz="2200" dirty="0" smtClean="0"/>
              <a:t>Definindo </a:t>
            </a:r>
            <a:r>
              <a:rPr lang="pt-BR" sz="2200" b="1" dirty="0" smtClean="0"/>
              <a:t>pesos</a:t>
            </a:r>
            <a:r>
              <a:rPr lang="pt-BR" sz="2200" dirty="0" smtClean="0"/>
              <a:t> para cada uma das métricas.</a:t>
            </a:r>
          </a:p>
          <a:p>
            <a:pPr marL="274320" lvl="1" indent="0">
              <a:buNone/>
            </a:pPr>
            <a:endParaRPr lang="pt-BR" dirty="0" smtClean="0"/>
          </a:p>
          <a:p>
            <a:r>
              <a:rPr lang="pt-BR" dirty="0" smtClean="0"/>
              <a:t>Deve calcular uma </a:t>
            </a:r>
            <a:r>
              <a:rPr lang="pt-BR" b="1" dirty="0" smtClean="0">
                <a:solidFill>
                  <a:schemeClr val="tx2"/>
                </a:solidFill>
              </a:rPr>
              <a:t>pontuação final </a:t>
            </a:r>
            <a:r>
              <a:rPr lang="pt-BR" dirty="0" smtClean="0"/>
              <a:t>para cada arquivo.</a:t>
            </a:r>
            <a:endParaRPr lang="pt-BR" b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métricas foram definidas a partir de pesquisa, e que viabilizavam a implementação.</a:t>
            </a:r>
          </a:p>
          <a:p>
            <a:pPr algn="just"/>
            <a:endParaRPr lang="pt-BR" sz="1600" dirty="0" smtClean="0"/>
          </a:p>
          <a:p>
            <a:pPr algn="just">
              <a:buFont typeface="Wingdings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 Quantidade </a:t>
            </a:r>
            <a:r>
              <a:rPr lang="pt-BR" dirty="0"/>
              <a:t>de linhas </a:t>
            </a:r>
            <a:r>
              <a:rPr lang="pt-BR" dirty="0" smtClean="0"/>
              <a:t>de código.</a:t>
            </a:r>
          </a:p>
          <a:p>
            <a:pPr algn="just">
              <a:buFont typeface="Wingdings" pitchFamily="2" charset="2"/>
              <a:buChar char="q"/>
            </a:pPr>
            <a:endParaRPr lang="pt-BR" sz="1400" dirty="0" smtClean="0"/>
          </a:p>
          <a:p>
            <a:pPr lvl="1" algn="just">
              <a:buFont typeface="Wingdings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É interessante monitorar o </a:t>
            </a:r>
            <a:r>
              <a:rPr lang="pt-BR" b="1" dirty="0" smtClean="0"/>
              <a:t>volume de código</a:t>
            </a:r>
            <a:r>
              <a:rPr lang="pt-BR" dirty="0" smtClean="0"/>
              <a:t>, principalmente quando há comparação com outras implementações.</a:t>
            </a:r>
          </a:p>
          <a:p>
            <a:pPr lvl="1" algn="just">
              <a:buFont typeface="Wingdings" pitchFamily="2" charset="2"/>
              <a:buChar char="Ø"/>
            </a:pPr>
            <a:endParaRPr lang="pt-BR" sz="1200" dirty="0" smtClean="0"/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Foram consideradas apenas linhas de código, </a:t>
            </a:r>
            <a:r>
              <a:rPr lang="pt-BR" b="1" dirty="0" smtClean="0">
                <a:solidFill>
                  <a:schemeClr val="tx2"/>
                </a:solidFill>
              </a:rPr>
              <a:t>desconsiderando linhas de comentários e linhas vazias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0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dirty="0"/>
              <a:t> Quantidade </a:t>
            </a:r>
            <a:r>
              <a:rPr lang="pt-BR" dirty="0" smtClean="0"/>
              <a:t>de testes unitários.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endParaRPr lang="pt-BR" sz="900" dirty="0"/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</a:t>
            </a:r>
            <a:r>
              <a:rPr lang="pt-BR" dirty="0"/>
              <a:t>O</a:t>
            </a:r>
            <a:r>
              <a:rPr lang="pt-BR" dirty="0" smtClean="0"/>
              <a:t>ferece </a:t>
            </a:r>
            <a:r>
              <a:rPr lang="pt-BR" dirty="0"/>
              <a:t>uma análise sobre a </a:t>
            </a:r>
            <a:r>
              <a:rPr lang="pt-BR" b="1" dirty="0"/>
              <a:t>boa prática </a:t>
            </a:r>
            <a:r>
              <a:rPr lang="pt-BR" dirty="0"/>
              <a:t>e </a:t>
            </a:r>
            <a:r>
              <a:rPr lang="pt-BR" b="1" dirty="0"/>
              <a:t>coesão do código fonte</a:t>
            </a:r>
            <a:r>
              <a:rPr lang="pt-BR" dirty="0"/>
              <a:t>, já que indica que houveram testes de funções e portanto as mesmas estarão com seus resultados testados</a:t>
            </a:r>
            <a:r>
              <a:rPr lang="pt-BR" dirty="0" smtClean="0"/>
              <a:t>.</a:t>
            </a:r>
          </a:p>
          <a:p>
            <a:pPr marL="274320" lvl="1" indent="0" algn="just">
              <a:buNone/>
            </a:pPr>
            <a:endParaRPr lang="pt-BR" sz="1800" dirty="0" smtClean="0"/>
          </a:p>
          <a:p>
            <a:pPr marL="274320" lvl="1" indent="0" algn="just">
              <a:buNone/>
            </a:pPr>
            <a:endParaRPr lang="pt-BR" sz="1800" dirty="0"/>
          </a:p>
          <a:p>
            <a:pPr algn="just">
              <a:buFont typeface="Wingdings" pitchFamily="2" charset="2"/>
              <a:buChar char="q"/>
            </a:pPr>
            <a:r>
              <a:rPr lang="pt-BR" dirty="0" smtClean="0"/>
              <a:t> Quantidade de definições (funções).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endParaRPr lang="pt-BR" sz="900" dirty="0"/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Contribui na </a:t>
            </a:r>
            <a:r>
              <a:rPr lang="pt-BR" dirty="0"/>
              <a:t>análise </a:t>
            </a:r>
            <a:r>
              <a:rPr lang="pt-BR" dirty="0" smtClean="0"/>
              <a:t>da </a:t>
            </a:r>
            <a:r>
              <a:rPr lang="pt-BR" b="1" dirty="0" smtClean="0"/>
              <a:t>complexidade do código</a:t>
            </a:r>
            <a:r>
              <a:rPr lang="pt-BR" dirty="0" smtClean="0"/>
              <a:t>, </a:t>
            </a:r>
            <a:r>
              <a:rPr lang="pt-BR" dirty="0"/>
              <a:t>já que um uso maior de funções denota-se </a:t>
            </a:r>
            <a:r>
              <a:rPr lang="pt-BR" dirty="0" smtClean="0"/>
              <a:t>uma </a:t>
            </a:r>
            <a:r>
              <a:rPr lang="pt-BR" dirty="0"/>
              <a:t>maior </a:t>
            </a:r>
            <a:r>
              <a:rPr lang="pt-BR" dirty="0" smtClean="0"/>
              <a:t>fragmentação </a:t>
            </a:r>
            <a:r>
              <a:rPr lang="pt-BR" dirty="0"/>
              <a:t>de funcionalidades aplicada ao </a:t>
            </a:r>
            <a:r>
              <a:rPr lang="pt-BR" dirty="0" smtClean="0"/>
              <a:t>código.</a:t>
            </a:r>
            <a:endParaRPr lang="pt-BR" dirty="0"/>
          </a:p>
          <a:p>
            <a:pPr lvl="1">
              <a:buFont typeface="Wingdings" pitchFamily="2" charset="2"/>
              <a:buChar char="Ø"/>
            </a:pP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42631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dirty="0" smtClean="0"/>
              <a:t> Quantidade de Requires (Imports).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endParaRPr lang="pt-BR" sz="900" dirty="0"/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Oferece uma análise do </a:t>
            </a:r>
            <a:r>
              <a:rPr lang="pt-BR" b="1" dirty="0" smtClean="0"/>
              <a:t>uso de recurso externos e depências</a:t>
            </a:r>
            <a:r>
              <a:rPr lang="pt-BR" dirty="0" smtClean="0"/>
              <a:t>. 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Se um código possui muitos requires, denota-se que necessita de muitas bibliotecas externas ou arquivos externos (que podem ser arquivos do próprio autor ou de terceiros) para executar seu propósito.</a:t>
            </a:r>
          </a:p>
          <a:p>
            <a:pPr lvl="1" algn="just">
              <a:buFont typeface="Wingdings" pitchFamily="2" charset="2"/>
              <a:buChar char="Ø"/>
            </a:pPr>
            <a:endParaRPr lang="pt-BR" sz="800" dirty="0" smtClean="0"/>
          </a:p>
          <a:p>
            <a:pPr lvl="1" algn="just">
              <a:buFont typeface="Wingdings" pitchFamily="2" charset="2"/>
              <a:buChar char="Ø"/>
            </a:pPr>
            <a:endParaRPr lang="pt-BR" sz="1100" dirty="0"/>
          </a:p>
          <a:p>
            <a:pPr algn="just">
              <a:buFont typeface="Wingdings" pitchFamily="2" charset="2"/>
              <a:buChar char="q"/>
            </a:pPr>
            <a:r>
              <a:rPr lang="pt-BR" dirty="0"/>
              <a:t> Quantidade </a:t>
            </a:r>
            <a:r>
              <a:rPr lang="pt-BR" dirty="0" smtClean="0"/>
              <a:t>de linhas maior que 80 caracteres.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endParaRPr lang="pt-BR" sz="900" dirty="0"/>
          </a:p>
          <a:p>
            <a:pPr lvl="1" algn="just">
              <a:buFont typeface="Wingdings" pitchFamily="2" charset="2"/>
              <a:buChar char="Ø"/>
            </a:pPr>
            <a:r>
              <a:rPr lang="pt-BR" dirty="0"/>
              <a:t> C</a:t>
            </a:r>
            <a:r>
              <a:rPr lang="pt-BR" dirty="0" smtClean="0"/>
              <a:t>ontribui na análise de </a:t>
            </a:r>
            <a:r>
              <a:rPr lang="pt-BR" b="1" dirty="0" smtClean="0"/>
              <a:t>legibilidade do código </a:t>
            </a:r>
            <a:r>
              <a:rPr lang="pt-BR" dirty="0" smtClean="0"/>
              <a:t>e é considerado uma </a:t>
            </a:r>
            <a:r>
              <a:rPr lang="pt-BR" b="1" dirty="0" smtClean="0"/>
              <a:t>boa prática</a:t>
            </a:r>
            <a:r>
              <a:rPr lang="pt-BR" dirty="0" smtClean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A documentação do Racket destaca o uso de 80 caracteres como </a:t>
            </a:r>
            <a:r>
              <a:rPr lang="pt-BR" b="1" dirty="0" smtClean="0"/>
              <a:t>vantajoso</a:t>
            </a:r>
            <a:r>
              <a:rPr lang="pt-BR" dirty="0" smtClean="0"/>
              <a:t> em diversos aspectos.</a:t>
            </a:r>
          </a:p>
          <a:p>
            <a:pPr lvl="1" algn="just">
              <a:buFont typeface="Wingdings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8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Métricas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dirty="0" smtClean="0"/>
              <a:t> Quantidade </a:t>
            </a:r>
            <a:r>
              <a:rPr lang="pt-BR" dirty="0"/>
              <a:t>de </a:t>
            </a:r>
            <a:r>
              <a:rPr lang="pt-BR" dirty="0" smtClean="0"/>
              <a:t>comentários.</a:t>
            </a:r>
            <a:endParaRPr lang="pt-BR" dirty="0"/>
          </a:p>
          <a:p>
            <a:pPr algn="just">
              <a:buFont typeface="Wingdings" pitchFamily="2" charset="2"/>
              <a:buChar char="q"/>
            </a:pPr>
            <a:endParaRPr lang="pt-BR" sz="900" dirty="0"/>
          </a:p>
          <a:p>
            <a:pPr lvl="1" algn="just">
              <a:buFont typeface="Wingdings" pitchFamily="2" charset="2"/>
              <a:buChar char="Ø"/>
            </a:pPr>
            <a:r>
              <a:rPr lang="pt-BR" dirty="0" smtClean="0"/>
              <a:t> Além de ser uma </a:t>
            </a:r>
            <a:r>
              <a:rPr lang="pt-BR" b="1" dirty="0" smtClean="0"/>
              <a:t>boa prática</a:t>
            </a:r>
            <a:r>
              <a:rPr lang="pt-BR" dirty="0" smtClean="0"/>
              <a:t>, contribui na análise de </a:t>
            </a:r>
            <a:r>
              <a:rPr lang="pt-BR" b="1" dirty="0" smtClean="0"/>
              <a:t>legibilidade do código e da lógica implementada</a:t>
            </a:r>
            <a:r>
              <a:rPr lang="pt-BR" dirty="0" smtClean="0"/>
              <a:t>. </a:t>
            </a:r>
          </a:p>
          <a:p>
            <a:pPr lvl="1" algn="just">
              <a:buFont typeface="Wingdings" pitchFamily="2" charset="2"/>
              <a:buChar char="Ø"/>
            </a:pPr>
            <a:r>
              <a:rPr lang="pt-BR" dirty="0"/>
              <a:t>M</a:t>
            </a:r>
            <a:r>
              <a:rPr lang="pt-BR" dirty="0" smtClean="0"/>
              <a:t>uitos </a:t>
            </a:r>
            <a:r>
              <a:rPr lang="pt-BR" dirty="0"/>
              <a:t>comentários </a:t>
            </a:r>
            <a:r>
              <a:rPr lang="pt-BR" dirty="0" smtClean="0"/>
              <a:t>indicam </a:t>
            </a:r>
            <a:r>
              <a:rPr lang="pt-BR" dirty="0"/>
              <a:t>uma </a:t>
            </a:r>
            <a:r>
              <a:rPr lang="pt-BR" b="1" dirty="0"/>
              <a:t>preocupação do programador </a:t>
            </a:r>
            <a:r>
              <a:rPr lang="pt-BR" dirty="0"/>
              <a:t>em tornar seu </a:t>
            </a:r>
            <a:r>
              <a:rPr lang="pt-BR" b="1" dirty="0"/>
              <a:t>código mais </a:t>
            </a:r>
            <a:r>
              <a:rPr lang="pt-BR" b="1" dirty="0" smtClean="0"/>
              <a:t>legível e compreensível</a:t>
            </a:r>
            <a:r>
              <a:rPr lang="pt-BR" dirty="0" smtClean="0"/>
              <a:t>, </a:t>
            </a:r>
            <a:r>
              <a:rPr lang="pt-BR" dirty="0"/>
              <a:t>explicando o que determinada lógica empregue na implementação.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4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Foram definidos os pesos das métricas da seguinte forma: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 smtClean="0"/>
              <a:t>linhas de código</a:t>
            </a:r>
            <a:r>
              <a:rPr lang="pt-BR" dirty="0" smtClean="0"/>
              <a:t>:  </a:t>
            </a:r>
            <a:r>
              <a:rPr lang="pt-BR" dirty="0" smtClean="0">
                <a:solidFill>
                  <a:schemeClr val="tx2"/>
                </a:solidFill>
              </a:rPr>
              <a:t>0,1</a:t>
            </a:r>
            <a:r>
              <a:rPr lang="pt-BR" dirty="0" smtClean="0"/>
              <a:t> </a:t>
            </a:r>
            <a:r>
              <a:rPr lang="pt-BR" dirty="0"/>
              <a:t>pontos por linha.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/>
              <a:t>testes unitários</a:t>
            </a:r>
            <a:r>
              <a:rPr lang="pt-BR" dirty="0"/>
              <a:t>: </a:t>
            </a:r>
            <a:r>
              <a:rPr lang="pt-BR" dirty="0" smtClean="0"/>
              <a:t>   </a:t>
            </a:r>
            <a:r>
              <a:rPr lang="pt-BR" dirty="0" smtClean="0">
                <a:solidFill>
                  <a:schemeClr val="tx2"/>
                </a:solidFill>
              </a:rPr>
              <a:t>0,4</a:t>
            </a:r>
            <a:r>
              <a:rPr lang="pt-BR" dirty="0" smtClean="0"/>
              <a:t> </a:t>
            </a:r>
            <a:r>
              <a:rPr lang="pt-BR" dirty="0"/>
              <a:t>pontos </a:t>
            </a:r>
            <a:r>
              <a:rPr lang="pt-BR" dirty="0" smtClean="0"/>
              <a:t>por teste.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/>
              <a:t>definições</a:t>
            </a:r>
            <a:r>
              <a:rPr lang="pt-BR" dirty="0"/>
              <a:t> (funções): </a:t>
            </a:r>
            <a:r>
              <a:rPr lang="pt-BR" dirty="0">
                <a:solidFill>
                  <a:schemeClr val="tx2"/>
                </a:solidFill>
              </a:rPr>
              <a:t>0,25</a:t>
            </a:r>
            <a:r>
              <a:rPr lang="pt-BR" dirty="0"/>
              <a:t> pontos </a:t>
            </a:r>
            <a:r>
              <a:rPr lang="pt-BR" dirty="0" smtClean="0"/>
              <a:t>por definição.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 smtClean="0"/>
              <a:t>requires</a:t>
            </a:r>
            <a:r>
              <a:rPr lang="pt-BR" dirty="0" smtClean="0"/>
              <a:t>: </a:t>
            </a:r>
            <a:r>
              <a:rPr lang="pt-BR" dirty="0">
                <a:solidFill>
                  <a:schemeClr val="tx2"/>
                </a:solidFill>
              </a:rPr>
              <a:t>0,2</a:t>
            </a:r>
            <a:r>
              <a:rPr lang="pt-BR" dirty="0"/>
              <a:t> pontos por </a:t>
            </a:r>
            <a:r>
              <a:rPr lang="pt-BR" dirty="0" smtClean="0"/>
              <a:t>require.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/>
              <a:t>linhas maiores que 80 caracteres</a:t>
            </a:r>
            <a:r>
              <a:rPr lang="pt-BR" dirty="0"/>
              <a:t>: </a:t>
            </a:r>
            <a:r>
              <a:rPr lang="pt-BR" dirty="0">
                <a:solidFill>
                  <a:schemeClr val="tx2"/>
                </a:solidFill>
              </a:rPr>
              <a:t>- 0,25 </a:t>
            </a:r>
            <a:r>
              <a:rPr lang="pt-BR" dirty="0"/>
              <a:t>pontos por linha.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Quantidade de </a:t>
            </a:r>
            <a:r>
              <a:rPr lang="pt-BR" b="1" dirty="0"/>
              <a:t>comentários</a:t>
            </a:r>
            <a:r>
              <a:rPr lang="pt-BR" dirty="0"/>
              <a:t>: </a:t>
            </a:r>
            <a:r>
              <a:rPr lang="pt-BR" dirty="0">
                <a:solidFill>
                  <a:schemeClr val="tx2"/>
                </a:solidFill>
              </a:rPr>
              <a:t>0,3</a:t>
            </a:r>
            <a:r>
              <a:rPr lang="pt-BR" dirty="0"/>
              <a:t>  pontos por linha.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selecionado três códigos-fontes racket da internet, que implementam jogo </a:t>
            </a:r>
            <a:r>
              <a:rPr lang="pt-BR" b="1" i="1" dirty="0"/>
              <a:t>flappy bird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lvl="0">
              <a:buFont typeface="Wingdings" pitchFamily="2" charset="2"/>
              <a:buChar char="v"/>
            </a:pPr>
            <a:r>
              <a:rPr lang="pt-BR" dirty="0" smtClean="0"/>
              <a:t> Exemplo </a:t>
            </a:r>
            <a:r>
              <a:rPr lang="pt-BR" dirty="0"/>
              <a:t>– </a:t>
            </a:r>
            <a:r>
              <a:rPr lang="pt-BR" dirty="0" smtClean="0"/>
              <a:t>1.rkt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https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://github.com/Zhenya750/FlappyBird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marL="274320" lvl="1" indent="0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itchFamily="2" charset="2"/>
              <a:buChar char="v"/>
            </a:pPr>
            <a:r>
              <a:rPr lang="pt-BR" dirty="0" smtClean="0"/>
              <a:t> Exemplo </a:t>
            </a:r>
            <a:r>
              <a:rPr lang="pt-BR" dirty="0"/>
              <a:t>– </a:t>
            </a:r>
            <a:r>
              <a:rPr lang="pt-BR" dirty="0" smtClean="0"/>
              <a:t>2.rkt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github.com/kkspeed/racket-flappy</a:t>
            </a:r>
          </a:p>
          <a:p>
            <a:pPr marL="274320" lvl="1" indent="0">
              <a:buNone/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pt-BR" dirty="0" smtClean="0"/>
              <a:t> Exemplo </a:t>
            </a:r>
            <a:r>
              <a:rPr lang="pt-BR" dirty="0"/>
              <a:t>– </a:t>
            </a:r>
            <a:r>
              <a:rPr lang="pt-BR" dirty="0" smtClean="0"/>
              <a:t>3.rkt</a:t>
            </a:r>
          </a:p>
          <a:p>
            <a:pPr lvl="1">
              <a:buFont typeface="Wingdings" pitchFamily="2" charset="2"/>
              <a:buChar char="Ø"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https://github.com/Alexapostol2000/Flappy-Bird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Felipe Diniz PC\Pictures\images.jf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37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lappy bird css 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892" y="3227084"/>
            <a:ext cx="2270810" cy="7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 </a:t>
            </a:r>
            <a:r>
              <a:rPr lang="pt-BR" dirty="0"/>
              <a:t>Foram implementados um total de 9 </a:t>
            </a:r>
            <a:r>
              <a:rPr lang="pt-BR" b="1" dirty="0"/>
              <a:t>testes</a:t>
            </a:r>
            <a:r>
              <a:rPr lang="pt-BR" dirty="0"/>
              <a:t> </a:t>
            </a:r>
            <a:r>
              <a:rPr lang="pt-BR" dirty="0" smtClean="0"/>
              <a:t>unitários.</a:t>
            </a:r>
          </a:p>
          <a:p>
            <a:pPr lvl="0"/>
            <a:endParaRPr lang="pt-BR" dirty="0" smtClean="0"/>
          </a:p>
          <a:p>
            <a:pPr lvl="1"/>
            <a:r>
              <a:rPr lang="pt-BR" dirty="0"/>
              <a:t>sendo eles para as </a:t>
            </a:r>
            <a:r>
              <a:rPr lang="pt-BR" b="1" dirty="0"/>
              <a:t>funções que executam cada </a:t>
            </a:r>
            <a:r>
              <a:rPr lang="pt-BR" b="1" dirty="0" smtClean="0"/>
              <a:t>métrica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função da </a:t>
            </a:r>
            <a:r>
              <a:rPr lang="pt-BR" b="1" dirty="0"/>
              <a:t>pontuação </a:t>
            </a:r>
            <a:r>
              <a:rPr lang="pt-BR" b="1" dirty="0" smtClean="0"/>
              <a:t>final (pesos)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demais funções </a:t>
            </a:r>
            <a:r>
              <a:rPr lang="pt-BR" dirty="0" smtClean="0"/>
              <a:t>úteis.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</TotalTime>
  <Words>557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Algoritmo avalidor de código-fonte Racket</vt:lpstr>
      <vt:lpstr>Definição do sistema</vt:lpstr>
      <vt:lpstr>Métricas</vt:lpstr>
      <vt:lpstr>Métricas</vt:lpstr>
      <vt:lpstr>Métricas</vt:lpstr>
      <vt:lpstr>Métricas</vt:lpstr>
      <vt:lpstr>Pesos</vt:lpstr>
      <vt:lpstr>Casos de teste</vt:lpstr>
      <vt:lpstr>Testes Unitários</vt:lpstr>
      <vt:lpstr>Resultados</vt:lpstr>
      <vt:lpstr>Resultados</vt:lpstr>
      <vt:lpstr>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Pontuação final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avalidor de código-fonte Racket    Paradigma de Programação Lógica e Funcional – 6902</dc:title>
  <dc:creator>felipe diniz</dc:creator>
  <cp:lastModifiedBy>felipe diniz</cp:lastModifiedBy>
  <cp:revision>14</cp:revision>
  <dcterms:created xsi:type="dcterms:W3CDTF">2021-05-06T00:40:47Z</dcterms:created>
  <dcterms:modified xsi:type="dcterms:W3CDTF">2021-05-06T03:03:28Z</dcterms:modified>
</cp:coreProperties>
</file>