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a8e98edd_2_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22a8e98edd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75b6d27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75b6d27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2a8e98ed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2a8e98ed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2a8e98ed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2a8e98ed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8125fbe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8125fbe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8125fbee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8125fbee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8125fbee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8125fbee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7e1466b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7e1466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7e1466b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7e1466b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8125fbee1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8125fbee1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8125fbee1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8125fbee1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2a8e98edd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22a8e98edd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2a8e98ed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2a8e98ed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8125fbee1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28125fbee1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2a8e98ed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2a8e98ed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2a8e98edd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122a8e98edd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a8e98ed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2a8e98ed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2a8e98ed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2a8e98ed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2a8e98ed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2a8e98ed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77c8824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77c8824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75b6d27c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75b6d27c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75b6d27c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75b6d27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75b6d27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75b6d27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105423@uem.br" TargetMode="External"/><Relationship Id="rId4" Type="http://schemas.openxmlformats.org/officeDocument/2006/relationships/hyperlink" Target="mailto:wigarashi@uem.br" TargetMode="External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2459700"/>
            <a:ext cx="8520600" cy="2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000"/>
              <a:t>Curso: </a:t>
            </a:r>
            <a:r>
              <a:rPr b="0" lang="pt-BR" sz="2000"/>
              <a:t>Ciência</a:t>
            </a:r>
            <a:r>
              <a:rPr b="0" lang="pt-BR" sz="2000"/>
              <a:t> da Computação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000"/>
              <a:t>Equipe: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</a:rPr>
              <a:t> </a:t>
            </a:r>
            <a:r>
              <a:rPr b="1" lang="pt-BR" sz="2000">
                <a:solidFill>
                  <a:schemeClr val="dk1"/>
                </a:solidFill>
              </a:rPr>
              <a:t>		</a:t>
            </a:r>
            <a:r>
              <a:rPr b="0" lang="pt-BR" sz="20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Allan Diamante de Souza</a:t>
            </a:r>
            <a:r>
              <a:rPr b="0" lang="pt-BR" sz="2000">
                <a:solidFill>
                  <a:schemeClr val="lt1"/>
                </a:solidFill>
              </a:rPr>
              <a:t>, 	</a:t>
            </a:r>
            <a:r>
              <a:rPr b="1" lang="pt-BR" sz="2000">
                <a:solidFill>
                  <a:schemeClr val="lt1"/>
                </a:solidFill>
              </a:rPr>
              <a:t>			RA: </a:t>
            </a:r>
            <a:r>
              <a:rPr b="0" lang="pt-BR" sz="2000">
                <a:solidFill>
                  <a:schemeClr val="lt1"/>
                </a:solidFill>
              </a:rPr>
              <a:t>105423</a:t>
            </a:r>
            <a:endParaRPr b="0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</a:rPr>
              <a:t>		</a:t>
            </a:r>
            <a:r>
              <a:rPr b="0" lang="pt-BR" sz="2000" u="sng">
                <a:solidFill>
                  <a:schemeClr val="lt1"/>
                </a:solidFill>
              </a:rPr>
              <a:t>Felipe Diniz Tomás</a:t>
            </a:r>
            <a:r>
              <a:rPr b="0" lang="pt-BR" sz="2000">
                <a:solidFill>
                  <a:schemeClr val="lt1"/>
                </a:solidFill>
              </a:rPr>
              <a:t>, </a:t>
            </a:r>
            <a:r>
              <a:rPr b="1" lang="pt-BR" sz="2000">
                <a:solidFill>
                  <a:schemeClr val="lt1"/>
                </a:solidFill>
              </a:rPr>
              <a:t>						RA: </a:t>
            </a:r>
            <a:r>
              <a:rPr b="0" lang="pt-BR" sz="2000">
                <a:solidFill>
                  <a:schemeClr val="lt1"/>
                </a:solidFill>
              </a:rPr>
              <a:t>1</a:t>
            </a:r>
            <a:r>
              <a:rPr b="0" lang="pt-BR" sz="2000"/>
              <a:t>10752</a:t>
            </a:r>
            <a:endParaRPr b="0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000"/>
              <a:t>P</a:t>
            </a:r>
            <a:r>
              <a:rPr b="1" lang="pt-BR" sz="2000">
                <a:solidFill>
                  <a:schemeClr val="lt1"/>
                </a:solidFill>
              </a:rPr>
              <a:t>rofessor:</a:t>
            </a:r>
            <a:r>
              <a:rPr b="0" lang="pt-BR" sz="2000">
                <a:solidFill>
                  <a:schemeClr val="lt1"/>
                </a:solidFill>
              </a:rPr>
              <a:t> </a:t>
            </a:r>
            <a:r>
              <a:rPr b="0" lang="pt-BR" sz="2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Wagner Igarashi</a:t>
            </a:r>
            <a:endParaRPr b="0" sz="2000">
              <a:solidFill>
                <a:schemeClr val="lt1"/>
              </a:solidFill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52400" y="152400"/>
            <a:ext cx="825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252095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Aprendizado de Máquina em Xadrez</a:t>
            </a:r>
            <a:endParaRPr b="1" sz="3200">
              <a:solidFill>
                <a:schemeClr val="lt2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4800" y="4530000"/>
            <a:ext cx="1283374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3195100" y="4745100"/>
            <a:ext cx="5857800" cy="3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939"/>
              <a:t>https://towardsdatascience.com/why-random-forests-outperform-decision-trees-1b0f175a0b5</a:t>
            </a:r>
            <a:endParaRPr sz="939"/>
          </a:p>
        </p:txBody>
      </p:sp>
      <p:sp>
        <p:nvSpPr>
          <p:cNvPr id="337" name="Google Shape;337;p22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Random Forest.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8" name="Google Shape;338;p22"/>
          <p:cNvSpPr txBox="1"/>
          <p:nvPr>
            <p:ph type="title"/>
          </p:nvPr>
        </p:nvSpPr>
        <p:spPr>
          <a:xfrm>
            <a:off x="648350" y="966375"/>
            <a:ext cx="27327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9" name="Google Shape;339;p22"/>
          <p:cNvSpPr txBox="1"/>
          <p:nvPr>
            <p:ph type="title"/>
          </p:nvPr>
        </p:nvSpPr>
        <p:spPr>
          <a:xfrm>
            <a:off x="714225" y="1305375"/>
            <a:ext cx="36273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Funcionamento: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pt-BR" sz="1600"/>
              <a:t>Entrada de dados tratadas.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pt-BR" sz="1600"/>
              <a:t>Gerar </a:t>
            </a:r>
            <a:r>
              <a:rPr b="0" lang="pt-BR" sz="1600"/>
              <a:t>árvores únicas</a:t>
            </a:r>
            <a:r>
              <a:rPr b="0" lang="pt-BR" sz="1600"/>
              <a:t> e a </a:t>
            </a:r>
            <a:r>
              <a:rPr b="0" lang="pt-BR" sz="1600"/>
              <a:t>adaptá</a:t>
            </a:r>
            <a:r>
              <a:rPr b="0" lang="pt-BR" sz="1600"/>
              <a:t>-las ao modelo geral para cada geração calculada.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pt-BR" sz="1600"/>
              <a:t>Classificá-lo a partir da floresta gerada.</a:t>
            </a:r>
            <a:endParaRPr b="0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425" y="1404750"/>
            <a:ext cx="3526791" cy="31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Dataset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46" name="Google Shape;346;p23"/>
          <p:cNvSpPr txBox="1"/>
          <p:nvPr>
            <p:ph type="title"/>
          </p:nvPr>
        </p:nvSpPr>
        <p:spPr>
          <a:xfrm>
            <a:off x="784975" y="1669775"/>
            <a:ext cx="6280500" cy="24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Sobre o Dataset: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pt-BR" sz="1800"/>
              <a:t>Cada linha do dataset possui informações de uma partida ocorridas dentro da plataforma Lichess.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pt-BR" sz="1800"/>
              <a:t>A plataforma é considerada uma das mais popular.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pt-BR" sz="1800"/>
              <a:t>O dataset possui 20059 linhas e 16 colunas.</a:t>
            </a:r>
            <a:endParaRPr b="0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Dataset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2" name="Google Shape;352;p24"/>
          <p:cNvSpPr txBox="1"/>
          <p:nvPr>
            <p:ph type="title"/>
          </p:nvPr>
        </p:nvSpPr>
        <p:spPr>
          <a:xfrm>
            <a:off x="696400" y="1087525"/>
            <a:ext cx="7254300" cy="36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Sobre </a:t>
            </a:r>
            <a:r>
              <a:rPr lang="pt-BR" sz="1700"/>
              <a:t>o Dataset: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pt-BR" sz="1700"/>
              <a:t>Foram considerado 10 colunas como as mais relevantes para o treinamento da máquina, sendo elas:</a:t>
            </a:r>
            <a:endParaRPr b="0"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white_rating ( Ranque do jogador com Peças Brancas);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black_rating ( Ranque do jogador com Peças Pretas);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victory_status (Como o jogador foi derrotado);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opening_eco (O </a:t>
            </a:r>
            <a:r>
              <a:rPr b="0" lang="pt-BR" sz="1500"/>
              <a:t>código</a:t>
            </a:r>
            <a:r>
              <a:rPr b="0" lang="pt-BR" sz="1500"/>
              <a:t> que simboliza a abertura);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opening_name (Nome da abertura);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opening_ply (Quantidade de movimentos relacionado a abertura);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increment_code (Tempo da partida e o incremento por jogada);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turns (Quantidade de turno que o jogo teve);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rated (Jogo ranqueado);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winner (Ganhador da partida);</a:t>
            </a:r>
            <a:endParaRPr b="0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Pré</a:t>
            </a:r>
            <a:r>
              <a:rPr lang="pt-BR">
                <a:solidFill>
                  <a:schemeClr val="lt2"/>
                </a:solidFill>
              </a:rPr>
              <a:t>-Processamento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8" name="Google Shape;358;p25"/>
          <p:cNvSpPr txBox="1"/>
          <p:nvPr>
            <p:ph type="title"/>
          </p:nvPr>
        </p:nvSpPr>
        <p:spPr>
          <a:xfrm>
            <a:off x="696400" y="1087525"/>
            <a:ext cx="7278000" cy="31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Tratando </a:t>
            </a:r>
            <a:r>
              <a:rPr lang="pt-BR" sz="1700"/>
              <a:t>o Dataset: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pt-BR" sz="1700"/>
              <a:t>Foram renomeadas as 10 colunas dentro do data-frame:</a:t>
            </a:r>
            <a:endParaRPr b="0"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white_rating -&gt; ranque_brancas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black_rating </a:t>
            </a:r>
            <a:r>
              <a:rPr b="0" lang="pt-BR" sz="1500"/>
              <a:t>-&gt; ranque_pretas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victory_status </a:t>
            </a:r>
            <a:r>
              <a:rPr b="0" lang="pt-BR" sz="1500"/>
              <a:t>-&gt; finalizacao_partida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opening_eco </a:t>
            </a:r>
            <a:r>
              <a:rPr b="0" lang="pt-BR" sz="1500"/>
              <a:t>-&gt; abertura_codigo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opening_name </a:t>
            </a:r>
            <a:r>
              <a:rPr b="0" lang="pt-BR" sz="1500"/>
              <a:t>-&gt; nome_abertura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opening_ply </a:t>
            </a:r>
            <a:r>
              <a:rPr b="0" lang="pt-BR" sz="1500"/>
              <a:t>-&gt; movimentos_abertura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increment_code </a:t>
            </a:r>
            <a:r>
              <a:rPr b="0" lang="pt-BR" sz="1500"/>
              <a:t>-&gt;</a:t>
            </a:r>
            <a:r>
              <a:rPr b="0" lang="pt-BR" sz="1500"/>
              <a:t> incremento_turno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turns </a:t>
            </a:r>
            <a:r>
              <a:rPr b="0" lang="pt-BR" sz="1500"/>
              <a:t>-&gt; turnos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rated </a:t>
            </a:r>
            <a:r>
              <a:rPr b="0" lang="pt-BR" sz="1500"/>
              <a:t>-&gt; ranqueada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pt-BR" sz="1500"/>
              <a:t>winner </a:t>
            </a:r>
            <a:r>
              <a:rPr b="0" lang="pt-BR" sz="1500"/>
              <a:t>-&gt; ganhador</a:t>
            </a:r>
            <a:endParaRPr b="0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Pré-Processamento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4" name="Google Shape;364;p26"/>
          <p:cNvSpPr txBox="1"/>
          <p:nvPr>
            <p:ph type="title"/>
          </p:nvPr>
        </p:nvSpPr>
        <p:spPr>
          <a:xfrm>
            <a:off x="696400" y="1087525"/>
            <a:ext cx="7278000" cy="31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Adicionando coluna relevante no </a:t>
            </a:r>
            <a:r>
              <a:rPr lang="pt-BR" sz="1700"/>
              <a:t>Dataset: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700"/>
              <a:t>Foi criado uma coluna “diferenca_pontos” que é a diferença do ranque entre os dois jogadores.</a:t>
            </a:r>
            <a:endParaRPr b="0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0" lang="pt-BR" sz="1500"/>
              <a:t>Também foi aplicado a função LabelEncoder(), já que o dataset original possui colunas com valores no formato </a:t>
            </a:r>
            <a:r>
              <a:rPr b="0" i="1" lang="pt-BR" sz="1500"/>
              <a:t>object</a:t>
            </a:r>
            <a:r>
              <a:rPr b="0" lang="pt-BR" sz="1500"/>
              <a:t>, assim essa função é usada para transformar essas variáveis em dados inteiros.</a:t>
            </a:r>
            <a:endParaRPr b="0"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Pré-Processamento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0" name="Google Shape;370;p27"/>
          <p:cNvSpPr txBox="1"/>
          <p:nvPr>
            <p:ph type="title"/>
          </p:nvPr>
        </p:nvSpPr>
        <p:spPr>
          <a:xfrm>
            <a:off x="696400" y="1833375"/>
            <a:ext cx="7278000" cy="13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pt-BR" sz="1700"/>
              <a:t>Após aplicar split do data frame para o modelo de treino e teste, utilizamos a função SMOTE que normaliza a distribuição das valores dentro da classe. Fazendo </a:t>
            </a:r>
            <a:r>
              <a:rPr b="0" lang="pt-BR" sz="1700"/>
              <a:t>assim</a:t>
            </a:r>
            <a:r>
              <a:rPr b="0" lang="pt-BR" sz="1700"/>
              <a:t> uma </a:t>
            </a:r>
            <a:r>
              <a:rPr b="0" lang="pt-BR" sz="1700"/>
              <a:t>distribuição</a:t>
            </a:r>
            <a:r>
              <a:rPr b="0" lang="pt-BR" sz="1700"/>
              <a:t> igualitária.</a:t>
            </a:r>
            <a:endParaRPr b="0" sz="1500"/>
          </a:p>
        </p:txBody>
      </p:sp>
      <p:sp>
        <p:nvSpPr>
          <p:cNvPr id="371" name="Google Shape;371;p27"/>
          <p:cNvSpPr txBox="1"/>
          <p:nvPr>
            <p:ph type="title"/>
          </p:nvPr>
        </p:nvSpPr>
        <p:spPr>
          <a:xfrm>
            <a:off x="696400" y="3301600"/>
            <a:ext cx="7278000" cy="13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pt-BR" sz="1700"/>
              <a:t>E a </a:t>
            </a:r>
            <a:r>
              <a:rPr b="0" lang="pt-BR" sz="1700"/>
              <a:t>última</a:t>
            </a:r>
            <a:r>
              <a:rPr b="0" lang="pt-BR" sz="1700"/>
              <a:t> etapa de </a:t>
            </a:r>
            <a:r>
              <a:rPr b="0" lang="pt-BR" sz="1700"/>
              <a:t>pré-</a:t>
            </a:r>
            <a:r>
              <a:rPr b="0" lang="pt-BR" sz="1700"/>
              <a:t>processamento foi a utilização de um MinMaxScaler, aplicado nas colunas de entrada, esse método normaliza os valores entre 0 a 1.</a:t>
            </a:r>
            <a:endParaRPr b="0"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>
                <a:solidFill>
                  <a:schemeClr val="lt2"/>
                </a:solidFill>
              </a:rPr>
              <a:t>Função randomRandomForest()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7" name="Google Shape;377;p28"/>
          <p:cNvSpPr txBox="1"/>
          <p:nvPr>
            <p:ph type="title"/>
          </p:nvPr>
        </p:nvSpPr>
        <p:spPr>
          <a:xfrm>
            <a:off x="767300" y="1305375"/>
            <a:ext cx="7478100" cy="31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Entrada da função:</a:t>
            </a:r>
            <a:r>
              <a:rPr b="0" lang="pt-BR" sz="1500"/>
              <a:t> 3 data frames.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treino_entrada_X:</a:t>
            </a:r>
            <a:r>
              <a:rPr b="0" lang="pt-BR" sz="1500"/>
              <a:t> Data frame de treinamento do modelo.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teste_entrada_X:</a:t>
            </a:r>
            <a:r>
              <a:rPr b="0" lang="pt-BR" sz="1500"/>
              <a:t> Data frame que testará os resultados do modelo.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treino_saida_Y:</a:t>
            </a:r>
            <a:r>
              <a:rPr b="0" lang="pt-BR" sz="1500"/>
              <a:t> Data frame que treinará os resultados finais.</a:t>
            </a:r>
            <a:endParaRPr b="0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Parâmetros</a:t>
            </a:r>
            <a:r>
              <a:rPr lang="pt-BR" sz="1500"/>
              <a:t> do Random Forest: </a:t>
            </a:r>
            <a:r>
              <a:rPr b="0" lang="pt-BR" sz="1500"/>
              <a:t>Função</a:t>
            </a:r>
            <a:r>
              <a:rPr lang="pt-BR" sz="1500"/>
              <a:t> </a:t>
            </a:r>
            <a:r>
              <a:rPr b="0" lang="pt-BR" sz="1500"/>
              <a:t>importada do sklearn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500"/>
              <a:t>n_estimators:</a:t>
            </a:r>
            <a:r>
              <a:rPr b="0" lang="pt-BR" sz="1500"/>
              <a:t> Quantidade de </a:t>
            </a:r>
            <a:r>
              <a:rPr b="0" lang="pt-BR" sz="1500"/>
              <a:t>árvores</a:t>
            </a:r>
            <a:r>
              <a:rPr b="0" lang="pt-BR" sz="1500"/>
              <a:t> na floresta.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500"/>
              <a:t>max_features:</a:t>
            </a:r>
            <a:r>
              <a:rPr b="0" lang="pt-BR" sz="1500"/>
              <a:t> Caracteres a se considerar quando buscado o melhor split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500"/>
              <a:t>max_depth:</a:t>
            </a:r>
            <a:r>
              <a:rPr b="0" lang="pt-BR" sz="1500"/>
              <a:t> </a:t>
            </a:r>
            <a:r>
              <a:rPr b="0" lang="pt-BR" sz="1500"/>
              <a:t>Variável</a:t>
            </a:r>
            <a:r>
              <a:rPr b="0" lang="pt-BR" sz="1500"/>
              <a:t> que simboliza a profundidade </a:t>
            </a:r>
            <a:r>
              <a:rPr b="0" lang="pt-BR" sz="1500"/>
              <a:t>máxima</a:t>
            </a:r>
            <a:r>
              <a:rPr b="0" lang="pt-BR" sz="1500"/>
              <a:t> da </a:t>
            </a:r>
            <a:r>
              <a:rPr b="0" lang="pt-BR" sz="1500"/>
              <a:t>árvore</a:t>
            </a:r>
            <a:r>
              <a:rPr b="0" lang="pt-BR" sz="1500"/>
              <a:t>.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500"/>
              <a:t>min_samples_split:</a:t>
            </a:r>
            <a:r>
              <a:rPr b="0" lang="pt-BR" sz="1500"/>
              <a:t> Valor </a:t>
            </a:r>
            <a:r>
              <a:rPr b="0" lang="pt-BR" sz="1500"/>
              <a:t>mínimo</a:t>
            </a:r>
            <a:r>
              <a:rPr b="0" lang="pt-BR" sz="1500"/>
              <a:t> de amostra em um nó folha.</a:t>
            </a:r>
            <a:endParaRPr b="0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Retorno/saída final:</a:t>
            </a:r>
            <a:endParaRPr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pt-BR" sz="1500"/>
              <a:t>randomsearch_forest: Modelo treinado</a:t>
            </a:r>
            <a:endParaRPr b="0"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2385900" y="85725"/>
            <a:ext cx="41451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>
                <a:solidFill>
                  <a:schemeClr val="lt2"/>
                </a:solidFill>
              </a:rPr>
              <a:t>Função </a:t>
            </a:r>
            <a:r>
              <a:rPr lang="pt-BR">
                <a:solidFill>
                  <a:schemeClr val="lt2"/>
                </a:solidFill>
              </a:rPr>
              <a:t>gridKNearestN</a:t>
            </a:r>
            <a:r>
              <a:rPr lang="pt-BR">
                <a:solidFill>
                  <a:schemeClr val="lt2"/>
                </a:solidFill>
              </a:rPr>
              <a:t>()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83" name="Google Shape;383;p29"/>
          <p:cNvSpPr txBox="1"/>
          <p:nvPr>
            <p:ph type="title"/>
          </p:nvPr>
        </p:nvSpPr>
        <p:spPr>
          <a:xfrm>
            <a:off x="696400" y="1377550"/>
            <a:ext cx="7254300" cy="3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Entrada da função:</a:t>
            </a:r>
            <a:r>
              <a:rPr b="0" lang="pt-BR" sz="1500"/>
              <a:t> 3 data frames.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treino_entrada_X:</a:t>
            </a:r>
            <a:r>
              <a:rPr b="0" lang="pt-BR" sz="1500"/>
              <a:t> Data frame de treinamento do modelo.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teste_entrada_X:</a:t>
            </a:r>
            <a:r>
              <a:rPr b="0" lang="pt-BR" sz="1500"/>
              <a:t> Data frame que testará os resultados do modelo.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treino_saida_Y:</a:t>
            </a:r>
            <a:r>
              <a:rPr b="0" lang="pt-BR" sz="1500"/>
              <a:t> Data frame que treinará os resultados finais.</a:t>
            </a:r>
            <a:endParaRPr b="0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Parâmetros do KNN: </a:t>
            </a:r>
            <a:r>
              <a:rPr b="0" lang="pt-BR" sz="1500"/>
              <a:t>Função</a:t>
            </a:r>
            <a:r>
              <a:rPr lang="pt-BR" sz="1500"/>
              <a:t> </a:t>
            </a:r>
            <a:r>
              <a:rPr b="0" lang="pt-BR" sz="1500"/>
              <a:t>importada do sklearn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500"/>
              <a:t>n_neighbors:</a:t>
            </a:r>
            <a:r>
              <a:rPr b="0" lang="pt-BR" sz="1500"/>
              <a:t> Quantidade de vizinhos usados para análise.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500"/>
              <a:t>weights:</a:t>
            </a:r>
            <a:r>
              <a:rPr b="0" lang="pt-BR" sz="1500"/>
              <a:t> Peso aplicado dentro do contexto, ‘uniform’ todos vizinhos possuem o mesmo peso, ‘distance’ a distância do vizinho altera no peso.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500"/>
              <a:t>leaf_size:</a:t>
            </a:r>
            <a:r>
              <a:rPr b="0" lang="pt-BR" sz="1500"/>
              <a:t> Quantidade de folhas da árvore, está diretamente associada ao consumo de memória e processamento.</a:t>
            </a:r>
            <a:endParaRPr b="0"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500"/>
              <a:t>p:</a:t>
            </a:r>
            <a:r>
              <a:rPr b="0" lang="pt-BR" sz="1500"/>
              <a:t> Altera como a distância é calculada, p=1 a distância Manhattan e p=2 distância euclidiana. </a:t>
            </a:r>
            <a:endParaRPr b="0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Retorno/saída final:</a:t>
            </a:r>
            <a:endParaRPr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pt-BR" sz="1500"/>
              <a:t>searchgrid_knn: Modelo treinado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Avaliação do modelo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89" name="Google Shape;389;p30"/>
          <p:cNvSpPr txBox="1"/>
          <p:nvPr>
            <p:ph type="title"/>
          </p:nvPr>
        </p:nvSpPr>
        <p:spPr>
          <a:xfrm>
            <a:off x="0" y="1475225"/>
            <a:ext cx="4928700" cy="30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Parâmetros do KNN: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n_neighbors:</a:t>
            </a:r>
            <a:r>
              <a:rPr b="0" lang="pt-BR" sz="1500"/>
              <a:t> [1, 5, 10, 25, 50, 750];</a:t>
            </a:r>
            <a:endParaRPr b="0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weights:</a:t>
            </a:r>
            <a:r>
              <a:rPr b="0" lang="pt-BR" sz="1500"/>
              <a:t> ['distance','uniform'];</a:t>
            </a:r>
            <a:endParaRPr b="0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leaf_size:</a:t>
            </a:r>
            <a:r>
              <a:rPr b="0" lang="pt-BR" sz="1500"/>
              <a:t> [1, 5, 10, 25, 50, 750];</a:t>
            </a:r>
            <a:endParaRPr b="0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p:</a:t>
            </a:r>
            <a:r>
              <a:rPr b="0" lang="pt-BR" sz="1500"/>
              <a:t> [1,2]; </a:t>
            </a:r>
            <a:endParaRPr b="0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90" name="Google Shape;390;p30"/>
          <p:cNvSpPr txBox="1"/>
          <p:nvPr>
            <p:ph type="title"/>
          </p:nvPr>
        </p:nvSpPr>
        <p:spPr>
          <a:xfrm>
            <a:off x="4252650" y="1344550"/>
            <a:ext cx="4928700" cy="30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Parâmetros do Random Forest: </a:t>
            </a:r>
            <a:endParaRPr b="0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n_estimators: </a:t>
            </a:r>
            <a:r>
              <a:rPr b="0" lang="pt-BR" sz="1500"/>
              <a:t>[4,200];</a:t>
            </a:r>
            <a:endParaRPr b="0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max_features:</a:t>
            </a:r>
            <a:r>
              <a:rPr b="0" lang="pt-BR" sz="1500"/>
              <a:t> truncnorm(a=0, b=1, loc=0.25, scale=0.1);</a:t>
            </a:r>
            <a:endParaRPr b="0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max_depth: </a:t>
            </a:r>
            <a:r>
              <a:rPr b="0" lang="pt-BR" sz="1500"/>
              <a:t>[2 ,5 ,10]; </a:t>
            </a:r>
            <a:endParaRPr b="0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min_samples_split:</a:t>
            </a:r>
            <a:r>
              <a:rPr b="0" lang="pt-BR" sz="1500"/>
              <a:t> [10,  50,  100];</a:t>
            </a:r>
            <a:endParaRPr sz="1500"/>
          </a:p>
        </p:txBody>
      </p:sp>
      <p:sp>
        <p:nvSpPr>
          <p:cNvPr id="391" name="Google Shape;391;p30"/>
          <p:cNvSpPr txBox="1"/>
          <p:nvPr>
            <p:ph type="title"/>
          </p:nvPr>
        </p:nvSpPr>
        <p:spPr>
          <a:xfrm>
            <a:off x="1736450" y="812450"/>
            <a:ext cx="5556300" cy="10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Parâmetros</a:t>
            </a:r>
            <a:r>
              <a:rPr lang="pt-BR" sz="2700"/>
              <a:t> utilizados</a:t>
            </a: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5530525" y="2098163"/>
            <a:ext cx="2740200" cy="10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K-Nearest Neighbors</a:t>
            </a:r>
            <a:endParaRPr sz="2000"/>
          </a:p>
        </p:txBody>
      </p:sp>
      <p:sp>
        <p:nvSpPr>
          <p:cNvPr id="397" name="Google Shape;397;p31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Avaliação do modelo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8" name="Google Shape;398;p31"/>
          <p:cNvSpPr txBox="1"/>
          <p:nvPr>
            <p:ph type="title"/>
          </p:nvPr>
        </p:nvSpPr>
        <p:spPr>
          <a:xfrm>
            <a:off x="1171163" y="2098175"/>
            <a:ext cx="2740200" cy="10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Random Forest</a:t>
            </a:r>
            <a:endParaRPr sz="2000"/>
          </a:p>
        </p:txBody>
      </p:sp>
      <p:sp>
        <p:nvSpPr>
          <p:cNvPr id="399" name="Google Shape;399;p31"/>
          <p:cNvSpPr txBox="1"/>
          <p:nvPr>
            <p:ph type="title"/>
          </p:nvPr>
        </p:nvSpPr>
        <p:spPr>
          <a:xfrm>
            <a:off x="1822000" y="1027175"/>
            <a:ext cx="5556300" cy="10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Modelo desenvolvido </a:t>
            </a:r>
            <a:endParaRPr sz="2700"/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75" y="3128063"/>
            <a:ext cx="41052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900" y="3128075"/>
            <a:ext cx="39814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Roteiro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5" name="Google Shape;285;p14"/>
          <p:cNvSpPr txBox="1"/>
          <p:nvPr>
            <p:ph idx="4294967295" type="subTitle"/>
          </p:nvPr>
        </p:nvSpPr>
        <p:spPr>
          <a:xfrm>
            <a:off x="311700" y="1540550"/>
            <a:ext cx="6626100" cy="29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 sz="2000">
                <a:solidFill>
                  <a:schemeClr val="lt1"/>
                </a:solidFill>
              </a:rPr>
              <a:t>Introdução ao Xadrez;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 sz="2000">
                <a:solidFill>
                  <a:schemeClr val="lt1"/>
                </a:solidFill>
              </a:rPr>
              <a:t>Técnicas</a:t>
            </a:r>
            <a:r>
              <a:rPr lang="pt-BR" sz="2000">
                <a:solidFill>
                  <a:schemeClr val="lt1"/>
                </a:solidFill>
              </a:rPr>
              <a:t> aplicadas;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 sz="2000">
                <a:solidFill>
                  <a:schemeClr val="lt1"/>
                </a:solidFill>
              </a:rPr>
              <a:t>Dataset;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 sz="2000">
                <a:solidFill>
                  <a:schemeClr val="lt1"/>
                </a:solidFill>
              </a:rPr>
              <a:t>Modelagem dos dados;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 sz="2000">
                <a:solidFill>
                  <a:schemeClr val="lt1"/>
                </a:solidFill>
              </a:rPr>
              <a:t>Avaliação do modelo;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 sz="2000">
                <a:solidFill>
                  <a:schemeClr val="lt1"/>
                </a:solidFill>
              </a:rPr>
              <a:t>Cenários de uso;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 sz="2000">
                <a:solidFill>
                  <a:schemeClr val="lt1"/>
                </a:solidFill>
              </a:rPr>
              <a:t>Referências;</a:t>
            </a:r>
            <a:endParaRPr sz="20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700"/>
              <a:t>	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/>
          <p:nvPr>
            <p:ph type="title"/>
          </p:nvPr>
        </p:nvSpPr>
        <p:spPr>
          <a:xfrm>
            <a:off x="5595875" y="2303538"/>
            <a:ext cx="2740200" cy="10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Decision Trees</a:t>
            </a:r>
            <a:endParaRPr sz="2000"/>
          </a:p>
        </p:txBody>
      </p:sp>
      <p:sp>
        <p:nvSpPr>
          <p:cNvPr id="407" name="Google Shape;407;p32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Avaliação do modelo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08" name="Google Shape;4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00" y="3374550"/>
            <a:ext cx="3891700" cy="152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000" y="3298338"/>
            <a:ext cx="4151300" cy="167375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2"/>
          <p:cNvSpPr txBox="1"/>
          <p:nvPr>
            <p:ph type="title"/>
          </p:nvPr>
        </p:nvSpPr>
        <p:spPr>
          <a:xfrm>
            <a:off x="975150" y="2303550"/>
            <a:ext cx="2740200" cy="10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Logistic Regression</a:t>
            </a:r>
            <a:endParaRPr sz="2000"/>
          </a:p>
        </p:txBody>
      </p:sp>
      <p:sp>
        <p:nvSpPr>
          <p:cNvPr id="411" name="Google Shape;411;p32"/>
          <p:cNvSpPr txBox="1"/>
          <p:nvPr>
            <p:ph type="title"/>
          </p:nvPr>
        </p:nvSpPr>
        <p:spPr>
          <a:xfrm>
            <a:off x="1691125" y="1232550"/>
            <a:ext cx="5556300" cy="10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Modelo encontrado na internet</a:t>
            </a:r>
            <a:endParaRPr sz="2700"/>
          </a:p>
        </p:txBody>
      </p:sp>
      <p:sp>
        <p:nvSpPr>
          <p:cNvPr id="412" name="Google Shape;412;p32"/>
          <p:cNvSpPr txBox="1"/>
          <p:nvPr>
            <p:ph type="title"/>
          </p:nvPr>
        </p:nvSpPr>
        <p:spPr>
          <a:xfrm>
            <a:off x="254625" y="4969150"/>
            <a:ext cx="5857800" cy="3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39"/>
              <a:t>https://www.kaggle.com/code/nelver/lichess-predicting-a-winner</a:t>
            </a:r>
            <a:endParaRPr b="0" sz="93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3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939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230525" y="1241550"/>
            <a:ext cx="2704200" cy="3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40"/>
              <a:t>Cenário 1 </a:t>
            </a:r>
            <a:endParaRPr sz="15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ranqueada:</a:t>
            </a:r>
            <a:r>
              <a:rPr b="0" lang="pt-BR" sz="1240"/>
              <a:t> True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turnos: </a:t>
            </a:r>
            <a:r>
              <a:rPr b="0" lang="pt-BR" sz="1240"/>
              <a:t>13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finalizacao_partida: </a:t>
            </a:r>
            <a:r>
              <a:rPr b="0" lang="pt-BR" sz="1240"/>
              <a:t>outoftime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incremento_turno: </a:t>
            </a:r>
            <a:r>
              <a:rPr b="0" lang="pt-BR" sz="1240"/>
              <a:t>15+2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ranque_brancas: </a:t>
            </a:r>
            <a:r>
              <a:rPr b="0" lang="pt-BR" sz="1240"/>
              <a:t>1500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ranque_pretas: </a:t>
            </a:r>
            <a:r>
              <a:rPr b="0" lang="pt-BR" sz="1240"/>
              <a:t>1191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diferenca_pontos: </a:t>
            </a:r>
            <a:r>
              <a:rPr b="0" lang="pt-BR" sz="1240"/>
              <a:t>309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nome_abertura: </a:t>
            </a:r>
            <a:r>
              <a:rPr b="0" lang="pt-BR" sz="1240"/>
              <a:t>Slav Defense: Exchange Variation 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movimentos_abertura:</a:t>
            </a:r>
            <a:r>
              <a:rPr b="0" lang="pt-BR" sz="1240"/>
              <a:t> 5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abertura_codigo: </a:t>
            </a:r>
            <a:r>
              <a:rPr b="0" lang="pt-BR" sz="1240"/>
              <a:t>D10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ganhador:</a:t>
            </a:r>
            <a:r>
              <a:rPr b="0" lang="pt-BR" sz="1240"/>
              <a:t> white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40"/>
              <a:t>    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</p:txBody>
      </p:sp>
      <p:sp>
        <p:nvSpPr>
          <p:cNvPr id="418" name="Google Shape;418;p33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Cenários de uso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19" name="Google Shape;419;p33"/>
          <p:cNvSpPr txBox="1"/>
          <p:nvPr>
            <p:ph type="title"/>
          </p:nvPr>
        </p:nvSpPr>
        <p:spPr>
          <a:xfrm>
            <a:off x="3301650" y="1241550"/>
            <a:ext cx="2717100" cy="3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40"/>
              <a:t>Cenário 2 </a:t>
            </a:r>
            <a:endParaRPr sz="15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ranqueada: </a:t>
            </a:r>
            <a:r>
              <a:rPr b="0" lang="pt-BR" sz="1240"/>
              <a:t>True</a:t>
            </a:r>
            <a:endParaRPr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turnos: </a:t>
            </a:r>
            <a:r>
              <a:rPr b="0" lang="pt-BR" sz="1240"/>
              <a:t>16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finalizacao_partida: </a:t>
            </a:r>
            <a:r>
              <a:rPr b="0" lang="pt-BR" sz="1240"/>
              <a:t>resign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incremento_turno: </a:t>
            </a:r>
            <a:r>
              <a:rPr b="0" lang="pt-BR" sz="1240"/>
              <a:t>5+10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ranque_brancas: </a:t>
            </a:r>
            <a:r>
              <a:rPr b="0" lang="pt-BR" sz="1240"/>
              <a:t>1322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ranque_pretas: </a:t>
            </a:r>
            <a:r>
              <a:rPr b="0" lang="pt-BR" sz="1240"/>
              <a:t>1261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diferenca_pontos: </a:t>
            </a:r>
            <a:r>
              <a:rPr b="0" lang="pt-BR" sz="1240"/>
              <a:t>61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nome_abertura: </a:t>
            </a:r>
            <a:r>
              <a:rPr b="0" lang="pt-BR" sz="1240"/>
              <a:t>Nimzowitsch Defense: Kennedy Variation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movimentos_abertura: </a:t>
            </a:r>
            <a:r>
              <a:rPr b="0" lang="pt-BR" sz="1240"/>
              <a:t>4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abertura_codigo: </a:t>
            </a:r>
            <a:r>
              <a:rPr b="0" lang="pt-BR" sz="1240"/>
              <a:t>B00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ganhador: </a:t>
            </a:r>
            <a:r>
              <a:rPr b="0" lang="pt-BR" sz="1240"/>
              <a:t>black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40"/>
              <a:t>    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</p:txBody>
      </p:sp>
      <p:sp>
        <p:nvSpPr>
          <p:cNvPr id="420" name="Google Shape;420;p33"/>
          <p:cNvSpPr txBox="1"/>
          <p:nvPr>
            <p:ph type="title"/>
          </p:nvPr>
        </p:nvSpPr>
        <p:spPr>
          <a:xfrm>
            <a:off x="6189700" y="1241550"/>
            <a:ext cx="2612400" cy="35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540"/>
              <a:t>Cenário 3: </a:t>
            </a:r>
            <a:endParaRPr sz="15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ranqueada: </a:t>
            </a:r>
            <a:r>
              <a:rPr b="0" lang="pt-BR" sz="1240"/>
              <a:t>True</a:t>
            </a:r>
            <a:endParaRPr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turnos: </a:t>
            </a:r>
            <a:r>
              <a:rPr b="0" lang="pt-BR" sz="1240"/>
              <a:t>61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finalizacao_partida: </a:t>
            </a:r>
            <a:r>
              <a:rPr b="0" lang="pt-BR" sz="1240"/>
              <a:t>mate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incremento_turno: </a:t>
            </a:r>
            <a:r>
              <a:rPr b="0" lang="pt-BR" sz="1240"/>
              <a:t>5+10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ranque_brancas: </a:t>
            </a:r>
            <a:r>
              <a:rPr b="0" lang="pt-BR" sz="1240"/>
              <a:t>1496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ranque_pretas: </a:t>
            </a:r>
            <a:r>
              <a:rPr b="0" lang="pt-BR" sz="1240"/>
              <a:t>1500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diferenca_pontos: </a:t>
            </a:r>
            <a:r>
              <a:rPr b="0" lang="pt-BR" sz="1240"/>
              <a:t>-4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nome_abertura:</a:t>
            </a:r>
            <a:r>
              <a:rPr b="0" lang="pt-BR" sz="1240"/>
              <a:t>King's Pawn Game: Leonardis Variation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movimentos_abertura: </a:t>
            </a:r>
            <a:r>
              <a:rPr b="0" lang="pt-BR" sz="1240"/>
              <a:t>3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abertura_codigo: </a:t>
            </a:r>
            <a:r>
              <a:rPr b="0" lang="pt-BR" sz="1240"/>
              <a:t>C20</a:t>
            </a:r>
            <a:endParaRPr b="0" sz="124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pt-BR" sz="1240"/>
              <a:t>ganhador: </a:t>
            </a:r>
            <a:r>
              <a:rPr b="0" lang="pt-BR" sz="1240"/>
              <a:t>white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40"/>
              <a:t>    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/>
          <p:nvPr>
            <p:ph type="title"/>
          </p:nvPr>
        </p:nvSpPr>
        <p:spPr>
          <a:xfrm>
            <a:off x="249200" y="1229175"/>
            <a:ext cx="2704200" cy="3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40"/>
              <a:t>Cenário 1 com KNN: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30% de </a:t>
            </a:r>
            <a:r>
              <a:rPr b="0" lang="pt-BR" sz="1240"/>
              <a:t>Pretas vencerem</a:t>
            </a:r>
            <a:r>
              <a:rPr b="0" lang="pt-BR" sz="1240"/>
              <a:t>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0% de empate.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69,9% de </a:t>
            </a:r>
            <a:r>
              <a:rPr b="0" lang="pt-BR" sz="1240"/>
              <a:t>Brancas </a:t>
            </a:r>
            <a:r>
              <a:rPr b="0" lang="pt-BR" sz="1240"/>
              <a:t>vencerem.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40"/>
              <a:t>Escolha do modelo: </a:t>
            </a:r>
            <a:r>
              <a:rPr b="0" lang="pt-BR" sz="1240"/>
              <a:t>Brancas 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40"/>
              <a:t>Cenário 1 com Random Forest: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39.7% de Pretas vencerem.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5.2% de empate.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54.9% de Brancas vencerem.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40"/>
              <a:t>Escolha do modelo: </a:t>
            </a:r>
            <a:r>
              <a:rPr b="0" lang="pt-BR" sz="1240"/>
              <a:t>Brancas </a:t>
            </a:r>
            <a:endParaRPr sz="1240"/>
          </a:p>
        </p:txBody>
      </p:sp>
      <p:sp>
        <p:nvSpPr>
          <p:cNvPr id="426" name="Google Shape;426;p34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Cenários de uso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27" name="Google Shape;427;p34"/>
          <p:cNvSpPr txBox="1"/>
          <p:nvPr>
            <p:ph type="title"/>
          </p:nvPr>
        </p:nvSpPr>
        <p:spPr>
          <a:xfrm>
            <a:off x="3226988" y="1381575"/>
            <a:ext cx="2717100" cy="33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40"/>
              <a:t>Cenário 2 com KNN: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52,4% de Pretas vencerem.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0% de empate.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47,5% de Brancas vencerem.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40"/>
              <a:t>Escolha do modelo: </a:t>
            </a:r>
            <a:r>
              <a:rPr b="0" lang="pt-BR" sz="1240"/>
              <a:t>Pretas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40"/>
              <a:t>Cenário 2 com Random Forest: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42% de Pretas vencerem.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5% de empate.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52% de Brancas vencerem.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40"/>
              <a:t>Escolha do modelo: </a:t>
            </a:r>
            <a:r>
              <a:rPr b="0" lang="pt-BR" sz="1240"/>
              <a:t>Brancas 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</p:txBody>
      </p:sp>
      <p:sp>
        <p:nvSpPr>
          <p:cNvPr id="428" name="Google Shape;428;p34"/>
          <p:cNvSpPr txBox="1"/>
          <p:nvPr>
            <p:ph type="title"/>
          </p:nvPr>
        </p:nvSpPr>
        <p:spPr>
          <a:xfrm>
            <a:off x="6217675" y="1381575"/>
            <a:ext cx="2612400" cy="33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40"/>
              <a:t>Cenário 3 com KNN: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52.5% de Pretas vencerem.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0% de empate.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47.4% de Brancas vencerem.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40"/>
              <a:t>Escolha do modelo: </a:t>
            </a:r>
            <a:r>
              <a:rPr b="0" lang="pt-BR" sz="1240"/>
              <a:t>Pretas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40"/>
              <a:t>Cenário 3 com Random Forest: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52% de Pretas vencerem.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0% de empate.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240"/>
              <a:t>47,8% de Brancas vencerem.</a:t>
            </a:r>
            <a:endParaRPr b="0"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40"/>
              <a:t>Escolha do modelo: </a:t>
            </a:r>
            <a:r>
              <a:rPr b="0" lang="pt-BR" sz="1240"/>
              <a:t>Pretas</a:t>
            </a:r>
            <a:endParaRPr sz="1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>
            <p:ph type="title"/>
          </p:nvPr>
        </p:nvSpPr>
        <p:spPr>
          <a:xfrm>
            <a:off x="1643100" y="234375"/>
            <a:ext cx="58578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pt-BR" sz="4200">
                <a:solidFill>
                  <a:schemeClr val="lt2"/>
                </a:solidFill>
              </a:rPr>
              <a:t>Referências</a:t>
            </a:r>
            <a:endParaRPr sz="4200">
              <a:solidFill>
                <a:schemeClr val="lt2"/>
              </a:solidFill>
            </a:endParaRPr>
          </a:p>
        </p:txBody>
      </p:sp>
      <p:sp>
        <p:nvSpPr>
          <p:cNvPr id="434" name="Google Shape;434;p35"/>
          <p:cNvSpPr txBox="1"/>
          <p:nvPr>
            <p:ph type="title"/>
          </p:nvPr>
        </p:nvSpPr>
        <p:spPr>
          <a:xfrm>
            <a:off x="824000" y="1362425"/>
            <a:ext cx="7278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Shenk, David 2007. The Immortal Game: A History of Chess. 2007, Knopf Doubleday. p. 99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DUPLESSIS, Thibault. Why is lichess free?: The founder and developer explains the philosophy behind lichess., 12 jul. 2014. Disponível em: https://lichess.org/blog/U4skkUQAAEAAhIGz/why-is-lichess-free.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Acesso em: 3 maio 2022.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MITCHELL. Chess Game Dataset (Lichess), 2017. Disponível em: https://www.kaggle.com/datasets/datasnaek/chess  Acesso em: 03 de mai. de 2022.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NELVER. Lichess: predicting a winner, 2021. Disponível em: https://www.kaggle.com/code/nelver/lichess-predicting-a-winner Acesso em: 03 de mai. de 2022.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24000" y="1362425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Introdução básica ao jogo:</a:t>
            </a:r>
            <a:endParaRPr sz="19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pt-BR" sz="1600"/>
              <a:t>O xadrez é um jogo de tabuleiro jogado por dois jogadores.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pt-BR" sz="1600"/>
              <a:t>Cada jogador </a:t>
            </a:r>
            <a:r>
              <a:rPr b="0" lang="pt-BR" sz="1600"/>
              <a:t>possui</a:t>
            </a:r>
            <a:r>
              <a:rPr b="0" lang="pt-BR" sz="1600"/>
              <a:t> uma cor e 16 peças no tabuleiro.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pt-BR" sz="1600"/>
              <a:t>Cada tipo de peça possui suas particularidades (movimento, ofensivas e etc).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pt-BR" sz="1600"/>
              <a:t>Cada partida jogada tem um tempo total. 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pt-BR" sz="1600"/>
              <a:t>O objetivo de cada jogador é capturar o Rei oponente (peça única por jogador).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Xadrez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725" y="3595350"/>
            <a:ext cx="2557276" cy="15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824000" y="1362425"/>
            <a:ext cx="5613600" cy="30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Bibliotecas utilizadas:</a:t>
            </a:r>
            <a:r>
              <a:rPr lang="pt-BR" sz="2300"/>
              <a:t> </a:t>
            </a:r>
            <a:endParaRPr sz="23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pt-BR" sz="2000"/>
              <a:t>P</a:t>
            </a:r>
            <a:r>
              <a:rPr b="0" lang="pt-BR" sz="2000"/>
              <a:t>andas </a:t>
            </a:r>
            <a:r>
              <a:rPr b="0" lang="pt-BR" sz="2000"/>
              <a:t> (Criação do Dataframe);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pt-BR" sz="2000"/>
              <a:t>Matplotlib (Plot de </a:t>
            </a:r>
            <a:r>
              <a:rPr b="0" lang="pt-BR" sz="2000"/>
              <a:t>Gráficos</a:t>
            </a:r>
            <a:r>
              <a:rPr b="0" lang="pt-BR" sz="2000"/>
              <a:t>);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pt-BR" sz="2000"/>
              <a:t>Seaborn (Visualizações de Dados);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pt-BR" sz="2000"/>
              <a:t>Numpy (Operações </a:t>
            </a:r>
            <a:r>
              <a:rPr b="0" lang="pt-BR" sz="2000"/>
              <a:t>matemáticas</a:t>
            </a:r>
            <a:r>
              <a:rPr b="0" lang="pt-BR" sz="2000"/>
              <a:t>);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pt-BR" sz="2000"/>
              <a:t>Imblearn (Classificação e Balanceamento);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pt-BR" sz="2000"/>
              <a:t>Scikit ( Aprendizado de máquina);</a:t>
            </a:r>
            <a:endParaRPr b="0" sz="2000"/>
          </a:p>
        </p:txBody>
      </p:sp>
      <p:sp>
        <p:nvSpPr>
          <p:cNvPr id="298" name="Google Shape;298;p16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Dependências</a:t>
            </a:r>
            <a:r>
              <a:rPr lang="pt-BR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824000" y="1362425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Hiper-parametrização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pt-BR" sz="2100"/>
              <a:t>Grid Search 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pt-BR" sz="2100"/>
              <a:t>Random Search</a:t>
            </a:r>
            <a:endParaRPr b="0"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Modelos de aprendizado: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 </a:t>
            </a:r>
            <a:r>
              <a:rPr b="0" lang="pt-BR" sz="2100"/>
              <a:t>KNN (K — Nearest Neighbors)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pt-BR" sz="2100"/>
              <a:t> Random Forest.</a:t>
            </a:r>
            <a:endParaRPr b="0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4" name="Google Shape;304;p17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Técnicas</a:t>
            </a:r>
            <a:r>
              <a:rPr lang="pt-BR">
                <a:solidFill>
                  <a:schemeClr val="lt2"/>
                </a:solidFill>
              </a:rPr>
              <a:t> Aplicadas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037850" y="1305375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840"/>
              <a:t>Hiperparâmetros são parâmetros de modelos que devem ser definidos antes de treinar o modelo. Para isso existem diferentes técnicas que buscam otimiza-los que resultará uma melhor acurácia em seu modelo.</a:t>
            </a:r>
            <a:endParaRPr b="0" sz="1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840"/>
          </a:p>
        </p:txBody>
      </p:sp>
      <p:sp>
        <p:nvSpPr>
          <p:cNvPr id="310" name="Google Shape;310;p18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Hiper-parametrização 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867900" y="1361950"/>
            <a:ext cx="7068900" cy="26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840"/>
              <a:t>O Grid Search irá testar todas as combinações possíveis dos hiperparâmetros, exaustivamente. Basicamente, irá fornecer alguns valores de input e testar todas as combinações plotando em um plano cartesiano (por isso o nome de grid). Em seguida, selecionará os hiperparâmetros que obtiveram o menor erro.</a:t>
            </a:r>
            <a:endParaRPr b="0" sz="1840"/>
          </a:p>
        </p:txBody>
      </p:sp>
      <p:sp>
        <p:nvSpPr>
          <p:cNvPr id="316" name="Google Shape;316;p19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Grid Search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026875" y="1305375"/>
            <a:ext cx="71952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840"/>
              <a:t>O Random Search diferente do Grid Search, não é um </a:t>
            </a:r>
            <a:r>
              <a:rPr b="0" lang="pt-BR" sz="1840"/>
              <a:t>método</a:t>
            </a:r>
            <a:r>
              <a:rPr b="0" lang="pt-BR" sz="1840"/>
              <a:t> exaustivo. Isso se deve ao fato de testar combinações aleatórias e os resultados com maior score funcionará como um guia para a escolha dos próximos hiperparâmetros. </a:t>
            </a:r>
            <a:endParaRPr b="0" sz="1840"/>
          </a:p>
        </p:txBody>
      </p:sp>
      <p:sp>
        <p:nvSpPr>
          <p:cNvPr id="322" name="Google Shape;322;p20"/>
          <p:cNvSpPr txBox="1"/>
          <p:nvPr>
            <p:ph type="title"/>
          </p:nvPr>
        </p:nvSpPr>
        <p:spPr>
          <a:xfrm>
            <a:off x="1643100" y="234375"/>
            <a:ext cx="58578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Random Search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824000" y="1362425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8" name="Google Shape;328;p21"/>
          <p:cNvSpPr txBox="1"/>
          <p:nvPr>
            <p:ph type="title"/>
          </p:nvPr>
        </p:nvSpPr>
        <p:spPr>
          <a:xfrm>
            <a:off x="1643100" y="234375"/>
            <a:ext cx="63594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>
                <a:solidFill>
                  <a:schemeClr val="lt2"/>
                </a:solidFill>
              </a:rPr>
              <a:t>KNN(K — Nearest Neighbors)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9" name="Google Shape;329;p21"/>
          <p:cNvSpPr txBox="1"/>
          <p:nvPr>
            <p:ph type="title"/>
          </p:nvPr>
        </p:nvSpPr>
        <p:spPr>
          <a:xfrm>
            <a:off x="3239000" y="4902925"/>
            <a:ext cx="5857800" cy="3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939"/>
              <a:t>https://machinelearningknowledge.ai/k-nearest-neighbor-classification-simple-explanation-beginners/</a:t>
            </a:r>
            <a:endParaRPr b="0" sz="93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3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39"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650" y="1359101"/>
            <a:ext cx="4769099" cy="34900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 txBox="1"/>
          <p:nvPr>
            <p:ph type="title"/>
          </p:nvPr>
        </p:nvSpPr>
        <p:spPr>
          <a:xfrm>
            <a:off x="372025" y="1305375"/>
            <a:ext cx="37227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Funcionamento: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pt-BR" sz="1600"/>
              <a:t>Entrada de dados tratadas.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pt-BR" sz="1600"/>
              <a:t>Calcular a partir das </a:t>
            </a:r>
            <a:r>
              <a:rPr b="0" lang="pt-BR" sz="1600"/>
              <a:t>variáveis (dimensões),</a:t>
            </a:r>
            <a:r>
              <a:rPr b="0" lang="pt-BR" sz="1600"/>
              <a:t> a </a:t>
            </a:r>
            <a:r>
              <a:rPr b="0" lang="pt-BR" sz="1600"/>
              <a:t>distância</a:t>
            </a:r>
            <a:r>
              <a:rPr b="0" lang="pt-BR" sz="1600"/>
              <a:t> que cada vizinho está do que deve ser classificado.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pt-BR" sz="1600"/>
              <a:t>Classificá</a:t>
            </a:r>
            <a:r>
              <a:rPr b="0" lang="pt-BR" sz="1600"/>
              <a:t>-lo a partir da </a:t>
            </a:r>
            <a:r>
              <a:rPr b="0" lang="pt-BR" sz="1600"/>
              <a:t>distância</a:t>
            </a:r>
            <a:r>
              <a:rPr b="0" lang="pt-BR" sz="1600"/>
              <a:t> do seus vizinhos.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