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</p:sldIdLst>
  <p:sldSz cx="14833600" cy="20104100"/>
  <p:notesSz cx="14833600" cy="201041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22" y="43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12520" y="6232271"/>
            <a:ext cx="12608560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25040" y="11258296"/>
            <a:ext cx="10383520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41680" y="4623943"/>
            <a:ext cx="6452616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639304" y="4623943"/>
            <a:ext cx="6452616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54785" y="389140"/>
            <a:ext cx="8124028" cy="844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5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1680" y="4623943"/>
            <a:ext cx="1335024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43424" y="18696814"/>
            <a:ext cx="4746752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41680" y="18696814"/>
            <a:ext cx="3411728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680192" y="18696814"/>
            <a:ext cx="3411728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grupomb.ind.br/a-luz-natural-e-a-saude-no-trabalho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hyperlink" Target="https://beecorp.com.br/iluminacao-do-ambiente-afeta-a-equip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hyperlink" Target="https://www.benq.com/en-us/knowledge-center/knowledge/how-lighting-ergonomics-affects-employee-productivity.html" TargetMode="External"/><Relationship Id="rId5" Type="http://schemas.openxmlformats.org/officeDocument/2006/relationships/image" Target="../media/image4.png"/><Relationship Id="rId10" Type="http://schemas.openxmlformats.org/officeDocument/2006/relationships/hyperlink" Target="https://www.santocaos.com.br/o-que-e-absenteismo-no-trabalho-consequencias-e-impactos-na-gestao-de-pessoas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www.institutosc.com.br/web/blog/iluminacao-do-ambiente:-quais-as-determinacoes-da-nr-1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Ícone&#10;&#10;Descrição gerada automaticamente">
            <a:extLst>
              <a:ext uri="{FF2B5EF4-FFF2-40B4-BE49-F238E27FC236}">
                <a16:creationId xmlns:a16="http://schemas.microsoft.com/office/drawing/2014/main" id="{04EE1B7E-A5B6-8D50-55BB-C518F34E1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779" y="0"/>
            <a:ext cx="14859379" cy="20117819"/>
          </a:xfrm>
          <a:prstGeom prst="rect">
            <a:avLst/>
          </a:prstGeom>
          <a:noFill/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326" y="1230828"/>
            <a:ext cx="14090947" cy="918841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80010" marR="73025" algn="ctr">
              <a:lnSpc>
                <a:spcPct val="100000"/>
              </a:lnSpc>
              <a:spcBef>
                <a:spcPts val="95"/>
              </a:spcBef>
            </a:pPr>
            <a:r>
              <a:rPr lang="pt-BR" sz="280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SafeLight</a:t>
            </a:r>
            <a:r>
              <a:rPr lang="pt-BR" sz="280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- M</a:t>
            </a:r>
            <a:r>
              <a:rPr lang="pt-BR" sz="280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onitoramento e controle da luminosidade dentro dos ambientes corporativos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433" y="3230810"/>
            <a:ext cx="4622800" cy="49237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1750" b="1" spc="-10">
                <a:latin typeface="Arial"/>
                <a:cs typeface="Arial"/>
              </a:rPr>
              <a:t>Introdução</a:t>
            </a:r>
            <a:endParaRPr lang="pt-BR" sz="1750">
              <a:latin typeface="Arial"/>
              <a:cs typeface="Arial"/>
            </a:endParaRPr>
          </a:p>
          <a:p>
            <a:pPr marL="12700" marR="5080" algn="just">
              <a:lnSpc>
                <a:spcPts val="2090"/>
              </a:lnSpc>
              <a:spcBef>
                <a:spcPts val="55"/>
              </a:spcBef>
            </a:pPr>
            <a:endParaRPr lang="pt-BR" sz="1750" spc="-5">
              <a:solidFill>
                <a:srgbClr val="006FC0"/>
              </a:solidFill>
              <a:latin typeface="Arial MT"/>
              <a:cs typeface="Arial MT"/>
            </a:endParaRPr>
          </a:p>
          <a:p>
            <a:pPr marL="12700" marR="5080" algn="just">
              <a:lnSpc>
                <a:spcPts val="2090"/>
              </a:lnSpc>
              <a:spcBef>
                <a:spcPts val="55"/>
              </a:spcBef>
            </a:pPr>
            <a:r>
              <a:rPr lang="pt-BR" sz="1750" spc="-5">
                <a:solidFill>
                  <a:srgbClr val="006FC0"/>
                </a:solidFill>
                <a:latin typeface="Arial MT"/>
                <a:cs typeface="Arial MT"/>
              </a:rPr>
              <a:t>Contexto: Estudos apontam que a exposição de luzes artificiais são prejudiciais para a saúde.</a:t>
            </a:r>
          </a:p>
          <a:p>
            <a:pPr marL="12700" marR="5080" algn="just">
              <a:lnSpc>
                <a:spcPts val="2090"/>
              </a:lnSpc>
              <a:spcBef>
                <a:spcPts val="55"/>
              </a:spcBef>
            </a:pPr>
            <a:r>
              <a:rPr lang="pt-BR" sz="1750" spc="-5">
                <a:solidFill>
                  <a:srgbClr val="006FC0"/>
                </a:solidFill>
                <a:latin typeface="Arial MT"/>
                <a:cs typeface="Arial MT"/>
              </a:rPr>
              <a:t>Justificativa: Diminuir o afastamento de trabalho relacionado a saúde em até 20%, diminuir a taxa de absenteísmo em até 10% e reduzir o consumo de energia em até 40%.</a:t>
            </a:r>
          </a:p>
          <a:p>
            <a:pPr marL="12700" marR="5080" algn="just">
              <a:lnSpc>
                <a:spcPts val="2090"/>
              </a:lnSpc>
              <a:spcBef>
                <a:spcPts val="55"/>
              </a:spcBef>
            </a:pPr>
            <a:r>
              <a:rPr lang="pt-BR" sz="1750" spc="-5">
                <a:solidFill>
                  <a:srgbClr val="006FC0"/>
                </a:solidFill>
                <a:latin typeface="Arial MT"/>
                <a:cs typeface="Arial MT"/>
              </a:rPr>
              <a:t>Descrição geral do projeto: Descrição geral do projeto: Solução destinada a ambientes de trabalho para manter os níveis de iluminação adequados para os funcionários com auxílio de </a:t>
            </a:r>
            <a:r>
              <a:rPr lang="pt-BR" sz="1750" spc="-5" err="1">
                <a:solidFill>
                  <a:srgbClr val="006FC0"/>
                </a:solidFill>
                <a:latin typeface="Arial MT"/>
                <a:cs typeface="Arial MT"/>
              </a:rPr>
              <a:t>dimmer</a:t>
            </a:r>
            <a:r>
              <a:rPr lang="pt-BR" sz="1750" spc="-5">
                <a:solidFill>
                  <a:srgbClr val="006FC0"/>
                </a:solidFill>
                <a:latin typeface="Arial MT"/>
                <a:cs typeface="Arial MT"/>
              </a:rPr>
              <a:t> para otimizar os serviços da empresa. </a:t>
            </a:r>
          </a:p>
          <a:p>
            <a:pPr marL="12700" marR="5080" algn="just">
              <a:lnSpc>
                <a:spcPts val="2090"/>
              </a:lnSpc>
              <a:spcBef>
                <a:spcPts val="55"/>
              </a:spcBef>
            </a:pPr>
            <a:r>
              <a:rPr lang="pt-BR" sz="1750" spc="-5">
                <a:solidFill>
                  <a:srgbClr val="006FC0"/>
                </a:solidFill>
                <a:latin typeface="Arial MT"/>
                <a:cs typeface="Arial MT"/>
              </a:rPr>
              <a:t>Resultados esperados: Melhoria na condição de trabalho, redução da taxa de absenteísmo, aumento na produtividade.</a:t>
            </a:r>
            <a:endParaRPr lang="pt-BR" sz="17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7831" y="8389218"/>
            <a:ext cx="4146550" cy="21459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spc="-10" err="1">
                <a:latin typeface="Arial"/>
                <a:cs typeface="Arial"/>
              </a:rPr>
              <a:t>Método</a:t>
            </a:r>
            <a:r>
              <a:rPr sz="1750" b="1" spc="-60">
                <a:latin typeface="Arial"/>
                <a:cs typeface="Arial"/>
              </a:rPr>
              <a:t> </a:t>
            </a:r>
            <a:r>
              <a:rPr sz="1750" b="1" spc="-10">
                <a:latin typeface="Arial"/>
                <a:cs typeface="Arial"/>
              </a:rPr>
              <a:t>de</a:t>
            </a:r>
            <a:r>
              <a:rPr sz="1750" b="1" spc="-30">
                <a:latin typeface="Arial"/>
                <a:cs typeface="Arial"/>
              </a:rPr>
              <a:t> </a:t>
            </a:r>
            <a:r>
              <a:rPr sz="1750" b="1" spc="-10" err="1">
                <a:latin typeface="Arial"/>
                <a:cs typeface="Arial"/>
              </a:rPr>
              <a:t>Desenvolvimento</a:t>
            </a:r>
            <a:endParaRPr sz="1750">
              <a:latin typeface="Arial"/>
              <a:cs typeface="Arial"/>
            </a:endParaRPr>
          </a:p>
          <a:p>
            <a:pPr marL="12700">
              <a:lnSpc>
                <a:spcPts val="2090"/>
              </a:lnSpc>
            </a:pPr>
            <a:r>
              <a:rPr lang="pt-BR" sz="1750" spc="-5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lang="pt-BR" sz="1600" spc="-5">
                <a:solidFill>
                  <a:srgbClr val="006FC0"/>
                </a:solidFill>
                <a:latin typeface="Arial MT"/>
                <a:cs typeface="Arial MT"/>
              </a:rPr>
              <a:t>Reunimos a equipe para o planejamento extensivo do projeto, utilizamos o método SCRUM.</a:t>
            </a:r>
          </a:p>
          <a:p>
            <a:pPr marL="12700">
              <a:lnSpc>
                <a:spcPts val="2090"/>
              </a:lnSpc>
            </a:pPr>
            <a:r>
              <a:rPr lang="pt-BR" sz="1600" spc="-5">
                <a:solidFill>
                  <a:srgbClr val="006FC0"/>
                </a:solidFill>
                <a:latin typeface="Arial MT"/>
                <a:cs typeface="Arial MT"/>
              </a:rPr>
              <a:t> Para a montagem do produto, utilizamos as APIs web-data-</a:t>
            </a:r>
            <a:r>
              <a:rPr lang="pt-BR" sz="1600" spc="-5" err="1">
                <a:solidFill>
                  <a:srgbClr val="006FC0"/>
                </a:solidFill>
                <a:latin typeface="Arial MT"/>
                <a:cs typeface="Arial MT"/>
              </a:rPr>
              <a:t>viz</a:t>
            </a:r>
            <a:r>
              <a:rPr lang="pt-BR" sz="1600" spc="-5">
                <a:solidFill>
                  <a:srgbClr val="006FC0"/>
                </a:solidFill>
                <a:latin typeface="Arial MT"/>
                <a:cs typeface="Arial MT"/>
              </a:rPr>
              <a:t> e </a:t>
            </a:r>
            <a:r>
              <a:rPr lang="pt-BR" sz="1600" spc="-5" err="1">
                <a:solidFill>
                  <a:srgbClr val="006FC0"/>
                </a:solidFill>
                <a:latin typeface="Arial MT"/>
                <a:cs typeface="Arial MT"/>
              </a:rPr>
              <a:t>dat-aqu-ino</a:t>
            </a:r>
            <a:r>
              <a:rPr lang="pt-BR" sz="1600" spc="-5">
                <a:solidFill>
                  <a:srgbClr val="006FC0"/>
                </a:solidFill>
                <a:latin typeface="Arial MT"/>
                <a:cs typeface="Arial MT"/>
              </a:rPr>
              <a:t> para capturar os dados de um sensor LDR (luminosidade) montado em um Arduino R3</a:t>
            </a:r>
            <a:r>
              <a:rPr lang="pt-BR" sz="1600">
                <a:solidFill>
                  <a:srgbClr val="006FC0"/>
                </a:solidFill>
                <a:latin typeface="Arial MT"/>
                <a:cs typeface="Arial MT"/>
              </a:rPr>
              <a:t>.</a:t>
            </a:r>
            <a:endParaRPr lang="pt-BR" sz="16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2433" y="10509250"/>
            <a:ext cx="4029710" cy="5636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1750" b="1" spc="15">
                <a:latin typeface="Arial"/>
                <a:cs typeface="Arial"/>
              </a:rPr>
              <a:t>T</a:t>
            </a:r>
            <a:r>
              <a:rPr lang="pt-BR" sz="1750" b="1" spc="-5">
                <a:latin typeface="Arial"/>
                <a:cs typeface="Arial"/>
              </a:rPr>
              <a:t>e</a:t>
            </a:r>
            <a:r>
              <a:rPr lang="pt-BR" sz="1750" b="1" spc="-20">
                <a:latin typeface="Arial"/>
                <a:cs typeface="Arial"/>
              </a:rPr>
              <a:t>c</a:t>
            </a:r>
            <a:r>
              <a:rPr lang="pt-BR" sz="1750" b="1" spc="-15">
                <a:latin typeface="Arial"/>
                <a:cs typeface="Arial"/>
              </a:rPr>
              <a:t>no</a:t>
            </a:r>
            <a:r>
              <a:rPr lang="pt-BR" sz="1750" b="1" spc="5">
                <a:latin typeface="Arial"/>
                <a:cs typeface="Arial"/>
              </a:rPr>
              <a:t>l</a:t>
            </a:r>
            <a:r>
              <a:rPr lang="pt-BR" sz="1750" b="1" spc="-15">
                <a:latin typeface="Arial"/>
                <a:cs typeface="Arial"/>
              </a:rPr>
              <a:t>og</a:t>
            </a:r>
            <a:r>
              <a:rPr lang="pt-BR" sz="1750" b="1" spc="5">
                <a:latin typeface="Arial"/>
                <a:cs typeface="Arial"/>
              </a:rPr>
              <a:t>i</a:t>
            </a:r>
            <a:r>
              <a:rPr lang="pt-BR" sz="1750" b="1" spc="-5">
                <a:latin typeface="Arial"/>
                <a:cs typeface="Arial"/>
              </a:rPr>
              <a:t>as</a:t>
            </a:r>
            <a:r>
              <a:rPr sz="1750" b="1" spc="-120">
                <a:latin typeface="Arial"/>
                <a:cs typeface="Arial"/>
              </a:rPr>
              <a:t> </a:t>
            </a:r>
            <a:r>
              <a:rPr lang="pt-BR" sz="1750" b="1" spc="-20">
                <a:latin typeface="Arial"/>
                <a:cs typeface="Arial"/>
              </a:rPr>
              <a:t>U</a:t>
            </a:r>
            <a:r>
              <a:rPr lang="pt-BR" sz="1750" b="1">
                <a:latin typeface="Arial"/>
                <a:cs typeface="Arial"/>
              </a:rPr>
              <a:t>t</a:t>
            </a:r>
            <a:r>
              <a:rPr lang="pt-BR" sz="1750" b="1" spc="5">
                <a:latin typeface="Arial"/>
                <a:cs typeface="Arial"/>
              </a:rPr>
              <a:t>ili</a:t>
            </a:r>
            <a:r>
              <a:rPr lang="pt-BR" sz="1750" b="1" spc="-5">
                <a:latin typeface="Arial"/>
                <a:cs typeface="Arial"/>
              </a:rPr>
              <a:t>z</a:t>
            </a:r>
            <a:r>
              <a:rPr lang="pt-BR" sz="1750" b="1" spc="-15">
                <a:latin typeface="Arial"/>
                <a:cs typeface="Arial"/>
              </a:rPr>
              <a:t>ad</a:t>
            </a:r>
            <a:r>
              <a:rPr lang="pt-BR" sz="1750" b="1" spc="-5">
                <a:latin typeface="Arial"/>
                <a:cs typeface="Arial"/>
              </a:rPr>
              <a:t>as</a:t>
            </a:r>
            <a:r>
              <a:rPr sz="1750" b="1" spc="-85">
                <a:latin typeface="Arial"/>
                <a:cs typeface="Arial"/>
              </a:rPr>
              <a:t> </a:t>
            </a:r>
            <a:r>
              <a:rPr sz="1750" b="1" spc="-5">
                <a:latin typeface="Arial"/>
                <a:cs typeface="Arial"/>
              </a:rPr>
              <a:t>e</a:t>
            </a:r>
            <a:r>
              <a:rPr sz="1750" b="1" spc="-25">
                <a:latin typeface="Arial"/>
                <a:cs typeface="Arial"/>
              </a:rPr>
              <a:t> </a:t>
            </a:r>
            <a:r>
              <a:rPr lang="pt-BR" sz="1750" b="1" spc="-55">
                <a:latin typeface="Arial"/>
                <a:cs typeface="Arial"/>
              </a:rPr>
              <a:t>A</a:t>
            </a:r>
            <a:r>
              <a:rPr lang="pt-BR" sz="1750" b="1">
                <a:latin typeface="Arial"/>
                <a:cs typeface="Arial"/>
              </a:rPr>
              <a:t>rt</a:t>
            </a:r>
            <a:r>
              <a:rPr lang="pt-BR" sz="1750" b="1" spc="-5">
                <a:latin typeface="Arial"/>
                <a:cs typeface="Arial"/>
              </a:rPr>
              <a:t>efat</a:t>
            </a:r>
            <a:r>
              <a:rPr lang="pt-BR" sz="1750" b="1" spc="-15">
                <a:latin typeface="Arial"/>
                <a:cs typeface="Arial"/>
              </a:rPr>
              <a:t>o</a:t>
            </a:r>
            <a:r>
              <a:rPr lang="pt-BR" sz="1750" b="1" spc="-5">
                <a:latin typeface="Arial"/>
                <a:cs typeface="Arial"/>
              </a:rPr>
              <a:t>s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pt-BR" sz="17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0053" y="10886295"/>
            <a:ext cx="4475160" cy="5308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56285" algn="l"/>
              </a:tabLst>
            </a:pPr>
            <a:r>
              <a:rPr lang="pt-BR" sz="1600" spc="-10">
                <a:solidFill>
                  <a:srgbClr val="006FC0"/>
                </a:solidFill>
                <a:latin typeface="Arial MT"/>
                <a:cs typeface="Arial MT"/>
              </a:rPr>
              <a:t>Arduíno Uno R3: Placa para desenvolvimento do Projeto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56285" algn="l"/>
              </a:tabLst>
            </a:pPr>
            <a:r>
              <a:rPr lang="pt-BR" sz="1600" spc="-10">
                <a:solidFill>
                  <a:srgbClr val="006FC0"/>
                </a:solidFill>
                <a:latin typeface="Arial MT"/>
                <a:cs typeface="Arial MT"/>
              </a:rPr>
              <a:t>Sensor fotovoltaico LDR: Sensor utilizado para a captação de dados do determinado ambiente escolhido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56285" algn="l"/>
              </a:tabLst>
            </a:pPr>
            <a:r>
              <a:rPr lang="pt-BR" sz="1600" spc="-10">
                <a:solidFill>
                  <a:srgbClr val="006FC0"/>
                </a:solidFill>
                <a:latin typeface="Arial MT"/>
                <a:cs typeface="Arial MT"/>
              </a:rPr>
              <a:t>Arduíno IDE: Ferramenta utilizada para configuração geral do </a:t>
            </a:r>
            <a:r>
              <a:rPr lang="pt-BR" sz="1750" spc="-10">
                <a:solidFill>
                  <a:srgbClr val="006FC0"/>
                </a:solidFill>
                <a:latin typeface="Arial MT"/>
                <a:cs typeface="Arial MT"/>
              </a:rPr>
              <a:t>Arduíno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8165" algn="l"/>
                <a:tab pos="1685925" algn="l"/>
                <a:tab pos="1982470" algn="l"/>
                <a:tab pos="2904490" algn="l"/>
                <a:tab pos="3517265" algn="l"/>
                <a:tab pos="4356100" algn="l"/>
              </a:tabLst>
            </a:pPr>
            <a:r>
              <a:rPr lang="pt-BR" sz="1600">
                <a:solidFill>
                  <a:srgbClr val="006FC0"/>
                </a:solidFill>
                <a:latin typeface="Arial MT"/>
                <a:cs typeface="Arial MT"/>
              </a:rPr>
              <a:t>API Data-</a:t>
            </a:r>
            <a:r>
              <a:rPr lang="pt-BR" sz="1600" err="1">
                <a:solidFill>
                  <a:srgbClr val="006FC0"/>
                </a:solidFill>
                <a:latin typeface="Arial MT"/>
                <a:cs typeface="Arial MT"/>
              </a:rPr>
              <a:t>Acquino</a:t>
            </a:r>
            <a:r>
              <a:rPr lang="pt-BR" sz="1600">
                <a:solidFill>
                  <a:srgbClr val="006FC0"/>
                </a:solidFill>
                <a:latin typeface="Arial MT"/>
                <a:cs typeface="Arial MT"/>
              </a:rPr>
              <a:t>: API utilizada para a captura dos dados obtidos pelo sensor e o envio dos dados para Banco de Dados do Ambiente Virtual.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8165" algn="l"/>
                <a:tab pos="1685925" algn="l"/>
                <a:tab pos="1982470" algn="l"/>
                <a:tab pos="2904490" algn="l"/>
                <a:tab pos="3517265" algn="l"/>
                <a:tab pos="4356100" algn="l"/>
              </a:tabLst>
            </a:pPr>
            <a:r>
              <a:rPr lang="pt-BR" sz="1600" err="1">
                <a:solidFill>
                  <a:srgbClr val="006FC0"/>
                </a:solidFill>
                <a:latin typeface="Arial MT"/>
                <a:cs typeface="Arial MT"/>
              </a:rPr>
              <a:t>Figma</a:t>
            </a:r>
            <a:r>
              <a:rPr lang="pt-BR" sz="1600">
                <a:solidFill>
                  <a:srgbClr val="006FC0"/>
                </a:solidFill>
                <a:latin typeface="Arial MT"/>
                <a:cs typeface="Arial MT"/>
              </a:rPr>
              <a:t>: Ferramenta utilizada para a criação do protótipo do Site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8165" algn="l"/>
                <a:tab pos="1685925" algn="l"/>
                <a:tab pos="1982470" algn="l"/>
                <a:tab pos="2904490" algn="l"/>
                <a:tab pos="3517265" algn="l"/>
                <a:tab pos="4356100" algn="l"/>
              </a:tabLst>
            </a:pPr>
            <a:r>
              <a:rPr lang="pt-BR" sz="1600">
                <a:solidFill>
                  <a:srgbClr val="006FC0"/>
                </a:solidFill>
                <a:latin typeface="Arial MT"/>
                <a:cs typeface="Arial MT"/>
              </a:rPr>
              <a:t>Visual Studio </a:t>
            </a:r>
            <a:r>
              <a:rPr lang="pt-BR" sz="1600" err="1">
                <a:solidFill>
                  <a:srgbClr val="006FC0"/>
                </a:solidFill>
                <a:latin typeface="Arial MT"/>
                <a:cs typeface="Arial MT"/>
              </a:rPr>
              <a:t>Code</a:t>
            </a:r>
            <a:r>
              <a:rPr lang="pt-BR" sz="1600">
                <a:solidFill>
                  <a:srgbClr val="006FC0"/>
                </a:solidFill>
                <a:latin typeface="Arial MT"/>
                <a:cs typeface="Arial MT"/>
              </a:rPr>
              <a:t>: Ferramenta utilizada para o desenvolvimento do Site Institucional e Dashboard do Projeto (Linguagens: HTML, CSS e Javascript)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8165" algn="l"/>
                <a:tab pos="1685925" algn="l"/>
                <a:tab pos="1982470" algn="l"/>
                <a:tab pos="2904490" algn="l"/>
                <a:tab pos="3517265" algn="l"/>
                <a:tab pos="4356100" algn="l"/>
              </a:tabLst>
            </a:pPr>
            <a:r>
              <a:rPr lang="pt-BR" sz="1600">
                <a:solidFill>
                  <a:srgbClr val="006FC0"/>
                </a:solidFill>
                <a:latin typeface="Arial MT"/>
                <a:cs typeface="Arial MT"/>
              </a:rPr>
              <a:t>Workbench MYSQL: Ferramenta de modelagem e armazenamentos de dados capturados pelo Sensor e enviado pela API;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8165" algn="l"/>
                <a:tab pos="1685925" algn="l"/>
                <a:tab pos="1982470" algn="l"/>
                <a:tab pos="2904490" algn="l"/>
                <a:tab pos="3517265" algn="l"/>
                <a:tab pos="4356100" algn="l"/>
              </a:tabLst>
            </a:pPr>
            <a:endParaRPr lang="pt-BR" sz="1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56285" algn="l"/>
              </a:tabLst>
            </a:pPr>
            <a:endParaRPr lang="pt-BR" sz="1600" spc="-10">
              <a:solidFill>
                <a:srgbClr val="006FC0"/>
              </a:solidFill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06998" y="2072391"/>
            <a:ext cx="12619604" cy="112594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R="682625" algn="ctr">
              <a:lnSpc>
                <a:spcPct val="100000"/>
              </a:lnSpc>
              <a:spcBef>
                <a:spcPts val="1300"/>
              </a:spcBef>
            </a:pPr>
            <a:r>
              <a:rPr lang="pt-BR" sz="1730" baseline="12077">
                <a:solidFill>
                  <a:srgbClr val="756F6F"/>
                </a:solidFill>
                <a:latin typeface="Arial MT"/>
                <a:cs typeface="Arial MT"/>
              </a:rPr>
              <a:t>1</a:t>
            </a:r>
            <a:r>
              <a:rPr lang="pt-BR" sz="2625" spc="-7" baseline="-9523">
                <a:solidFill>
                  <a:srgbClr val="756F6F"/>
                </a:solidFill>
                <a:latin typeface="Arial MT"/>
                <a:cs typeface="Arial MT"/>
              </a:rPr>
              <a:t>Diogo Yudi</a:t>
            </a:r>
            <a:r>
              <a:rPr sz="2625" spc="-7" baseline="-9523">
                <a:solidFill>
                  <a:srgbClr val="756F6F"/>
                </a:solidFill>
                <a:latin typeface="Arial MT"/>
                <a:cs typeface="Arial MT"/>
              </a:rPr>
              <a:t>,</a:t>
            </a:r>
            <a:r>
              <a:rPr lang="pt-BR" sz="2625" spc="-52" baseline="-9523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lang="pt-BR" sz="1725" baseline="12077">
                <a:solidFill>
                  <a:srgbClr val="756F6F"/>
                </a:solidFill>
                <a:latin typeface="Arial MT"/>
                <a:cs typeface="Arial MT"/>
              </a:rPr>
              <a:t>2</a:t>
            </a:r>
            <a:r>
              <a:rPr lang="pt-BR" sz="1725" spc="7" baseline="12077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lang="pt-BR" sz="2625" spc="7" baseline="-9523">
                <a:solidFill>
                  <a:srgbClr val="756F6F"/>
                </a:solidFill>
                <a:latin typeface="Arial MT"/>
                <a:cs typeface="Arial MT"/>
              </a:rPr>
              <a:t>Fabricio Ernandes</a:t>
            </a:r>
            <a:r>
              <a:rPr sz="2625" spc="-7" baseline="-9523">
                <a:solidFill>
                  <a:srgbClr val="756F6F"/>
                </a:solidFill>
                <a:latin typeface="Arial MT"/>
                <a:cs typeface="Arial MT"/>
              </a:rPr>
              <a:t>,</a:t>
            </a:r>
            <a:r>
              <a:rPr sz="2625" spc="-44" baseline="-9523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725" spc="15" baseline="12077">
                <a:solidFill>
                  <a:srgbClr val="756F6F"/>
                </a:solidFill>
                <a:latin typeface="Arial MT"/>
                <a:cs typeface="Arial MT"/>
              </a:rPr>
              <a:t>3</a:t>
            </a:r>
            <a:r>
              <a:rPr lang="pt-BR" sz="2625" spc="-7" baseline="-9523">
                <a:solidFill>
                  <a:srgbClr val="756F6F"/>
                </a:solidFill>
                <a:latin typeface="Arial MT"/>
                <a:cs typeface="Arial MT"/>
              </a:rPr>
              <a:t>Gabriel Feitosa,</a:t>
            </a:r>
            <a:r>
              <a:rPr lang="pt-BR" sz="1725" spc="15" baseline="12077">
                <a:solidFill>
                  <a:srgbClr val="756F6F"/>
                </a:solidFill>
                <a:latin typeface="Arial MT"/>
                <a:cs typeface="Arial MT"/>
              </a:rPr>
              <a:t> 4</a:t>
            </a:r>
            <a:r>
              <a:rPr lang="pt-BR" sz="2625" spc="-7" baseline="-9523">
                <a:solidFill>
                  <a:srgbClr val="756F6F"/>
                </a:solidFill>
                <a:latin typeface="Arial MT"/>
                <a:cs typeface="Arial MT"/>
              </a:rPr>
              <a:t>João Pedro, </a:t>
            </a:r>
            <a:r>
              <a:rPr lang="pt-BR" sz="1725" spc="15" baseline="12077">
                <a:solidFill>
                  <a:srgbClr val="756F6F"/>
                </a:solidFill>
                <a:latin typeface="Arial MT"/>
                <a:cs typeface="Arial MT"/>
              </a:rPr>
              <a:t>5</a:t>
            </a:r>
            <a:r>
              <a:rPr lang="pt-BR" sz="2625" spc="-7" baseline="-9523">
                <a:solidFill>
                  <a:srgbClr val="756F6F"/>
                </a:solidFill>
                <a:latin typeface="Arial MT"/>
                <a:cs typeface="Arial MT"/>
              </a:rPr>
              <a:t>Maria Eduarda,</a:t>
            </a:r>
            <a:r>
              <a:rPr lang="pt-BR" sz="1725" spc="15" baseline="12077">
                <a:solidFill>
                  <a:srgbClr val="756F6F"/>
                </a:solidFill>
                <a:latin typeface="Arial MT"/>
                <a:cs typeface="Arial MT"/>
              </a:rPr>
              <a:t> 6</a:t>
            </a:r>
            <a:r>
              <a:rPr lang="pt-BR" sz="2625" spc="-7" baseline="-9523">
                <a:solidFill>
                  <a:srgbClr val="756F6F"/>
                </a:solidFill>
                <a:latin typeface="Arial MT"/>
                <a:cs typeface="Arial MT"/>
              </a:rPr>
              <a:t> Mateus Diniz  </a:t>
            </a:r>
          </a:p>
          <a:p>
            <a:pPr marR="682625" algn="ctr">
              <a:lnSpc>
                <a:spcPct val="100000"/>
              </a:lnSpc>
              <a:spcBef>
                <a:spcPts val="1300"/>
              </a:spcBef>
            </a:pPr>
            <a:r>
              <a:rPr lang="pt-BR" b="1" spc="7" baseline="-4629">
                <a:solidFill>
                  <a:srgbClr val="756F6F"/>
                </a:solidFill>
                <a:latin typeface="Arial"/>
                <a:cs typeface="Arial"/>
              </a:rPr>
              <a:t>Orientador:</a:t>
            </a:r>
            <a:r>
              <a:rPr lang="pt-BR" b="1" spc="-37" baseline="-4629">
                <a:solidFill>
                  <a:srgbClr val="756F6F"/>
                </a:solidFill>
                <a:latin typeface="Arial"/>
                <a:cs typeface="Arial"/>
              </a:rPr>
              <a:t> </a:t>
            </a:r>
            <a:r>
              <a:rPr lang="pt-BR" b="1" spc="-52" baseline="-4629">
                <a:solidFill>
                  <a:srgbClr val="756F6F"/>
                </a:solidFill>
                <a:latin typeface="Arial"/>
                <a:cs typeface="Arial"/>
              </a:rPr>
              <a:t> Professor Brandão</a:t>
            </a:r>
          </a:p>
          <a:p>
            <a:pPr marR="682625" algn="ctr">
              <a:lnSpc>
                <a:spcPct val="100000"/>
              </a:lnSpc>
            </a:pPr>
            <a:r>
              <a:rPr lang="pt-BR" sz="1200" b="1" spc="5" err="1">
                <a:solidFill>
                  <a:srgbClr val="756F6F"/>
                </a:solidFill>
                <a:latin typeface="Arial"/>
                <a:cs typeface="Arial"/>
              </a:rPr>
              <a:t>Co-Orientador</a:t>
            </a:r>
            <a:r>
              <a:rPr lang="pt-BR" sz="1200" b="1" spc="5">
                <a:solidFill>
                  <a:srgbClr val="756F6F"/>
                </a:solidFill>
                <a:latin typeface="Arial"/>
                <a:cs typeface="Arial"/>
              </a:rPr>
              <a:t>:</a:t>
            </a:r>
            <a:r>
              <a:rPr lang="pt-BR" sz="1200" b="1" spc="-30">
                <a:solidFill>
                  <a:srgbClr val="756F6F"/>
                </a:solidFill>
                <a:latin typeface="Arial"/>
                <a:cs typeface="Arial"/>
              </a:rPr>
              <a:t> </a:t>
            </a:r>
            <a:r>
              <a:rPr lang="pt-BR" sz="1200" b="1" spc="5">
                <a:solidFill>
                  <a:srgbClr val="756F6F"/>
                </a:solidFill>
                <a:latin typeface="Arial"/>
                <a:cs typeface="Arial"/>
              </a:rPr>
              <a:t>Professora Clara</a:t>
            </a:r>
            <a:endParaRPr lang="pt-BR" sz="1200" b="1">
              <a:latin typeface="Arial"/>
              <a:cs typeface="Arial"/>
            </a:endParaRPr>
          </a:p>
          <a:p>
            <a:pPr marR="682625" algn="ctr">
              <a:lnSpc>
                <a:spcPct val="100000"/>
              </a:lnSpc>
            </a:pPr>
            <a:r>
              <a:rPr lang="pt-BR" sz="1000" spc="-5">
                <a:solidFill>
                  <a:srgbClr val="756F6F"/>
                </a:solidFill>
                <a:latin typeface="Arial MT"/>
                <a:cs typeface="Arial MT"/>
              </a:rPr>
              <a:t>Alunos</a:t>
            </a:r>
            <a:r>
              <a:rPr lang="pt-BR" sz="1000" spc="114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lang="pt-BR" sz="1000" spc="5">
                <a:solidFill>
                  <a:srgbClr val="756F6F"/>
                </a:solidFill>
                <a:latin typeface="Arial MT"/>
                <a:cs typeface="Arial MT"/>
              </a:rPr>
              <a:t>do</a:t>
            </a:r>
            <a:r>
              <a:rPr lang="pt-BR" sz="1000" spc="25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lang="pt-BR" sz="1000" spc="10">
                <a:solidFill>
                  <a:srgbClr val="756F6F"/>
                </a:solidFill>
                <a:latin typeface="Arial MT"/>
                <a:cs typeface="Arial MT"/>
              </a:rPr>
              <a:t>Curso</a:t>
            </a:r>
            <a:r>
              <a:rPr lang="pt-BR" sz="1000" spc="6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lang="pt-BR" sz="1000" spc="5">
                <a:solidFill>
                  <a:srgbClr val="756F6F"/>
                </a:solidFill>
                <a:latin typeface="Arial MT"/>
                <a:cs typeface="Arial MT"/>
              </a:rPr>
              <a:t>de</a:t>
            </a:r>
            <a:r>
              <a:rPr lang="pt-BR" sz="1000" spc="25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lang="pt-BR" sz="1000">
                <a:solidFill>
                  <a:srgbClr val="756F6F"/>
                </a:solidFill>
                <a:latin typeface="Arial MT"/>
                <a:cs typeface="Arial MT"/>
              </a:rPr>
              <a:t>Tecnologia</a:t>
            </a:r>
            <a:r>
              <a:rPr lang="pt-BR" sz="1000" spc="155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lang="pt-BR" sz="1000" spc="-5">
                <a:solidFill>
                  <a:srgbClr val="756F6F"/>
                </a:solidFill>
                <a:latin typeface="Arial MT"/>
                <a:cs typeface="Arial MT"/>
              </a:rPr>
              <a:t>em</a:t>
            </a:r>
            <a:r>
              <a:rPr lang="pt-BR" sz="1000" spc="55">
                <a:solidFill>
                  <a:srgbClr val="756F6F"/>
                </a:solidFill>
                <a:latin typeface="Arial MT"/>
                <a:cs typeface="Arial MT"/>
              </a:rPr>
              <a:t> Ciência da Computação</a:t>
            </a:r>
            <a:r>
              <a:rPr lang="pt-BR" sz="1000" spc="229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lang="pt-BR" sz="1000" spc="15">
                <a:solidFill>
                  <a:srgbClr val="756F6F"/>
                </a:solidFill>
                <a:latin typeface="Arial MT"/>
                <a:cs typeface="Arial MT"/>
              </a:rPr>
              <a:t>–</a:t>
            </a:r>
            <a:r>
              <a:rPr lang="pt-BR" sz="100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lang="pt-BR" sz="1000" spc="5">
                <a:solidFill>
                  <a:srgbClr val="756F6F"/>
                </a:solidFill>
                <a:latin typeface="Arial MT"/>
                <a:cs typeface="Arial MT"/>
              </a:rPr>
              <a:t>1º</a:t>
            </a:r>
            <a:r>
              <a:rPr lang="pt-BR" sz="1000" spc="35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lang="pt-BR" sz="1000">
                <a:solidFill>
                  <a:srgbClr val="756F6F"/>
                </a:solidFill>
                <a:latin typeface="Arial MT"/>
                <a:cs typeface="Arial MT"/>
              </a:rPr>
              <a:t>Semestre</a:t>
            </a:r>
            <a:r>
              <a:rPr lang="pt-BR" sz="1000" spc="12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lang="pt-BR" sz="1000" spc="13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lang="pt-BR" sz="1000" spc="15">
                <a:solidFill>
                  <a:srgbClr val="756F6F"/>
                </a:solidFill>
                <a:latin typeface="Arial MT"/>
                <a:cs typeface="Arial MT"/>
              </a:rPr>
              <a:t>–</a:t>
            </a:r>
            <a:r>
              <a:rPr lang="pt-BR" sz="1000" spc="3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lang="pt-BR" sz="1000" spc="30" err="1">
                <a:solidFill>
                  <a:srgbClr val="756F6F"/>
                </a:solidFill>
                <a:latin typeface="Arial MT"/>
                <a:cs typeface="Arial MT"/>
              </a:rPr>
              <a:t>SP</a:t>
            </a:r>
            <a:r>
              <a:rPr lang="pt-BR" sz="1000" err="1">
                <a:solidFill>
                  <a:srgbClr val="756F6F"/>
                </a:solidFill>
                <a:latin typeface="Arial MT"/>
                <a:cs typeface="Arial MT"/>
              </a:rPr>
              <a:t>Tech</a:t>
            </a:r>
            <a:r>
              <a:rPr lang="pt-BR" sz="1000" spc="155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lang="pt-BR" sz="1000" spc="15">
                <a:solidFill>
                  <a:srgbClr val="756F6F"/>
                </a:solidFill>
                <a:latin typeface="Arial MT"/>
                <a:cs typeface="Arial MT"/>
              </a:rPr>
              <a:t>–</a:t>
            </a:r>
            <a:r>
              <a:rPr lang="pt-BR" sz="1000" spc="-5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lang="pt-BR" sz="1000">
                <a:solidFill>
                  <a:srgbClr val="756F6F"/>
                </a:solidFill>
                <a:latin typeface="Arial MT"/>
                <a:cs typeface="Arial MT"/>
              </a:rPr>
              <a:t>São</a:t>
            </a:r>
            <a:r>
              <a:rPr lang="pt-BR" sz="1000" spc="9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lang="pt-BR" sz="1000" spc="-5">
                <a:solidFill>
                  <a:srgbClr val="756F6F"/>
                </a:solidFill>
                <a:latin typeface="Arial MT"/>
                <a:cs typeface="Arial MT"/>
              </a:rPr>
              <a:t>Paulo</a:t>
            </a:r>
            <a:r>
              <a:rPr lang="pt-BR" sz="1000" spc="125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lang="pt-BR" sz="1000" spc="15">
                <a:solidFill>
                  <a:srgbClr val="756F6F"/>
                </a:solidFill>
                <a:latin typeface="Arial MT"/>
                <a:cs typeface="Arial MT"/>
              </a:rPr>
              <a:t>–</a:t>
            </a:r>
            <a:r>
              <a:rPr lang="pt-BR" sz="100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lang="pt-BR" sz="1000" spc="15">
                <a:solidFill>
                  <a:srgbClr val="756F6F"/>
                </a:solidFill>
                <a:latin typeface="Arial MT"/>
                <a:cs typeface="Arial MT"/>
              </a:rPr>
              <a:t>SP</a:t>
            </a:r>
            <a:endParaRPr lang="pt-BR" sz="900" baseline="18518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88345" y="9949150"/>
            <a:ext cx="62865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15">
                <a:solidFill>
                  <a:srgbClr val="44536A"/>
                </a:solidFill>
                <a:latin typeface="Arial MT"/>
                <a:cs typeface="Arial MT"/>
              </a:rPr>
              <a:t>8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35166" y="10375318"/>
            <a:ext cx="4623435" cy="2235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1750" b="1" spc="-10">
                <a:latin typeface="Arial"/>
                <a:cs typeface="Arial"/>
              </a:rPr>
              <a:t>Resultado</a:t>
            </a:r>
            <a:endParaRPr lang="pt-BR" sz="1750" b="1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pt-BR" sz="500" spc="-5">
              <a:solidFill>
                <a:srgbClr val="006FC0"/>
              </a:solidFill>
              <a:latin typeface="Arial MT"/>
              <a:cs typeface="Arial MT"/>
            </a:endParaRPr>
          </a:p>
          <a:p>
            <a:pPr marL="12700">
              <a:lnSpc>
                <a:spcPts val="2075"/>
              </a:lnSpc>
            </a:pPr>
            <a:r>
              <a:rPr lang="pt-BR" sz="1600" spc="-5">
                <a:solidFill>
                  <a:srgbClr val="006FC0"/>
                </a:solidFill>
                <a:latin typeface="Arial MT"/>
                <a:cs typeface="Arial MT"/>
              </a:rPr>
              <a:t>Melhoria na condição de trabalho do colaborador da empresa</a:t>
            </a:r>
          </a:p>
          <a:p>
            <a:pPr marL="12700">
              <a:lnSpc>
                <a:spcPts val="2075"/>
              </a:lnSpc>
            </a:pPr>
            <a:r>
              <a:rPr lang="pt-BR" sz="1600" spc="-5">
                <a:solidFill>
                  <a:srgbClr val="006FC0"/>
                </a:solidFill>
                <a:latin typeface="Arial MT"/>
                <a:cs typeface="Arial MT"/>
              </a:rPr>
              <a:t>Redução da taxa de absenteísmo e consequentemente o aumento na produtividade</a:t>
            </a:r>
          </a:p>
          <a:p>
            <a:pPr marL="12700">
              <a:lnSpc>
                <a:spcPts val="2075"/>
              </a:lnSpc>
            </a:pPr>
            <a:r>
              <a:rPr lang="pt-BR" sz="1600" spc="-5">
                <a:solidFill>
                  <a:srgbClr val="006FC0"/>
                </a:solidFill>
                <a:latin typeface="Arial MT"/>
                <a:cs typeface="Arial MT"/>
              </a:rPr>
              <a:t>Eficiência energética</a:t>
            </a:r>
          </a:p>
          <a:p>
            <a:pPr marL="12700">
              <a:lnSpc>
                <a:spcPts val="2075"/>
              </a:lnSpc>
            </a:pPr>
            <a:r>
              <a:rPr lang="pt-BR" sz="1600" spc="-5">
                <a:solidFill>
                  <a:srgbClr val="006FC0"/>
                </a:solidFill>
                <a:latin typeface="Arial MT"/>
                <a:cs typeface="Arial MT"/>
              </a:rPr>
              <a:t>Dashboard para com informações essenciais para tomadas de decisões precisas: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0016497" y="5896974"/>
            <a:ext cx="4622800" cy="4610878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1750" b="1" spc="-10" dirty="0">
                <a:latin typeface="Arial"/>
                <a:cs typeface="Arial"/>
              </a:rPr>
              <a:t>Conclusão</a:t>
            </a:r>
            <a:endParaRPr lang="pt-BR" sz="1750" dirty="0">
              <a:latin typeface="Arial"/>
              <a:cs typeface="Arial"/>
            </a:endParaRPr>
          </a:p>
          <a:p>
            <a:r>
              <a:rPr lang="pt-BR" sz="1750" spc="-10" dirty="0">
                <a:solidFill>
                  <a:srgbClr val="006FC0"/>
                </a:solidFill>
                <a:ea typeface="+mn-lt"/>
                <a:cs typeface="+mn-lt"/>
              </a:rPr>
              <a:t>Implementação de um sistema inteligente de monitoramento e controle da iluminação em ambientes de trabalho, com a capacidade de medir a intensidade da luz em tempo real e ajustá-la manualmente para níveis ideais, diminuindo em até 15% as queixas relacionadas a problemas de saúde, reduzir a taxa de absenteísmo em até 10%. O sistema também será projetado com foco na eficiência energética, com o objetivo de reduzir o consumo de energia em até 20%. </a:t>
            </a:r>
          </a:p>
          <a:p>
            <a:r>
              <a:rPr lang="pt-BR" sz="1750" spc="-10" dirty="0">
                <a:solidFill>
                  <a:srgbClr val="006FC0"/>
                </a:solidFill>
                <a:ea typeface="+mn-lt"/>
                <a:cs typeface="+mn-lt"/>
              </a:rPr>
              <a:t>O projeto atual visa diminuir o afastamento de trabalho relacionado a saúde em até 20%, diminuir a taxa de absenteísmo em até 10% e reduzir o consumo de energia em até 40%.</a:t>
            </a:r>
          </a:p>
          <a:p>
            <a:endParaRPr lang="pt-BR" dirty="0"/>
          </a:p>
          <a:p>
            <a:pPr marL="12700" marR="5080">
              <a:lnSpc>
                <a:spcPts val="2090"/>
              </a:lnSpc>
              <a:spcBef>
                <a:spcPts val="55"/>
              </a:spcBef>
            </a:pPr>
            <a:endParaRPr lang="pt-BR" sz="1750" spc="-10" dirty="0">
              <a:solidFill>
                <a:srgbClr val="006FC0"/>
              </a:solidFill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015862" y="10327131"/>
            <a:ext cx="4034154" cy="4122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1750" b="1" spc="-5" err="1">
                <a:latin typeface="Arial"/>
                <a:cs typeface="Arial"/>
              </a:rPr>
              <a:t>Referências</a:t>
            </a:r>
            <a:r>
              <a:rPr sz="1750" b="1" spc="-95">
                <a:latin typeface="Arial"/>
                <a:cs typeface="Arial"/>
              </a:rPr>
              <a:t> </a:t>
            </a:r>
            <a:r>
              <a:rPr lang="pt-BR" sz="1750" b="1" spc="-5" err="1">
                <a:latin typeface="Arial"/>
                <a:cs typeface="Arial"/>
              </a:rPr>
              <a:t>bibliográficas</a:t>
            </a: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50" spc="5">
                <a:solidFill>
                  <a:srgbClr val="FF0000"/>
                </a:solidFill>
                <a:latin typeface="Arial MT"/>
                <a:cs typeface="Arial MT"/>
              </a:rPr>
              <a:t>]</a:t>
            </a:r>
            <a:endParaRPr lang="pt-BR" sz="85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016497" y="16707977"/>
            <a:ext cx="4622800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1800" algn="l"/>
                <a:tab pos="1068705" algn="l"/>
                <a:tab pos="2042160" algn="l"/>
                <a:tab pos="3105785" algn="l"/>
                <a:tab pos="4340225" algn="l"/>
              </a:tabLst>
            </a:pPr>
            <a:endParaRPr sz="17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487998" y="9502602"/>
            <a:ext cx="1857601" cy="3770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5080" indent="-257810" algn="ctr">
              <a:lnSpc>
                <a:spcPct val="103800"/>
              </a:lnSpc>
              <a:spcBef>
                <a:spcPts val="95"/>
              </a:spcBef>
            </a:pPr>
            <a:r>
              <a:rPr sz="750" spc="15">
                <a:latin typeface="Arial MT"/>
                <a:cs typeface="Arial MT"/>
              </a:rPr>
              <a:t>1</a:t>
            </a:r>
            <a:r>
              <a:rPr sz="750" spc="10">
                <a:latin typeface="Arial MT"/>
                <a:cs typeface="Arial MT"/>
              </a:rPr>
              <a:t>.3</a:t>
            </a:r>
            <a:r>
              <a:rPr sz="750" spc="15">
                <a:latin typeface="Arial MT"/>
                <a:cs typeface="Arial MT"/>
              </a:rPr>
              <a:t> </a:t>
            </a:r>
            <a:r>
              <a:rPr lang="pt-BR" sz="750" spc="15">
                <a:latin typeface="Arial MT"/>
                <a:cs typeface="Arial MT"/>
              </a:rPr>
              <a:t>Modelagem de Dados do </a:t>
            </a:r>
            <a:r>
              <a:rPr lang="pt-BR" sz="750" spc="25">
                <a:latin typeface="Arial MT"/>
                <a:cs typeface="Arial MT"/>
              </a:rPr>
              <a:t>S</a:t>
            </a:r>
            <a:r>
              <a:rPr lang="pt-BR" sz="750" spc="15">
                <a:latin typeface="Arial MT"/>
                <a:cs typeface="Arial MT"/>
              </a:rPr>
              <a:t>i</a:t>
            </a:r>
            <a:r>
              <a:rPr lang="pt-BR" sz="750" spc="20">
                <a:latin typeface="Arial MT"/>
                <a:cs typeface="Arial MT"/>
              </a:rPr>
              <a:t>s</a:t>
            </a:r>
            <a:r>
              <a:rPr lang="pt-BR" sz="750" spc="10">
                <a:latin typeface="Arial MT"/>
                <a:cs typeface="Arial MT"/>
              </a:rPr>
              <a:t>te</a:t>
            </a:r>
            <a:r>
              <a:rPr lang="pt-BR" sz="750" spc="55">
                <a:latin typeface="Arial MT"/>
                <a:cs typeface="Arial MT"/>
              </a:rPr>
              <a:t>m</a:t>
            </a:r>
            <a:r>
              <a:rPr lang="pt-BR" sz="750" spc="15">
                <a:latin typeface="Arial MT"/>
                <a:cs typeface="Arial MT"/>
              </a:rPr>
              <a:t>a </a:t>
            </a:r>
            <a:r>
              <a:rPr lang="pt-BR" sz="750" spc="15" err="1">
                <a:latin typeface="Arial MT"/>
                <a:cs typeface="Arial MT"/>
              </a:rPr>
              <a:t>Safelight</a:t>
            </a:r>
            <a:endParaRPr lang="pt-BR" sz="750" spc="-85">
              <a:latin typeface="Arial MT"/>
              <a:cs typeface="Arial MT"/>
            </a:endParaRPr>
          </a:p>
          <a:p>
            <a:pPr marL="269875" marR="5080" indent="-257810" algn="ctr">
              <a:lnSpc>
                <a:spcPct val="103800"/>
              </a:lnSpc>
              <a:spcBef>
                <a:spcPts val="95"/>
              </a:spcBef>
            </a:pPr>
            <a:r>
              <a:rPr sz="750" spc="10">
                <a:latin typeface="Arial MT"/>
                <a:cs typeface="Arial MT"/>
              </a:rPr>
              <a:t>Fonte:</a:t>
            </a:r>
            <a:r>
              <a:rPr sz="750" spc="5">
                <a:latin typeface="Arial MT"/>
                <a:cs typeface="Arial MT"/>
              </a:rPr>
              <a:t> </a:t>
            </a:r>
            <a:r>
              <a:rPr lang="pt-BR" sz="750" spc="10">
                <a:latin typeface="Arial MT"/>
                <a:cs typeface="Arial MT"/>
              </a:rPr>
              <a:t>Elaborada</a:t>
            </a:r>
            <a:r>
              <a:rPr sz="750" spc="-20">
                <a:latin typeface="Arial MT"/>
                <a:cs typeface="Arial MT"/>
              </a:rPr>
              <a:t> </a:t>
            </a:r>
            <a:r>
              <a:rPr lang="pt-BR" sz="750" spc="15">
                <a:latin typeface="Arial MT"/>
                <a:cs typeface="Arial MT"/>
              </a:rPr>
              <a:t>pelo</a:t>
            </a:r>
            <a:r>
              <a:rPr sz="750" spc="-25">
                <a:latin typeface="Arial MT"/>
                <a:cs typeface="Arial MT"/>
              </a:rPr>
              <a:t> </a:t>
            </a:r>
            <a:r>
              <a:rPr lang="pt-BR" sz="750" spc="10">
                <a:latin typeface="Arial MT"/>
                <a:cs typeface="Arial MT"/>
              </a:rPr>
              <a:t>autor</a:t>
            </a:r>
            <a:endParaRPr lang="pt-BR" sz="750">
              <a:latin typeface="Arial MT"/>
              <a:cs typeface="Arial M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325671" y="17917360"/>
            <a:ext cx="2476322" cy="2569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984" marR="5080" indent="-502920" algn="ctr">
              <a:lnSpc>
                <a:spcPct val="103800"/>
              </a:lnSpc>
              <a:spcBef>
                <a:spcPts val="95"/>
              </a:spcBef>
            </a:pPr>
            <a:r>
              <a:rPr lang="pt-BR" sz="750" spc="10">
                <a:latin typeface="Arial MT"/>
                <a:cs typeface="Arial MT"/>
              </a:rPr>
              <a:t>1.1 – Diagrama de Solução do Sistema da </a:t>
            </a:r>
            <a:r>
              <a:rPr lang="pt-BR" sz="750" spc="10" err="1">
                <a:latin typeface="Arial MT"/>
                <a:cs typeface="Arial MT"/>
              </a:rPr>
              <a:t>Safelight</a:t>
            </a:r>
            <a:endParaRPr lang="pt-BR" sz="750" spc="10">
              <a:latin typeface="Arial MT"/>
              <a:cs typeface="Arial MT"/>
            </a:endParaRPr>
          </a:p>
          <a:p>
            <a:pPr marL="514984" marR="5080" indent="-502920" algn="ctr">
              <a:lnSpc>
                <a:spcPct val="103800"/>
              </a:lnSpc>
              <a:spcBef>
                <a:spcPts val="95"/>
              </a:spcBef>
            </a:pPr>
            <a:r>
              <a:rPr lang="pt-BR" sz="750" spc="10">
                <a:latin typeface="Arial MT"/>
                <a:cs typeface="Arial MT"/>
              </a:rPr>
              <a:t>Fonte: Elaborada pelos autores</a:t>
            </a:r>
            <a:endParaRPr lang="pt-BR" sz="75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0788029" y="5490718"/>
            <a:ext cx="2828925" cy="389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3910" marR="5080" indent="-791845" algn="ctr">
              <a:lnSpc>
                <a:spcPct val="103800"/>
              </a:lnSpc>
              <a:spcBef>
                <a:spcPts val="95"/>
              </a:spcBef>
            </a:pPr>
            <a:r>
              <a:rPr sz="750" spc="10" dirty="0">
                <a:latin typeface="Arial MT"/>
                <a:cs typeface="Arial MT"/>
              </a:rPr>
              <a:t>1.</a:t>
            </a:r>
            <a:r>
              <a:rPr lang="pt-BR" sz="750" spc="10" dirty="0">
                <a:latin typeface="Arial MT"/>
                <a:cs typeface="Arial MT"/>
              </a:rPr>
              <a:t>6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–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spc="5" dirty="0">
                <a:latin typeface="Arial MT"/>
                <a:cs typeface="Arial MT"/>
              </a:rPr>
              <a:t>Interface </a:t>
            </a:r>
            <a:r>
              <a:rPr lang="pt-BR" sz="750" spc="10" dirty="0">
                <a:latin typeface="Arial MT"/>
                <a:cs typeface="Arial MT"/>
              </a:rPr>
              <a:t>gráfica</a:t>
            </a:r>
            <a:r>
              <a:rPr sz="750" spc="-15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do</a:t>
            </a:r>
            <a:r>
              <a:rPr sz="750" spc="-20" dirty="0">
                <a:latin typeface="Arial MT"/>
                <a:cs typeface="Arial MT"/>
              </a:rPr>
              <a:t> </a:t>
            </a:r>
            <a:r>
              <a:rPr lang="pt-BR" sz="750" spc="-20" dirty="0">
                <a:latin typeface="Arial MT"/>
                <a:cs typeface="Arial MT"/>
              </a:rPr>
              <a:t>Gerenciamento da Ferramenta de Help</a:t>
            </a:r>
            <a:endParaRPr lang="pt-BR" sz="750" spc="-20">
              <a:latin typeface="Arial MT"/>
              <a:cs typeface="Arial MT"/>
            </a:endParaRPr>
          </a:p>
          <a:p>
            <a:pPr marL="803910" marR="5080" indent="-791845" algn="ctr">
              <a:lnSpc>
                <a:spcPct val="103800"/>
              </a:lnSpc>
              <a:spcBef>
                <a:spcPts val="95"/>
              </a:spcBef>
            </a:pPr>
            <a:r>
              <a:rPr lang="pt-BR" sz="750" spc="-20" dirty="0">
                <a:latin typeface="Arial MT"/>
                <a:cs typeface="Arial MT"/>
              </a:rPr>
              <a:t>Desk</a:t>
            </a:r>
          </a:p>
          <a:p>
            <a:pPr marL="803910" marR="5080" indent="-791845" algn="ctr">
              <a:lnSpc>
                <a:spcPct val="103800"/>
              </a:lnSpc>
              <a:spcBef>
                <a:spcPts val="95"/>
              </a:spcBef>
            </a:pPr>
            <a:r>
              <a:rPr sz="750" spc="10" dirty="0">
                <a:latin typeface="Arial MT"/>
                <a:cs typeface="Arial MT"/>
              </a:rPr>
              <a:t>Fonte:</a:t>
            </a:r>
            <a:r>
              <a:rPr sz="750" dirty="0">
                <a:latin typeface="Arial MT"/>
                <a:cs typeface="Arial MT"/>
              </a:rPr>
              <a:t> </a:t>
            </a:r>
            <a:r>
              <a:rPr lang="pt-BR" sz="750" spc="10" dirty="0" err="1">
                <a:latin typeface="Arial MT"/>
                <a:cs typeface="Arial MT"/>
              </a:rPr>
              <a:t>Zoho</a:t>
            </a:r>
            <a:r>
              <a:rPr lang="pt-BR" sz="750" spc="10" dirty="0">
                <a:latin typeface="Arial MT"/>
                <a:cs typeface="Arial MT"/>
              </a:rPr>
              <a:t> adaptada </a:t>
            </a:r>
            <a:r>
              <a:rPr lang="pt-BR" sz="750" spc="15" dirty="0">
                <a:latin typeface="Arial MT"/>
                <a:cs typeface="Arial MT"/>
              </a:rPr>
              <a:t>pelo</a:t>
            </a:r>
            <a:r>
              <a:rPr sz="750" spc="-20" dirty="0">
                <a:latin typeface="Arial MT"/>
                <a:cs typeface="Arial MT"/>
              </a:rPr>
              <a:t> </a:t>
            </a:r>
            <a:r>
              <a:rPr lang="pt-BR" sz="750" spc="10" dirty="0">
                <a:latin typeface="Arial MT"/>
                <a:cs typeface="Arial MT"/>
              </a:rPr>
              <a:t>autor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179054" y="18966357"/>
            <a:ext cx="2417445" cy="3770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9245" marR="5080" indent="-297180" algn="ctr">
              <a:lnSpc>
                <a:spcPct val="103800"/>
              </a:lnSpc>
              <a:spcBef>
                <a:spcPts val="95"/>
              </a:spcBef>
            </a:pPr>
            <a:r>
              <a:rPr sz="750" spc="10" dirty="0">
                <a:latin typeface="Arial MT"/>
                <a:cs typeface="Arial MT"/>
              </a:rPr>
              <a:t>1.</a:t>
            </a:r>
            <a:r>
              <a:rPr lang="pt-BR" sz="750" spc="10" dirty="0">
                <a:latin typeface="Arial MT"/>
                <a:cs typeface="Arial MT"/>
              </a:rPr>
              <a:t>5</a:t>
            </a:r>
            <a:r>
              <a:rPr sz="750" spc="15" dirty="0">
                <a:latin typeface="Arial MT"/>
                <a:cs typeface="Arial MT"/>
              </a:rPr>
              <a:t> –</a:t>
            </a:r>
            <a:r>
              <a:rPr lang="pt-BR" sz="750" spc="15" dirty="0">
                <a:latin typeface="Arial MT"/>
                <a:cs typeface="Arial MT"/>
              </a:rPr>
              <a:t>Interface </a:t>
            </a:r>
            <a:r>
              <a:rPr lang="pt-BR" sz="750" spc="10" dirty="0">
                <a:latin typeface="Arial MT"/>
                <a:cs typeface="Arial MT"/>
              </a:rPr>
              <a:t>da ferramenta de Help </a:t>
            </a:r>
            <a:r>
              <a:rPr lang="pt-BR" sz="750" spc="10" dirty="0" err="1">
                <a:latin typeface="Arial MT"/>
                <a:cs typeface="Arial MT"/>
              </a:rPr>
              <a:t>desk</a:t>
            </a:r>
            <a:r>
              <a:rPr sz="750" spc="-20" dirty="0">
                <a:latin typeface="Arial MT"/>
                <a:cs typeface="Arial MT"/>
              </a:rPr>
              <a:t> </a:t>
            </a:r>
            <a:r>
              <a:rPr lang="pt-BR" sz="750" spc="-20" dirty="0">
                <a:latin typeface="Arial MT"/>
                <a:cs typeface="Arial MT"/>
              </a:rPr>
              <a:t>de suporte ao Cliente</a:t>
            </a:r>
          </a:p>
          <a:p>
            <a:pPr marL="309245" marR="5080" indent="-297180" algn="ctr">
              <a:lnSpc>
                <a:spcPct val="103800"/>
              </a:lnSpc>
              <a:spcBef>
                <a:spcPts val="95"/>
              </a:spcBef>
            </a:pPr>
            <a:r>
              <a:rPr sz="750" spc="10" dirty="0">
                <a:latin typeface="Arial MT"/>
                <a:cs typeface="Arial MT"/>
              </a:rPr>
              <a:t>Fonte: </a:t>
            </a:r>
            <a:r>
              <a:rPr lang="pt-BR" sz="750" spc="10" dirty="0" err="1">
                <a:latin typeface="Arial MT"/>
                <a:cs typeface="Arial MT"/>
              </a:rPr>
              <a:t>Zoho</a:t>
            </a:r>
            <a:r>
              <a:rPr lang="pt-BR" sz="750" spc="10" dirty="0">
                <a:latin typeface="Arial MT"/>
                <a:cs typeface="Arial MT"/>
              </a:rPr>
              <a:t> adaptada pelo Autor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091873" y="19944103"/>
            <a:ext cx="906144" cy="130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50" spc="15">
                <a:latin typeface="Arial MT"/>
                <a:cs typeface="Arial MT"/>
              </a:rPr>
              <a:t>São</a:t>
            </a:r>
            <a:r>
              <a:rPr sz="650" spc="-5">
                <a:latin typeface="Arial MT"/>
                <a:cs typeface="Arial MT"/>
              </a:rPr>
              <a:t> </a:t>
            </a:r>
            <a:r>
              <a:rPr sz="650" spc="5">
                <a:latin typeface="Arial MT"/>
                <a:cs typeface="Arial MT"/>
              </a:rPr>
              <a:t>Paulo,</a:t>
            </a:r>
            <a:r>
              <a:rPr sz="650" spc="20">
                <a:latin typeface="Arial MT"/>
                <a:cs typeface="Arial MT"/>
              </a:rPr>
              <a:t> </a:t>
            </a:r>
            <a:r>
              <a:rPr sz="650" spc="10">
                <a:latin typeface="Arial MT"/>
                <a:cs typeface="Arial MT"/>
              </a:rPr>
              <a:t>30/03/2022</a:t>
            </a:r>
            <a:endParaRPr sz="650">
              <a:latin typeface="Arial MT"/>
              <a:cs typeface="Arial MT"/>
            </a:endParaRPr>
          </a:p>
        </p:txBody>
      </p:sp>
      <p:pic>
        <p:nvPicPr>
          <p:cNvPr id="7" name="Imagem 6" descr="Diagrama de Solução&#10;">
            <a:extLst>
              <a:ext uri="{FF2B5EF4-FFF2-40B4-BE49-F238E27FC236}">
                <a16:creationId xmlns:a16="http://schemas.microsoft.com/office/drawing/2014/main" id="{660A3AEA-AE42-E0BD-55F4-8F03963E00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" t="15398" r="2824" b="15049"/>
          <a:stretch/>
        </p:blipFill>
        <p:spPr>
          <a:xfrm>
            <a:off x="89569" y="15797514"/>
            <a:ext cx="4948527" cy="205192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3209665-ACCC-C028-194E-27E99D103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399" y="6385136"/>
            <a:ext cx="4517621" cy="299880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0ACAAC8-98D4-5FFE-6431-5511B39B0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5319" y="3656872"/>
            <a:ext cx="4361092" cy="1714520"/>
          </a:xfrm>
          <a:prstGeom prst="rect">
            <a:avLst/>
          </a:prstGeom>
        </p:spPr>
      </p:pic>
      <p:sp>
        <p:nvSpPr>
          <p:cNvPr id="10" name="object 62">
            <a:extLst>
              <a:ext uri="{FF2B5EF4-FFF2-40B4-BE49-F238E27FC236}">
                <a16:creationId xmlns:a16="http://schemas.microsoft.com/office/drawing/2014/main" id="{A0B32208-B4A3-C335-A689-CDA1820B31FD}"/>
              </a:ext>
            </a:extLst>
          </p:cNvPr>
          <p:cNvSpPr txBox="1"/>
          <p:nvPr/>
        </p:nvSpPr>
        <p:spPr>
          <a:xfrm>
            <a:off x="6487997" y="5453324"/>
            <a:ext cx="1857601" cy="2569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5080" indent="-257810" algn="ctr">
              <a:lnSpc>
                <a:spcPct val="103800"/>
              </a:lnSpc>
              <a:spcBef>
                <a:spcPts val="95"/>
              </a:spcBef>
            </a:pPr>
            <a:r>
              <a:rPr sz="750" spc="15">
                <a:latin typeface="Arial MT"/>
                <a:cs typeface="Arial MT"/>
              </a:rPr>
              <a:t>1</a:t>
            </a:r>
            <a:r>
              <a:rPr sz="750" spc="10">
                <a:latin typeface="Arial MT"/>
                <a:cs typeface="Arial MT"/>
              </a:rPr>
              <a:t>.</a:t>
            </a:r>
            <a:r>
              <a:rPr lang="pt-BR" sz="750" spc="10">
                <a:latin typeface="Arial MT"/>
                <a:cs typeface="Arial MT"/>
              </a:rPr>
              <a:t>2</a:t>
            </a:r>
            <a:r>
              <a:rPr sz="750" spc="15">
                <a:latin typeface="Arial MT"/>
                <a:cs typeface="Arial MT"/>
              </a:rPr>
              <a:t> </a:t>
            </a:r>
            <a:r>
              <a:rPr lang="pt-BR" sz="750" spc="15">
                <a:latin typeface="Arial MT"/>
                <a:cs typeface="Arial MT"/>
              </a:rPr>
              <a:t>Diagrama de Visão de Negócio</a:t>
            </a:r>
            <a:endParaRPr lang="pt-BR" sz="750" spc="-85">
              <a:latin typeface="Arial MT"/>
              <a:cs typeface="Arial MT"/>
            </a:endParaRPr>
          </a:p>
          <a:p>
            <a:pPr marL="269875" marR="5080" indent="-257810" algn="ctr">
              <a:lnSpc>
                <a:spcPct val="103800"/>
              </a:lnSpc>
              <a:spcBef>
                <a:spcPts val="95"/>
              </a:spcBef>
            </a:pPr>
            <a:r>
              <a:rPr sz="750" spc="10">
                <a:latin typeface="Arial MT"/>
                <a:cs typeface="Arial MT"/>
              </a:rPr>
              <a:t>Fonte:</a:t>
            </a:r>
            <a:r>
              <a:rPr sz="750" spc="5">
                <a:latin typeface="Arial MT"/>
                <a:cs typeface="Arial MT"/>
              </a:rPr>
              <a:t> </a:t>
            </a:r>
            <a:r>
              <a:rPr lang="pt-BR" sz="750" spc="10">
                <a:latin typeface="Arial MT"/>
                <a:cs typeface="Arial MT"/>
              </a:rPr>
              <a:t>Elaborada</a:t>
            </a:r>
            <a:r>
              <a:rPr sz="750" spc="-20">
                <a:latin typeface="Arial MT"/>
                <a:cs typeface="Arial MT"/>
              </a:rPr>
              <a:t> </a:t>
            </a:r>
            <a:r>
              <a:rPr lang="pt-BR" sz="750" spc="15">
                <a:latin typeface="Arial MT"/>
                <a:cs typeface="Arial MT"/>
              </a:rPr>
              <a:t>pelo</a:t>
            </a:r>
            <a:r>
              <a:rPr sz="750" spc="-25">
                <a:latin typeface="Arial MT"/>
                <a:cs typeface="Arial MT"/>
              </a:rPr>
              <a:t> </a:t>
            </a:r>
            <a:r>
              <a:rPr lang="pt-BR" sz="750" spc="10">
                <a:latin typeface="Arial MT"/>
                <a:cs typeface="Arial MT"/>
              </a:rPr>
              <a:t>autor</a:t>
            </a:r>
            <a:endParaRPr sz="750">
              <a:latin typeface="Arial MT"/>
              <a:cs typeface="Arial M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270921A-6F2A-25D9-A46B-0E54BD49FF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3237" y="12989317"/>
            <a:ext cx="4269079" cy="2387035"/>
          </a:xfrm>
          <a:prstGeom prst="rect">
            <a:avLst/>
          </a:prstGeom>
        </p:spPr>
      </p:pic>
      <p:sp>
        <p:nvSpPr>
          <p:cNvPr id="4" name="object 62">
            <a:extLst>
              <a:ext uri="{FF2B5EF4-FFF2-40B4-BE49-F238E27FC236}">
                <a16:creationId xmlns:a16="http://schemas.microsoft.com/office/drawing/2014/main" id="{325C5D2F-3C6C-3E0E-823D-2BE3F63CCE8D}"/>
              </a:ext>
            </a:extLst>
          </p:cNvPr>
          <p:cNvSpPr txBox="1"/>
          <p:nvPr/>
        </p:nvSpPr>
        <p:spPr>
          <a:xfrm>
            <a:off x="6489929" y="15488650"/>
            <a:ext cx="1857601" cy="3770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5080" indent="-257810" algn="ctr">
              <a:lnSpc>
                <a:spcPct val="103800"/>
              </a:lnSpc>
              <a:spcBef>
                <a:spcPts val="95"/>
              </a:spcBef>
            </a:pPr>
            <a:r>
              <a:rPr sz="750" spc="15" dirty="0">
                <a:latin typeface="Arial MT"/>
                <a:cs typeface="Arial MT"/>
              </a:rPr>
              <a:t>1</a:t>
            </a:r>
            <a:r>
              <a:rPr sz="750" spc="10" dirty="0">
                <a:latin typeface="Arial MT"/>
                <a:cs typeface="Arial MT"/>
              </a:rPr>
              <a:t>.</a:t>
            </a:r>
            <a:r>
              <a:rPr lang="pt-BR" sz="750" spc="10" dirty="0">
                <a:latin typeface="Arial MT"/>
                <a:cs typeface="Arial MT"/>
              </a:rPr>
              <a:t>4</a:t>
            </a:r>
            <a:r>
              <a:rPr sz="750" spc="15" dirty="0">
                <a:latin typeface="Arial MT"/>
                <a:cs typeface="Arial MT"/>
              </a:rPr>
              <a:t> </a:t>
            </a:r>
            <a:r>
              <a:rPr lang="pt-BR" sz="750" spc="15" dirty="0">
                <a:latin typeface="Arial MT"/>
                <a:cs typeface="Arial MT"/>
              </a:rPr>
              <a:t>Interface da Dashboard do </a:t>
            </a:r>
            <a:r>
              <a:rPr lang="pt-BR" sz="750" spc="25" dirty="0">
                <a:latin typeface="Arial MT"/>
                <a:cs typeface="Arial MT"/>
              </a:rPr>
              <a:t>S</a:t>
            </a:r>
            <a:r>
              <a:rPr lang="pt-BR" sz="750" spc="15" dirty="0">
                <a:latin typeface="Arial MT"/>
                <a:cs typeface="Arial MT"/>
              </a:rPr>
              <a:t>i</a:t>
            </a:r>
            <a:r>
              <a:rPr lang="pt-BR" sz="750" spc="20" dirty="0">
                <a:latin typeface="Arial MT"/>
                <a:cs typeface="Arial MT"/>
              </a:rPr>
              <a:t>s</a:t>
            </a:r>
            <a:r>
              <a:rPr lang="pt-BR" sz="750" spc="10" dirty="0">
                <a:latin typeface="Arial MT"/>
                <a:cs typeface="Arial MT"/>
              </a:rPr>
              <a:t>te</a:t>
            </a:r>
            <a:r>
              <a:rPr lang="pt-BR" sz="750" spc="55" dirty="0">
                <a:latin typeface="Arial MT"/>
                <a:cs typeface="Arial MT"/>
              </a:rPr>
              <a:t>m</a:t>
            </a:r>
            <a:r>
              <a:rPr lang="pt-BR" sz="750" spc="15" dirty="0">
                <a:latin typeface="Arial MT"/>
                <a:cs typeface="Arial MT"/>
              </a:rPr>
              <a:t>a </a:t>
            </a:r>
            <a:r>
              <a:rPr lang="pt-BR" sz="750" spc="15" dirty="0" err="1">
                <a:latin typeface="Arial MT"/>
                <a:cs typeface="Arial MT"/>
              </a:rPr>
              <a:t>Safelight</a:t>
            </a:r>
            <a:endParaRPr lang="pt-BR" sz="750" spc="-85" dirty="0">
              <a:latin typeface="Arial MT"/>
              <a:cs typeface="Arial MT"/>
            </a:endParaRPr>
          </a:p>
          <a:p>
            <a:pPr marL="269875" marR="5080" indent="-257810" algn="ctr">
              <a:lnSpc>
                <a:spcPct val="103800"/>
              </a:lnSpc>
              <a:spcBef>
                <a:spcPts val="95"/>
              </a:spcBef>
            </a:pPr>
            <a:r>
              <a:rPr sz="750" spc="10" dirty="0">
                <a:latin typeface="Arial MT"/>
                <a:cs typeface="Arial MT"/>
              </a:rPr>
              <a:t>Fonte:</a:t>
            </a:r>
            <a:r>
              <a:rPr sz="750" spc="5" dirty="0">
                <a:latin typeface="Arial MT"/>
                <a:cs typeface="Arial MT"/>
              </a:rPr>
              <a:t> </a:t>
            </a:r>
            <a:r>
              <a:rPr lang="pt-BR" sz="750" spc="10" dirty="0">
                <a:latin typeface="Arial MT"/>
                <a:cs typeface="Arial MT"/>
              </a:rPr>
              <a:t>Elaborada</a:t>
            </a:r>
            <a:r>
              <a:rPr sz="750" spc="-20" dirty="0">
                <a:latin typeface="Arial MT"/>
                <a:cs typeface="Arial MT"/>
              </a:rPr>
              <a:t> </a:t>
            </a:r>
            <a:r>
              <a:rPr lang="pt-BR" sz="750" spc="15" dirty="0">
                <a:latin typeface="Arial MT"/>
                <a:cs typeface="Arial MT"/>
              </a:rPr>
              <a:t>pelo</a:t>
            </a:r>
            <a:r>
              <a:rPr sz="750" spc="-25" dirty="0">
                <a:latin typeface="Arial MT"/>
                <a:cs typeface="Arial MT"/>
              </a:rPr>
              <a:t> </a:t>
            </a:r>
            <a:r>
              <a:rPr lang="pt-BR" sz="750" spc="10" dirty="0">
                <a:latin typeface="Arial MT"/>
                <a:cs typeface="Arial MT"/>
              </a:rPr>
              <a:t>autor</a:t>
            </a:r>
            <a:endParaRPr lang="pt-BR" sz="750" dirty="0">
              <a:latin typeface="Arial MT"/>
              <a:cs typeface="Arial MT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941F67E-77B6-E0BF-656F-932102DE60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5319" y="16335963"/>
            <a:ext cx="4256997" cy="235707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C6FB06F-DB90-2297-A2AB-44F79D4437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07854" y="3254864"/>
            <a:ext cx="3850169" cy="216019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3D746A85-B403-84BC-504C-1D251E16CD62}"/>
              </a:ext>
            </a:extLst>
          </p:cNvPr>
          <p:cNvSpPr txBox="1"/>
          <p:nvPr/>
        </p:nvSpPr>
        <p:spPr>
          <a:xfrm>
            <a:off x="9950871" y="11066062"/>
            <a:ext cx="4534898" cy="8125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/>
              <a:t>[1] INSTITUTO SC</a:t>
            </a:r>
            <a:r>
              <a:rPr lang="pt-BR"/>
              <a:t>. Iluminação do ambiente: quais as determinações da NR 17. Disponível em: </a:t>
            </a:r>
            <a:r>
              <a:rPr lang="pt-BR">
                <a:hlinkClick r:id="rId9"/>
              </a:rPr>
              <a:t>https://www.institutosc.com.br/web/blog/</a:t>
            </a:r>
            <a:r>
              <a:rPr lang="pt-BR" err="1">
                <a:hlinkClick r:id="rId9"/>
              </a:rPr>
              <a:t>iluminacao</a:t>
            </a:r>
            <a:r>
              <a:rPr lang="pt-BR">
                <a:hlinkClick r:id="rId9"/>
              </a:rPr>
              <a:t>-do-ambiente:-quais-as-determinacoes-da-nr-17</a:t>
            </a:r>
            <a:r>
              <a:rPr lang="pt-BR"/>
              <a:t>. Acesso em: 21 ago. 2024.</a:t>
            </a:r>
          </a:p>
          <a:p>
            <a:r>
              <a:rPr lang="pt-BR" b="1"/>
              <a:t>[2] SANTO CAOS. </a:t>
            </a:r>
            <a:r>
              <a:rPr lang="pt-BR"/>
              <a:t>O que é absenteísmo no trabalho: consequências e impactos na gestão de pessoas. Disponível em: </a:t>
            </a:r>
            <a:r>
              <a:rPr lang="pt-BR">
                <a:hlinkClick r:id="rId10"/>
              </a:rPr>
              <a:t>https://www.santocaos.com.br/o-que-e-absenteismo-no-trabalho-consequencias-e-impactos-na-gestao-de-pessoas/</a:t>
            </a:r>
            <a:r>
              <a:rPr lang="pt-BR"/>
              <a:t>. Acesso em: 21 ago. 2024.</a:t>
            </a:r>
          </a:p>
          <a:p>
            <a:r>
              <a:rPr lang="pt-BR" b="1"/>
              <a:t>[3] BENQ. </a:t>
            </a:r>
            <a:r>
              <a:rPr lang="pt-BR" err="1"/>
              <a:t>How</a:t>
            </a:r>
            <a:r>
              <a:rPr lang="pt-BR"/>
              <a:t> </a:t>
            </a:r>
            <a:r>
              <a:rPr lang="pt-BR" err="1"/>
              <a:t>lighting</a:t>
            </a:r>
            <a:r>
              <a:rPr lang="pt-BR"/>
              <a:t> </a:t>
            </a:r>
            <a:r>
              <a:rPr lang="pt-BR" err="1"/>
              <a:t>ergonomics</a:t>
            </a:r>
            <a:r>
              <a:rPr lang="pt-BR"/>
              <a:t> </a:t>
            </a:r>
            <a:r>
              <a:rPr lang="pt-BR" err="1"/>
              <a:t>affects</a:t>
            </a:r>
            <a:r>
              <a:rPr lang="pt-BR"/>
              <a:t> </a:t>
            </a:r>
            <a:r>
              <a:rPr lang="pt-BR" err="1"/>
              <a:t>employee</a:t>
            </a:r>
            <a:r>
              <a:rPr lang="pt-BR"/>
              <a:t> </a:t>
            </a:r>
            <a:r>
              <a:rPr lang="pt-BR" err="1"/>
              <a:t>productivity</a:t>
            </a:r>
            <a:r>
              <a:rPr lang="pt-BR"/>
              <a:t>. Disponível em: </a:t>
            </a:r>
            <a:r>
              <a:rPr lang="pt-BR">
                <a:hlinkClick r:id="rId11"/>
              </a:rPr>
              <a:t>https://www.benq.com/</a:t>
            </a:r>
            <a:r>
              <a:rPr lang="pt-BR" err="1">
                <a:hlinkClick r:id="rId11"/>
              </a:rPr>
              <a:t>en-us</a:t>
            </a:r>
            <a:r>
              <a:rPr lang="pt-BR">
                <a:hlinkClick r:id="rId11"/>
              </a:rPr>
              <a:t>/</a:t>
            </a:r>
            <a:r>
              <a:rPr lang="pt-BR" err="1">
                <a:hlinkClick r:id="rId11"/>
              </a:rPr>
              <a:t>knowledge</a:t>
            </a:r>
            <a:r>
              <a:rPr lang="pt-BR">
                <a:hlinkClick r:id="rId11"/>
              </a:rPr>
              <a:t>-center/</a:t>
            </a:r>
            <a:r>
              <a:rPr lang="pt-BR" err="1">
                <a:hlinkClick r:id="rId11"/>
              </a:rPr>
              <a:t>knowledge</a:t>
            </a:r>
            <a:r>
              <a:rPr lang="pt-BR">
                <a:hlinkClick r:id="rId11"/>
              </a:rPr>
              <a:t>/how-lighting-ergonomics-affects-employee-productivity.html</a:t>
            </a:r>
            <a:r>
              <a:rPr lang="pt-BR"/>
              <a:t>. Acesso em: 25 set. 2024.</a:t>
            </a:r>
          </a:p>
          <a:p>
            <a:r>
              <a:rPr lang="pt-BR" b="1"/>
              <a:t>[4] BEECORP. </a:t>
            </a:r>
            <a:r>
              <a:rPr lang="pt-BR"/>
              <a:t>Iluminação do ambiente afeta a equipe? Disponível em: </a:t>
            </a:r>
            <a:r>
              <a:rPr lang="pt-BR">
                <a:hlinkClick r:id="rId12"/>
              </a:rPr>
              <a:t>https://beecorp.com.br/</a:t>
            </a:r>
            <a:r>
              <a:rPr lang="pt-BR" err="1">
                <a:hlinkClick r:id="rId12"/>
              </a:rPr>
              <a:t>iluminacao</a:t>
            </a:r>
            <a:r>
              <a:rPr lang="pt-BR">
                <a:hlinkClick r:id="rId12"/>
              </a:rPr>
              <a:t>-do-ambiente-afeta-a-equipe/</a:t>
            </a:r>
            <a:r>
              <a:rPr lang="pt-BR"/>
              <a:t>. Acesso em: 25 set. 2024.</a:t>
            </a:r>
          </a:p>
          <a:p>
            <a:r>
              <a:rPr lang="pt-BR" b="1"/>
              <a:t>[5] GRUPO MB. </a:t>
            </a:r>
            <a:r>
              <a:rPr lang="pt-BR"/>
              <a:t>A luz natural e a saúde no trabalho. Disponível em: </a:t>
            </a:r>
            <a:r>
              <a:rPr lang="pt-BR">
                <a:hlinkClick r:id="rId13"/>
              </a:rPr>
              <a:t>https://grupomb.ind.br/a-luz-natural-e-a-</a:t>
            </a:r>
            <a:r>
              <a:rPr lang="pt-BR" err="1">
                <a:hlinkClick r:id="rId13"/>
              </a:rPr>
              <a:t>saude</a:t>
            </a:r>
            <a:r>
              <a:rPr lang="pt-BR">
                <a:hlinkClick r:id="rId13"/>
              </a:rPr>
              <a:t>-no-trabalho/</a:t>
            </a:r>
            <a:r>
              <a:rPr lang="pt-BR"/>
              <a:t>. Acesso em: 25 set. 2024.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11765F9AC0004AAF0A4CAAFDFAF16A" ma:contentTypeVersion="10" ma:contentTypeDescription="Create a new document." ma:contentTypeScope="" ma:versionID="e512bab1cfb0388515ec3147e0549cd7">
  <xsd:schema xmlns:xsd="http://www.w3.org/2001/XMLSchema" xmlns:xs="http://www.w3.org/2001/XMLSchema" xmlns:p="http://schemas.microsoft.com/office/2006/metadata/properties" xmlns:ns3="9fdc8751-6fef-42ec-b05c-835dd8c535b4" targetNamespace="http://schemas.microsoft.com/office/2006/metadata/properties" ma:root="true" ma:fieldsID="8ad47708a4abfac10c09c5fa72253cc9" ns3:_="">
    <xsd:import namespace="9fdc8751-6fef-42ec-b05c-835dd8c535b4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dc8751-6fef-42ec-b05c-835dd8c535b4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fdc8751-6fef-42ec-b05c-835dd8c535b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86BF60-5FA7-4472-9097-996D197B7639}">
  <ds:schemaRefs>
    <ds:schemaRef ds:uri="9fdc8751-6fef-42ec-b05c-835dd8c535b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8805DBE-11A9-44B2-B1C9-8464BDD7F455}">
  <ds:schemaRefs>
    <ds:schemaRef ds:uri="9fdc8751-6fef-42ec-b05c-835dd8c535b4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03AB621-7547-4540-908C-3B5F70969F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778</Words>
  <Application>Microsoft Office PowerPoint</Application>
  <PresentationFormat>Personalizar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Arial MT</vt:lpstr>
      <vt:lpstr>Calibri</vt:lpstr>
      <vt:lpstr>Office Theme</vt:lpstr>
      <vt:lpstr>SafeLight - Monitoramento e controle da luminosidade dentro dos ambientes corporativos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(Ideia central do trabalho)</dc:title>
  <dc:creator>Prof</dc:creator>
  <cp:lastModifiedBy>MARIA EDUARDA SILVA DA COSTA GUILHERME .</cp:lastModifiedBy>
  <cp:revision>2</cp:revision>
  <dcterms:created xsi:type="dcterms:W3CDTF">2022-03-30T21:40:28Z</dcterms:created>
  <dcterms:modified xsi:type="dcterms:W3CDTF">2024-12-10T15:59:44Z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2022-03-30T00:00:00Z</vt:filetime>
  </property>
  <property fmtid="{D5CDD505-2E9C-101B-9397-08002B2CF9AE}" pid="3" name="LastSaved">
    <vt:filetime>2022-03-30T00:00:00Z</vt:filetime>
  </property>
  <property fmtid="{D5CDD505-2E9C-101B-9397-08002B2CF9AE}" pid="4" name="ContentTypeId">
    <vt:lpwstr>0x010100FD11765F9AC0004AAF0A4CAAFDFAF16A</vt:lpwstr>
  </property>
</Properties>
</file>